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7" r:id="rId6"/>
    <p:sldId id="258" r:id="rId7"/>
    <p:sldId id="259" r:id="rId8"/>
    <p:sldId id="260" r:id="rId9"/>
    <p:sldId id="261" r:id="rId10"/>
    <p:sldId id="301" r:id="rId11"/>
    <p:sldId id="262" r:id="rId12"/>
    <p:sldId id="263" r:id="rId13"/>
    <p:sldId id="308" r:id="rId14"/>
    <p:sldId id="264" r:id="rId15"/>
    <p:sldId id="303" r:id="rId16"/>
    <p:sldId id="266" r:id="rId17"/>
    <p:sldId id="267" r:id="rId18"/>
    <p:sldId id="268" r:id="rId19"/>
    <p:sldId id="269" r:id="rId20"/>
    <p:sldId id="270" r:id="rId21"/>
    <p:sldId id="302" r:id="rId22"/>
    <p:sldId id="311" r:id="rId23"/>
    <p:sldId id="305" r:id="rId24"/>
    <p:sldId id="310"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18782E-62BD-15FB-F0E4-0161F2404CE9}" name="Jacob Vinson" initials="JV" userId="S::jacob@excelined.org::4d9785c4-bc8c-44b8-a745-b1e3ed407221" providerId="AD"/>
  <p188:author id="{357D153D-B4A2-5DB0-9F2F-B7D250EF8E92}" name="Kevin Smith" initials="KS" userId="S::kgs0736@fsu.edu::f02b7fb0-fdf1-4cca-a478-0caecbfd7073" providerId="AD"/>
  <p188:author id="{55A842C4-9099-2C0E-9FA9-0E61D1729E35}" name="Laurie Lee" initials="LL" userId="Laurie Lee" providerId="None"/>
  <p188:author id="{33AE83F6-012A-795A-7D7C-8D77C32C523A}" name="Casey Taylor" initials="CT" userId="85c8d4589b4421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2F5"/>
    <a:srgbClr val="38AECC"/>
    <a:srgbClr val="DBBBE3"/>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7" autoAdjust="0"/>
    <p:restoredTop sz="71429" autoAdjust="0"/>
  </p:normalViewPr>
  <p:slideViewPr>
    <p:cSldViewPr snapToGrid="0">
      <p:cViewPr varScale="1">
        <p:scale>
          <a:sx n="116" d="100"/>
          <a:sy n="116" d="100"/>
        </p:scale>
        <p:origin x="104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4F94FA73-A857-4960-A821-40E19A12CB9E}"/>
    <pc:docChg chg="undo custSel modSld">
      <pc:chgData name="Jacob Vinson" userId="4d9785c4-bc8c-44b8-a745-b1e3ed407221" providerId="ADAL" clId="{4F94FA73-A857-4960-A821-40E19A12CB9E}" dt="2024-06-25T17:19:13.106" v="129" actId="20577"/>
      <pc:docMkLst>
        <pc:docMk/>
      </pc:docMkLst>
      <pc:sldChg chg="modSp mod">
        <pc:chgData name="Jacob Vinson" userId="4d9785c4-bc8c-44b8-a745-b1e3ed407221" providerId="ADAL" clId="{4F94FA73-A857-4960-A821-40E19A12CB9E}" dt="2024-06-13T17:12:43.703" v="2" actId="1076"/>
        <pc:sldMkLst>
          <pc:docMk/>
          <pc:sldMk cId="1467322006" sldId="258"/>
        </pc:sldMkLst>
        <pc:spChg chg="mod">
          <ac:chgData name="Jacob Vinson" userId="4d9785c4-bc8c-44b8-a745-b1e3ed407221" providerId="ADAL" clId="{4F94FA73-A857-4960-A821-40E19A12CB9E}" dt="2024-06-13T17:12:43.703" v="2" actId="1076"/>
          <ac:spMkLst>
            <pc:docMk/>
            <pc:sldMk cId="1467322006" sldId="258"/>
            <ac:spMk id="9" creationId="{713C66A2-EA55-B5FA-50D3-8E1A4C680C31}"/>
          </ac:spMkLst>
        </pc:spChg>
        <pc:spChg chg="mod">
          <ac:chgData name="Jacob Vinson" userId="4d9785c4-bc8c-44b8-a745-b1e3ed407221" providerId="ADAL" clId="{4F94FA73-A857-4960-A821-40E19A12CB9E}" dt="2024-06-13T17:12:43.703" v="2" actId="1076"/>
          <ac:spMkLst>
            <pc:docMk/>
            <pc:sldMk cId="1467322006" sldId="258"/>
            <ac:spMk id="10" creationId="{EA73795D-DCD8-A847-2564-4C349F593380}"/>
          </ac:spMkLst>
        </pc:spChg>
        <pc:spChg chg="mod">
          <ac:chgData name="Jacob Vinson" userId="4d9785c4-bc8c-44b8-a745-b1e3ed407221" providerId="ADAL" clId="{4F94FA73-A857-4960-A821-40E19A12CB9E}" dt="2024-06-13T17:12:43.703" v="2" actId="1076"/>
          <ac:spMkLst>
            <pc:docMk/>
            <pc:sldMk cId="1467322006" sldId="258"/>
            <ac:spMk id="15" creationId="{D04BBD72-4065-5032-9D5A-DE7118E48C2C}"/>
          </ac:spMkLst>
        </pc:spChg>
      </pc:sldChg>
      <pc:sldChg chg="modSp mod">
        <pc:chgData name="Jacob Vinson" userId="4d9785c4-bc8c-44b8-a745-b1e3ed407221" providerId="ADAL" clId="{4F94FA73-A857-4960-A821-40E19A12CB9E}" dt="2024-06-25T16:33:09.340" v="89" actId="255"/>
        <pc:sldMkLst>
          <pc:docMk/>
          <pc:sldMk cId="4125749730" sldId="264"/>
        </pc:sldMkLst>
        <pc:graphicFrameChg chg="mod modGraphic">
          <ac:chgData name="Jacob Vinson" userId="4d9785c4-bc8c-44b8-a745-b1e3ed407221" providerId="ADAL" clId="{4F94FA73-A857-4960-A821-40E19A12CB9E}" dt="2024-06-25T16:33:09.340" v="89" actId="255"/>
          <ac:graphicFrameMkLst>
            <pc:docMk/>
            <pc:sldMk cId="4125749730" sldId="264"/>
            <ac:graphicFrameMk id="7" creationId="{FD13B1F1-01C8-C3C0-EDE8-FD6CBBCC5D37}"/>
          </ac:graphicFrameMkLst>
        </pc:graphicFrameChg>
      </pc:sldChg>
      <pc:sldChg chg="modSp mod">
        <pc:chgData name="Jacob Vinson" userId="4d9785c4-bc8c-44b8-a745-b1e3ed407221" providerId="ADAL" clId="{4F94FA73-A857-4960-A821-40E19A12CB9E}" dt="2024-06-25T17:15:39.688" v="105" actId="20577"/>
        <pc:sldMkLst>
          <pc:docMk/>
          <pc:sldMk cId="199112303" sldId="266"/>
        </pc:sldMkLst>
        <pc:spChg chg="mod">
          <ac:chgData name="Jacob Vinson" userId="4d9785c4-bc8c-44b8-a745-b1e3ed407221" providerId="ADAL" clId="{4F94FA73-A857-4960-A821-40E19A12CB9E}" dt="2024-06-25T17:15:39.688" v="105" actId="20577"/>
          <ac:spMkLst>
            <pc:docMk/>
            <pc:sldMk cId="199112303" sldId="266"/>
            <ac:spMk id="9" creationId="{F979B165-74DD-BD12-8097-1CAD63C27145}"/>
          </ac:spMkLst>
        </pc:spChg>
      </pc:sldChg>
      <pc:sldChg chg="modSp">
        <pc:chgData name="Jacob Vinson" userId="4d9785c4-bc8c-44b8-a745-b1e3ed407221" providerId="ADAL" clId="{4F94FA73-A857-4960-A821-40E19A12CB9E}" dt="2024-06-25T17:15:01.575" v="102" actId="14826"/>
        <pc:sldMkLst>
          <pc:docMk/>
          <pc:sldMk cId="2280679943" sldId="268"/>
        </pc:sldMkLst>
        <pc:picChg chg="mod">
          <ac:chgData name="Jacob Vinson" userId="4d9785c4-bc8c-44b8-a745-b1e3ed407221" providerId="ADAL" clId="{4F94FA73-A857-4960-A821-40E19A12CB9E}" dt="2024-06-25T17:15:01.575" v="102" actId="14826"/>
          <ac:picMkLst>
            <pc:docMk/>
            <pc:sldMk cId="2280679943" sldId="268"/>
            <ac:picMk id="17" creationId="{AFB470A3-F7E2-E6C1-DE06-0B89C0B96B2A}"/>
          </ac:picMkLst>
        </pc:picChg>
      </pc:sldChg>
      <pc:sldChg chg="modSp mod">
        <pc:chgData name="Jacob Vinson" userId="4d9785c4-bc8c-44b8-a745-b1e3ed407221" providerId="ADAL" clId="{4F94FA73-A857-4960-A821-40E19A12CB9E}" dt="2024-06-25T17:17:33.966" v="119" actId="14100"/>
        <pc:sldMkLst>
          <pc:docMk/>
          <pc:sldMk cId="4113726033" sldId="284"/>
        </pc:sldMkLst>
        <pc:spChg chg="mod">
          <ac:chgData name="Jacob Vinson" userId="4d9785c4-bc8c-44b8-a745-b1e3ed407221" providerId="ADAL" clId="{4F94FA73-A857-4960-A821-40E19A12CB9E}" dt="2024-06-25T17:17:21.598" v="114" actId="14100"/>
          <ac:spMkLst>
            <pc:docMk/>
            <pc:sldMk cId="4113726033" sldId="284"/>
            <ac:spMk id="17" creationId="{FE3CA8D3-B734-079B-9949-AF1038D73E98}"/>
          </ac:spMkLst>
        </pc:spChg>
        <pc:spChg chg="mod">
          <ac:chgData name="Jacob Vinson" userId="4d9785c4-bc8c-44b8-a745-b1e3ed407221" providerId="ADAL" clId="{4F94FA73-A857-4960-A821-40E19A12CB9E}" dt="2024-06-25T17:17:25.480" v="116" actId="14100"/>
          <ac:spMkLst>
            <pc:docMk/>
            <pc:sldMk cId="4113726033" sldId="284"/>
            <ac:spMk id="21" creationId="{B350E507-2424-563F-C4DA-8784C704795D}"/>
          </ac:spMkLst>
        </pc:spChg>
        <pc:spChg chg="mod">
          <ac:chgData name="Jacob Vinson" userId="4d9785c4-bc8c-44b8-a745-b1e3ed407221" providerId="ADAL" clId="{4F94FA73-A857-4960-A821-40E19A12CB9E}" dt="2024-06-25T17:17:29.055" v="117" actId="14100"/>
          <ac:spMkLst>
            <pc:docMk/>
            <pc:sldMk cId="4113726033" sldId="284"/>
            <ac:spMk id="25" creationId="{58622FE5-843A-EC6E-0C7A-7A03E1DE24FF}"/>
          </ac:spMkLst>
        </pc:spChg>
        <pc:spChg chg="mod">
          <ac:chgData name="Jacob Vinson" userId="4d9785c4-bc8c-44b8-a745-b1e3ed407221" providerId="ADAL" clId="{4F94FA73-A857-4960-A821-40E19A12CB9E}" dt="2024-06-25T17:17:31.681" v="118" actId="14100"/>
          <ac:spMkLst>
            <pc:docMk/>
            <pc:sldMk cId="4113726033" sldId="284"/>
            <ac:spMk id="29" creationId="{764BC948-8C00-F7C1-792A-513529E2B46B}"/>
          </ac:spMkLst>
        </pc:spChg>
        <pc:spChg chg="mod">
          <ac:chgData name="Jacob Vinson" userId="4d9785c4-bc8c-44b8-a745-b1e3ed407221" providerId="ADAL" clId="{4F94FA73-A857-4960-A821-40E19A12CB9E}" dt="2024-06-25T17:17:33.966" v="119" actId="14100"/>
          <ac:spMkLst>
            <pc:docMk/>
            <pc:sldMk cId="4113726033" sldId="284"/>
            <ac:spMk id="33" creationId="{009BC525-8311-F103-A741-A4698BCA8004}"/>
          </ac:spMkLst>
        </pc:spChg>
      </pc:sldChg>
      <pc:sldChg chg="modSp mod">
        <pc:chgData name="Jacob Vinson" userId="4d9785c4-bc8c-44b8-a745-b1e3ed407221" providerId="ADAL" clId="{4F94FA73-A857-4960-A821-40E19A12CB9E}" dt="2024-06-13T17:09:20.286" v="0" actId="20577"/>
        <pc:sldMkLst>
          <pc:docMk/>
          <pc:sldMk cId="3366411019" sldId="292"/>
        </pc:sldMkLst>
        <pc:spChg chg="mod">
          <ac:chgData name="Jacob Vinson" userId="4d9785c4-bc8c-44b8-a745-b1e3ed407221" providerId="ADAL" clId="{4F94FA73-A857-4960-A821-40E19A12CB9E}" dt="2024-06-13T17:09:20.286" v="0" actId="20577"/>
          <ac:spMkLst>
            <pc:docMk/>
            <pc:sldMk cId="3366411019" sldId="292"/>
            <ac:spMk id="3" creationId="{9BE4D9D0-2B90-D92F-4CFF-7633C66A535C}"/>
          </ac:spMkLst>
        </pc:spChg>
      </pc:sldChg>
      <pc:sldChg chg="modSp mod">
        <pc:chgData name="Jacob Vinson" userId="4d9785c4-bc8c-44b8-a745-b1e3ed407221" providerId="ADAL" clId="{4F94FA73-A857-4960-A821-40E19A12CB9E}" dt="2024-06-25T17:18:40.851" v="120" actId="20577"/>
        <pc:sldMkLst>
          <pc:docMk/>
          <pc:sldMk cId="3177279600" sldId="294"/>
        </pc:sldMkLst>
        <pc:spChg chg="mod">
          <ac:chgData name="Jacob Vinson" userId="4d9785c4-bc8c-44b8-a745-b1e3ed407221" providerId="ADAL" clId="{4F94FA73-A857-4960-A821-40E19A12CB9E}" dt="2024-06-25T17:18:40.851" v="120" actId="20577"/>
          <ac:spMkLst>
            <pc:docMk/>
            <pc:sldMk cId="3177279600" sldId="294"/>
            <ac:spMk id="3" creationId="{9BE4D9D0-2B90-D92F-4CFF-7633C66A535C}"/>
          </ac:spMkLst>
        </pc:spChg>
      </pc:sldChg>
      <pc:sldChg chg="modSp mod">
        <pc:chgData name="Jacob Vinson" userId="4d9785c4-bc8c-44b8-a745-b1e3ed407221" providerId="ADAL" clId="{4F94FA73-A857-4960-A821-40E19A12CB9E}" dt="2024-06-25T17:19:13.106" v="129" actId="20577"/>
        <pc:sldMkLst>
          <pc:docMk/>
          <pc:sldMk cId="1380544642" sldId="298"/>
        </pc:sldMkLst>
        <pc:spChg chg="mod">
          <ac:chgData name="Jacob Vinson" userId="4d9785c4-bc8c-44b8-a745-b1e3ed407221" providerId="ADAL" clId="{4F94FA73-A857-4960-A821-40E19A12CB9E}" dt="2024-06-25T17:19:13.106" v="129" actId="20577"/>
          <ac:spMkLst>
            <pc:docMk/>
            <pc:sldMk cId="1380544642" sldId="298"/>
            <ac:spMk id="11" creationId="{EC28FC84-83AE-F9D5-9B15-6E8E9830A858}"/>
          </ac:spMkLst>
        </pc:spChg>
      </pc:sldChg>
      <pc:sldChg chg="modSp mod">
        <pc:chgData name="Jacob Vinson" userId="4d9785c4-bc8c-44b8-a745-b1e3ed407221" providerId="ADAL" clId="{4F94FA73-A857-4960-A821-40E19A12CB9E}" dt="2024-06-25T16:32:57.265" v="88" actId="403"/>
        <pc:sldMkLst>
          <pc:docMk/>
          <pc:sldMk cId="1409175553" sldId="302"/>
        </pc:sldMkLst>
        <pc:graphicFrameChg chg="modGraphic">
          <ac:chgData name="Jacob Vinson" userId="4d9785c4-bc8c-44b8-a745-b1e3ed407221" providerId="ADAL" clId="{4F94FA73-A857-4960-A821-40E19A12CB9E}" dt="2024-06-25T16:32:57.265" v="88" actId="403"/>
          <ac:graphicFrameMkLst>
            <pc:docMk/>
            <pc:sldMk cId="1409175553" sldId="302"/>
            <ac:graphicFrameMk id="7" creationId="{FD13B1F1-01C8-C3C0-EDE8-FD6CBBCC5D37}"/>
          </ac:graphicFrameMkLst>
        </pc:graphicFrameChg>
      </pc:sldChg>
      <pc:sldChg chg="modSp mod">
        <pc:chgData name="Jacob Vinson" userId="4d9785c4-bc8c-44b8-a745-b1e3ed407221" providerId="ADAL" clId="{4F94FA73-A857-4960-A821-40E19A12CB9E}" dt="2024-06-25T17:16:50.373" v="113" actId="20577"/>
        <pc:sldMkLst>
          <pc:docMk/>
          <pc:sldMk cId="27561631" sldId="303"/>
        </pc:sldMkLst>
        <pc:graphicFrameChg chg="modGraphic">
          <ac:chgData name="Jacob Vinson" userId="4d9785c4-bc8c-44b8-a745-b1e3ed407221" providerId="ADAL" clId="{4F94FA73-A857-4960-A821-40E19A12CB9E}" dt="2024-06-25T17:16:50.373" v="113" actId="20577"/>
          <ac:graphicFrameMkLst>
            <pc:docMk/>
            <pc:sldMk cId="27561631" sldId="303"/>
            <ac:graphicFrameMk id="2" creationId="{5AF1CD50-55AE-C206-3354-BE13C81FF800}"/>
          </ac:graphicFrameMkLst>
        </pc:graphicFrameChg>
      </pc:sldChg>
      <pc:sldChg chg="modSp mod">
        <pc:chgData name="Jacob Vinson" userId="4d9785c4-bc8c-44b8-a745-b1e3ed407221" providerId="ADAL" clId="{4F94FA73-A857-4960-A821-40E19A12CB9E}" dt="2024-06-25T17:11:09.912" v="90" actId="20577"/>
        <pc:sldMkLst>
          <pc:docMk/>
          <pc:sldMk cId="1145732128" sldId="308"/>
        </pc:sldMkLst>
        <pc:spChg chg="mod">
          <ac:chgData name="Jacob Vinson" userId="4d9785c4-bc8c-44b8-a745-b1e3ed407221" providerId="ADAL" clId="{4F94FA73-A857-4960-A821-40E19A12CB9E}" dt="2024-06-25T17:11:09.912" v="90" actId="20577"/>
          <ac:spMkLst>
            <pc:docMk/>
            <pc:sldMk cId="1145732128" sldId="308"/>
            <ac:spMk id="2" creationId="{86EAC373-EC0B-8993-74C8-CBFC54B9C181}"/>
          </ac:spMkLst>
        </pc:spChg>
      </pc:sldChg>
      <pc:sldChg chg="modSp mod">
        <pc:chgData name="Jacob Vinson" userId="4d9785c4-bc8c-44b8-a745-b1e3ed407221" providerId="ADAL" clId="{4F94FA73-A857-4960-A821-40E19A12CB9E}" dt="2024-06-25T17:13:33.993" v="101" actId="20577"/>
        <pc:sldMkLst>
          <pc:docMk/>
          <pc:sldMk cId="615870537" sldId="311"/>
        </pc:sldMkLst>
        <pc:graphicFrameChg chg="modGraphic">
          <ac:chgData name="Jacob Vinson" userId="4d9785c4-bc8c-44b8-a745-b1e3ed407221" providerId="ADAL" clId="{4F94FA73-A857-4960-A821-40E19A12CB9E}" dt="2024-06-25T17:13:33.993" v="101" actId="20577"/>
          <ac:graphicFrameMkLst>
            <pc:docMk/>
            <pc:sldMk cId="615870537" sldId="311"/>
            <ac:graphicFrameMk id="2" creationId="{E87AB743-9374-67D9-BAF5-96AC6238430D}"/>
          </ac:graphicFrameMkLst>
        </pc:graphicFrameChg>
      </pc:sldChg>
    </pc:docChg>
  </pc:docChgLst>
  <pc:docChgLst>
    <pc:chgData name="Kevin Smith" userId="f02b7fb0-fdf1-4cca-a478-0caecbfd7073" providerId="ADAL" clId="{0B8414BD-75E7-4E16-9DBA-C98550360205}"/>
    <pc:docChg chg="modSld">
      <pc:chgData name="Kevin Smith" userId="f02b7fb0-fdf1-4cca-a478-0caecbfd7073" providerId="ADAL" clId="{0B8414BD-75E7-4E16-9DBA-C98550360205}" dt="2024-04-25T13:41:53.939" v="19" actId="20577"/>
      <pc:docMkLst>
        <pc:docMk/>
      </pc:docMkLst>
      <pc:sldChg chg="modSp mod modNotesTx">
        <pc:chgData name="Kevin Smith" userId="f02b7fb0-fdf1-4cca-a478-0caecbfd7073" providerId="ADAL" clId="{0B8414BD-75E7-4E16-9DBA-C98550360205}" dt="2024-04-25T13:41:53.939" v="19" actId="20577"/>
        <pc:sldMkLst>
          <pc:docMk/>
          <pc:sldMk cId="199112303" sldId="266"/>
        </pc:sldMkLst>
        <pc:spChg chg="mod">
          <ac:chgData name="Kevin Smith" userId="f02b7fb0-fdf1-4cca-a478-0caecbfd7073" providerId="ADAL" clId="{0B8414BD-75E7-4E16-9DBA-C98550360205}" dt="2024-04-25T13:40:38.343" v="3" actId="20577"/>
          <ac:spMkLst>
            <pc:docMk/>
            <pc:sldMk cId="199112303" sldId="266"/>
            <ac:spMk id="9" creationId="{F979B165-74DD-BD12-8097-1CAD63C27145}"/>
          </ac:spMkLst>
        </pc:spChg>
      </pc:sldChg>
      <pc:sldChg chg="modSp mod modNotesTx">
        <pc:chgData name="Kevin Smith" userId="f02b7fb0-fdf1-4cca-a478-0caecbfd7073" providerId="ADAL" clId="{0B8414BD-75E7-4E16-9DBA-C98550360205}" dt="2024-04-25T13:41:20.936" v="15" actId="20577"/>
        <pc:sldMkLst>
          <pc:docMk/>
          <pc:sldMk cId="615870537" sldId="311"/>
        </pc:sldMkLst>
        <pc:spChg chg="mod">
          <ac:chgData name="Kevin Smith" userId="f02b7fb0-fdf1-4cca-a478-0caecbfd7073" providerId="ADAL" clId="{0B8414BD-75E7-4E16-9DBA-C98550360205}" dt="2024-04-25T13:41:11.242" v="11" actId="20577"/>
          <ac:spMkLst>
            <pc:docMk/>
            <pc:sldMk cId="615870537" sldId="311"/>
            <ac:spMk id="5" creationId="{BB212421-3508-FD54-6494-5BC72D45D5B5}"/>
          </ac:spMkLst>
        </pc:spChg>
      </pc:sldChg>
    </pc:docChg>
  </pc:docChgLst>
  <pc:docChgLst>
    <pc:chgData name="Jacob Vinson" userId="4d9785c4-bc8c-44b8-a745-b1e3ed407221" providerId="ADAL" clId="{E8F321EA-677C-46EC-B592-2DC105D9C5DC}"/>
    <pc:docChg chg="undo custSel modSld">
      <pc:chgData name="Jacob Vinson" userId="4d9785c4-bc8c-44b8-a745-b1e3ed407221" providerId="ADAL" clId="{E8F321EA-677C-46EC-B592-2DC105D9C5DC}" dt="2024-08-20T16:16:42.188" v="41" actId="478"/>
      <pc:docMkLst>
        <pc:docMk/>
      </pc:docMkLst>
      <pc:sldChg chg="modSp mod">
        <pc:chgData name="Jacob Vinson" userId="4d9785c4-bc8c-44b8-a745-b1e3ed407221" providerId="ADAL" clId="{E8F321EA-677C-46EC-B592-2DC105D9C5DC}" dt="2024-08-20T16:08:24.911" v="24" actId="20577"/>
        <pc:sldMkLst>
          <pc:docMk/>
          <pc:sldMk cId="1927724308" sldId="263"/>
        </pc:sldMkLst>
        <pc:spChg chg="mod">
          <ac:chgData name="Jacob Vinson" userId="4d9785c4-bc8c-44b8-a745-b1e3ed407221" providerId="ADAL" clId="{E8F321EA-677C-46EC-B592-2DC105D9C5DC}" dt="2024-08-20T16:08:24.911" v="24" actId="20577"/>
          <ac:spMkLst>
            <pc:docMk/>
            <pc:sldMk cId="1927724308" sldId="263"/>
            <ac:spMk id="2" creationId="{0F5D6A51-1884-718A-F6D6-54F874904F57}"/>
          </ac:spMkLst>
        </pc:spChg>
      </pc:sldChg>
      <pc:sldChg chg="addSp delSp modSp mod modCm chgLayout">
        <pc:chgData name="Jacob Vinson" userId="4d9785c4-bc8c-44b8-a745-b1e3ed407221" providerId="ADAL" clId="{E8F321EA-677C-46EC-B592-2DC105D9C5DC}" dt="2024-08-20T16:02:49.905" v="19" actId="478"/>
        <pc:sldMkLst>
          <pc:docMk/>
          <pc:sldMk cId="2280679943" sldId="268"/>
        </pc:sldMkLst>
        <pc:spChg chg="mod ord">
          <ac:chgData name="Jacob Vinson" userId="4d9785c4-bc8c-44b8-a745-b1e3ed407221" providerId="ADAL" clId="{E8F321EA-677C-46EC-B592-2DC105D9C5DC}" dt="2024-08-20T16:02:48.089" v="18" actId="1076"/>
          <ac:spMkLst>
            <pc:docMk/>
            <pc:sldMk cId="2280679943" sldId="268"/>
            <ac:spMk id="7" creationId="{55E5E36C-4632-0FD3-6B4A-604385FDFD49}"/>
          </ac:spMkLst>
        </pc:spChg>
        <pc:spChg chg="mod ord">
          <ac:chgData name="Jacob Vinson" userId="4d9785c4-bc8c-44b8-a745-b1e3ed407221" providerId="ADAL" clId="{E8F321EA-677C-46EC-B592-2DC105D9C5DC}" dt="2024-08-20T16:02:29.631" v="16" actId="700"/>
          <ac:spMkLst>
            <pc:docMk/>
            <pc:sldMk cId="2280679943" sldId="268"/>
            <ac:spMk id="18" creationId="{1C007B37-A25E-5BFD-F250-5ACF0E5CDE25}"/>
          </ac:spMkLst>
        </pc:spChg>
        <pc:picChg chg="add del">
          <ac:chgData name="Jacob Vinson" userId="4d9785c4-bc8c-44b8-a745-b1e3ed407221" providerId="ADAL" clId="{E8F321EA-677C-46EC-B592-2DC105D9C5DC}" dt="2024-08-20T16:00:56.590" v="1" actId="22"/>
          <ac:picMkLst>
            <pc:docMk/>
            <pc:sldMk cId="2280679943" sldId="268"/>
            <ac:picMk id="3" creationId="{0C40A2B9-646D-B19B-962B-09050C995F59}"/>
          </ac:picMkLst>
        </pc:picChg>
        <pc:picChg chg="add del mod">
          <ac:chgData name="Jacob Vinson" userId="4d9785c4-bc8c-44b8-a745-b1e3ed407221" providerId="ADAL" clId="{E8F321EA-677C-46EC-B592-2DC105D9C5DC}" dt="2024-08-20T16:02:20.764" v="14" actId="1076"/>
          <ac:picMkLst>
            <pc:docMk/>
            <pc:sldMk cId="2280679943" sldId="268"/>
            <ac:picMk id="5" creationId="{575EE3B0-2034-0479-AA71-DA7B638A5B7D}"/>
          </ac:picMkLst>
        </pc:picChg>
        <pc:picChg chg="del">
          <ac:chgData name="Jacob Vinson" userId="4d9785c4-bc8c-44b8-a745-b1e3ed407221" providerId="ADAL" clId="{E8F321EA-677C-46EC-B592-2DC105D9C5DC}" dt="2024-08-20T16:02:49.905" v="19" actId="478"/>
          <ac:picMkLst>
            <pc:docMk/>
            <pc:sldMk cId="2280679943" sldId="268"/>
            <ac:picMk id="12" creationId="{E6541319-6A77-4C44-DCCC-A71C6B72C750}"/>
          </ac:picMkLst>
        </pc:picChg>
        <pc:picChg chg="add del">
          <ac:chgData name="Jacob Vinson" userId="4d9785c4-bc8c-44b8-a745-b1e3ed407221" providerId="ADAL" clId="{E8F321EA-677C-46EC-B592-2DC105D9C5DC}" dt="2024-08-20T16:02:19.285" v="13" actId="478"/>
          <ac:picMkLst>
            <pc:docMk/>
            <pc:sldMk cId="2280679943" sldId="268"/>
            <ac:picMk id="17" creationId="{AFB470A3-F7E2-E6C1-DE06-0B89C0B96B2A}"/>
          </ac:picMkLst>
        </pc:picChg>
        <pc:extLst>
          <p:ext xmlns:p="http://schemas.openxmlformats.org/presentationml/2006/main" uri="{D6D511B9-2390-475A-947B-AFAB55BFBCF1}">
            <pc226:cmChg xmlns:pc226="http://schemas.microsoft.com/office/powerpoint/2022/06/main/command" chg="mod">
              <pc226:chgData name="Jacob Vinson" userId="4d9785c4-bc8c-44b8-a745-b1e3ed407221" providerId="ADAL" clId="{E8F321EA-677C-46EC-B592-2DC105D9C5DC}" dt="2024-08-20T16:02:14.290" v="8" actId="478"/>
              <pc2:cmMkLst xmlns:pc2="http://schemas.microsoft.com/office/powerpoint/2019/9/main/command">
                <pc:docMk/>
                <pc:sldMk cId="2280679943" sldId="268"/>
                <pc2:cmMk id="{E2A9B546-405D-476C-A595-4CD2F205B7C3}"/>
              </pc2:cmMkLst>
            </pc226:cmChg>
          </p:ext>
        </pc:extLst>
      </pc:sldChg>
      <pc:sldChg chg="modSp mod">
        <pc:chgData name="Jacob Vinson" userId="4d9785c4-bc8c-44b8-a745-b1e3ed407221" providerId="ADAL" clId="{E8F321EA-677C-46EC-B592-2DC105D9C5DC}" dt="2024-08-20T16:15:46.816" v="39" actId="20577"/>
        <pc:sldMkLst>
          <pc:docMk/>
          <pc:sldMk cId="3716651838" sldId="274"/>
        </pc:sldMkLst>
        <pc:spChg chg="mod">
          <ac:chgData name="Jacob Vinson" userId="4d9785c4-bc8c-44b8-a745-b1e3ed407221" providerId="ADAL" clId="{E8F321EA-677C-46EC-B592-2DC105D9C5DC}" dt="2024-08-20T16:15:46.816" v="39" actId="20577"/>
          <ac:spMkLst>
            <pc:docMk/>
            <pc:sldMk cId="3716651838" sldId="274"/>
            <ac:spMk id="7" creationId="{F15578AF-659B-0660-9835-B88999CB4684}"/>
          </ac:spMkLst>
        </pc:spChg>
      </pc:sldChg>
      <pc:sldChg chg="modSp mod">
        <pc:chgData name="Jacob Vinson" userId="4d9785c4-bc8c-44b8-a745-b1e3ed407221" providerId="ADAL" clId="{E8F321EA-677C-46EC-B592-2DC105D9C5DC}" dt="2024-08-20T16:16:32.570" v="40" actId="20577"/>
        <pc:sldMkLst>
          <pc:docMk/>
          <pc:sldMk cId="1380544642" sldId="298"/>
        </pc:sldMkLst>
        <pc:spChg chg="mod">
          <ac:chgData name="Jacob Vinson" userId="4d9785c4-bc8c-44b8-a745-b1e3ed407221" providerId="ADAL" clId="{E8F321EA-677C-46EC-B592-2DC105D9C5DC}" dt="2024-08-20T16:16:32.570" v="40" actId="20577"/>
          <ac:spMkLst>
            <pc:docMk/>
            <pc:sldMk cId="1380544642" sldId="298"/>
            <ac:spMk id="11" creationId="{EC28FC84-83AE-F9D5-9B15-6E8E9830A858}"/>
          </ac:spMkLst>
        </pc:spChg>
      </pc:sldChg>
      <pc:sldChg chg="delSp mod">
        <pc:chgData name="Jacob Vinson" userId="4d9785c4-bc8c-44b8-a745-b1e3ed407221" providerId="ADAL" clId="{E8F321EA-677C-46EC-B592-2DC105D9C5DC}" dt="2024-08-20T16:16:42.188" v="41" actId="478"/>
        <pc:sldMkLst>
          <pc:docMk/>
          <pc:sldMk cId="1187607109" sldId="299"/>
        </pc:sldMkLst>
        <pc:picChg chg="del">
          <ac:chgData name="Jacob Vinson" userId="4d9785c4-bc8c-44b8-a745-b1e3ed407221" providerId="ADAL" clId="{E8F321EA-677C-46EC-B592-2DC105D9C5DC}" dt="2024-08-20T16:16:42.188" v="41" actId="478"/>
          <ac:picMkLst>
            <pc:docMk/>
            <pc:sldMk cId="1187607109" sldId="299"/>
            <ac:picMk id="12" creationId="{E6541319-6A77-4C44-DCCC-A71C6B72C750}"/>
          </ac:picMkLst>
        </pc:picChg>
      </pc:sldChg>
      <pc:sldChg chg="modSp mod">
        <pc:chgData name="Jacob Vinson" userId="4d9785c4-bc8c-44b8-a745-b1e3ed407221" providerId="ADAL" clId="{E8F321EA-677C-46EC-B592-2DC105D9C5DC}" dt="2024-08-20T16:03:46.562" v="20" actId="20577"/>
        <pc:sldMkLst>
          <pc:docMk/>
          <pc:sldMk cId="27561631" sldId="303"/>
        </pc:sldMkLst>
        <pc:graphicFrameChg chg="modGraphic">
          <ac:chgData name="Jacob Vinson" userId="4d9785c4-bc8c-44b8-a745-b1e3ed407221" providerId="ADAL" clId="{E8F321EA-677C-46EC-B592-2DC105D9C5DC}" dt="2024-08-20T16:03:46.562" v="20" actId="20577"/>
          <ac:graphicFrameMkLst>
            <pc:docMk/>
            <pc:sldMk cId="27561631" sldId="303"/>
            <ac:graphicFrameMk id="2" creationId="{5AF1CD50-55AE-C206-3354-BE13C81FF800}"/>
          </ac:graphicFrameMkLst>
        </pc:graphicFrameChg>
      </pc:sldChg>
      <pc:sldChg chg="modSp mod">
        <pc:chgData name="Jacob Vinson" userId="4d9785c4-bc8c-44b8-a745-b1e3ed407221" providerId="ADAL" clId="{E8F321EA-677C-46EC-B592-2DC105D9C5DC}" dt="2024-08-20T16:08:20.290" v="23" actId="20577"/>
        <pc:sldMkLst>
          <pc:docMk/>
          <pc:sldMk cId="1116664524" sldId="305"/>
        </pc:sldMkLst>
        <pc:spChg chg="mod">
          <ac:chgData name="Jacob Vinson" userId="4d9785c4-bc8c-44b8-a745-b1e3ed407221" providerId="ADAL" clId="{E8F321EA-677C-46EC-B592-2DC105D9C5DC}" dt="2024-08-20T16:08:20.290" v="23" actId="20577"/>
          <ac:spMkLst>
            <pc:docMk/>
            <pc:sldMk cId="1116664524" sldId="305"/>
            <ac:spMk id="2" creationId="{0F5D6A51-1884-718A-F6D6-54F874904F57}"/>
          </ac:spMkLst>
        </pc:spChg>
      </pc:sldChg>
      <pc:sldChg chg="modSp mod">
        <pc:chgData name="Jacob Vinson" userId="4d9785c4-bc8c-44b8-a745-b1e3ed407221" providerId="ADAL" clId="{E8F321EA-677C-46EC-B592-2DC105D9C5DC}" dt="2024-08-20T16:06:00.469" v="22" actId="27107"/>
        <pc:sldMkLst>
          <pc:docMk/>
          <pc:sldMk cId="615870537" sldId="311"/>
        </pc:sldMkLst>
        <pc:graphicFrameChg chg="modGraphic">
          <ac:chgData name="Jacob Vinson" userId="4d9785c4-bc8c-44b8-a745-b1e3ed407221" providerId="ADAL" clId="{E8F321EA-677C-46EC-B592-2DC105D9C5DC}" dt="2024-08-20T16:06:00.469" v="22" actId="27107"/>
          <ac:graphicFrameMkLst>
            <pc:docMk/>
            <pc:sldMk cId="615870537" sldId="311"/>
            <ac:graphicFrameMk id="2" creationId="{E87AB743-9374-67D9-BAF5-96AC6238430D}"/>
          </ac:graphicFrameMkLst>
        </pc:graphicFrameChg>
      </pc:sldChg>
    </pc:docChg>
  </pc:docChgLst>
  <pc:docChgLst>
    <pc:chgData name="Jacob Vinson" userId="4d9785c4-bc8c-44b8-a745-b1e3ed407221" providerId="ADAL" clId="{8434E745-CEBD-4E52-90FE-E8914FEC8047}"/>
    <pc:docChg chg="undo custSel modSld">
      <pc:chgData name="Jacob Vinson" userId="4d9785c4-bc8c-44b8-a745-b1e3ed407221" providerId="ADAL" clId="{8434E745-CEBD-4E52-90FE-E8914FEC8047}" dt="2024-05-23T16:36:36.017" v="26"/>
      <pc:docMkLst>
        <pc:docMk/>
      </pc:docMkLst>
      <pc:sldChg chg="modSp mod">
        <pc:chgData name="Jacob Vinson" userId="4d9785c4-bc8c-44b8-a745-b1e3ed407221" providerId="ADAL" clId="{8434E745-CEBD-4E52-90FE-E8914FEC8047}" dt="2024-05-23T16:29:18.271" v="3" actId="1076"/>
        <pc:sldMkLst>
          <pc:docMk/>
          <pc:sldMk cId="1105218776" sldId="257"/>
        </pc:sldMkLst>
        <pc:spChg chg="mod">
          <ac:chgData name="Jacob Vinson" userId="4d9785c4-bc8c-44b8-a745-b1e3ed407221" providerId="ADAL" clId="{8434E745-CEBD-4E52-90FE-E8914FEC8047}" dt="2024-05-23T16:29:15.438" v="2" actId="1076"/>
          <ac:spMkLst>
            <pc:docMk/>
            <pc:sldMk cId="1105218776" sldId="257"/>
            <ac:spMk id="9" creationId="{713C66A2-EA55-B5FA-50D3-8E1A4C680C31}"/>
          </ac:spMkLst>
        </pc:spChg>
        <pc:spChg chg="mod">
          <ac:chgData name="Jacob Vinson" userId="4d9785c4-bc8c-44b8-a745-b1e3ed407221" providerId="ADAL" clId="{8434E745-CEBD-4E52-90FE-E8914FEC8047}" dt="2024-05-23T16:29:18.271" v="3" actId="1076"/>
          <ac:spMkLst>
            <pc:docMk/>
            <pc:sldMk cId="1105218776" sldId="257"/>
            <ac:spMk id="10" creationId="{EA73795D-DCD8-A847-2564-4C349F593380}"/>
          </ac:spMkLst>
        </pc:spChg>
        <pc:spChg chg="mod">
          <ac:chgData name="Jacob Vinson" userId="4d9785c4-bc8c-44b8-a745-b1e3ed407221" providerId="ADAL" clId="{8434E745-CEBD-4E52-90FE-E8914FEC8047}" dt="2024-05-23T16:29:18.271" v="3" actId="1076"/>
          <ac:spMkLst>
            <pc:docMk/>
            <pc:sldMk cId="1105218776" sldId="257"/>
            <ac:spMk id="15" creationId="{D04BBD72-4065-5032-9D5A-DE7118E48C2C}"/>
          </ac:spMkLst>
        </pc:spChg>
      </pc:sldChg>
      <pc:sldChg chg="modSp mod">
        <pc:chgData name="Jacob Vinson" userId="4d9785c4-bc8c-44b8-a745-b1e3ed407221" providerId="ADAL" clId="{8434E745-CEBD-4E52-90FE-E8914FEC8047}" dt="2024-05-23T16:29:10.959" v="1" actId="1076"/>
        <pc:sldMkLst>
          <pc:docMk/>
          <pc:sldMk cId="1467322006" sldId="258"/>
        </pc:sldMkLst>
        <pc:spChg chg="mod">
          <ac:chgData name="Jacob Vinson" userId="4d9785c4-bc8c-44b8-a745-b1e3ed407221" providerId="ADAL" clId="{8434E745-CEBD-4E52-90FE-E8914FEC8047}" dt="2024-05-23T16:29:10.959" v="1" actId="1076"/>
          <ac:spMkLst>
            <pc:docMk/>
            <pc:sldMk cId="1467322006" sldId="258"/>
            <ac:spMk id="9" creationId="{713C66A2-EA55-B5FA-50D3-8E1A4C680C31}"/>
          </ac:spMkLst>
        </pc:spChg>
      </pc:sldChg>
      <pc:sldChg chg="modSp mod">
        <pc:chgData name="Jacob Vinson" userId="4d9785c4-bc8c-44b8-a745-b1e3ed407221" providerId="ADAL" clId="{8434E745-CEBD-4E52-90FE-E8914FEC8047}" dt="2024-05-23T16:29:07.963" v="0" actId="1076"/>
        <pc:sldMkLst>
          <pc:docMk/>
          <pc:sldMk cId="1574270307" sldId="259"/>
        </pc:sldMkLst>
        <pc:spChg chg="mod">
          <ac:chgData name="Jacob Vinson" userId="4d9785c4-bc8c-44b8-a745-b1e3ed407221" providerId="ADAL" clId="{8434E745-CEBD-4E52-90FE-E8914FEC8047}" dt="2024-05-23T16:29:07.963" v="0" actId="1076"/>
          <ac:spMkLst>
            <pc:docMk/>
            <pc:sldMk cId="1574270307" sldId="259"/>
            <ac:spMk id="4" creationId="{E6350490-BED0-3531-F39D-1EEA5942E379}"/>
          </ac:spMkLst>
        </pc:spChg>
      </pc:sldChg>
      <pc:sldChg chg="modSp mod">
        <pc:chgData name="Jacob Vinson" userId="4d9785c4-bc8c-44b8-a745-b1e3ed407221" providerId="ADAL" clId="{8434E745-CEBD-4E52-90FE-E8914FEC8047}" dt="2024-05-23T16:29:22.505" v="4" actId="1076"/>
        <pc:sldMkLst>
          <pc:docMk/>
          <pc:sldMk cId="3238854144" sldId="260"/>
        </pc:sldMkLst>
        <pc:spChg chg="mod">
          <ac:chgData name="Jacob Vinson" userId="4d9785c4-bc8c-44b8-a745-b1e3ed407221" providerId="ADAL" clId="{8434E745-CEBD-4E52-90FE-E8914FEC8047}" dt="2024-05-23T16:29:22.505" v="4" actId="1076"/>
          <ac:spMkLst>
            <pc:docMk/>
            <pc:sldMk cId="3238854144" sldId="260"/>
            <ac:spMk id="9" creationId="{4036AC9B-B0B4-4836-6D08-A23AC65BEA6B}"/>
          </ac:spMkLst>
        </pc:spChg>
      </pc:sldChg>
      <pc:sldChg chg="modSp mod">
        <pc:chgData name="Jacob Vinson" userId="4d9785c4-bc8c-44b8-a745-b1e3ed407221" providerId="ADAL" clId="{8434E745-CEBD-4E52-90FE-E8914FEC8047}" dt="2024-05-23T16:29:25.941" v="5" actId="1076"/>
        <pc:sldMkLst>
          <pc:docMk/>
          <pc:sldMk cId="1375648159" sldId="261"/>
        </pc:sldMkLst>
        <pc:spChg chg="mod">
          <ac:chgData name="Jacob Vinson" userId="4d9785c4-bc8c-44b8-a745-b1e3ed407221" providerId="ADAL" clId="{8434E745-CEBD-4E52-90FE-E8914FEC8047}" dt="2024-05-23T16:29:25.941" v="5" actId="1076"/>
          <ac:spMkLst>
            <pc:docMk/>
            <pc:sldMk cId="1375648159" sldId="261"/>
            <ac:spMk id="9" creationId="{4036AC9B-B0B4-4836-6D08-A23AC65BEA6B}"/>
          </ac:spMkLst>
        </pc:spChg>
      </pc:sldChg>
      <pc:sldChg chg="modSp mod">
        <pc:chgData name="Jacob Vinson" userId="4d9785c4-bc8c-44b8-a745-b1e3ed407221" providerId="ADAL" clId="{8434E745-CEBD-4E52-90FE-E8914FEC8047}" dt="2024-05-23T16:31:28.326" v="15" actId="1076"/>
        <pc:sldMkLst>
          <pc:docMk/>
          <pc:sldMk cId="199112303" sldId="266"/>
        </pc:sldMkLst>
        <pc:spChg chg="mod">
          <ac:chgData name="Jacob Vinson" userId="4d9785c4-bc8c-44b8-a745-b1e3ed407221" providerId="ADAL" clId="{8434E745-CEBD-4E52-90FE-E8914FEC8047}" dt="2024-05-23T16:31:28.326" v="15" actId="1076"/>
          <ac:spMkLst>
            <pc:docMk/>
            <pc:sldMk cId="199112303" sldId="266"/>
            <ac:spMk id="7" creationId="{E8CB3283-C541-AFEA-C842-DEC9E20A5D80}"/>
          </ac:spMkLst>
        </pc:spChg>
      </pc:sldChg>
      <pc:sldChg chg="modSp mod">
        <pc:chgData name="Jacob Vinson" userId="4d9785c4-bc8c-44b8-a745-b1e3ed407221" providerId="ADAL" clId="{8434E745-CEBD-4E52-90FE-E8914FEC8047}" dt="2024-05-23T16:31:31.238" v="16" actId="1076"/>
        <pc:sldMkLst>
          <pc:docMk/>
          <pc:sldMk cId="4127453502" sldId="267"/>
        </pc:sldMkLst>
        <pc:spChg chg="mod">
          <ac:chgData name="Jacob Vinson" userId="4d9785c4-bc8c-44b8-a745-b1e3ed407221" providerId="ADAL" clId="{8434E745-CEBD-4E52-90FE-E8914FEC8047}" dt="2024-05-23T16:31:31.238" v="16" actId="1076"/>
          <ac:spMkLst>
            <pc:docMk/>
            <pc:sldMk cId="4127453502" sldId="267"/>
            <ac:spMk id="4" creationId="{91043C21-9E46-4CBE-338D-D6E774114517}"/>
          </ac:spMkLst>
        </pc:spChg>
      </pc:sldChg>
      <pc:sldChg chg="modSp mod">
        <pc:chgData name="Jacob Vinson" userId="4d9785c4-bc8c-44b8-a745-b1e3ed407221" providerId="ADAL" clId="{8434E745-CEBD-4E52-90FE-E8914FEC8047}" dt="2024-05-23T16:31:35.773" v="17" actId="1076"/>
        <pc:sldMkLst>
          <pc:docMk/>
          <pc:sldMk cId="2280679943" sldId="268"/>
        </pc:sldMkLst>
        <pc:spChg chg="mod">
          <ac:chgData name="Jacob Vinson" userId="4d9785c4-bc8c-44b8-a745-b1e3ed407221" providerId="ADAL" clId="{8434E745-CEBD-4E52-90FE-E8914FEC8047}" dt="2024-05-23T16:31:35.773" v="17" actId="1076"/>
          <ac:spMkLst>
            <pc:docMk/>
            <pc:sldMk cId="2280679943" sldId="268"/>
            <ac:spMk id="7" creationId="{55E5E36C-4632-0FD3-6B4A-604385FDFD49}"/>
          </ac:spMkLst>
        </pc:spChg>
      </pc:sldChg>
      <pc:sldChg chg="modSp mod">
        <pc:chgData name="Jacob Vinson" userId="4d9785c4-bc8c-44b8-a745-b1e3ed407221" providerId="ADAL" clId="{8434E745-CEBD-4E52-90FE-E8914FEC8047}" dt="2024-05-23T16:32:09.892" v="20" actId="1076"/>
        <pc:sldMkLst>
          <pc:docMk/>
          <pc:sldMk cId="3716651838" sldId="274"/>
        </pc:sldMkLst>
        <pc:spChg chg="mod">
          <ac:chgData name="Jacob Vinson" userId="4d9785c4-bc8c-44b8-a745-b1e3ed407221" providerId="ADAL" clId="{8434E745-CEBD-4E52-90FE-E8914FEC8047}" dt="2024-05-23T16:32:09.892" v="20" actId="1076"/>
          <ac:spMkLst>
            <pc:docMk/>
            <pc:sldMk cId="3716651838" sldId="274"/>
            <ac:spMk id="7" creationId="{F15578AF-659B-0660-9835-B88999CB4684}"/>
          </ac:spMkLst>
        </pc:spChg>
      </pc:sldChg>
      <pc:sldChg chg="modSp mod">
        <pc:chgData name="Jacob Vinson" userId="4d9785c4-bc8c-44b8-a745-b1e3ed407221" providerId="ADAL" clId="{8434E745-CEBD-4E52-90FE-E8914FEC8047}" dt="2024-05-23T16:31:57.695" v="18" actId="1076"/>
        <pc:sldMkLst>
          <pc:docMk/>
          <pc:sldMk cId="1819802109" sldId="275"/>
        </pc:sldMkLst>
        <pc:spChg chg="mod">
          <ac:chgData name="Jacob Vinson" userId="4d9785c4-bc8c-44b8-a745-b1e3ed407221" providerId="ADAL" clId="{8434E745-CEBD-4E52-90FE-E8914FEC8047}" dt="2024-05-23T16:31:57.695" v="18" actId="1076"/>
          <ac:spMkLst>
            <pc:docMk/>
            <pc:sldMk cId="1819802109" sldId="275"/>
            <ac:spMk id="14" creationId="{BBE3094E-136E-55D9-BA5A-DFA2E8684BBC}"/>
          </ac:spMkLst>
        </pc:spChg>
      </pc:sldChg>
      <pc:sldChg chg="modSp mod">
        <pc:chgData name="Jacob Vinson" userId="4d9785c4-bc8c-44b8-a745-b1e3ed407221" providerId="ADAL" clId="{8434E745-CEBD-4E52-90FE-E8914FEC8047}" dt="2024-05-23T16:32:21.390" v="21" actId="1076"/>
        <pc:sldMkLst>
          <pc:docMk/>
          <pc:sldMk cId="2579221698" sldId="283"/>
        </pc:sldMkLst>
        <pc:spChg chg="mod">
          <ac:chgData name="Jacob Vinson" userId="4d9785c4-bc8c-44b8-a745-b1e3ed407221" providerId="ADAL" clId="{8434E745-CEBD-4E52-90FE-E8914FEC8047}" dt="2024-05-23T16:32:21.390" v="21" actId="1076"/>
          <ac:spMkLst>
            <pc:docMk/>
            <pc:sldMk cId="2579221698" sldId="283"/>
            <ac:spMk id="2" creationId="{7801D8B2-5AFE-F122-7A7F-7926DA2FCBCC}"/>
          </ac:spMkLst>
        </pc:spChg>
      </pc:sldChg>
      <pc:sldChg chg="modSp mod">
        <pc:chgData name="Jacob Vinson" userId="4d9785c4-bc8c-44b8-a745-b1e3ed407221" providerId="ADAL" clId="{8434E745-CEBD-4E52-90FE-E8914FEC8047}" dt="2024-05-23T16:32:38.905" v="22" actId="1076"/>
        <pc:sldMkLst>
          <pc:docMk/>
          <pc:sldMk cId="3290966404" sldId="297"/>
        </pc:sldMkLst>
        <pc:spChg chg="mod">
          <ac:chgData name="Jacob Vinson" userId="4d9785c4-bc8c-44b8-a745-b1e3ed407221" providerId="ADAL" clId="{8434E745-CEBD-4E52-90FE-E8914FEC8047}" dt="2024-05-23T16:32:38.905" v="22" actId="1076"/>
          <ac:spMkLst>
            <pc:docMk/>
            <pc:sldMk cId="3290966404" sldId="297"/>
            <ac:spMk id="9" creationId="{61B38970-9803-8A4D-2821-3208B8E9AFA6}"/>
          </ac:spMkLst>
        </pc:spChg>
      </pc:sldChg>
      <pc:sldChg chg="modSp mod">
        <pc:chgData name="Jacob Vinson" userId="4d9785c4-bc8c-44b8-a745-b1e3ed407221" providerId="ADAL" clId="{8434E745-CEBD-4E52-90FE-E8914FEC8047}" dt="2024-05-23T16:32:43.184" v="23" actId="1076"/>
        <pc:sldMkLst>
          <pc:docMk/>
          <pc:sldMk cId="1380544642" sldId="298"/>
        </pc:sldMkLst>
        <pc:spChg chg="mod">
          <ac:chgData name="Jacob Vinson" userId="4d9785c4-bc8c-44b8-a745-b1e3ed407221" providerId="ADAL" clId="{8434E745-CEBD-4E52-90FE-E8914FEC8047}" dt="2024-05-23T16:32:43.184" v="23" actId="1076"/>
          <ac:spMkLst>
            <pc:docMk/>
            <pc:sldMk cId="1380544642" sldId="298"/>
            <ac:spMk id="7" creationId="{D08E99EF-4D0D-934C-7B40-DDA9158FC64A}"/>
          </ac:spMkLst>
        </pc:spChg>
      </pc:sldChg>
      <pc:sldChg chg="addSp delSp modSp mod">
        <pc:chgData name="Jacob Vinson" userId="4d9785c4-bc8c-44b8-a745-b1e3ed407221" providerId="ADAL" clId="{8434E745-CEBD-4E52-90FE-E8914FEC8047}" dt="2024-05-23T16:30:16.769" v="14" actId="1076"/>
        <pc:sldMkLst>
          <pc:docMk/>
          <pc:sldMk cId="1377464677" sldId="301"/>
        </pc:sldMkLst>
        <pc:spChg chg="mod">
          <ac:chgData name="Jacob Vinson" userId="4d9785c4-bc8c-44b8-a745-b1e3ed407221" providerId="ADAL" clId="{8434E745-CEBD-4E52-90FE-E8914FEC8047}" dt="2024-05-23T16:29:34.315" v="6" actId="1076"/>
          <ac:spMkLst>
            <pc:docMk/>
            <pc:sldMk cId="1377464677" sldId="301"/>
            <ac:spMk id="2" creationId="{4847062D-B622-EFD4-C926-37ECCCB9B919}"/>
          </ac:spMkLst>
        </pc:spChg>
        <pc:spChg chg="del">
          <ac:chgData name="Jacob Vinson" userId="4d9785c4-bc8c-44b8-a745-b1e3ed407221" providerId="ADAL" clId="{8434E745-CEBD-4E52-90FE-E8914FEC8047}" dt="2024-05-23T16:29:46" v="7" actId="478"/>
          <ac:spMkLst>
            <pc:docMk/>
            <pc:sldMk cId="1377464677" sldId="301"/>
            <ac:spMk id="4" creationId="{014123CF-2BCF-150A-13BF-9E5A78FA65FB}"/>
          </ac:spMkLst>
        </pc:spChg>
        <pc:picChg chg="add mod">
          <ac:chgData name="Jacob Vinson" userId="4d9785c4-bc8c-44b8-a745-b1e3ed407221" providerId="ADAL" clId="{8434E745-CEBD-4E52-90FE-E8914FEC8047}" dt="2024-05-23T16:30:16.769" v="14" actId="1076"/>
          <ac:picMkLst>
            <pc:docMk/>
            <pc:sldMk cId="1377464677" sldId="301"/>
            <ac:picMk id="7" creationId="{9098CCF0-1F88-536D-DB8C-316B95BD2D64}"/>
          </ac:picMkLst>
        </pc:picChg>
      </pc:sldChg>
      <pc:sldChg chg="addSp delSp modSp mod">
        <pc:chgData name="Jacob Vinson" userId="4d9785c4-bc8c-44b8-a745-b1e3ed407221" providerId="ADAL" clId="{8434E745-CEBD-4E52-90FE-E8914FEC8047}" dt="2024-05-23T16:36:36.017" v="26"/>
        <pc:sldMkLst>
          <pc:docMk/>
          <pc:sldMk cId="2918989233" sldId="310"/>
        </pc:sldMkLst>
        <pc:spChg chg="del mod">
          <ac:chgData name="Jacob Vinson" userId="4d9785c4-bc8c-44b8-a745-b1e3ed407221" providerId="ADAL" clId="{8434E745-CEBD-4E52-90FE-E8914FEC8047}" dt="2024-05-23T16:36:35.791" v="25" actId="478"/>
          <ac:spMkLst>
            <pc:docMk/>
            <pc:sldMk cId="2918989233" sldId="310"/>
            <ac:spMk id="3" creationId="{63FEA2A5-068A-6AC2-B638-97665D04964D}"/>
          </ac:spMkLst>
        </pc:spChg>
        <pc:spChg chg="add mod">
          <ac:chgData name="Jacob Vinson" userId="4d9785c4-bc8c-44b8-a745-b1e3ed407221" providerId="ADAL" clId="{8434E745-CEBD-4E52-90FE-E8914FEC8047}" dt="2024-05-23T16:36:36.017" v="26"/>
          <ac:spMkLst>
            <pc:docMk/>
            <pc:sldMk cId="2918989233" sldId="310"/>
            <ac:spMk id="5" creationId="{6A09D4AB-458C-B62F-F57D-BB4FB20BB8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D8C32-F2EC-4770-B44F-26E1F314E93F}" type="datetimeFigureOut">
              <a:rPr lang="en-US" smtClean="0"/>
              <a:t>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CEC93-282C-447E-A43F-B6B167318321}" type="slidenum">
              <a:rPr lang="en-US" smtClean="0"/>
              <a:t>‹#›</a:t>
            </a:fld>
            <a:endParaRPr lang="en-US" dirty="0"/>
          </a:p>
        </p:txBody>
      </p:sp>
    </p:spTree>
    <p:extLst>
      <p:ext uri="{BB962C8B-B14F-4D97-AF65-F5344CB8AC3E}">
        <p14:creationId xmlns:p14="http://schemas.microsoft.com/office/powerpoint/2010/main" val="24565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rive.google.com/file/d/1R2v90QNpgiv0mOJzD85jshmReym5beUG/view?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R2v90QNpgiv0mOJzD85jshmReym5beUG/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es.ed.gov/ncee/edlabs/infographics/pdf/REL_PA_Improving_Teacher_Performance_Through_Instructional_Coaching.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rive.google.com/file/d/1R2v90QNpgiv0mOJzD85jshmReym5beUG/view?usp=shar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file/d/1R2v90QNpgiv0mOJzD85jshmReym5beUG/view?usp=shar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rive.google.com/file/d/1UYpqKevprG3569DJPprQmSGX8dcqt59x/view?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rive.google.com/file/d/1UYpqKevprG3569DJPprQmSGX8dcqt59x/view?usp=sha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researchgate.net/publication/266059153_Literacy_Coaches_Multiple_Issues_Multiple_Roles_Multiple_Approaches/stat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rive.google.com/file/d/1gCqaDVFJAZk_fOcyJY4ep523l7OAJjlK/view?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drive.google.com/file/d/1t0Lv-F4HdkXtEx1eiWYiEGZToXmQ5q3U/view?usp=sharing"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rive.google.com/file/d/1t0Lv-F4HdkXtEx1eiWYiEGZToXmQ5q3U/view?usp=shar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rive.google.com/file/d/1jTSnffKzqQEHk18eFwt4jZACKdV_eIQR/view?usp=shar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rive.google.com/file/d/1EyZu28j-Gs7yGvHLsMxRACr86xgBSJzz/view?usp=sharin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the Fundamentals of Literacy Coaching Professional Development Modules!</a:t>
            </a:r>
          </a:p>
        </p:txBody>
      </p:sp>
      <p:sp>
        <p:nvSpPr>
          <p:cNvPr id="4" name="Slide Number Placeholder 3"/>
          <p:cNvSpPr>
            <a:spLocks noGrp="1"/>
          </p:cNvSpPr>
          <p:nvPr>
            <p:ph type="sldNum" sz="quarter" idx="5"/>
          </p:nvPr>
        </p:nvSpPr>
        <p:spPr/>
        <p:txBody>
          <a:bodyPr/>
          <a:lstStyle/>
          <a:p>
            <a:fld id="{6EBCEC93-282C-447E-A43F-B6B167318321}" type="slidenum">
              <a:rPr lang="en-US" smtClean="0"/>
              <a:t>1</a:t>
            </a:fld>
            <a:endParaRPr lang="en-US" dirty="0"/>
          </a:p>
        </p:txBody>
      </p:sp>
    </p:spTree>
    <p:extLst>
      <p:ext uri="{BB962C8B-B14F-4D97-AF65-F5344CB8AC3E}">
        <p14:creationId xmlns:p14="http://schemas.microsoft.com/office/powerpoint/2010/main" val="1457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r>
              <a:rPr lang="en-US" dirty="0"/>
              <a:t>As the facilitator, start by modeling this ice breaker activity.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Approximately 10 minutes: Depends on number of participants.</a:t>
            </a:r>
            <a:endParaRPr lang="en-US" dirty="0"/>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10</a:t>
            </a:fld>
            <a:endParaRPr lang="en-US" dirty="0"/>
          </a:p>
        </p:txBody>
      </p:sp>
    </p:spTree>
    <p:extLst>
      <p:ext uri="{BB962C8B-B14F-4D97-AF65-F5344CB8AC3E}">
        <p14:creationId xmlns:p14="http://schemas.microsoft.com/office/powerpoint/2010/main" val="409890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Literacy Coach </a:t>
            </a:r>
            <a:r>
              <a:rPr lang="en-US" i="1" dirty="0"/>
              <a:t>Program </a:t>
            </a:r>
            <a:r>
              <a:rPr lang="en-US" i="1" dirty="0">
                <a:solidFill>
                  <a:schemeClr val="dk1"/>
                </a:solidFill>
              </a:rPr>
              <a:t>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Literacy Coach </a:t>
            </a:r>
            <a:r>
              <a:rPr lang="en-US" i="1" dirty="0"/>
              <a:t>Program</a:t>
            </a:r>
            <a:r>
              <a:rPr lang="en-US" i="1" dirty="0">
                <a:solidFill>
                  <a:schemeClr val="dk1"/>
                </a:solidFill>
              </a:rPr>
              <a:t> PD Guide</a:t>
            </a:r>
            <a:r>
              <a:rPr lang="en-US" dirty="0">
                <a:solidFill>
                  <a:schemeClr val="dk1"/>
                </a:solidFill>
              </a:rPr>
              <a:t>.</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11</a:t>
            </a:fld>
            <a:endParaRPr lang="en-US" dirty="0"/>
          </a:p>
        </p:txBody>
      </p:sp>
    </p:spTree>
    <p:extLst>
      <p:ext uri="{BB962C8B-B14F-4D97-AF65-F5344CB8AC3E}">
        <p14:creationId xmlns:p14="http://schemas.microsoft.com/office/powerpoint/2010/main" val="15236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SAY </a:t>
            </a:r>
            <a:r>
              <a:rPr lang="en-US" sz="1200" dirty="0"/>
              <a:t>This program was developed as a rigorous, competency-based course that will require seat time, self-study, and application of learning in between sessions. By the time you have completed this course you will have engaged in multiple learning opportunities, including working with colleagues in sessions, reading a variety of research articles, viewing videos related to various aspects of coaching, completing self-study reflections and assignments, and developing a Bridge to Practice project for each module. You will have enhanced your knowledge of coaching and your ability to serve as a literacy coach. Finally, you will have demonstrated that you met the standards and domains for literacy coaches.</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13</a:t>
            </a:fld>
            <a:endParaRPr lang="en-US" dirty="0"/>
          </a:p>
        </p:txBody>
      </p:sp>
    </p:spTree>
    <p:extLst>
      <p:ext uri="{BB962C8B-B14F-4D97-AF65-F5344CB8AC3E}">
        <p14:creationId xmlns:p14="http://schemas.microsoft.com/office/powerpoint/2010/main" val="28329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A process for collaborative learning is used for every session. The process was adapted from Wald and Castleberry’s (2000) five stages of work for groups engaging in a collaborative learning cycle. This framework will provide a predictable structure for our sessions and support our learning together. As I describe the process, notice the associated icons. You will see those on slides when we begin to engage in that part of the process.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During the </a:t>
            </a:r>
            <a:r>
              <a:rPr lang="en-US" b="1" dirty="0"/>
              <a:t>Debrief</a:t>
            </a:r>
            <a:r>
              <a:rPr lang="en-US" dirty="0"/>
              <a:t>, we will discuss your reflections about the content and self-study experiences you had since the previous session.</a:t>
            </a:r>
          </a:p>
          <a:p>
            <a:pPr marL="0" lvl="0" indent="0" algn="l" rtl="0">
              <a:lnSpc>
                <a:spcPct val="100000"/>
              </a:lnSpc>
              <a:spcBef>
                <a:spcPts val="0"/>
              </a:spcBef>
              <a:spcAft>
                <a:spcPts val="0"/>
              </a:spcAft>
              <a:buSzPts val="1400"/>
              <a:buNone/>
            </a:pPr>
            <a:r>
              <a:rPr lang="en-US" dirty="0"/>
              <a:t> </a:t>
            </a:r>
          </a:p>
          <a:p>
            <a:pPr marL="0" lvl="0" indent="0" algn="l" rtl="0">
              <a:lnSpc>
                <a:spcPct val="100000"/>
              </a:lnSpc>
              <a:spcBef>
                <a:spcPts val="0"/>
              </a:spcBef>
              <a:spcAft>
                <a:spcPts val="0"/>
              </a:spcAft>
              <a:buSzPts val="1400"/>
              <a:buNone/>
            </a:pPr>
            <a:r>
              <a:rPr lang="en-US" dirty="0"/>
              <a:t>During the </a:t>
            </a:r>
            <a:r>
              <a:rPr lang="en-US" b="1" dirty="0"/>
              <a:t>Define and Discuss Session Goals and Content, </a:t>
            </a:r>
            <a:r>
              <a:rPr lang="en-US" dirty="0"/>
              <a:t>I will summarize our previous session’s goals and this session’s goal—a sort of “where we’ve been and where we’re going.” I will also share foundational and background information while we engage in discussions or activities that support the self-study activities that you completed prior to the session.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During </a:t>
            </a:r>
            <a:r>
              <a:rPr lang="en-US" b="1" dirty="0"/>
              <a:t>Learn and Confirm </a:t>
            </a:r>
            <a:r>
              <a:rPr lang="en-US" dirty="0"/>
              <a:t>we will look closely at and explore new practices and compare them to current practices. Here is where we will access and build background knowledge and experiences related to the topic of the session through, for example, models, videos, and discussions. </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You will engage in activities that support the session’s goals and content in pairs or small groups during </a:t>
            </a:r>
            <a:r>
              <a:rPr lang="en-US" b="1" dirty="0"/>
              <a:t>Collaborate and Practice</a:t>
            </a:r>
            <a:r>
              <a:rPr lang="en-US" dirty="0"/>
              <a:t>. </a:t>
            </a:r>
          </a:p>
          <a:p>
            <a:pPr marL="0" lvl="0" indent="0" algn="l" rtl="0">
              <a:lnSpc>
                <a:spcPct val="100000"/>
              </a:lnSpc>
              <a:spcBef>
                <a:spcPts val="0"/>
              </a:spcBef>
              <a:spcAft>
                <a:spcPts val="0"/>
              </a:spcAft>
              <a:buSzPts val="1400"/>
              <a:buNone/>
            </a:pPr>
            <a:endParaRPr lang="en-US"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During </a:t>
            </a:r>
            <a:r>
              <a:rPr lang="en-US" sz="1200" b="1" i="0" u="none" strike="noStrike" dirty="0">
                <a:solidFill>
                  <a:schemeClr val="dk1"/>
                </a:solidFill>
                <a:latin typeface="Calibri"/>
                <a:ea typeface="Calibri"/>
                <a:cs typeface="Calibri"/>
                <a:sym typeface="Calibri"/>
              </a:rPr>
              <a:t>Reflect, Plan, and Implement </a:t>
            </a:r>
            <a:r>
              <a:rPr lang="en-US" sz="1200" b="0" i="0" u="none" strike="noStrike" dirty="0">
                <a:solidFill>
                  <a:schemeClr val="dk1"/>
                </a:solidFill>
                <a:latin typeface="Calibri"/>
                <a:ea typeface="Calibri"/>
                <a:cs typeface="Calibri"/>
                <a:sym typeface="Calibri"/>
              </a:rPr>
              <a:t>you will reflect on what you learned during the session. You will continue building your knowledge by reading an article that addresses the topic of this session. You will also complete self-study activities that will allow you to apply the knowledge and skills in your local setting after each session.</a:t>
            </a:r>
            <a:endParaRPr lang="en-US" dirty="0"/>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14</a:t>
            </a:fld>
            <a:endParaRPr lang="en-US" dirty="0"/>
          </a:p>
        </p:txBody>
      </p:sp>
    </p:spTree>
    <p:extLst>
      <p:ext uri="{BB962C8B-B14F-4D97-AF65-F5344CB8AC3E}">
        <p14:creationId xmlns:p14="http://schemas.microsoft.com/office/powerpoint/2010/main" val="391472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r>
              <a:rPr lang="en-US" dirty="0"/>
              <a:t>Divide participants into small groups and have them preview the </a:t>
            </a:r>
            <a:r>
              <a:rPr lang="en-US" i="1" dirty="0"/>
              <a:t>Literacy Coach Program PD Guide</a:t>
            </a:r>
            <a:r>
              <a:rPr lang="en-US" dirty="0"/>
              <a:t> for Session 1. After each group completes the review, have each group share comments or questions with the whole group for discussion.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5 minutes: Discuss and debrief. </a:t>
            </a:r>
            <a:endParaRPr lang="en-US" dirty="0"/>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15</a:t>
            </a:fld>
            <a:endParaRPr lang="en-US" dirty="0"/>
          </a:p>
        </p:txBody>
      </p:sp>
    </p:spTree>
    <p:extLst>
      <p:ext uri="{BB962C8B-B14F-4D97-AF65-F5344CB8AC3E}">
        <p14:creationId xmlns:p14="http://schemas.microsoft.com/office/powerpoint/2010/main" val="112653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SAY </a:t>
            </a:r>
            <a:r>
              <a:rPr lang="en-US" dirty="0"/>
              <a:t>This is the end of the Introductory Session. Thank you for your participation!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p:txBody>
      </p:sp>
      <p:sp>
        <p:nvSpPr>
          <p:cNvPr id="4" name="Slide Number Placeholder 3"/>
          <p:cNvSpPr>
            <a:spLocks noGrp="1"/>
          </p:cNvSpPr>
          <p:nvPr>
            <p:ph type="sldNum" sz="quarter" idx="5"/>
          </p:nvPr>
        </p:nvSpPr>
        <p:spPr/>
        <p:txBody>
          <a:bodyPr/>
          <a:lstStyle/>
          <a:p>
            <a:fld id="{6EBCEC93-282C-447E-A43F-B6B167318321}" type="slidenum">
              <a:rPr lang="en-US" smtClean="0"/>
              <a:t>16</a:t>
            </a:fld>
            <a:endParaRPr lang="en-US" dirty="0"/>
          </a:p>
        </p:txBody>
      </p:sp>
    </p:spTree>
    <p:extLst>
      <p:ext uri="{BB962C8B-B14F-4D97-AF65-F5344CB8AC3E}">
        <p14:creationId xmlns:p14="http://schemas.microsoft.com/office/powerpoint/2010/main" val="282259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the Fundamentals of Literacy Coaching Professional Development Modules – Session 1: Relationship Building and Collaboration.</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17</a:t>
            </a:fld>
            <a:endParaRPr lang="en-US" dirty="0"/>
          </a:p>
        </p:txBody>
      </p:sp>
    </p:spTree>
    <p:extLst>
      <p:ext uri="{BB962C8B-B14F-4D97-AF65-F5344CB8AC3E}">
        <p14:creationId xmlns:p14="http://schemas.microsoft.com/office/powerpoint/2010/main" val="293498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Literacy Coach </a:t>
            </a:r>
            <a:r>
              <a:rPr lang="en-US" i="1" dirty="0"/>
              <a:t>Program </a:t>
            </a:r>
            <a:r>
              <a:rPr lang="en-US" i="1" dirty="0">
                <a:solidFill>
                  <a:schemeClr val="dk1"/>
                </a:solidFill>
              </a:rPr>
              <a:t>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Literacy Coach </a:t>
            </a:r>
            <a:r>
              <a:rPr lang="en-US" i="1" dirty="0"/>
              <a:t>Program</a:t>
            </a:r>
            <a:r>
              <a:rPr lang="en-US" i="1" dirty="0">
                <a:solidFill>
                  <a:schemeClr val="dk1"/>
                </a:solidFill>
              </a:rPr>
              <a:t>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4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F94F6-4C37-7B5E-0F25-92243680D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C6545-CDFE-8097-5023-21987C09C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ACB9A-AB76-0FA7-2280-450D3967BA2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a:extLst>
              <a:ext uri="{FF2B5EF4-FFF2-40B4-BE49-F238E27FC236}">
                <a16:creationId xmlns:a16="http://schemas.microsoft.com/office/drawing/2014/main" id="{C05FABF2-C746-1087-B55C-F2367E4151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7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The purpose of these modules is to engage in learning experiences to increase your knowledge and ability to carry out your role as a literacy coach.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 will </a:t>
            </a:r>
            <a:r>
              <a:rPr lang="en-US" sz="1200" b="0" i="0" u="none" strike="noStrike" cap="none" dirty="0">
                <a:solidFill>
                  <a:schemeClr val="dk1"/>
                </a:solidFill>
                <a:latin typeface="Calibri"/>
                <a:ea typeface="Calibri"/>
                <a:cs typeface="Calibri"/>
                <a:sym typeface="Calibri"/>
              </a:rPr>
              <a:t>need the </a:t>
            </a:r>
            <a:r>
              <a:rPr lang="en-US" sz="1200" b="0" i="1" u="none" strike="noStrike" cap="none" dirty="0">
                <a:solidFill>
                  <a:schemeClr val="dk1"/>
                </a:solidFill>
                <a:latin typeface="Calibri"/>
                <a:ea typeface="Calibri"/>
                <a:cs typeface="Calibri"/>
                <a:sym typeface="Calibri"/>
              </a:rPr>
              <a:t>Literacy Coach PD Guide</a:t>
            </a:r>
            <a:r>
              <a:rPr lang="en-US" sz="1200" b="0" i="0" u="none" strike="noStrike" cap="none" dirty="0">
                <a:solidFill>
                  <a:schemeClr val="dk1"/>
                </a:solidFill>
                <a:latin typeface="Calibri"/>
                <a:ea typeface="Calibri"/>
                <a:cs typeface="Calibri"/>
                <a:sym typeface="Calibri"/>
              </a:rPr>
              <a:t> to participate in this course.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2</a:t>
            </a:fld>
            <a:endParaRPr lang="en-US" dirty="0"/>
          </a:p>
        </p:txBody>
      </p:sp>
    </p:spTree>
    <p:extLst>
      <p:ext uri="{BB962C8B-B14F-4D97-AF65-F5344CB8AC3E}">
        <p14:creationId xmlns:p14="http://schemas.microsoft.com/office/powerpoint/2010/main" val="4006866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dirty="0"/>
          </a:p>
        </p:txBody>
      </p:sp>
    </p:spTree>
    <p:extLst>
      <p:ext uri="{BB962C8B-B14F-4D97-AF65-F5344CB8AC3E}">
        <p14:creationId xmlns:p14="http://schemas.microsoft.com/office/powerpoint/2010/main" val="377474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C45B6-DC24-11CD-B954-FDD017DBE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2BBC9-F1BD-19E3-3820-0FD573193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E1367-0D72-F2D1-C62D-13CC1F32997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r>
              <a:rPr lang="en-US" dirty="0"/>
              <a:t>As the facilitator, start by modeling this ice breaker activity.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Approximately 10 minutes: Depends on number of participants.</a:t>
            </a:r>
            <a:endParaRPr lang="en-US" dirty="0"/>
          </a:p>
          <a:p>
            <a:endParaRPr lang="en-US" dirty="0"/>
          </a:p>
        </p:txBody>
      </p:sp>
      <p:sp>
        <p:nvSpPr>
          <p:cNvPr id="4" name="Slide Number Placeholder 3">
            <a:extLst>
              <a:ext uri="{FF2B5EF4-FFF2-40B4-BE49-F238E27FC236}">
                <a16:creationId xmlns:a16="http://schemas.microsoft.com/office/drawing/2014/main" id="{8D69F9BA-011E-648D-D3B2-AC6A37DDD984}"/>
              </a:ext>
            </a:extLst>
          </p:cNvPr>
          <p:cNvSpPr>
            <a:spLocks noGrp="1"/>
          </p:cNvSpPr>
          <p:nvPr>
            <p:ph type="sldNum" sz="quarter" idx="5"/>
          </p:nvPr>
        </p:nvSpPr>
        <p:spPr/>
        <p:txBody>
          <a:bodyPr/>
          <a:lstStyle/>
          <a:p>
            <a:fld id="{6EBCEC93-282C-447E-A43F-B6B167318321}" type="slidenum">
              <a:rPr lang="en-US" smtClean="0"/>
              <a:t>21</a:t>
            </a:fld>
            <a:endParaRPr lang="en-US" dirty="0"/>
          </a:p>
        </p:txBody>
      </p:sp>
    </p:spTree>
    <p:extLst>
      <p:ext uri="{BB962C8B-B14F-4D97-AF65-F5344CB8AC3E}">
        <p14:creationId xmlns:p14="http://schemas.microsoft.com/office/powerpoint/2010/main" val="112332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Provide an overview of the goal and content for Module 1. </a:t>
            </a:r>
          </a:p>
        </p:txBody>
      </p:sp>
      <p:sp>
        <p:nvSpPr>
          <p:cNvPr id="4" name="Slide Number Placeholder 3"/>
          <p:cNvSpPr>
            <a:spLocks noGrp="1"/>
          </p:cNvSpPr>
          <p:nvPr>
            <p:ph type="sldNum" sz="quarter" idx="5"/>
          </p:nvPr>
        </p:nvSpPr>
        <p:spPr/>
        <p:txBody>
          <a:bodyPr/>
          <a:lstStyle/>
          <a:p>
            <a:fld id="{6EBCEC93-282C-447E-A43F-B6B167318321}" type="slidenum">
              <a:rPr lang="en-US" smtClean="0"/>
              <a:t>22</a:t>
            </a:fld>
            <a:endParaRPr lang="en-US" dirty="0"/>
          </a:p>
        </p:txBody>
      </p:sp>
    </p:spTree>
    <p:extLst>
      <p:ext uri="{BB962C8B-B14F-4D97-AF65-F5344CB8AC3E}">
        <p14:creationId xmlns:p14="http://schemas.microsoft.com/office/powerpoint/2010/main" val="8540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p:txBody>
      </p:sp>
      <p:sp>
        <p:nvSpPr>
          <p:cNvPr id="4" name="Slide Number Placeholder 3"/>
          <p:cNvSpPr>
            <a:spLocks noGrp="1"/>
          </p:cNvSpPr>
          <p:nvPr>
            <p:ph type="sldNum" sz="quarter" idx="5"/>
          </p:nvPr>
        </p:nvSpPr>
        <p:spPr/>
        <p:txBody>
          <a:bodyPr/>
          <a:lstStyle/>
          <a:p>
            <a:fld id="{6EBCEC93-282C-447E-A43F-B6B167318321}" type="slidenum">
              <a:rPr lang="en-US" smtClean="0"/>
              <a:t>23</a:t>
            </a:fld>
            <a:endParaRPr lang="en-US" dirty="0"/>
          </a:p>
        </p:txBody>
      </p:sp>
    </p:spTree>
    <p:extLst>
      <p:ext uri="{BB962C8B-B14F-4D97-AF65-F5344CB8AC3E}">
        <p14:creationId xmlns:p14="http://schemas.microsoft.com/office/powerpoint/2010/main" val="159733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a:t>
            </a:r>
            <a:r>
              <a:rPr lang="en-US" dirty="0"/>
              <a:t> Institute of Education Sciences infographic, </a:t>
            </a:r>
            <a:r>
              <a:rPr lang="en-US" i="1" dirty="0"/>
              <a:t>Improving Teacher Performance Through Instructional Coaching, </a:t>
            </a:r>
            <a:r>
              <a:rPr lang="en-US" i="0" dirty="0"/>
              <a:t>provides an overview of the evidence base for coaching. The next few slides will introduce each section of this infographic. I’ll describe each section and then ask a question to guide our discussion about the content. </a:t>
            </a:r>
            <a:endParaRPr lang="en-US" dirty="0"/>
          </a:p>
          <a:p>
            <a:pPr marL="0" lvl="0" indent="0" algn="l" rtl="0">
              <a:lnSpc>
                <a:spcPct val="100000"/>
              </a:lnSpc>
              <a:spcBef>
                <a:spcPts val="0"/>
              </a:spcBef>
              <a:spcAft>
                <a:spcPts val="0"/>
              </a:spcAft>
              <a:buSzPts val="1400"/>
              <a:buNone/>
            </a:pPr>
            <a:endParaRPr lang="en-US" i="0" dirty="0"/>
          </a:p>
          <a:p>
            <a:pPr marL="0" lvl="0" indent="0" algn="l" rtl="0">
              <a:lnSpc>
                <a:spcPct val="100000"/>
              </a:lnSpc>
              <a:spcBef>
                <a:spcPts val="0"/>
              </a:spcBef>
              <a:spcAft>
                <a:spcPts val="0"/>
              </a:spcAft>
              <a:buSzPts val="1400"/>
              <a:buNone/>
            </a:pPr>
            <a:r>
              <a:rPr lang="en-US" i="1" dirty="0"/>
              <a:t>Read or ask for a volunteer to read the What is instructional coaching? Paragraph on the slide. </a:t>
            </a:r>
            <a:endParaRPr lang="en-US" dirty="0"/>
          </a:p>
          <a:p>
            <a:pPr marL="0" lvl="0" indent="0" algn="l" rtl="0">
              <a:lnSpc>
                <a:spcPct val="100000"/>
              </a:lnSpc>
              <a:spcBef>
                <a:spcPts val="0"/>
              </a:spcBef>
              <a:spcAft>
                <a:spcPts val="0"/>
              </a:spcAft>
              <a:buSzPts val="1400"/>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b="1" i="0" dirty="0"/>
              <a:t>Guiding question for this slide: Does this definition of instructional coaching align with your understanding?</a:t>
            </a:r>
            <a:endParaRPr lang="en-US" dirty="0"/>
          </a:p>
          <a:p>
            <a:pPr marL="0" marR="0" lvl="0" indent="0" algn="l" rtl="0">
              <a:lnSpc>
                <a:spcPct val="100000"/>
              </a:lnSpc>
              <a:spcBef>
                <a:spcPts val="0"/>
              </a:spcBef>
              <a:spcAft>
                <a:spcPts val="0"/>
              </a:spcAft>
              <a:buClr>
                <a:schemeClr val="dk1"/>
              </a:buClr>
              <a:buSzPts val="1200"/>
              <a:buFont typeface="Calibri"/>
              <a:buNone/>
            </a:pPr>
            <a:r>
              <a:rPr lang="en-US" b="0" i="0" dirty="0"/>
              <a:t>Potential responses: It is important to consider BOTH content and practice. If participants have challenges with responses, consider comparing this definition to Florida’s definition provided on Handout 1. </a:t>
            </a:r>
            <a:endParaRPr lang="en-US" b="0" dirty="0"/>
          </a:p>
          <a:p>
            <a:pPr marL="0" marR="0" lvl="0" indent="0" algn="l" rtl="0">
              <a:lnSpc>
                <a:spcPct val="100000"/>
              </a:lnSpc>
              <a:spcBef>
                <a:spcPts val="0"/>
              </a:spcBef>
              <a:spcAft>
                <a:spcPts val="0"/>
              </a:spcAft>
              <a:buClr>
                <a:schemeClr val="dk1"/>
              </a:buClr>
              <a:buSzPts val="1200"/>
              <a:buFont typeface="Calibri"/>
              <a:buNone/>
            </a:pPr>
            <a:r>
              <a:rPr lang="en-US" dirty="0"/>
              <a:t>Full Infographic available at:</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latin typeface="Times New Roman"/>
                <a:ea typeface="Times New Roman"/>
                <a:cs typeface="Times New Roman"/>
                <a:sym typeface="Times New Roman"/>
                <a:hlinkClick r:id="rId3"/>
              </a:rPr>
              <a:t>https://drive.google.com/file/d/1R2v90QNpgiv0mOJzD85jshmReym5beUG/view?usp=sharing</a:t>
            </a:r>
            <a:r>
              <a:rPr lang="en-US"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lvl="0" indent="0" algn="l" rtl="0">
              <a:lnSpc>
                <a:spcPct val="100000"/>
              </a:lnSpc>
              <a:spcBef>
                <a:spcPts val="0"/>
              </a:spcBef>
              <a:spcAft>
                <a:spcPts val="0"/>
              </a:spcAft>
              <a:buSzPts val="1400"/>
              <a:buNone/>
            </a:pPr>
            <a:r>
              <a:rPr lang="en-US" i="1" dirty="0"/>
              <a:t>References for this section:</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i="0" dirty="0"/>
              <a:t>Archibald, S., Coggshall, J. G., Croft, A., &amp; Goe, L. (2011). </a:t>
            </a:r>
            <a:r>
              <a:rPr lang="en-US" i="1" dirty="0"/>
              <a:t>High quality professional development for all teachers: Effectively allocating resources. </a:t>
            </a:r>
            <a:r>
              <a:rPr lang="en-US" i="0" dirty="0"/>
              <a:t>Washington, DC: National Comprehensive Center for Teacher Quality. https://eric.ed.gov/?id=ED520732 2. </a:t>
            </a:r>
          </a:p>
          <a:p>
            <a:pPr marL="228600" lvl="0" indent="-228600" algn="l" rtl="0">
              <a:lnSpc>
                <a:spcPct val="100000"/>
              </a:lnSpc>
              <a:spcBef>
                <a:spcPts val="0"/>
              </a:spcBef>
              <a:spcAft>
                <a:spcPts val="0"/>
              </a:spcAft>
              <a:buClr>
                <a:schemeClr val="dk1"/>
              </a:buClr>
              <a:buSzPts val="1200"/>
              <a:buFont typeface="Calibri"/>
              <a:buAutoNum type="arabicPeriod"/>
            </a:pPr>
            <a:r>
              <a:rPr lang="en-US" i="0" dirty="0"/>
              <a:t>Yoon, K. S., Duncan, T., Lee, S. W. Y., Scarloss, B., &amp; Shapley, K. (2007). </a:t>
            </a:r>
            <a:r>
              <a:rPr lang="en-US" i="1" dirty="0"/>
              <a:t>Reviewing the evidence on how teacher professional development affects student achievement (Issues &amp; Answers Report, REL 2007–No. 033). </a:t>
            </a:r>
            <a:r>
              <a:rPr lang="en-US" i="0" dirty="0"/>
              <a:t>Washington, DC: U.S. Department of Education, Institute of Education Sciences, National Center for Education Evaluation and Regional Assistance, Regional Educational Laboratory Southwest. https://ies.ed.gov/ncee/edlabs/regions/southwest/pdf/REL_2007033.pdf </a:t>
            </a:r>
          </a:p>
          <a:p>
            <a:pPr marL="228600" lvl="0" indent="-228600" algn="l" rtl="0">
              <a:lnSpc>
                <a:spcPct val="100000"/>
              </a:lnSpc>
              <a:spcBef>
                <a:spcPts val="0"/>
              </a:spcBef>
              <a:spcAft>
                <a:spcPts val="0"/>
              </a:spcAft>
              <a:buClr>
                <a:schemeClr val="dk1"/>
              </a:buClr>
              <a:buSzPts val="1200"/>
              <a:buFont typeface="Calibri"/>
              <a:buAutoNum type="arabicPeriod"/>
            </a:pPr>
            <a:r>
              <a:rPr lang="en-US" i="0" dirty="0"/>
              <a:t>Cusmano, D., &amp; Preston, A. (2018)</a:t>
            </a:r>
            <a:r>
              <a:rPr lang="en-US" i="1" dirty="0"/>
              <a:t>. Coaching practice profile. </a:t>
            </a:r>
            <a:r>
              <a:rPr lang="en-US" i="0" dirty="0"/>
              <a:t>National Implementation Research Network. Chapel Hill, NC: Frank Porter Graham Child Development Institute. https://nirn.fpg.unc.edu/resources/coaching-practice-profile-0 </a:t>
            </a:r>
          </a:p>
        </p:txBody>
      </p:sp>
      <p:sp>
        <p:nvSpPr>
          <p:cNvPr id="4" name="Slide Number Placeholder 3"/>
          <p:cNvSpPr>
            <a:spLocks noGrp="1"/>
          </p:cNvSpPr>
          <p:nvPr>
            <p:ph type="sldNum" sz="quarter" idx="5"/>
          </p:nvPr>
        </p:nvSpPr>
        <p:spPr/>
        <p:txBody>
          <a:bodyPr/>
          <a:lstStyle/>
          <a:p>
            <a:fld id="{6EBCEC93-282C-447E-A43F-B6B167318321}" type="slidenum">
              <a:rPr lang="en-US" smtClean="0"/>
              <a:t>24</a:t>
            </a:fld>
            <a:endParaRPr lang="en-US" dirty="0"/>
          </a:p>
        </p:txBody>
      </p:sp>
    </p:spTree>
    <p:extLst>
      <p:ext uri="{BB962C8B-B14F-4D97-AF65-F5344CB8AC3E}">
        <p14:creationId xmlns:p14="http://schemas.microsoft.com/office/powerpoint/2010/main" val="401347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section of this infographic reviews research about instructional coaching might contribute to the transfer of training. </a:t>
            </a:r>
            <a:endParaRPr lang="en-US" dirty="0"/>
          </a:p>
          <a:p>
            <a:pPr marL="0" lvl="0" indent="0" algn="l" rtl="0">
              <a:lnSpc>
                <a:spcPct val="100000"/>
              </a:lnSpc>
              <a:spcBef>
                <a:spcPts val="0"/>
              </a:spcBef>
              <a:spcAft>
                <a:spcPts val="0"/>
              </a:spcAft>
              <a:buSzPts val="1400"/>
              <a:buNone/>
            </a:pPr>
            <a:endParaRPr lang="en-US" i="0" dirty="0"/>
          </a:p>
          <a:p>
            <a:pPr marL="0" lvl="0" indent="0" algn="l" rtl="0">
              <a:lnSpc>
                <a:spcPct val="100000"/>
              </a:lnSpc>
              <a:spcBef>
                <a:spcPts val="0"/>
              </a:spcBef>
              <a:spcAft>
                <a:spcPts val="0"/>
              </a:spcAft>
              <a:buSzPts val="1400"/>
              <a:buNone/>
            </a:pPr>
            <a:r>
              <a:rPr lang="en-US" i="1" dirty="0"/>
              <a:t>Read or have someone read the paragraph on the slide. </a:t>
            </a:r>
            <a:endParaRPr lang="en-US" dirty="0"/>
          </a:p>
          <a:p>
            <a:pPr marL="0" lvl="0" indent="0" algn="l" rtl="0">
              <a:lnSpc>
                <a:spcPct val="100000"/>
              </a:lnSpc>
              <a:spcBef>
                <a:spcPts val="0"/>
              </a:spcBef>
              <a:spcAft>
                <a:spcPts val="0"/>
              </a:spcAft>
              <a:buSzPts val="1400"/>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b="1" i="0" dirty="0"/>
              <a:t>Guiding question for this slide: Why do you think so few participants implemented what they learned?</a:t>
            </a:r>
            <a:endParaRPr lang="en-US" dirty="0"/>
          </a:p>
          <a:p>
            <a:pPr marL="0" marR="0" lvl="0" indent="0" algn="l" rtl="0">
              <a:lnSpc>
                <a:spcPct val="100000"/>
              </a:lnSpc>
              <a:spcBef>
                <a:spcPts val="0"/>
              </a:spcBef>
              <a:spcAft>
                <a:spcPts val="0"/>
              </a:spcAft>
              <a:buClr>
                <a:schemeClr val="dk1"/>
              </a:buClr>
              <a:buSzPts val="1200"/>
              <a:buFont typeface="Calibri"/>
              <a:buNone/>
            </a:pPr>
            <a:r>
              <a:rPr lang="en-US" i="0" dirty="0"/>
              <a:t>Potential responses: These may include answers such as there was often no follow-through, defined expectations, coaching, or administrative support.  </a:t>
            </a:r>
          </a:p>
          <a:p>
            <a:pPr marL="0" lvl="0" indent="0" algn="l" rtl="0">
              <a:lnSpc>
                <a:spcPct val="100000"/>
              </a:lnSpc>
              <a:spcBef>
                <a:spcPts val="0"/>
              </a:spcBef>
              <a:spcAft>
                <a:spcPts val="0"/>
              </a:spcAft>
              <a:buClr>
                <a:schemeClr val="dk1"/>
              </a:buClr>
              <a:buSzPts val="1200"/>
              <a:buFont typeface="Calibri"/>
              <a:buNone/>
            </a:pPr>
            <a:r>
              <a:rPr lang="en-US" dirty="0"/>
              <a:t>Full Infographic available at:</a:t>
            </a:r>
          </a:p>
          <a:p>
            <a:pPr marL="0" lvl="0" indent="0" algn="l" rtl="0">
              <a:lnSpc>
                <a:spcPct val="100000"/>
              </a:lnSpc>
              <a:spcBef>
                <a:spcPts val="0"/>
              </a:spcBef>
              <a:spcAft>
                <a:spcPts val="0"/>
              </a:spcAft>
              <a:buClr>
                <a:schemeClr val="dk1"/>
              </a:buClr>
              <a:buSzPts val="1200"/>
              <a:buFont typeface="Calibri"/>
              <a:buNone/>
            </a:pPr>
            <a:r>
              <a:rPr lang="en-US" u="sng" dirty="0">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https://drive.google.com/file/d/1R2v90QNpgiv0mOJzD85jshmReym5beUG/view?usp=sharing</a:t>
            </a:r>
            <a:r>
              <a:rPr lang="en-US"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lvl="0" indent="0" algn="l" rtl="0">
              <a:lnSpc>
                <a:spcPct val="100000"/>
              </a:lnSpc>
              <a:spcBef>
                <a:spcPts val="0"/>
              </a:spcBef>
              <a:spcAft>
                <a:spcPts val="0"/>
              </a:spcAft>
              <a:buSzPts val="1400"/>
              <a:buNone/>
            </a:pPr>
            <a:r>
              <a:rPr lang="en-US" i="1" dirty="0"/>
              <a:t>Reference for this section:</a:t>
            </a:r>
            <a:endParaRPr lang="en-US" dirty="0"/>
          </a:p>
          <a:p>
            <a:pPr marL="228600" lvl="0" indent="-228600" algn="l" rtl="0">
              <a:lnSpc>
                <a:spcPct val="100000"/>
              </a:lnSpc>
              <a:spcBef>
                <a:spcPts val="0"/>
              </a:spcBef>
              <a:spcAft>
                <a:spcPts val="0"/>
              </a:spcAft>
              <a:buClr>
                <a:schemeClr val="dk1"/>
              </a:buClr>
              <a:buSzPts val="1200"/>
              <a:buFont typeface="+mj-lt"/>
              <a:buAutoNum type="arabicPeriod" startAt="4"/>
            </a:pPr>
            <a:r>
              <a:rPr lang="en-US" i="0" dirty="0"/>
              <a:t>Showers, B., &amp; Joyce, B. (1996). The evolution of peer coaching. </a:t>
            </a:r>
            <a:r>
              <a:rPr lang="en-US" i="1" dirty="0"/>
              <a:t>Improving Professional Practice, 53</a:t>
            </a:r>
            <a:r>
              <a:rPr lang="en-US" i="0" dirty="0"/>
              <a:t>(6), 12–16.     https://eric.ed.gov/?id=EJ519769 </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25</a:t>
            </a:fld>
            <a:endParaRPr lang="en-US" dirty="0"/>
          </a:p>
        </p:txBody>
      </p:sp>
    </p:spTree>
    <p:extLst>
      <p:ext uri="{BB962C8B-B14F-4D97-AF65-F5344CB8AC3E}">
        <p14:creationId xmlns:p14="http://schemas.microsoft.com/office/powerpoint/2010/main" val="18567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section of this infographic reviews research about the elements that make up strong coaching programs.  </a:t>
            </a:r>
            <a:endParaRPr lang="en-US" dirty="0"/>
          </a:p>
          <a:p>
            <a:pPr marL="0" lvl="0" indent="0" algn="l" rtl="0">
              <a:lnSpc>
                <a:spcPct val="100000"/>
              </a:lnSpc>
              <a:spcBef>
                <a:spcPts val="0"/>
              </a:spcBef>
              <a:spcAft>
                <a:spcPts val="0"/>
              </a:spcAft>
              <a:buSzPts val="1400"/>
              <a:buNone/>
            </a:pPr>
            <a:endParaRPr lang="en-US" i="0" dirty="0"/>
          </a:p>
          <a:p>
            <a:pPr marL="0" lvl="0" indent="0" algn="l" rtl="0">
              <a:lnSpc>
                <a:spcPct val="100000"/>
              </a:lnSpc>
              <a:spcBef>
                <a:spcPts val="0"/>
              </a:spcBef>
              <a:spcAft>
                <a:spcPts val="0"/>
              </a:spcAft>
              <a:buSzPts val="1400"/>
              <a:buNone/>
            </a:pPr>
            <a:r>
              <a:rPr lang="en-US" i="1" dirty="0"/>
              <a:t>Review the slide. </a:t>
            </a:r>
            <a:endParaRPr lang="en-US" dirty="0"/>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r>
              <a:rPr lang="en-US" b="1" i="0" dirty="0"/>
              <a:t>Guiding question for this slide: Why do you think the four elements noted are part of the strongest coaching programs?</a:t>
            </a:r>
            <a:endParaRPr lang="en-US" dirty="0"/>
          </a:p>
          <a:p>
            <a:pPr marL="0" marR="0" lvl="0" indent="0" algn="l" rtl="0">
              <a:lnSpc>
                <a:spcPct val="100000"/>
              </a:lnSpc>
              <a:spcBef>
                <a:spcPts val="0"/>
              </a:spcBef>
              <a:spcAft>
                <a:spcPts val="0"/>
              </a:spcAft>
              <a:buClr>
                <a:srgbClr val="000000"/>
              </a:buClr>
              <a:buSzPts val="1400"/>
              <a:buFont typeface="Arial"/>
              <a:buNone/>
            </a:pPr>
            <a:r>
              <a:rPr lang="en-US" i="0" dirty="0"/>
              <a:t>Potential responses: These may include ideas such as coaches often have received little training (which is important), student engagement may often not be considered but is also very important, structured feedback is difficult to provide effectively but important to coaching, and all of this takes time to develop and implement effectively.  </a:t>
            </a:r>
          </a:p>
          <a:p>
            <a:pPr marL="0" marR="0" lvl="0" indent="0" algn="l" rtl="0">
              <a:lnSpc>
                <a:spcPct val="100000"/>
              </a:lnSpc>
              <a:spcBef>
                <a:spcPts val="0"/>
              </a:spcBef>
              <a:spcAft>
                <a:spcPts val="0"/>
              </a:spcAft>
              <a:buClr>
                <a:schemeClr val="dk1"/>
              </a:buClr>
              <a:buSzPts val="1200"/>
              <a:buFont typeface="Calibri"/>
              <a:buNone/>
            </a:pPr>
            <a:endParaRPr lang="en-US" i="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https://ies.ed.gov/ncee/edlabs/infographics/pdf/REL_PA_Improving_Teacher_Performance_Through_Instructional_Coaching.pdf</a:t>
            </a:r>
            <a:r>
              <a:rPr lang="en-US" sz="1200"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lvl="0" indent="0" algn="l" rtl="0">
              <a:lnSpc>
                <a:spcPct val="100000"/>
              </a:lnSpc>
              <a:spcBef>
                <a:spcPts val="0"/>
              </a:spcBef>
              <a:spcAft>
                <a:spcPts val="0"/>
              </a:spcAft>
              <a:buSzPts val="1400"/>
              <a:buNone/>
            </a:pPr>
            <a:r>
              <a:rPr lang="en-US" i="1" dirty="0"/>
              <a:t>References for this section:</a:t>
            </a:r>
            <a:endParaRPr lang="en-US" i="0" dirty="0"/>
          </a:p>
          <a:p>
            <a:pPr marL="228600" lvl="0" indent="-228600" algn="l" rtl="0">
              <a:lnSpc>
                <a:spcPct val="100000"/>
              </a:lnSpc>
              <a:spcBef>
                <a:spcPts val="0"/>
              </a:spcBef>
              <a:spcAft>
                <a:spcPts val="0"/>
              </a:spcAft>
              <a:buSzPts val="1400"/>
              <a:buFont typeface="+mj-lt"/>
              <a:buAutoNum type="arabicPeriod" startAt="5"/>
            </a:pPr>
            <a:r>
              <a:rPr lang="en-US" i="0" dirty="0"/>
              <a:t>Kretlow, A. G., &amp; Bartholomew, C. C. (2010). Using coaching to improve the fidelity of evidence-based practices: A review of studies. </a:t>
            </a:r>
            <a:r>
              <a:rPr lang="en-US" i="1" dirty="0"/>
              <a:t>Teacher Education and Special Education, 33</a:t>
            </a:r>
            <a:r>
              <a:rPr lang="en-US" i="0" dirty="0"/>
              <a:t>(4), 279–299.     https://journals.sagepub.com/doi/10.1177/0888406410371643 </a:t>
            </a:r>
            <a:endParaRPr lang="en-US" dirty="0"/>
          </a:p>
          <a:p>
            <a:pPr marL="228600" lvl="0" indent="-228600" algn="l" rtl="0">
              <a:lnSpc>
                <a:spcPct val="100000"/>
              </a:lnSpc>
              <a:spcBef>
                <a:spcPts val="0"/>
              </a:spcBef>
              <a:spcAft>
                <a:spcPts val="0"/>
              </a:spcAft>
              <a:buSzPts val="1400"/>
              <a:buFont typeface="+mj-lt"/>
              <a:buAutoNum type="arabicPeriod" startAt="5"/>
            </a:pPr>
            <a:r>
              <a:rPr lang="en-US" i="0" dirty="0"/>
              <a:t>Akhavan, N. (2015). </a:t>
            </a:r>
            <a:r>
              <a:rPr lang="en-US" i="1" dirty="0"/>
              <a:t>Coaching side-by-side: One-on-one collaboration creates caring, connected teachers.</a:t>
            </a:r>
            <a:r>
              <a:rPr lang="en-US" i="0" dirty="0"/>
              <a:t> https://learningforward.org/journal/june-2015-issue/coaching-side-by-side/ </a:t>
            </a:r>
            <a:endParaRPr lang="en-US" dirty="0"/>
          </a:p>
          <a:p>
            <a:pPr marL="228600" lvl="0" indent="-228600" algn="l" rtl="0">
              <a:lnSpc>
                <a:spcPct val="100000"/>
              </a:lnSpc>
              <a:spcBef>
                <a:spcPts val="0"/>
              </a:spcBef>
              <a:spcAft>
                <a:spcPts val="0"/>
              </a:spcAft>
              <a:buSzPts val="1400"/>
              <a:buFont typeface="+mj-lt"/>
              <a:buAutoNum type="arabicPeriod" startAt="5"/>
            </a:pPr>
            <a:r>
              <a:rPr lang="en-US" i="0" dirty="0"/>
              <a:t>Walters, K. (2014). </a:t>
            </a:r>
            <a:r>
              <a:rPr lang="en-US" i="1" dirty="0"/>
              <a:t>Instructional coaching strategies to support student success in Algebra 1. </a:t>
            </a:r>
            <a:r>
              <a:rPr lang="en-US" i="0" dirty="0"/>
              <a:t>(pg. 9). Washington, D.C: U.S Department of Education. https://www2.ed.gov/programs/dropout/instructionalcoaching092414.pdf </a:t>
            </a:r>
            <a:endParaRPr lang="en-US" dirty="0"/>
          </a:p>
          <a:p>
            <a:pPr marL="228600" lvl="0" indent="-228600" algn="l" rtl="0">
              <a:lnSpc>
                <a:spcPct val="100000"/>
              </a:lnSpc>
              <a:spcBef>
                <a:spcPts val="0"/>
              </a:spcBef>
              <a:spcAft>
                <a:spcPts val="0"/>
              </a:spcAft>
              <a:buSzPts val="1400"/>
              <a:buFont typeface="+mj-lt"/>
              <a:buAutoNum type="arabicPeriod" startAt="5"/>
            </a:pPr>
            <a:r>
              <a:rPr lang="en-US" i="0" dirty="0"/>
              <a:t>Showers, B., &amp; Joyce, B. (2002). </a:t>
            </a:r>
            <a:r>
              <a:rPr lang="en-US" i="1" dirty="0"/>
              <a:t>Student achievement through staff development. </a:t>
            </a:r>
            <a:r>
              <a:rPr lang="en-US" i="0" dirty="0"/>
              <a:t>Alexandria, VA: Association for Supervision and Curriculum Development. https://www.unrwa.org/sites/default/files/joyce_and_showers_coaching_as_cpd.pdf </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26</a:t>
            </a:fld>
            <a:endParaRPr lang="en-US" dirty="0"/>
          </a:p>
        </p:txBody>
      </p:sp>
    </p:spTree>
    <p:extLst>
      <p:ext uri="{BB962C8B-B14F-4D97-AF65-F5344CB8AC3E}">
        <p14:creationId xmlns:p14="http://schemas.microsoft.com/office/powerpoint/2010/main" val="4073292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section of this infographic reviews the Impact Cycle, which is a process coaches can use to partner with teachers to help them have a positive impact on students’ learning and wellbeing. There are three stages of the cycle that are central to coaching: Step 1 is Identify, Step 2 is Learn, and Step 3 is Improve. </a:t>
            </a:r>
            <a:endParaRPr lang="en-US" dirty="0"/>
          </a:p>
          <a:p>
            <a:pPr marL="0" lvl="0" indent="0" algn="l" rtl="0">
              <a:lnSpc>
                <a:spcPct val="100000"/>
              </a:lnSpc>
              <a:spcBef>
                <a:spcPts val="0"/>
              </a:spcBef>
              <a:spcAft>
                <a:spcPts val="0"/>
              </a:spcAft>
              <a:buSzPts val="1400"/>
              <a:buNone/>
            </a:pPr>
            <a:endParaRPr lang="en-US" i="0" dirty="0"/>
          </a:p>
          <a:p>
            <a:pPr marL="0" lvl="0" indent="0" algn="l" rtl="0">
              <a:lnSpc>
                <a:spcPct val="100000"/>
              </a:lnSpc>
              <a:spcBef>
                <a:spcPts val="0"/>
              </a:spcBef>
              <a:spcAft>
                <a:spcPts val="0"/>
              </a:spcAft>
              <a:buSzPts val="1400"/>
              <a:buNone/>
            </a:pPr>
            <a:r>
              <a:rPr lang="en-US" i="1" dirty="0"/>
              <a:t>Review the Steps 1-3 on the slide. </a:t>
            </a:r>
            <a:endParaRPr lang="en-US" dirty="0"/>
          </a:p>
          <a:p>
            <a:pPr marL="0" lvl="0" indent="0" algn="l" rtl="0">
              <a:lnSpc>
                <a:spcPct val="100000"/>
              </a:lnSpc>
              <a:spcBef>
                <a:spcPts val="0"/>
              </a:spcBef>
              <a:spcAft>
                <a:spcPts val="0"/>
              </a:spcAft>
              <a:buSzPts val="1400"/>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b="1" i="0" dirty="0"/>
              <a:t>Guiding question for this slide: Which of the three steps of the impact cycle do you think takes the most time and effort for coaches?</a:t>
            </a:r>
            <a:endParaRPr lang="en-US" dirty="0"/>
          </a:p>
          <a:p>
            <a:pPr marL="0" marR="0" lvl="0" indent="0" algn="l" rtl="0">
              <a:lnSpc>
                <a:spcPct val="100000"/>
              </a:lnSpc>
              <a:spcBef>
                <a:spcPts val="0"/>
              </a:spcBef>
              <a:spcAft>
                <a:spcPts val="0"/>
              </a:spcAft>
              <a:buClr>
                <a:schemeClr val="dk1"/>
              </a:buClr>
              <a:buSzPts val="1200"/>
              <a:buFont typeface="Calibri"/>
              <a:buNone/>
            </a:pPr>
            <a:r>
              <a:rPr lang="en-US" i="0" dirty="0"/>
              <a:t>Potential responses: All steps will take time and effort, but answers will probably focus on Step 3: Improve, because this is often the most challenging aspect of coaching – collecting, sharing, and using data to confirm direction, monitor progress, and make adaptations.  </a:t>
            </a:r>
            <a:endParaRPr lang="en-US" dirty="0"/>
          </a:p>
          <a:p>
            <a:pPr marL="0" lvl="0" indent="0" algn="l" rtl="0">
              <a:lnSpc>
                <a:spcPct val="100000"/>
              </a:lnSpc>
              <a:spcBef>
                <a:spcPts val="0"/>
              </a:spcBef>
              <a:spcAft>
                <a:spcPts val="0"/>
              </a:spcAft>
              <a:buClr>
                <a:schemeClr val="dk1"/>
              </a:buClr>
              <a:buSzPts val="1200"/>
              <a:buFont typeface="Calibri"/>
              <a:buNone/>
            </a:pPr>
            <a:r>
              <a:rPr lang="en-US" dirty="0"/>
              <a:t>Full Infographic available at:</a:t>
            </a:r>
          </a:p>
          <a:p>
            <a:pPr marL="0" lvl="0" indent="0" algn="l" rtl="0">
              <a:lnSpc>
                <a:spcPct val="100000"/>
              </a:lnSpc>
              <a:spcBef>
                <a:spcPts val="0"/>
              </a:spcBef>
              <a:spcAft>
                <a:spcPts val="0"/>
              </a:spcAft>
              <a:buClr>
                <a:schemeClr val="dk1"/>
              </a:buClr>
              <a:buSzPts val="1200"/>
              <a:buFont typeface="Calibri"/>
              <a:buNone/>
            </a:pPr>
            <a:r>
              <a:rPr lang="en-US" u="sng" dirty="0">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https://drive.google.com/file/d/1R2v90QNpgiv0mOJzD85jshmReym5beUG/view?usp=sharing</a:t>
            </a:r>
            <a:r>
              <a:rPr lang="en-US"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lvl="0" indent="0" algn="l" rtl="0">
              <a:lnSpc>
                <a:spcPct val="100000"/>
              </a:lnSpc>
              <a:spcBef>
                <a:spcPts val="0"/>
              </a:spcBef>
              <a:spcAft>
                <a:spcPts val="0"/>
              </a:spcAft>
              <a:buSzPts val="1400"/>
              <a:buNone/>
            </a:pPr>
            <a:r>
              <a:rPr lang="en-US" i="1" dirty="0"/>
              <a:t>Reference for this section:</a:t>
            </a:r>
            <a:endParaRPr lang="en-US" i="0" dirty="0"/>
          </a:p>
          <a:p>
            <a:pPr marL="228600" lvl="0" indent="-228600" algn="l" rtl="0">
              <a:lnSpc>
                <a:spcPct val="100000"/>
              </a:lnSpc>
              <a:spcBef>
                <a:spcPts val="0"/>
              </a:spcBef>
              <a:spcAft>
                <a:spcPts val="0"/>
              </a:spcAft>
              <a:buSzPts val="1400"/>
              <a:buFont typeface="+mj-lt"/>
              <a:buAutoNum type="arabicPeriod" startAt="9"/>
            </a:pPr>
            <a:r>
              <a:rPr lang="en-US" i="0" dirty="0"/>
              <a:t>Knight, J. (2018). </a:t>
            </a:r>
            <a:r>
              <a:rPr lang="en-US" i="1" dirty="0"/>
              <a:t>The impact cycle: what instructional coaches should do to foster powerful improvements in teaching</a:t>
            </a:r>
            <a:r>
              <a:rPr lang="en-US" i="0" dirty="0"/>
              <a:t>. Thousand Oaks, CA: Corwin.</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27</a:t>
            </a:fld>
            <a:endParaRPr lang="en-US" dirty="0"/>
          </a:p>
        </p:txBody>
      </p:sp>
    </p:spTree>
    <p:extLst>
      <p:ext uri="{BB962C8B-B14F-4D97-AF65-F5344CB8AC3E}">
        <p14:creationId xmlns:p14="http://schemas.microsoft.com/office/powerpoint/2010/main" val="243155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final section of this infographic provides an overview of the roles and responsibilities of teachers, coaches, and administrators regarding instructional coaching. </a:t>
            </a:r>
            <a:endParaRPr lang="en-US" i="0" dirty="0"/>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r>
              <a:rPr lang="en-US" i="1" dirty="0"/>
              <a:t>Review the slide. </a:t>
            </a:r>
            <a:endParaRPr lang="en-US" dirty="0"/>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r>
              <a:rPr lang="en-US" b="1" i="0" dirty="0"/>
              <a:t>Guiding questions for this slide: How does an administrator successfully carry out their role of ‘creating a coaching culture for their school’? What role does a coach play in creating that culture? A teacher?</a:t>
            </a:r>
            <a:endParaRPr lang="en-US" dirty="0"/>
          </a:p>
          <a:p>
            <a:pPr marL="0" marR="0" lvl="0" indent="0" algn="l" rtl="0">
              <a:lnSpc>
                <a:spcPct val="100000"/>
              </a:lnSpc>
              <a:spcBef>
                <a:spcPts val="0"/>
              </a:spcBef>
              <a:spcAft>
                <a:spcPts val="0"/>
              </a:spcAft>
              <a:buClr>
                <a:schemeClr val="dk1"/>
              </a:buClr>
              <a:buSzPts val="1200"/>
              <a:buFont typeface="Calibri"/>
              <a:buNone/>
            </a:pPr>
            <a:r>
              <a:rPr lang="en-US" i="0" dirty="0"/>
              <a:t>Potential responses: The administrator sets the tone and expectations for coaching. It is important for coaches to build trust and relationships with teachers. It is also important for teachers to be collaborative and willing to engage in the coaching process. </a:t>
            </a:r>
          </a:p>
          <a:p>
            <a:pPr marL="0" lvl="0" indent="0" algn="l" rtl="0">
              <a:lnSpc>
                <a:spcPct val="100000"/>
              </a:lnSpc>
              <a:spcBef>
                <a:spcPts val="0"/>
              </a:spcBef>
              <a:spcAft>
                <a:spcPts val="0"/>
              </a:spcAft>
              <a:buClr>
                <a:schemeClr val="dk1"/>
              </a:buClr>
              <a:buSzPts val="1200"/>
              <a:buFont typeface="Calibri"/>
              <a:buNone/>
            </a:pPr>
            <a:r>
              <a:rPr lang="en-US" dirty="0"/>
              <a:t>Full Infographic available at:</a:t>
            </a:r>
          </a:p>
          <a:p>
            <a:pPr marL="0" lvl="0" indent="0" algn="l" rtl="0">
              <a:lnSpc>
                <a:spcPct val="100000"/>
              </a:lnSpc>
              <a:spcBef>
                <a:spcPts val="0"/>
              </a:spcBef>
              <a:spcAft>
                <a:spcPts val="0"/>
              </a:spcAft>
              <a:buClr>
                <a:schemeClr val="dk1"/>
              </a:buClr>
              <a:buSzPts val="1200"/>
              <a:buFont typeface="Calibri"/>
              <a:buNone/>
            </a:pPr>
            <a:r>
              <a:rPr lang="en-US" u="sng" dirty="0">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https://drive.google.com/file/d/1R2v90QNpgiv0mOJzD85jshmReym5beUG/view?usp=sharing</a:t>
            </a:r>
            <a:r>
              <a:rPr lang="en-US" dirty="0">
                <a:latin typeface="Times New Roman"/>
                <a:ea typeface="Times New Roman"/>
                <a:cs typeface="Times New Roman"/>
                <a:sym typeface="Times New Roman"/>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lvl="0" indent="0" algn="l" rtl="0">
              <a:lnSpc>
                <a:spcPct val="100000"/>
              </a:lnSpc>
              <a:spcBef>
                <a:spcPts val="0"/>
              </a:spcBef>
              <a:spcAft>
                <a:spcPts val="0"/>
              </a:spcAft>
              <a:buSzPts val="1400"/>
              <a:buNone/>
            </a:pPr>
            <a:r>
              <a:rPr lang="en-US" i="1" dirty="0"/>
              <a:t>References for this section:</a:t>
            </a:r>
            <a:endParaRPr lang="en-US" i="0" dirty="0"/>
          </a:p>
          <a:p>
            <a:pPr marL="228600" lvl="0" indent="-228600" algn="l" rtl="0">
              <a:lnSpc>
                <a:spcPct val="100000"/>
              </a:lnSpc>
              <a:spcBef>
                <a:spcPts val="0"/>
              </a:spcBef>
              <a:spcAft>
                <a:spcPts val="0"/>
              </a:spcAft>
              <a:buSzPts val="1400"/>
              <a:buFont typeface="+mj-lt"/>
              <a:buAutoNum type="arabicPeriod" startAt="10"/>
            </a:pPr>
            <a:r>
              <a:rPr lang="en-US" i="0" dirty="0"/>
              <a:t> Knight, J. (2019). Why teacher autonomy is central to coaching success. </a:t>
            </a:r>
            <a:r>
              <a:rPr lang="en-US" i="1" dirty="0"/>
              <a:t>Educational Leadership, 77</a:t>
            </a:r>
            <a:r>
              <a:rPr lang="en-US" i="0" dirty="0"/>
              <a:t>(3), 14–20. http://www.ascd.org/publications/educational-leadership/nov19/vol77/num03/Why-Teacher-Autonomy-Is-Central-to-Coaching-Success.aspx10.</a:t>
            </a:r>
            <a:endParaRPr lang="en-US" dirty="0"/>
          </a:p>
          <a:p>
            <a:pPr marL="228600" lvl="0" indent="-228600" algn="l" rtl="0">
              <a:lnSpc>
                <a:spcPct val="100000"/>
              </a:lnSpc>
              <a:spcBef>
                <a:spcPts val="0"/>
              </a:spcBef>
              <a:spcAft>
                <a:spcPts val="0"/>
              </a:spcAft>
              <a:buSzPts val="1400"/>
              <a:buFont typeface="+mj-lt"/>
              <a:buAutoNum type="arabicPeriod" startAt="10"/>
            </a:pPr>
            <a:r>
              <a:rPr lang="en-US" i="0" dirty="0"/>
              <a:t> Knight, J. (2011). What good coaches do. </a:t>
            </a:r>
            <a:r>
              <a:rPr lang="en-US" i="1" dirty="0"/>
              <a:t>Educational Leadership, 69</a:t>
            </a:r>
            <a:r>
              <a:rPr lang="en-US" i="0" dirty="0"/>
              <a:t>(2), 18–22. https://eric.ed.gov/?id=EJ963528</a:t>
            </a:r>
            <a:endParaRPr lang="en-US" dirty="0"/>
          </a:p>
          <a:p>
            <a:pPr marL="228600" lvl="0" indent="-228600" algn="l" rtl="0">
              <a:lnSpc>
                <a:spcPct val="100000"/>
              </a:lnSpc>
              <a:spcBef>
                <a:spcPts val="0"/>
              </a:spcBef>
              <a:spcAft>
                <a:spcPts val="0"/>
              </a:spcAft>
              <a:buSzPts val="1400"/>
              <a:buFont typeface="+mj-lt"/>
              <a:buAutoNum type="arabicPeriod" startAt="10"/>
            </a:pPr>
            <a:r>
              <a:rPr lang="en-US" i="0" dirty="0"/>
              <a:t> Marsh, J. A., &amp; Farrell, C. C. (2015). How leaders can support teachers with data-driven decision making: A framework for understanding capacity building. </a:t>
            </a:r>
            <a:r>
              <a:rPr lang="en-US" i="1" dirty="0"/>
              <a:t>Educational Management Administration &amp; Leadership, 43</a:t>
            </a:r>
            <a:r>
              <a:rPr lang="en-US" i="0" dirty="0"/>
              <a:t>(2), 269–289.</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28</a:t>
            </a:fld>
            <a:endParaRPr lang="en-US" dirty="0"/>
          </a:p>
        </p:txBody>
      </p:sp>
    </p:spTree>
    <p:extLst>
      <p:ext uri="{BB962C8B-B14F-4D97-AF65-F5344CB8AC3E}">
        <p14:creationId xmlns:p14="http://schemas.microsoft.com/office/powerpoint/2010/main" val="2052917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SAY </a:t>
            </a:r>
            <a:r>
              <a:rPr lang="en-US" b="0" dirty="0"/>
              <a:t>This</a:t>
            </a:r>
            <a:r>
              <a:rPr lang="en-US" dirty="0"/>
              <a:t> Institute of Education Sciences infographic, </a:t>
            </a:r>
            <a:r>
              <a:rPr lang="en-US" i="1" dirty="0"/>
              <a:t>Considerations for Planning and Implementing Literacy Coaching, </a:t>
            </a:r>
            <a:r>
              <a:rPr lang="en-US" i="0" dirty="0"/>
              <a:t>provides an overview of four specific areas shown from the research to be important when planning for and implementing literacy coaching. Those four areas are: principal-coach partnership agreements, evidence-based practices of the coach, hiring and training practices, and communication. </a:t>
            </a:r>
            <a:endParaRPr lang="en-US" dirty="0"/>
          </a:p>
          <a:p>
            <a:pPr marL="0" marR="0" lvl="0" indent="0" algn="l" rtl="0">
              <a:lnSpc>
                <a:spcPct val="100000"/>
              </a:lnSpc>
              <a:spcBef>
                <a:spcPts val="0"/>
              </a:spcBef>
              <a:spcAft>
                <a:spcPts val="0"/>
              </a:spcAft>
              <a:buClr>
                <a:schemeClr val="dk1"/>
              </a:buClr>
              <a:buSzPts val="1200"/>
              <a:buFont typeface="Calibri"/>
              <a:buNone/>
            </a:pPr>
            <a:endParaRPr lang="en-US" i="0" dirty="0"/>
          </a:p>
          <a:p>
            <a:pPr marL="0" marR="0" lvl="0" indent="0" algn="l" rtl="0">
              <a:lnSpc>
                <a:spcPct val="100000"/>
              </a:lnSpc>
              <a:spcBef>
                <a:spcPts val="0"/>
              </a:spcBef>
              <a:spcAft>
                <a:spcPts val="0"/>
              </a:spcAft>
              <a:buClr>
                <a:schemeClr val="dk1"/>
              </a:buClr>
              <a:buSzPts val="1200"/>
              <a:buFont typeface="Calibri"/>
              <a:buNone/>
            </a:pPr>
            <a:r>
              <a:rPr lang="en-US" i="0" dirty="0"/>
              <a:t>Let’s look at the blue box on the slide. The evidence-based practices of the coach include lesson planning with teachers, modeling, co-teaching, engaging in reflective conversations, and engaging in data chats.</a:t>
            </a:r>
            <a:endParaRPr lang="en-US" b="1" dirty="0"/>
          </a:p>
          <a:p>
            <a:pPr marL="0" lvl="0" indent="0" algn="l" rtl="0">
              <a:lnSpc>
                <a:spcPct val="100000"/>
              </a:lnSpc>
              <a:spcBef>
                <a:spcPts val="0"/>
              </a:spcBef>
              <a:spcAft>
                <a:spcPts val="0"/>
              </a:spcAft>
              <a:buSzPts val="1400"/>
              <a:buNone/>
            </a:pPr>
            <a:endParaRPr lang="en-US" b="1" i="0" dirty="0"/>
          </a:p>
          <a:p>
            <a:pPr marL="0" lvl="0" indent="0" algn="l" rtl="0">
              <a:lnSpc>
                <a:spcPct val="100000"/>
              </a:lnSpc>
              <a:spcBef>
                <a:spcPts val="0"/>
              </a:spcBef>
              <a:spcAft>
                <a:spcPts val="0"/>
              </a:spcAft>
              <a:buSzPts val="1400"/>
              <a:buNone/>
            </a:pPr>
            <a:r>
              <a:rPr lang="en-US" b="1" i="0" dirty="0"/>
              <a:t>Guiding question for this slide: How are the evidence-based practices of the coach noted aligned with earlier descriptions? </a:t>
            </a:r>
            <a:endParaRPr lang="en-US" dirty="0"/>
          </a:p>
          <a:p>
            <a:pPr marL="0" marR="0" lvl="0" indent="0" algn="l" rtl="0">
              <a:lnSpc>
                <a:spcPct val="100000"/>
              </a:lnSpc>
              <a:spcBef>
                <a:spcPts val="0"/>
              </a:spcBef>
              <a:spcAft>
                <a:spcPts val="0"/>
              </a:spcAft>
              <a:buClr>
                <a:srgbClr val="000000"/>
              </a:buClr>
              <a:buSzPts val="1400"/>
              <a:buFont typeface="Arial"/>
              <a:buNone/>
            </a:pPr>
            <a:r>
              <a:rPr lang="en-US" i="0" dirty="0"/>
              <a:t>Potential responses: Each of the descriptions have focused on the collaborative nature of coaching along with a focus on reflection and improvement. </a:t>
            </a:r>
            <a:endParaRPr lang="en-US" dirty="0"/>
          </a:p>
          <a:p>
            <a:pPr marL="0" marR="0" lvl="0" indent="0" algn="l" rtl="0">
              <a:lnSpc>
                <a:spcPct val="100000"/>
              </a:lnSpc>
              <a:spcBef>
                <a:spcPts val="0"/>
              </a:spcBef>
              <a:spcAft>
                <a:spcPts val="0"/>
              </a:spcAft>
              <a:buClr>
                <a:srgbClr val="000000"/>
              </a:buClr>
              <a:buSzPts val="1400"/>
              <a:buFont typeface="Arial"/>
              <a:buNone/>
            </a:pPr>
            <a:r>
              <a:rPr lang="en-US" dirty="0"/>
              <a:t>Full Infographic available at: </a:t>
            </a:r>
            <a:r>
              <a:rPr lang="en-US" u="sng" dirty="0">
                <a:solidFill>
                  <a:schemeClr val="hlink"/>
                </a:solidFill>
                <a:hlinkClick r:id="rId3"/>
              </a:rPr>
              <a:t>https://drive.google.com/file/d/1UYpqKevprG3569DJPprQmSGX8dcqt59x/view?usp=sharing</a:t>
            </a:r>
            <a:r>
              <a:rPr lang="en-US" dirty="0"/>
              <a:t> </a:t>
            </a:r>
            <a:endParaRPr lang="en-US" i="0" dirty="0"/>
          </a:p>
          <a:p>
            <a:pPr marL="0" marR="0" lvl="0" indent="0" algn="l" rtl="0">
              <a:lnSpc>
                <a:spcPct val="100000"/>
              </a:lnSpc>
              <a:spcBef>
                <a:spcPts val="0"/>
              </a:spcBef>
              <a:spcAft>
                <a:spcPts val="0"/>
              </a:spcAft>
              <a:buClr>
                <a:schemeClr val="dk1"/>
              </a:buClr>
              <a:buSzPts val="1200"/>
              <a:buFont typeface="Calibri"/>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i="1" dirty="0"/>
              <a:t>References for this section:</a:t>
            </a:r>
            <a:endParaRPr lang="en-US" i="0" dirty="0"/>
          </a:p>
          <a:p>
            <a:pPr marL="228600" lvl="0" indent="-228600" algn="l" rtl="0">
              <a:lnSpc>
                <a:spcPct val="100000"/>
              </a:lnSpc>
              <a:spcBef>
                <a:spcPts val="0"/>
              </a:spcBef>
              <a:spcAft>
                <a:spcPts val="0"/>
              </a:spcAft>
              <a:buSzPts val="1400"/>
              <a:buFont typeface="+mj-lt"/>
              <a:buAutoNum type="arabicPeriod" startAt="3"/>
            </a:pPr>
            <a:r>
              <a:rPr lang="en-US" i="0" dirty="0"/>
              <a:t>Marsh, J. A., McCombs, J. S., Lockwood, J. R., Gershwin, D., &amp; Martorell, F. (2008). </a:t>
            </a:r>
            <a:r>
              <a:rPr lang="en-US" i="1" dirty="0"/>
              <a:t>Supporting literacy across the sunshine state: A study of Florida middle school reading coaches </a:t>
            </a:r>
            <a:r>
              <a:rPr lang="en-US" i="0" dirty="0"/>
              <a:t>(Vol. 762). Rand Corporation. </a:t>
            </a:r>
          </a:p>
          <a:p>
            <a:pPr marL="228600" lvl="0" indent="-228600" algn="l" rtl="0">
              <a:lnSpc>
                <a:spcPct val="100000"/>
              </a:lnSpc>
              <a:spcBef>
                <a:spcPts val="0"/>
              </a:spcBef>
              <a:spcAft>
                <a:spcPts val="0"/>
              </a:spcAft>
              <a:buSzPts val="1400"/>
              <a:buFont typeface="+mj-lt"/>
              <a:buAutoNum type="arabicPeriod" startAt="3"/>
            </a:pPr>
            <a:r>
              <a:rPr lang="en-US" i="0" dirty="0"/>
              <a:t>Matsumura, L. C., Garnier, H. E., &amp; Spybrook, J. (2013). Literacy coaching to improve student reading achievement: A multi-level mediation model. </a:t>
            </a:r>
            <a:r>
              <a:rPr lang="en-US" i="1" dirty="0"/>
              <a:t>Learning and Instruction, 25</a:t>
            </a:r>
            <a:r>
              <a:rPr lang="en-US" i="0" dirty="0"/>
              <a:t>, 35-48. </a:t>
            </a:r>
          </a:p>
          <a:p>
            <a:pPr marL="228600" lvl="0" indent="-228600" algn="l" rtl="0">
              <a:lnSpc>
                <a:spcPct val="100000"/>
              </a:lnSpc>
              <a:spcBef>
                <a:spcPts val="0"/>
              </a:spcBef>
              <a:spcAft>
                <a:spcPts val="0"/>
              </a:spcAft>
              <a:buSzPts val="1400"/>
              <a:buFont typeface="+mj-lt"/>
              <a:buAutoNum type="arabicPeriod" startAt="3"/>
            </a:pPr>
            <a:r>
              <a:rPr lang="en-US" i="0" dirty="0"/>
              <a:t>Matsumura, L. C., Sartoris, M., Bickel, D. D., &amp; Garnier, H. E. (2009). Leadership for literacy coaching: The principal’s role in launching a new coaching program. </a:t>
            </a:r>
            <a:r>
              <a:rPr lang="en-US" i="1" dirty="0"/>
              <a:t>Educational Administration Quarterly, 45</a:t>
            </a:r>
            <a:r>
              <a:rPr lang="en-US" i="0" dirty="0"/>
              <a:t>(5), 655–693. </a:t>
            </a:r>
          </a:p>
          <a:p>
            <a:pPr marL="228600" lvl="0" indent="-228600" algn="l" rtl="0">
              <a:lnSpc>
                <a:spcPct val="100000"/>
              </a:lnSpc>
              <a:spcBef>
                <a:spcPts val="0"/>
              </a:spcBef>
              <a:spcAft>
                <a:spcPts val="0"/>
              </a:spcAft>
              <a:buSzPts val="1400"/>
              <a:buFont typeface="+mj-lt"/>
              <a:buAutoNum type="arabicPeriod" startAt="8"/>
            </a:pPr>
            <a:r>
              <a:rPr lang="en-US" i="0" dirty="0"/>
              <a:t>Walpole, S., McKenna, M. C., &amp; Morrill, J. K. (2011). Building and rebuilding a statewide support system for literacy coaches. </a:t>
            </a:r>
            <a:r>
              <a:rPr lang="en-US" i="1" dirty="0"/>
              <a:t>Reading &amp; Writing Quarterly 27</a:t>
            </a:r>
            <a:r>
              <a:rPr lang="en-US" i="0" dirty="0"/>
              <a:t>(3), 261–280.</a:t>
            </a:r>
          </a:p>
        </p:txBody>
      </p:sp>
      <p:sp>
        <p:nvSpPr>
          <p:cNvPr id="4" name="Slide Number Placeholder 3"/>
          <p:cNvSpPr>
            <a:spLocks noGrp="1"/>
          </p:cNvSpPr>
          <p:nvPr>
            <p:ph type="sldNum" sz="quarter" idx="5"/>
          </p:nvPr>
        </p:nvSpPr>
        <p:spPr/>
        <p:txBody>
          <a:bodyPr/>
          <a:lstStyle/>
          <a:p>
            <a:fld id="{6EBCEC93-282C-447E-A43F-B6B167318321}" type="slidenum">
              <a:rPr lang="en-US" smtClean="0"/>
              <a:t>29</a:t>
            </a:fld>
            <a:endParaRPr lang="en-US" dirty="0"/>
          </a:p>
        </p:txBody>
      </p:sp>
    </p:spTree>
    <p:extLst>
      <p:ext uri="{BB962C8B-B14F-4D97-AF65-F5344CB8AC3E}">
        <p14:creationId xmlns:p14="http://schemas.microsoft.com/office/powerpoint/2010/main" val="61146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The Florida Center for Reading Research developed this course in partnership with ExcelinEd to help coaches, districts, and schools plan for and implement coaching models successfully.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a:t>
            </a:fld>
            <a:endParaRPr lang="en-US" dirty="0"/>
          </a:p>
        </p:txBody>
      </p:sp>
    </p:spTree>
    <p:extLst>
      <p:ext uri="{BB962C8B-B14F-4D97-AF65-F5344CB8AC3E}">
        <p14:creationId xmlns:p14="http://schemas.microsoft.com/office/powerpoint/2010/main" val="9369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Let’s discuss communication, another important area described in this infographic. See the green box on the slide.  </a:t>
            </a:r>
          </a:p>
          <a:p>
            <a:pPr marL="0" lvl="0" indent="0" algn="l" rtl="0">
              <a:lnSpc>
                <a:spcPct val="100000"/>
              </a:lnSpc>
              <a:spcBef>
                <a:spcPts val="0"/>
              </a:spcBef>
              <a:spcAft>
                <a:spcPts val="0"/>
              </a:spcAft>
              <a:buSzPts val="1400"/>
              <a:buNone/>
            </a:pPr>
            <a:r>
              <a:rPr lang="en-US" i="1" dirty="0"/>
              <a:t>Read the green box.</a:t>
            </a:r>
            <a:endParaRPr lang="en-US" dirty="0"/>
          </a:p>
          <a:p>
            <a:pPr marL="0" lvl="0" indent="0" algn="l" rtl="0">
              <a:lnSpc>
                <a:spcPct val="100000"/>
              </a:lnSpc>
              <a:spcBef>
                <a:spcPts val="0"/>
              </a:spcBef>
              <a:spcAft>
                <a:spcPts val="0"/>
              </a:spcAft>
              <a:buSzPts val="1400"/>
              <a:buNone/>
            </a:pPr>
            <a:endParaRPr lang="en-US" b="1" i="0" dirty="0"/>
          </a:p>
          <a:p>
            <a:pPr marL="0" lvl="0" indent="0" algn="l" rtl="0">
              <a:lnSpc>
                <a:spcPct val="100000"/>
              </a:lnSpc>
              <a:spcBef>
                <a:spcPts val="0"/>
              </a:spcBef>
              <a:spcAft>
                <a:spcPts val="0"/>
              </a:spcAft>
              <a:buSzPts val="1400"/>
              <a:buNone/>
            </a:pPr>
            <a:r>
              <a:rPr lang="en-US" b="1" i="0" dirty="0"/>
              <a:t>Guiding question for this slide: Why is communication such an important area to emphasize for coaching?</a:t>
            </a:r>
            <a:endParaRPr lang="en-US" dirty="0"/>
          </a:p>
          <a:p>
            <a:pPr marL="0" lvl="0" indent="0" algn="l" rtl="0">
              <a:lnSpc>
                <a:spcPct val="100000"/>
              </a:lnSpc>
              <a:spcBef>
                <a:spcPts val="0"/>
              </a:spcBef>
              <a:spcAft>
                <a:spcPts val="0"/>
              </a:spcAft>
              <a:buSzPts val="1400"/>
              <a:buNone/>
            </a:pPr>
            <a:r>
              <a:rPr lang="en-US" i="0" dirty="0"/>
              <a:t>Potential responses: Almost everything that coaches do is connected with their ability to be an effective communicator. </a:t>
            </a:r>
          </a:p>
          <a:p>
            <a:pPr marL="0" lvl="0" indent="0" algn="l" rtl="0">
              <a:lnSpc>
                <a:spcPct val="100000"/>
              </a:lnSpc>
              <a:spcBef>
                <a:spcPts val="0"/>
              </a:spcBef>
              <a:spcAft>
                <a:spcPts val="0"/>
              </a:spcAft>
              <a:buClr>
                <a:schemeClr val="dk1"/>
              </a:buClr>
              <a:buSzPts val="1400"/>
              <a:buFont typeface="Arial"/>
              <a:buNone/>
            </a:pPr>
            <a:r>
              <a:rPr lang="en-US" dirty="0"/>
              <a:t>Full Infographic available at: </a:t>
            </a:r>
            <a:r>
              <a:rPr lang="en-US" u="sng" dirty="0">
                <a:solidFill>
                  <a:srgbClr val="0000FF"/>
                </a:solidFill>
                <a:hlinkClick r:id="rId3">
                  <a:extLst>
                    <a:ext uri="{A12FA001-AC4F-418D-AE19-62706E023703}">
                      <ahyp:hlinkClr xmlns:ahyp="http://schemas.microsoft.com/office/drawing/2018/hyperlinkcolor" val="tx"/>
                    </a:ext>
                  </a:extLst>
                </a:hlinkClick>
              </a:rPr>
              <a:t>https://drive.google.com/file/d/1UYpqKevprG3569DJPprQmSGX8dcqt59x/view?usp=sharing</a:t>
            </a:r>
            <a:r>
              <a:rPr lang="en-US" dirty="0"/>
              <a:t> </a:t>
            </a:r>
          </a:p>
          <a:p>
            <a:pPr marL="0" lvl="0" indent="0" algn="l" rtl="0">
              <a:lnSpc>
                <a:spcPct val="100000"/>
              </a:lnSpc>
              <a:spcBef>
                <a:spcPts val="800"/>
              </a:spcBef>
              <a:spcAft>
                <a:spcPts val="0"/>
              </a:spcAft>
              <a:buSzPts val="1400"/>
              <a:buNone/>
            </a:pPr>
            <a:endParaRPr lang="en-US" i="0" dirty="0"/>
          </a:p>
          <a:p>
            <a:pPr marL="0" marR="0" lvl="0" indent="0" algn="l" rtl="0">
              <a:lnSpc>
                <a:spcPct val="100000"/>
              </a:lnSpc>
              <a:spcBef>
                <a:spcPts val="0"/>
              </a:spcBef>
              <a:spcAft>
                <a:spcPts val="0"/>
              </a:spcAft>
              <a:buClr>
                <a:schemeClr val="dk1"/>
              </a:buClr>
              <a:buSzPts val="1200"/>
              <a:buFont typeface="Calibri"/>
              <a:buNone/>
            </a:pPr>
            <a:r>
              <a:rPr lang="en-US" i="1" dirty="0"/>
              <a:t>References for this section:</a:t>
            </a:r>
            <a:endParaRPr lang="en-US" i="0" dirty="0"/>
          </a:p>
          <a:p>
            <a:pPr marL="228600" lvl="0" indent="-228600" algn="l" rtl="0">
              <a:lnSpc>
                <a:spcPct val="100000"/>
              </a:lnSpc>
              <a:spcBef>
                <a:spcPts val="0"/>
              </a:spcBef>
              <a:spcAft>
                <a:spcPts val="0"/>
              </a:spcAft>
              <a:buSzPts val="1400"/>
              <a:buFont typeface="+mj-lt"/>
              <a:buAutoNum type="arabicPeriod"/>
            </a:pPr>
            <a:r>
              <a:rPr lang="en-US" i="0" dirty="0"/>
              <a:t>Ippolito, J. (2010). Three ways that literacy coaches balance responsive and directive relationships with teachers. </a:t>
            </a:r>
            <a:r>
              <a:rPr lang="en-US" i="1" dirty="0"/>
              <a:t>Elementary School Journal, 111</a:t>
            </a:r>
            <a:r>
              <a:rPr lang="en-US" i="0" dirty="0"/>
              <a:t>(1), 164–190. </a:t>
            </a:r>
          </a:p>
          <a:p>
            <a:pPr marL="228600" lvl="0" indent="-228600" algn="l" rtl="0">
              <a:lnSpc>
                <a:spcPct val="100000"/>
              </a:lnSpc>
              <a:spcBef>
                <a:spcPts val="0"/>
              </a:spcBef>
              <a:spcAft>
                <a:spcPts val="0"/>
              </a:spcAft>
              <a:buSzPts val="1400"/>
              <a:buFont typeface="+mj-lt"/>
              <a:buAutoNum type="arabicPeriod"/>
            </a:pPr>
            <a:r>
              <a:rPr lang="en-US" i="0" dirty="0"/>
              <a:t>Kretlow, A. G., &amp; Bartholomew, C. C. (2010). Using coaching to improve the fidelity of evidence-based practices: A review of studies. </a:t>
            </a:r>
            <a:r>
              <a:rPr lang="en-US" i="1" dirty="0"/>
              <a:t>Teacher Education and Special Education: The Journal of the Teacher Education Division of the Council for Exceptional Children, 33</a:t>
            </a:r>
            <a:r>
              <a:rPr lang="en-US" i="0" dirty="0"/>
              <a:t>(4), 279–299. </a:t>
            </a:r>
          </a:p>
          <a:p>
            <a:pPr marL="228600" lvl="0" indent="-228600" algn="l" rtl="0">
              <a:lnSpc>
                <a:spcPct val="100000"/>
              </a:lnSpc>
              <a:spcBef>
                <a:spcPts val="0"/>
              </a:spcBef>
              <a:spcAft>
                <a:spcPts val="0"/>
              </a:spcAft>
              <a:buSzPts val="1400"/>
              <a:buFont typeface="+mj-lt"/>
              <a:buAutoNum type="arabicPeriod"/>
            </a:pPr>
            <a:r>
              <a:rPr lang="en-US" i="0" dirty="0"/>
              <a:t>Marsh, J. A., McCombs, J. S., Lockwood, J. R., Gershwin, D., &amp; Martorell, F. (2008). </a:t>
            </a:r>
            <a:r>
              <a:rPr lang="en-US" i="1" dirty="0"/>
              <a:t>Supporting literacy across the sunshine state: A study of Florida middle school reading coaches </a:t>
            </a:r>
            <a:r>
              <a:rPr lang="en-US" i="0" dirty="0"/>
              <a:t>(Vol. 762). Rand Corporation. </a:t>
            </a:r>
          </a:p>
          <a:p>
            <a:pPr marL="228600" lvl="0" indent="-228600" algn="l" rtl="0">
              <a:lnSpc>
                <a:spcPct val="100000"/>
              </a:lnSpc>
              <a:spcBef>
                <a:spcPts val="0"/>
              </a:spcBef>
              <a:spcAft>
                <a:spcPts val="0"/>
              </a:spcAft>
              <a:buSzPts val="1400"/>
              <a:buFont typeface="+mj-lt"/>
              <a:buAutoNum type="arabicPeriod" startAt="6"/>
            </a:pPr>
            <a:r>
              <a:rPr lang="en-US" i="0" dirty="0"/>
              <a:t>Neuman, S. B., &amp; Wright, T. S. (2010). Promoting language and literacy development for early childhood educators: A mixed-methods study of coursework and coaching. </a:t>
            </a:r>
            <a:r>
              <a:rPr lang="en-US" i="1" dirty="0"/>
              <a:t>Elementary School Journal, 111</a:t>
            </a:r>
            <a:r>
              <a:rPr lang="en-US" i="0" dirty="0"/>
              <a:t>(1), 63–86. </a:t>
            </a:r>
          </a:p>
          <a:p>
            <a:pPr marL="228600" lvl="0" indent="-228600" algn="l" rtl="0">
              <a:lnSpc>
                <a:spcPct val="100000"/>
              </a:lnSpc>
              <a:spcBef>
                <a:spcPts val="0"/>
              </a:spcBef>
              <a:spcAft>
                <a:spcPts val="0"/>
              </a:spcAft>
              <a:buSzPts val="1400"/>
              <a:buFont typeface="+mj-lt"/>
              <a:buAutoNum type="arabicPeriod" startAt="6"/>
            </a:pPr>
            <a:r>
              <a:rPr lang="en-US" i="0" dirty="0"/>
              <a:t>Snyder, P. A., Hemmeter, M. L., &amp; Fox, L. (2015). Supporting Implementation of evidence-based practices through practice-based coaching. </a:t>
            </a:r>
            <a:r>
              <a:rPr lang="en-US" i="1" dirty="0"/>
              <a:t>Topics in Early Childhood Special Education, 35</a:t>
            </a:r>
            <a:r>
              <a:rPr lang="en-US" i="0" dirty="0"/>
              <a:t>(3), 133–143. </a:t>
            </a:r>
          </a:p>
          <a:p>
            <a:pPr marL="228600" lvl="0" indent="-228600" algn="l" rtl="0">
              <a:lnSpc>
                <a:spcPct val="100000"/>
              </a:lnSpc>
              <a:spcBef>
                <a:spcPts val="0"/>
              </a:spcBef>
              <a:spcAft>
                <a:spcPts val="0"/>
              </a:spcAft>
              <a:buSzPts val="1400"/>
              <a:buFont typeface="+mj-lt"/>
              <a:buAutoNum type="arabicPeriod" startAt="9"/>
            </a:pPr>
            <a:r>
              <a:rPr lang="en-US" i="0" dirty="0"/>
              <a:t>Walpole, S., &amp; Blamey, K. L. (2008). Elementary literacy coaches: The reality of dual roles. </a:t>
            </a:r>
            <a:r>
              <a:rPr lang="en-US" i="1" dirty="0"/>
              <a:t>Reading Teacher, 62</a:t>
            </a:r>
            <a:r>
              <a:rPr lang="en-US" i="0" dirty="0"/>
              <a:t>(3), 222–23.</a:t>
            </a:r>
          </a:p>
        </p:txBody>
      </p:sp>
      <p:sp>
        <p:nvSpPr>
          <p:cNvPr id="4" name="Slide Number Placeholder 3"/>
          <p:cNvSpPr>
            <a:spLocks noGrp="1"/>
          </p:cNvSpPr>
          <p:nvPr>
            <p:ph type="sldNum" sz="quarter" idx="5"/>
          </p:nvPr>
        </p:nvSpPr>
        <p:spPr/>
        <p:txBody>
          <a:bodyPr/>
          <a:lstStyle/>
          <a:p>
            <a:fld id="{6EBCEC93-282C-447E-A43F-B6B167318321}" type="slidenum">
              <a:rPr lang="en-US" smtClean="0"/>
              <a:t>30</a:t>
            </a:fld>
            <a:endParaRPr lang="en-US" dirty="0"/>
          </a:p>
        </p:txBody>
      </p:sp>
    </p:spTree>
    <p:extLst>
      <p:ext uri="{BB962C8B-B14F-4D97-AF65-F5344CB8AC3E}">
        <p14:creationId xmlns:p14="http://schemas.microsoft.com/office/powerpoint/2010/main" val="3510072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 will now begin to focus on the content of the literacy coach domains and standards. This is the literacy coach domain and three standards that will be covered during this session. Take a moment to review the domain and standards.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31</a:t>
            </a:fld>
            <a:endParaRPr lang="en-US" dirty="0"/>
          </a:p>
        </p:txBody>
      </p:sp>
    </p:spTree>
    <p:extLst>
      <p:ext uri="{BB962C8B-B14F-4D97-AF65-F5344CB8AC3E}">
        <p14:creationId xmlns:p14="http://schemas.microsoft.com/office/powerpoint/2010/main" val="1826394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This graphic is from the article, </a:t>
            </a:r>
            <a:r>
              <a:rPr lang="en-US" i="1" dirty="0"/>
              <a:t>Literacy Coaching Advice: Cultivating Healthy Working Relationships with Teachers </a:t>
            </a:r>
            <a:r>
              <a:rPr lang="en-US" i="0" dirty="0"/>
              <a:t>by Bethanie Pletcher</a:t>
            </a:r>
            <a:r>
              <a:rPr lang="en-US" dirty="0"/>
              <a:t>. It illustrates five steps to building a teacher/coach relationship. We will preview this article and share why each step is important to building teacher/coach relationships. The steps are refining interpersonal skills, knowing your role as coach, being visible in the school building, establishing trust, and facilitating collaboration.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32</a:t>
            </a:fld>
            <a:endParaRPr lang="en-US" dirty="0"/>
          </a:p>
        </p:txBody>
      </p:sp>
    </p:spTree>
    <p:extLst>
      <p:ext uri="{BB962C8B-B14F-4D97-AF65-F5344CB8AC3E}">
        <p14:creationId xmlns:p14="http://schemas.microsoft.com/office/powerpoint/2010/main" val="2516007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Let’s start with </a:t>
            </a:r>
            <a:r>
              <a:rPr lang="en-US" b="1" dirty="0"/>
              <a:t>refining interpersonal skills</a:t>
            </a:r>
            <a:r>
              <a:rPr lang="en-US" b="0" dirty="0"/>
              <a:t>. </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b="1" i="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i="0" dirty="0"/>
              <a:t>Guiding question for this slide: </a:t>
            </a:r>
            <a:r>
              <a:rPr lang="en-US" b="1" dirty="0"/>
              <a:t>What are some things that a coach might consider when transitioning from the role of teacher to coach? </a:t>
            </a:r>
          </a:p>
          <a:p>
            <a:pPr marL="0" lvl="0" indent="0" algn="l" rtl="0">
              <a:lnSpc>
                <a:spcPct val="100000"/>
              </a:lnSpc>
              <a:spcBef>
                <a:spcPts val="0"/>
              </a:spcBef>
              <a:spcAft>
                <a:spcPts val="0"/>
              </a:spcAft>
              <a:buSzPts val="1400"/>
              <a:buNone/>
            </a:pPr>
            <a:r>
              <a:rPr lang="en-US" dirty="0"/>
              <a:t>Potential responses: If you have been part of a faculty, considering interactions with teachers outside of your ‘clique.’ If you are at a new school, making new interpersonal connections will be critical. Either way, gaining trust of the faculty members who will engage in coaching will be very important.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33</a:t>
            </a:fld>
            <a:endParaRPr lang="en-US" dirty="0"/>
          </a:p>
        </p:txBody>
      </p:sp>
    </p:spTree>
    <p:extLst>
      <p:ext uri="{BB962C8B-B14F-4D97-AF65-F5344CB8AC3E}">
        <p14:creationId xmlns:p14="http://schemas.microsoft.com/office/powerpoint/2010/main" val="2330589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Continuing with </a:t>
            </a:r>
            <a:r>
              <a:rPr lang="en-US" b="1" dirty="0"/>
              <a:t>refining interpersonal skills</a:t>
            </a:r>
            <a:r>
              <a:rPr lang="en-US" b="0" dirty="0"/>
              <a:t>… </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b="1" i="1" dirty="0"/>
          </a:p>
          <a:p>
            <a:pPr marL="0" lvl="0" indent="0" algn="l" rtl="0">
              <a:lnSpc>
                <a:spcPct val="100000"/>
              </a:lnSpc>
              <a:spcBef>
                <a:spcPts val="0"/>
              </a:spcBef>
              <a:spcAft>
                <a:spcPts val="0"/>
              </a:spcAft>
              <a:buSzPts val="1400"/>
              <a:buNone/>
            </a:pPr>
            <a:r>
              <a:rPr lang="en-US" b="1" i="0" dirty="0"/>
              <a:t>Guiding question for this slide: </a:t>
            </a:r>
            <a:r>
              <a:rPr lang="en-US" b="1" dirty="0"/>
              <a:t>Which interpersonal skills may be most helpful to develop for coaches? </a:t>
            </a:r>
            <a:endParaRPr lang="en-US" dirty="0"/>
          </a:p>
          <a:p>
            <a:pPr marL="0" lvl="0" indent="0" algn="l" rtl="0">
              <a:lnSpc>
                <a:spcPct val="100000"/>
              </a:lnSpc>
              <a:spcBef>
                <a:spcPts val="0"/>
              </a:spcBef>
              <a:spcAft>
                <a:spcPts val="0"/>
              </a:spcAft>
              <a:buSzPts val="1400"/>
              <a:buNone/>
            </a:pPr>
            <a:r>
              <a:rPr lang="en-US" dirty="0"/>
              <a:t>Potential responses: Connecting with others by being observant, taking notes, remembering pets, children, and other personal and professional interests of the educators that you work with.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34</a:t>
            </a:fld>
            <a:endParaRPr lang="en-US" dirty="0"/>
          </a:p>
        </p:txBody>
      </p:sp>
    </p:spTree>
    <p:extLst>
      <p:ext uri="{BB962C8B-B14F-4D97-AF65-F5344CB8AC3E}">
        <p14:creationId xmlns:p14="http://schemas.microsoft.com/office/powerpoint/2010/main" val="2889877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Continuing with </a:t>
            </a:r>
            <a:r>
              <a:rPr lang="en-US" b="1" dirty="0"/>
              <a:t>refining interpersonal skills</a:t>
            </a:r>
            <a:r>
              <a:rPr lang="en-US" b="0" dirty="0"/>
              <a:t>… </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b="1" i="1" dirty="0"/>
          </a:p>
          <a:p>
            <a:pPr marL="0" lvl="0" indent="0" algn="l" rtl="0">
              <a:lnSpc>
                <a:spcPct val="100000"/>
              </a:lnSpc>
              <a:spcBef>
                <a:spcPts val="0"/>
              </a:spcBef>
              <a:spcAft>
                <a:spcPts val="0"/>
              </a:spcAft>
              <a:buSzPts val="1400"/>
              <a:buNone/>
            </a:pPr>
            <a:r>
              <a:rPr lang="en-US" b="1" i="0" dirty="0"/>
              <a:t>Guiding question for this slide: </a:t>
            </a:r>
            <a:r>
              <a:rPr lang="en-US" b="1" dirty="0"/>
              <a:t>What are some important considerations for the coach’s role as a community builder? </a:t>
            </a:r>
            <a:endParaRPr lang="en-US" dirty="0"/>
          </a:p>
          <a:p>
            <a:pPr marL="0" lvl="0" indent="0" algn="l" rtl="0">
              <a:lnSpc>
                <a:spcPct val="100000"/>
              </a:lnSpc>
              <a:spcBef>
                <a:spcPts val="0"/>
              </a:spcBef>
              <a:spcAft>
                <a:spcPts val="0"/>
              </a:spcAft>
              <a:buSzPts val="1400"/>
              <a:buNone/>
            </a:pPr>
            <a:r>
              <a:rPr lang="en-US" dirty="0"/>
              <a:t>Potential responses: Connecting and responding to various audiences and groups, sometimes with conflicting priorities and viewpoints, is an important part of the coach’s role of community building. This includes finding ways to balance the needs of many various stakeholders and responding appropriately and equitable to their needs.</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1" u="none" strike="noStrike" dirty="0">
                <a:solidFill>
                  <a:schemeClr val="dk1"/>
                </a:solidFill>
                <a:latin typeface="Calibri"/>
                <a:ea typeface="Calibri"/>
                <a:cs typeface="Calibri"/>
                <a:sym typeface="Calibri"/>
              </a:rPr>
              <a:t>Reference:</a:t>
            </a:r>
            <a:endParaRPr lang="en-US" dirty="0"/>
          </a:p>
          <a:p>
            <a:pPr marL="0" lvl="0" indent="0" algn="l" rtl="0">
              <a:lnSpc>
                <a:spcPct val="100000"/>
              </a:lnSpc>
              <a:spcBef>
                <a:spcPts val="0"/>
              </a:spcBef>
              <a:spcAft>
                <a:spcPts val="0"/>
              </a:spcAft>
              <a:buClr>
                <a:schemeClr val="dk1"/>
              </a:buClr>
              <a:buSzPts val="1200"/>
              <a:buFont typeface="Calibri"/>
              <a:buNone/>
            </a:pPr>
            <a:r>
              <a:rPr lang="en-US" sz="1000" dirty="0">
                <a:solidFill>
                  <a:srgbClr val="222222"/>
                </a:solidFill>
                <a:highlight>
                  <a:srgbClr val="FFFFFF"/>
                </a:highlight>
                <a:latin typeface="Arial"/>
                <a:ea typeface="Arial"/>
                <a:cs typeface="Arial"/>
                <a:sym typeface="Arial"/>
              </a:rPr>
              <a:t>Weber, C. M., Raphael, T. E., Goldman, S. R., Sullivan, M. P., &amp; George, M. (2009).</a:t>
            </a:r>
            <a:r>
              <a:rPr lang="en-US" sz="1000" u="sng" dirty="0">
                <a:solidFill>
                  <a:schemeClr val="hlink"/>
                </a:solidFill>
                <a:highlight>
                  <a:srgbClr val="FFFFFF"/>
                </a:highlight>
                <a:latin typeface="Arial"/>
                <a:ea typeface="Arial"/>
                <a:cs typeface="Arial"/>
                <a:sym typeface="Arial"/>
                <a:hlinkClick r:id="rId3"/>
              </a:rPr>
              <a:t> Literacy coaches: Multiple issues, multiple roles, multiple approaches</a:t>
            </a:r>
            <a:r>
              <a:rPr lang="en-US" sz="1000" dirty="0">
                <a:solidFill>
                  <a:srgbClr val="222222"/>
                </a:solidFill>
                <a:highlight>
                  <a:srgbClr val="FFFFFF"/>
                </a:highlight>
                <a:latin typeface="Arial"/>
                <a:ea typeface="Arial"/>
                <a:cs typeface="Arial"/>
                <a:sym typeface="Arial"/>
              </a:rPr>
              <a:t>. </a:t>
            </a:r>
            <a:r>
              <a:rPr lang="en-US" sz="1000" i="1" dirty="0">
                <a:solidFill>
                  <a:srgbClr val="222222"/>
                </a:solidFill>
                <a:highlight>
                  <a:srgbClr val="FFFFFF"/>
                </a:highlight>
                <a:latin typeface="Arial"/>
                <a:ea typeface="Arial"/>
                <a:cs typeface="Arial"/>
                <a:sym typeface="Arial"/>
              </a:rPr>
              <a:t>Elementary School Journal</a:t>
            </a:r>
            <a:r>
              <a:rPr lang="en-US" sz="1000" dirty="0">
                <a:solidFill>
                  <a:srgbClr val="222222"/>
                </a:solidFill>
                <a:highlight>
                  <a:srgbClr val="FFFFFF"/>
                </a:highlight>
                <a:latin typeface="Arial"/>
                <a:ea typeface="Arial"/>
                <a:cs typeface="Arial"/>
                <a:sym typeface="Arial"/>
              </a:rPr>
              <a:t>.</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35</a:t>
            </a:fld>
            <a:endParaRPr lang="en-US" dirty="0"/>
          </a:p>
        </p:txBody>
      </p:sp>
    </p:spTree>
    <p:extLst>
      <p:ext uri="{BB962C8B-B14F-4D97-AF65-F5344CB8AC3E}">
        <p14:creationId xmlns:p14="http://schemas.microsoft.com/office/powerpoint/2010/main" val="4172902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step we’ll discuss is </a:t>
            </a:r>
            <a:r>
              <a:rPr lang="en-US" b="1" dirty="0"/>
              <a:t>knowing your role as coach.</a:t>
            </a:r>
            <a:endParaRPr lang="en-US" b="0"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dirty="0"/>
              <a:t>Guiding question for this slide: </a:t>
            </a:r>
            <a:r>
              <a:rPr lang="en-US" b="1" dirty="0"/>
              <a:t>How might the role of the coach currently be set by the state? District? Schools? </a:t>
            </a:r>
            <a:endParaRPr lang="en-US" dirty="0"/>
          </a:p>
          <a:p>
            <a:pPr marL="0" lvl="0" indent="0" algn="l" rtl="0">
              <a:lnSpc>
                <a:spcPct val="100000"/>
              </a:lnSpc>
              <a:spcBef>
                <a:spcPts val="0"/>
              </a:spcBef>
              <a:spcAft>
                <a:spcPts val="0"/>
              </a:spcAft>
              <a:buSzPts val="1400"/>
              <a:buNone/>
            </a:pPr>
            <a:r>
              <a:rPr lang="en-US" dirty="0"/>
              <a:t>Potential responses: The literacy coach domains and standards are one way that the role of the coach is being set by one state. Districts often have job descriptions for coaches and administrators are instrumental for setting the role of the coach at the school level.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p:txBody>
      </p:sp>
      <p:sp>
        <p:nvSpPr>
          <p:cNvPr id="4" name="Slide Number Placeholder 3"/>
          <p:cNvSpPr>
            <a:spLocks noGrp="1"/>
          </p:cNvSpPr>
          <p:nvPr>
            <p:ph type="sldNum" sz="quarter" idx="5"/>
          </p:nvPr>
        </p:nvSpPr>
        <p:spPr/>
        <p:txBody>
          <a:bodyPr/>
          <a:lstStyle/>
          <a:p>
            <a:fld id="{6EBCEC93-282C-447E-A43F-B6B167318321}" type="slidenum">
              <a:rPr lang="en-US" smtClean="0"/>
              <a:t>36</a:t>
            </a:fld>
            <a:endParaRPr lang="en-US" dirty="0"/>
          </a:p>
        </p:txBody>
      </p:sp>
    </p:spTree>
    <p:extLst>
      <p:ext uri="{BB962C8B-B14F-4D97-AF65-F5344CB8AC3E}">
        <p14:creationId xmlns:p14="http://schemas.microsoft.com/office/powerpoint/2010/main" val="429485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step we’ll discuss is </a:t>
            </a:r>
            <a:r>
              <a:rPr lang="en-US" b="1" dirty="0"/>
              <a:t>being visible in the school building.</a:t>
            </a:r>
            <a:endParaRPr lang="en-US" b="0"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dirty="0"/>
              <a:t>Guiding question for this slide: </a:t>
            </a:r>
            <a:r>
              <a:rPr lang="en-US" b="1" dirty="0"/>
              <a:t>What are some other ways a coach may be visible in the school building? </a:t>
            </a:r>
          </a:p>
          <a:p>
            <a:pPr marL="0" lvl="0" indent="0" algn="l" rtl="0">
              <a:lnSpc>
                <a:spcPct val="100000"/>
              </a:lnSpc>
              <a:spcBef>
                <a:spcPts val="0"/>
              </a:spcBef>
              <a:spcAft>
                <a:spcPts val="0"/>
              </a:spcAft>
              <a:buSzPts val="1400"/>
              <a:buNone/>
            </a:pPr>
            <a:r>
              <a:rPr lang="en-US" dirty="0"/>
              <a:t>Potential responses: The coach may also be visible by engaging in literacy promotion activities with teachers, grades, and departments from across the school.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p:txBody>
      </p:sp>
      <p:sp>
        <p:nvSpPr>
          <p:cNvPr id="4" name="Slide Number Placeholder 3"/>
          <p:cNvSpPr>
            <a:spLocks noGrp="1"/>
          </p:cNvSpPr>
          <p:nvPr>
            <p:ph type="sldNum" sz="quarter" idx="5"/>
          </p:nvPr>
        </p:nvSpPr>
        <p:spPr/>
        <p:txBody>
          <a:bodyPr/>
          <a:lstStyle/>
          <a:p>
            <a:fld id="{6EBCEC93-282C-447E-A43F-B6B167318321}" type="slidenum">
              <a:rPr lang="en-US" smtClean="0"/>
              <a:t>37</a:t>
            </a:fld>
            <a:endParaRPr lang="en-US" dirty="0"/>
          </a:p>
        </p:txBody>
      </p:sp>
    </p:spTree>
    <p:extLst>
      <p:ext uri="{BB962C8B-B14F-4D97-AF65-F5344CB8AC3E}">
        <p14:creationId xmlns:p14="http://schemas.microsoft.com/office/powerpoint/2010/main" val="696142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dirty="0"/>
              <a:t>Now let’s watch </a:t>
            </a:r>
            <a:r>
              <a:rPr lang="en-US" u="sng" dirty="0">
                <a:solidFill>
                  <a:schemeClr val="dk1"/>
                </a:solidFill>
                <a:hlinkClick r:id="rId3">
                  <a:extLst>
                    <a:ext uri="{A12FA001-AC4F-418D-AE19-62706E023703}">
                      <ahyp:hlinkClr xmlns:ahyp="http://schemas.microsoft.com/office/drawing/2018/hyperlinkcolor" val="tx"/>
                    </a:ext>
                  </a:extLst>
                </a:hlinkClick>
              </a:rPr>
              <a:t>Video 1: Being Visible in the School Building</a:t>
            </a:r>
            <a:r>
              <a:rPr lang="en-US" dirty="0">
                <a:solidFill>
                  <a:schemeClr val="dk1"/>
                </a:solidFill>
              </a:rPr>
              <a:t>. </a:t>
            </a:r>
            <a:r>
              <a:rPr lang="en-US" i="0" dirty="0">
                <a:solidFill>
                  <a:schemeClr val="dk1"/>
                </a:solidFill>
              </a:rPr>
              <a:t>Record a few notes about examples shared and how they might benefit collaboration and building teacher/coach relationships.</a:t>
            </a:r>
            <a:endParaRPr lang="en-US" i="1" dirty="0">
              <a:solidFill>
                <a:schemeClr val="dk1"/>
              </a:solidFill>
            </a:endParaRPr>
          </a:p>
          <a:p>
            <a:pPr marL="0" lvl="0" indent="0" algn="l" rtl="0">
              <a:lnSpc>
                <a:spcPct val="100000"/>
              </a:lnSpc>
              <a:spcBef>
                <a:spcPts val="0"/>
              </a:spcBef>
              <a:spcAft>
                <a:spcPts val="0"/>
              </a:spcAft>
              <a:buSzPts val="1400"/>
              <a:buNone/>
            </a:pPr>
            <a:endParaRPr lang="en-US" i="1" dirty="0">
              <a:solidFill>
                <a:schemeClr val="dk1"/>
              </a:solidFill>
            </a:endParaRPr>
          </a:p>
          <a:p>
            <a:pPr marL="0" lvl="0" indent="0" algn="l" rtl="0">
              <a:lnSpc>
                <a:spcPct val="100000"/>
              </a:lnSpc>
              <a:spcBef>
                <a:spcPts val="0"/>
              </a:spcBef>
              <a:spcAft>
                <a:spcPts val="0"/>
              </a:spcAft>
              <a:buSzPts val="1400"/>
              <a:buNone/>
            </a:pPr>
            <a:r>
              <a:rPr lang="en-US" i="1" dirty="0">
                <a:solidFill>
                  <a:schemeClr val="dk1"/>
                </a:solidFill>
              </a:rPr>
              <a:t>Show 7 minute video.</a:t>
            </a:r>
            <a:endParaRPr lang="en-US" dirty="0"/>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b="1" i="0" dirty="0"/>
              <a:t>Guiding question for this slide: </a:t>
            </a:r>
            <a:r>
              <a:rPr lang="en-US" b="1" dirty="0">
                <a:solidFill>
                  <a:schemeClr val="dk1"/>
                </a:solidFill>
              </a:rPr>
              <a:t>What were some examples shared and how could they benefit collaboration and building teacher/coach relationships? </a:t>
            </a:r>
            <a:r>
              <a:rPr lang="en-US" b="1" dirty="0"/>
              <a:t>Are there any more ideas for coach visibility?</a:t>
            </a:r>
            <a:endParaRPr lang="en-US" dirty="0"/>
          </a:p>
          <a:p>
            <a:pPr marL="0" marR="0" lvl="0" indent="0" algn="l" rtl="0">
              <a:lnSpc>
                <a:spcPct val="100000"/>
              </a:lnSpc>
              <a:spcBef>
                <a:spcPts val="0"/>
              </a:spcBef>
              <a:spcAft>
                <a:spcPts val="0"/>
              </a:spcAft>
              <a:buClr>
                <a:srgbClr val="000000"/>
              </a:buClr>
              <a:buSzPts val="1400"/>
              <a:buFont typeface="Arial"/>
              <a:buNone/>
            </a:pPr>
            <a:r>
              <a:rPr lang="en-US" dirty="0"/>
              <a:t>Potential responses: There were numerous examples such as the book drive, READ posters, and The Weave project that provided ways that this coach connected with different groups of teachers as part of high visible initiatives across campus to find ways to motivate students to read beyond required assignments. Other ideas may vary.</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4"/>
              </a:rPr>
              <a:t>https://drive.google.com/file/d/1t0Lv-F4HdkXtEx1eiWYiEGZToXmQ5q3U/view?usp=sharing</a:t>
            </a:r>
            <a:r>
              <a:rPr lang="en-US" dirty="0"/>
              <a:t> </a:t>
            </a:r>
          </a:p>
        </p:txBody>
      </p:sp>
      <p:sp>
        <p:nvSpPr>
          <p:cNvPr id="4" name="Slide Number Placeholder 3"/>
          <p:cNvSpPr>
            <a:spLocks noGrp="1"/>
          </p:cNvSpPr>
          <p:nvPr>
            <p:ph type="sldNum" sz="quarter" idx="5"/>
          </p:nvPr>
        </p:nvSpPr>
        <p:spPr/>
        <p:txBody>
          <a:bodyPr/>
          <a:lstStyle/>
          <a:p>
            <a:fld id="{6EBCEC93-282C-447E-A43F-B6B167318321}" type="slidenum">
              <a:rPr lang="en-US" smtClean="0"/>
              <a:t>38</a:t>
            </a:fld>
            <a:endParaRPr lang="en-US" dirty="0"/>
          </a:p>
        </p:txBody>
      </p:sp>
    </p:spTree>
    <p:extLst>
      <p:ext uri="{BB962C8B-B14F-4D97-AF65-F5344CB8AC3E}">
        <p14:creationId xmlns:p14="http://schemas.microsoft.com/office/powerpoint/2010/main" val="186098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next step we’ll discuss is </a:t>
            </a:r>
            <a:r>
              <a:rPr lang="en-US" b="1" dirty="0"/>
              <a:t>establishing trust.</a:t>
            </a:r>
            <a:endParaRPr lang="en-US" b="0"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dirty="0"/>
              <a:t>Guiding question for this slide: </a:t>
            </a:r>
            <a:r>
              <a:rPr lang="en-US" b="1" dirty="0"/>
              <a:t>Why is establishing trust is so important?  </a:t>
            </a:r>
            <a:endParaRPr lang="en-US" dirty="0"/>
          </a:p>
          <a:p>
            <a:pPr marL="0" marR="0" lvl="0" indent="0" algn="l" rtl="0">
              <a:lnSpc>
                <a:spcPct val="100000"/>
              </a:lnSpc>
              <a:spcBef>
                <a:spcPts val="0"/>
              </a:spcBef>
              <a:spcAft>
                <a:spcPts val="0"/>
              </a:spcAft>
              <a:buClr>
                <a:srgbClr val="000000"/>
              </a:buClr>
              <a:buSzPts val="1400"/>
              <a:buFont typeface="Arial"/>
              <a:buNone/>
            </a:pPr>
            <a:r>
              <a:rPr lang="en-US" dirty="0"/>
              <a:t>Potential responses: If teachers feel that they cannot trust the coach, then they will be unwilling to be part of a coaching effort.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39</a:t>
            </a:fld>
            <a:endParaRPr lang="en-US" dirty="0"/>
          </a:p>
        </p:txBody>
      </p:sp>
    </p:spTree>
    <p:extLst>
      <p:ext uri="{BB962C8B-B14F-4D97-AF65-F5344CB8AC3E}">
        <p14:creationId xmlns:p14="http://schemas.microsoft.com/office/powerpoint/2010/main" val="286170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p:txBody>
      </p:sp>
      <p:sp>
        <p:nvSpPr>
          <p:cNvPr id="4" name="Slide Number Placeholder 3"/>
          <p:cNvSpPr>
            <a:spLocks noGrp="1"/>
          </p:cNvSpPr>
          <p:nvPr>
            <p:ph type="sldNum" sz="quarter" idx="5"/>
          </p:nvPr>
        </p:nvSpPr>
        <p:spPr/>
        <p:txBody>
          <a:bodyPr/>
          <a:lstStyle/>
          <a:p>
            <a:fld id="{6EBCEC93-282C-447E-A43F-B6B167318321}" type="slidenum">
              <a:rPr lang="en-US" smtClean="0"/>
              <a:t>4</a:t>
            </a:fld>
            <a:endParaRPr lang="en-US" dirty="0"/>
          </a:p>
        </p:txBody>
      </p:sp>
    </p:spTree>
    <p:extLst>
      <p:ext uri="{BB962C8B-B14F-4D97-AF65-F5344CB8AC3E}">
        <p14:creationId xmlns:p14="http://schemas.microsoft.com/office/powerpoint/2010/main" val="350798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Continuing with </a:t>
            </a:r>
            <a:r>
              <a:rPr lang="en-US" b="1" dirty="0"/>
              <a:t>establishing trust</a:t>
            </a:r>
            <a:r>
              <a:rPr lang="en-US" b="0" dirty="0"/>
              <a:t>… </a:t>
            </a:r>
            <a:endParaRPr lang="en-US"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dirty="0"/>
              <a:t>Guiding questions for this slide: </a:t>
            </a:r>
            <a:r>
              <a:rPr lang="en-US" b="1" dirty="0"/>
              <a:t>Why is learning as equals important to building teacher/coach relationships?</a:t>
            </a:r>
          </a:p>
          <a:p>
            <a:pPr marL="0" marR="0" lvl="0" indent="0" algn="l" rtl="0">
              <a:lnSpc>
                <a:spcPct val="100000"/>
              </a:lnSpc>
              <a:spcBef>
                <a:spcPts val="0"/>
              </a:spcBef>
              <a:spcAft>
                <a:spcPts val="0"/>
              </a:spcAft>
              <a:buClr>
                <a:srgbClr val="000000"/>
              </a:buClr>
              <a:buSzPts val="1400"/>
              <a:buFont typeface="Arial"/>
              <a:buNone/>
            </a:pPr>
            <a:r>
              <a:rPr lang="en-US" dirty="0"/>
              <a:t>Potential responses: This helps with both trust and building interpersonal relationships. As noted earlier, if the coach is perceived to be an all knowing fountain of knowledge, then sooner or later teachers are certain to be disappointed.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p:txBody>
      </p:sp>
      <p:sp>
        <p:nvSpPr>
          <p:cNvPr id="4" name="Slide Number Placeholder 3"/>
          <p:cNvSpPr>
            <a:spLocks noGrp="1"/>
          </p:cNvSpPr>
          <p:nvPr>
            <p:ph type="sldNum" sz="quarter" idx="5"/>
          </p:nvPr>
        </p:nvSpPr>
        <p:spPr/>
        <p:txBody>
          <a:bodyPr/>
          <a:lstStyle/>
          <a:p>
            <a:fld id="{6EBCEC93-282C-447E-A43F-B6B167318321}" type="slidenum">
              <a:rPr lang="en-US" smtClean="0"/>
              <a:t>40</a:t>
            </a:fld>
            <a:endParaRPr lang="en-US" dirty="0"/>
          </a:p>
        </p:txBody>
      </p:sp>
    </p:spTree>
    <p:extLst>
      <p:ext uri="{BB962C8B-B14F-4D97-AF65-F5344CB8AC3E}">
        <p14:creationId xmlns:p14="http://schemas.microsoft.com/office/powerpoint/2010/main" val="4021012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last step we’ll discuss is </a:t>
            </a:r>
            <a:r>
              <a:rPr lang="en-US" b="1" dirty="0"/>
              <a:t>facilitating collaboration.</a:t>
            </a:r>
            <a:endParaRPr lang="en-US" b="0" dirty="0"/>
          </a:p>
          <a:p>
            <a:pPr marL="0" lvl="0" indent="0" algn="l" rtl="0">
              <a:lnSpc>
                <a:spcPct val="100000"/>
              </a:lnSpc>
              <a:spcBef>
                <a:spcPts val="0"/>
              </a:spcBef>
              <a:spcAft>
                <a:spcPts val="0"/>
              </a:spcAft>
              <a:buSzPts val="1400"/>
              <a:buNone/>
            </a:pPr>
            <a:endParaRPr lang="en-US" b="0" i="1" dirty="0"/>
          </a:p>
          <a:p>
            <a:pPr marL="0" lvl="0" indent="0" algn="l" rtl="0">
              <a:lnSpc>
                <a:spcPct val="100000"/>
              </a:lnSpc>
              <a:spcBef>
                <a:spcPts val="0"/>
              </a:spcBef>
              <a:spcAft>
                <a:spcPts val="0"/>
              </a:spcAft>
              <a:buSzPts val="1400"/>
              <a:buNone/>
            </a:pPr>
            <a:r>
              <a:rPr lang="en-US" b="0" i="1" dirty="0"/>
              <a:t>Review slide.</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i="0" dirty="0"/>
              <a:t>Guiding question for this slide: </a:t>
            </a:r>
            <a:r>
              <a:rPr lang="en-US" b="1" dirty="0"/>
              <a:t>What are ways coaches can build collaboration within and among teachers in their school?</a:t>
            </a:r>
          </a:p>
          <a:p>
            <a:pPr marL="0" marR="0" lvl="0" indent="0" algn="l" rtl="0">
              <a:lnSpc>
                <a:spcPct val="100000"/>
              </a:lnSpc>
              <a:spcBef>
                <a:spcPts val="0"/>
              </a:spcBef>
              <a:spcAft>
                <a:spcPts val="0"/>
              </a:spcAft>
              <a:buClr>
                <a:srgbClr val="000000"/>
              </a:buClr>
              <a:buSzPts val="1400"/>
              <a:buFont typeface="Arial"/>
              <a:buNone/>
            </a:pPr>
            <a:r>
              <a:rPr lang="en-US" dirty="0"/>
              <a:t>Potential responses: The coach can participate in and lead PLCs, faculty presentations, small group discussions, and listening sessions. It is important for coaches to be accessible and engaged with many teachers regularly.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1" dirty="0"/>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Pletcher, B. (2015). Literacy Coaching Advice: Cultivating Healthy Working Relationships with Teachers. </a:t>
            </a:r>
            <a:r>
              <a:rPr lang="en-US" sz="1200" b="0" i="1" u="none" strike="noStrike" dirty="0">
                <a:solidFill>
                  <a:schemeClr val="dk1"/>
                </a:solidFill>
                <a:latin typeface="Calibri"/>
                <a:ea typeface="Calibri"/>
                <a:cs typeface="Calibri"/>
                <a:sym typeface="Calibri"/>
              </a:rPr>
              <a:t>Texas Journal of Literacy Education, 3</a:t>
            </a:r>
            <a:r>
              <a:rPr lang="en-US" sz="1200" b="0" i="0" u="none" strike="noStrike" dirty="0">
                <a:solidFill>
                  <a:schemeClr val="dk1"/>
                </a:solidFill>
                <a:latin typeface="Calibri"/>
                <a:ea typeface="Calibri"/>
                <a:cs typeface="Calibri"/>
                <a:sym typeface="Calibri"/>
              </a:rPr>
              <a:t>(1), 50-56. </a:t>
            </a:r>
            <a:endParaRPr lang="en-US" i="0"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https://drive.google.com/file/d/1t0Lv-F4HdkXtEx1eiWYiEGZToXmQ5q3U/view?usp=sharing</a:t>
            </a:r>
            <a:r>
              <a:rPr lang="en-US" dirty="0"/>
              <a:t> </a:t>
            </a:r>
          </a:p>
        </p:txBody>
      </p:sp>
      <p:sp>
        <p:nvSpPr>
          <p:cNvPr id="4" name="Slide Number Placeholder 3"/>
          <p:cNvSpPr>
            <a:spLocks noGrp="1"/>
          </p:cNvSpPr>
          <p:nvPr>
            <p:ph type="sldNum" sz="quarter" idx="5"/>
          </p:nvPr>
        </p:nvSpPr>
        <p:spPr/>
        <p:txBody>
          <a:bodyPr/>
          <a:lstStyle/>
          <a:p>
            <a:fld id="{6EBCEC93-282C-447E-A43F-B6B167318321}" type="slidenum">
              <a:rPr lang="en-US" smtClean="0"/>
              <a:t>41</a:t>
            </a:fld>
            <a:endParaRPr lang="en-US" dirty="0"/>
          </a:p>
        </p:txBody>
      </p:sp>
    </p:spTree>
    <p:extLst>
      <p:ext uri="{BB962C8B-B14F-4D97-AF65-F5344CB8AC3E}">
        <p14:creationId xmlns:p14="http://schemas.microsoft.com/office/powerpoint/2010/main" val="408557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SAY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Continuing with </a:t>
            </a:r>
            <a:r>
              <a:rPr kumimoji="0" lang="en-US" sz="1200" b="1" i="0" u="none" strike="noStrike" kern="0" cap="none" spc="0" normalizeH="0" baseline="0" noProof="0" dirty="0">
                <a:ln>
                  <a:noFill/>
                </a:ln>
                <a:solidFill>
                  <a:srgbClr val="000000"/>
                </a:solidFill>
                <a:effectLst/>
                <a:uLnTx/>
                <a:uFillTx/>
                <a:latin typeface="Calibri"/>
                <a:cs typeface="Calibri"/>
                <a:sym typeface="Calibri"/>
              </a:rPr>
              <a:t>facilitating collaborations</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1"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Review slide.</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Guiding question for this slide: What are ways that coaches can differentiate support for teachers to meet them where they are?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Potential responses: The coach may set up small groups once similar interests and needs are determined. For example, the coach may wish to lead orientation efforts for new teachers.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Reference:</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Pletcher, B. (2015). Literacy Coaching Advice: Cultivating Healthy Working Relationships with Teachers. </a:t>
            </a:r>
            <a:r>
              <a:rPr kumimoji="0" lang="en-US" sz="1200" b="0" i="1" u="none" strike="noStrike" kern="0" cap="none" spc="0" normalizeH="0" baseline="0" noProof="0" dirty="0">
                <a:ln>
                  <a:noFill/>
                </a:ln>
                <a:solidFill>
                  <a:srgbClr val="000000"/>
                </a:solidFill>
                <a:effectLst/>
                <a:uLnTx/>
                <a:uFillTx/>
                <a:latin typeface="Calibri"/>
                <a:ea typeface="Calibri"/>
                <a:cs typeface="Calibri"/>
                <a:sym typeface="Calibri"/>
              </a:rPr>
              <a:t>Texas Journal of Literacy Education, 3</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(1), 50-56.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sng" strike="noStrike" kern="0" cap="none" spc="0" normalizeH="0" baseline="0" noProof="0" dirty="0">
                <a:ln>
                  <a:noFill/>
                </a:ln>
                <a:solidFill>
                  <a:srgbClr val="0563C1"/>
                </a:solidFill>
                <a:effectLst/>
                <a:uLnTx/>
                <a:uFillTx/>
                <a:latin typeface="Calibri"/>
                <a:cs typeface="Calibri"/>
                <a:sym typeface="Calibri"/>
                <a:hlinkClick r:id="rId3"/>
              </a:rPr>
              <a:t>https://drive.google.com/file/d/1t0Lv-F4HdkXtEx1eiWYiEGZToXmQ5q3U/view?usp=sharing</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t>
            </a:r>
          </a:p>
        </p:txBody>
      </p:sp>
      <p:sp>
        <p:nvSpPr>
          <p:cNvPr id="4" name="Slide Number Placeholder 3"/>
          <p:cNvSpPr>
            <a:spLocks noGrp="1"/>
          </p:cNvSpPr>
          <p:nvPr>
            <p:ph type="sldNum" sz="quarter" idx="5"/>
          </p:nvPr>
        </p:nvSpPr>
        <p:spPr/>
        <p:txBody>
          <a:bodyPr/>
          <a:lstStyle/>
          <a:p>
            <a:fld id="{6EBCEC93-282C-447E-A43F-B6B167318321}" type="slidenum">
              <a:rPr lang="en-US" smtClean="0"/>
              <a:t>42</a:t>
            </a:fld>
            <a:endParaRPr lang="en-US" dirty="0"/>
          </a:p>
        </p:txBody>
      </p:sp>
    </p:spTree>
    <p:extLst>
      <p:ext uri="{BB962C8B-B14F-4D97-AF65-F5344CB8AC3E}">
        <p14:creationId xmlns:p14="http://schemas.microsoft.com/office/powerpoint/2010/main" val="1792205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This graphic provides a continuum of coaching with ideas for the different types of coaching support that may be provided to teachers, going from increased scaffolding for interactive coaching that is very much led by the coach to decreased scaffolding for intra-active coaching that may be facilitated by the coach but led by participating teachers.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5 minutes: Discuss and debrief. </a:t>
            </a:r>
            <a:r>
              <a:rPr lang="en-US" dirty="0"/>
              <a:t>Share and discuss ways that coaches can differentiate support for teachers through a continuum of coaching like the one shared in this graphic. </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1" u="none" strike="noStrike" dirty="0">
                <a:solidFill>
                  <a:schemeClr val="dk1"/>
                </a:solidFill>
                <a:latin typeface="Calibri"/>
                <a:ea typeface="Calibri"/>
                <a:cs typeface="Calibri"/>
                <a:sym typeface="Calibri"/>
              </a:rPr>
              <a:t>Reference: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Puig, E.A.. &amp; Froelich, K.S. (2011). </a:t>
            </a:r>
            <a:r>
              <a:rPr lang="en-US" sz="1200" b="0" i="1" u="none" strike="noStrike" dirty="0">
                <a:solidFill>
                  <a:schemeClr val="dk1"/>
                </a:solidFill>
                <a:latin typeface="Calibri"/>
                <a:ea typeface="Calibri"/>
                <a:cs typeface="Calibri"/>
                <a:sym typeface="Calibri"/>
              </a:rPr>
              <a:t>The literacy coach: Guiding in the right direction. </a:t>
            </a:r>
            <a:r>
              <a:rPr lang="en-US" sz="1200" b="0" i="0" u="none" strike="noStrike" dirty="0">
                <a:solidFill>
                  <a:schemeClr val="dk1"/>
                </a:solidFill>
                <a:latin typeface="Calibri"/>
                <a:ea typeface="Calibri"/>
                <a:cs typeface="Calibri"/>
                <a:sym typeface="Calibri"/>
              </a:rPr>
              <a:t>Allyn &amp; Bacon/ Pearson. I</a:t>
            </a:r>
            <a:r>
              <a:rPr lang="en-US" dirty="0"/>
              <a:t>mage available at: </a:t>
            </a:r>
          </a:p>
          <a:p>
            <a:pPr marL="0" lvl="0" indent="0" algn="l" rtl="0">
              <a:lnSpc>
                <a:spcPct val="100000"/>
              </a:lnSpc>
              <a:spcBef>
                <a:spcPts val="0"/>
              </a:spcBef>
              <a:spcAft>
                <a:spcPts val="0"/>
              </a:spcAft>
              <a:buSzPts val="1400"/>
              <a:buNone/>
            </a:pPr>
            <a:r>
              <a:rPr lang="en-US" u="sng" dirty="0">
                <a:solidFill>
                  <a:schemeClr val="hlink"/>
                </a:solidFill>
                <a:hlinkClick r:id="rId3"/>
              </a:rPr>
              <a:t>https://drive.google.com/file/d/1jTSnffKzqQEHk18eFwt4jZACKdV_eIQR/view?usp=sharing</a:t>
            </a:r>
            <a:r>
              <a:rPr lang="en-US" dirty="0"/>
              <a:t>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43</a:t>
            </a:fld>
            <a:endParaRPr lang="en-US" dirty="0"/>
          </a:p>
        </p:txBody>
      </p:sp>
    </p:spTree>
    <p:extLst>
      <p:ext uri="{BB962C8B-B14F-4D97-AF65-F5344CB8AC3E}">
        <p14:creationId xmlns:p14="http://schemas.microsoft.com/office/powerpoint/2010/main" val="451832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NOTE </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b="0" i="0" dirty="0"/>
              <a:t>Determine whether this will be an individual or group activity. Assign each individual or group one step from the article to summarize. After participants complete the activity, ask for volunteers to share. </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b="0" i="0" dirty="0"/>
              <a:t>While sharing, remind participants to record a non-evaluative question to ask the presenter that may lead to a collaborative discussion. Ask for volunteers to share this question after each summary.</a:t>
            </a:r>
            <a:endParaRPr lang="en-US"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i="1" dirty="0"/>
              <a:t>30 minutes: Activity. </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Please turn to </a:t>
            </a:r>
            <a:r>
              <a:rPr lang="en-US" dirty="0"/>
              <a:t>Handout 1: How to Build Trust with Teachers: 5 Easy Steps for Instructional Coaches</a:t>
            </a:r>
            <a:r>
              <a:rPr lang="en-US" b="1" dirty="0"/>
              <a:t>.</a:t>
            </a:r>
            <a:endParaRPr lang="en-US" dirty="0"/>
          </a:p>
          <a:p>
            <a:pPr marL="0" lvl="0" indent="0" algn="l" rtl="0">
              <a:lnSpc>
                <a:spcPct val="100000"/>
              </a:lnSpc>
              <a:spcBef>
                <a:spcPts val="0"/>
              </a:spcBef>
              <a:spcAft>
                <a:spcPts val="0"/>
              </a:spcAft>
              <a:buSzPts val="1400"/>
              <a:buNone/>
            </a:pPr>
            <a:r>
              <a:rPr lang="en-US" b="0" dirty="0"/>
              <a:t>Each of you (or your group) will be assigned one step from this article to summarize and share with the whole group. </a:t>
            </a:r>
            <a:endParaRPr lang="en-US" dirty="0"/>
          </a:p>
          <a:p>
            <a:pPr marL="0" lvl="0" indent="0" algn="l" rtl="0">
              <a:lnSpc>
                <a:spcPct val="100000"/>
              </a:lnSpc>
              <a:spcBef>
                <a:spcPts val="0"/>
              </a:spcBef>
              <a:spcAft>
                <a:spcPts val="0"/>
              </a:spcAft>
              <a:buSzPts val="1400"/>
              <a:buNone/>
            </a:pPr>
            <a:r>
              <a:rPr lang="en-US" b="0" dirty="0"/>
              <a:t>While others are presenting, you will record at least one non-evaluative question to ask the person sharing that may lead to a collaborative discussion.</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44</a:t>
            </a:fld>
            <a:endParaRPr lang="en-US" dirty="0"/>
          </a:p>
        </p:txBody>
      </p:sp>
    </p:spTree>
    <p:extLst>
      <p:ext uri="{BB962C8B-B14F-4D97-AF65-F5344CB8AC3E}">
        <p14:creationId xmlns:p14="http://schemas.microsoft.com/office/powerpoint/2010/main" val="3111759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SAY </a:t>
            </a:r>
            <a:r>
              <a:rPr lang="en-US" sz="1200" b="0" dirty="0"/>
              <a:t>Now let’s watch a video</a:t>
            </a:r>
            <a:r>
              <a:rPr lang="en-US" sz="1200" dirty="0"/>
              <a:t>: </a:t>
            </a:r>
            <a:r>
              <a:rPr lang="en-US" b="0" i="0" u="sng" strike="noStrike" cap="none"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Video 2: 5 Key Roles of an Instructional Coach </a:t>
            </a:r>
            <a:r>
              <a:rPr lang="en-US" dirty="0">
                <a:solidFill>
                  <a:schemeClr val="dk1"/>
                </a:solidFill>
                <a:latin typeface="Calibri"/>
                <a:ea typeface="Calibri"/>
                <a:cs typeface="Calibri"/>
                <a:sym typeface="Calibri"/>
              </a:rPr>
              <a:t>.</a:t>
            </a:r>
            <a:r>
              <a:rPr lang="en-US" sz="1200" dirty="0">
                <a:solidFill>
                  <a:schemeClr val="dk1"/>
                </a:solidFill>
                <a:latin typeface="Calibri"/>
                <a:ea typeface="Calibri"/>
                <a:cs typeface="Calibri"/>
                <a:sym typeface="Calibri"/>
              </a:rPr>
              <a:t> As you watch, record any similarities between these 5 key roles and coaching roles shared from other sources previously in this session. </a:t>
            </a:r>
            <a:endParaRPr lang="en-US" dirty="0"/>
          </a:p>
          <a:p>
            <a:pPr marL="0" lvl="0" indent="0" algn="l" rtl="0">
              <a:lnSpc>
                <a:spcPct val="100000"/>
              </a:lnSpc>
              <a:spcBef>
                <a:spcPts val="0"/>
              </a:spcBef>
              <a:spcAft>
                <a:spcPts val="0"/>
              </a:spcAft>
              <a:buSzPts val="1400"/>
              <a:buNone/>
            </a:pPr>
            <a:r>
              <a:rPr lang="en-US" sz="1200" i="1" dirty="0">
                <a:solidFill>
                  <a:schemeClr val="dk1"/>
                </a:solidFill>
                <a:latin typeface="Calibri"/>
                <a:ea typeface="Calibri"/>
                <a:cs typeface="Calibri"/>
                <a:sym typeface="Calibri"/>
              </a:rPr>
              <a:t>For example, coaching roles were shared in the infographics and in both articles discussed. </a:t>
            </a:r>
          </a:p>
          <a:p>
            <a:pPr marL="0" lvl="0" indent="0" algn="l" rtl="0">
              <a:lnSpc>
                <a:spcPct val="100000"/>
              </a:lnSpc>
              <a:spcBef>
                <a:spcPts val="0"/>
              </a:spcBef>
              <a:spcAft>
                <a:spcPts val="0"/>
              </a:spcAft>
              <a:buSzPts val="1400"/>
              <a:buNone/>
            </a:pPr>
            <a:endParaRPr lang="en-US" sz="1200"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dirty="0">
                <a:solidFill>
                  <a:schemeClr val="dk1"/>
                </a:solidFill>
                <a:latin typeface="Calibri"/>
                <a:ea typeface="Calibri"/>
                <a:cs typeface="Calibri"/>
                <a:sym typeface="Calibri"/>
              </a:rPr>
              <a:t>Show video. Debrief with the group. 5 Key Roles:</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Listener</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Advocate</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Content Area Expert</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Partner in Learning</a:t>
            </a:r>
            <a:endParaRPr lang="en-US" dirty="0"/>
          </a:p>
          <a:p>
            <a:pPr marL="22860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Data Collector</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45</a:t>
            </a:fld>
            <a:endParaRPr lang="en-US" dirty="0"/>
          </a:p>
        </p:txBody>
      </p:sp>
    </p:spTree>
    <p:extLst>
      <p:ext uri="{BB962C8B-B14F-4D97-AF65-F5344CB8AC3E}">
        <p14:creationId xmlns:p14="http://schemas.microsoft.com/office/powerpoint/2010/main" val="85596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Discuss the self-study participants will complete before Session 2. </a:t>
            </a:r>
          </a:p>
        </p:txBody>
      </p:sp>
      <p:sp>
        <p:nvSpPr>
          <p:cNvPr id="4" name="Slide Number Placeholder 3"/>
          <p:cNvSpPr>
            <a:spLocks noGrp="1"/>
          </p:cNvSpPr>
          <p:nvPr>
            <p:ph type="sldNum" sz="quarter" idx="5"/>
          </p:nvPr>
        </p:nvSpPr>
        <p:spPr/>
        <p:txBody>
          <a:bodyPr/>
          <a:lstStyle/>
          <a:p>
            <a:fld id="{6EBCEC93-282C-447E-A43F-B6B167318321}" type="slidenum">
              <a:rPr lang="en-US" smtClean="0"/>
              <a:t>46</a:t>
            </a:fld>
            <a:endParaRPr lang="en-US" dirty="0"/>
          </a:p>
        </p:txBody>
      </p:sp>
    </p:spTree>
    <p:extLst>
      <p:ext uri="{BB962C8B-B14F-4D97-AF65-F5344CB8AC3E}">
        <p14:creationId xmlns:p14="http://schemas.microsoft.com/office/powerpoint/2010/main" val="568005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Answer any questions. </a:t>
            </a:r>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47</a:t>
            </a:fld>
            <a:endParaRPr lang="en-US" dirty="0"/>
          </a:p>
        </p:txBody>
      </p:sp>
    </p:spTree>
    <p:extLst>
      <p:ext uri="{BB962C8B-B14F-4D97-AF65-F5344CB8AC3E}">
        <p14:creationId xmlns:p14="http://schemas.microsoft.com/office/powerpoint/2010/main" val="918249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SAY </a:t>
            </a:r>
            <a:r>
              <a:rPr lang="en-US" dirty="0"/>
              <a:t>This is the end of Session 1. Thank you for your participation!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and provide one final self-study assignment reminder. </a:t>
            </a:r>
          </a:p>
        </p:txBody>
      </p:sp>
      <p:sp>
        <p:nvSpPr>
          <p:cNvPr id="4" name="Slide Number Placeholder 3"/>
          <p:cNvSpPr>
            <a:spLocks noGrp="1"/>
          </p:cNvSpPr>
          <p:nvPr>
            <p:ph type="sldNum" sz="quarter" idx="5"/>
          </p:nvPr>
        </p:nvSpPr>
        <p:spPr/>
        <p:txBody>
          <a:bodyPr/>
          <a:lstStyle/>
          <a:p>
            <a:fld id="{6EBCEC93-282C-447E-A43F-B6B167318321}" type="slidenum">
              <a:rPr lang="en-US" smtClean="0"/>
              <a:t>48</a:t>
            </a:fld>
            <a:endParaRPr lang="en-US" dirty="0"/>
          </a:p>
        </p:txBody>
      </p:sp>
    </p:spTree>
    <p:extLst>
      <p:ext uri="{BB962C8B-B14F-4D97-AF65-F5344CB8AC3E}">
        <p14:creationId xmlns:p14="http://schemas.microsoft.com/office/powerpoint/2010/main" val="199882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rPr>
              <a:t>SAY </a:t>
            </a:r>
            <a:r>
              <a:rPr lang="en-US" dirty="0"/>
              <a:t>In the winter and spring of 2021, new domains and standards for literacy coaching were drafted by experts from across Florida and Florida Department of Education staff and approved by the Florida Department of Education. </a:t>
            </a: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dirty="0"/>
              <a:t>This definition is from the Florida Department of Education. Please review </a:t>
            </a:r>
            <a:r>
              <a:rPr lang="en-US" b="1" dirty="0"/>
              <a:t>Handout 1: Literacy Coach Domains and Standards </a:t>
            </a:r>
            <a:r>
              <a:rPr lang="en-US" b="0" dirty="0"/>
              <a:t>found in </a:t>
            </a:r>
            <a:r>
              <a:rPr lang="en-US" sz="1200" b="0" i="0" u="none" strike="noStrike" cap="none" dirty="0">
                <a:solidFill>
                  <a:schemeClr val="dk1"/>
                </a:solidFill>
                <a:latin typeface="Calibri"/>
                <a:ea typeface="Calibri"/>
                <a:cs typeface="Calibri"/>
                <a:sym typeface="Calibri"/>
              </a:rPr>
              <a:t>your </a:t>
            </a:r>
            <a:r>
              <a:rPr lang="en-US" sz="1200" b="0" i="1" u="none" strike="noStrike" cap="none" dirty="0">
                <a:solidFill>
                  <a:schemeClr val="dk1"/>
                </a:solidFill>
                <a:latin typeface="Calibri"/>
                <a:ea typeface="Calibri"/>
                <a:cs typeface="Calibri"/>
                <a:sym typeface="Calibri"/>
              </a:rPr>
              <a:t>Literacy Coach </a:t>
            </a:r>
            <a:r>
              <a:rPr lang="en-US" i="1" dirty="0"/>
              <a:t>Program</a:t>
            </a:r>
            <a:r>
              <a:rPr lang="en-US" sz="1200" b="0" i="1" u="none" strike="noStrike" cap="none" dirty="0">
                <a:solidFill>
                  <a:schemeClr val="dk1"/>
                </a:solidFill>
                <a:latin typeface="Calibri"/>
                <a:ea typeface="Calibri"/>
                <a:cs typeface="Calibri"/>
                <a:sym typeface="Calibri"/>
              </a:rPr>
              <a:t> PD Guide</a:t>
            </a:r>
            <a:r>
              <a:rPr lang="en-US" sz="1200" b="0" i="0" u="none" strike="noStrike" cap="none" dirty="0">
                <a:solidFill>
                  <a:schemeClr val="dk1"/>
                </a:solidFill>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5 minutes: Skim and debrief.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5</a:t>
            </a:fld>
            <a:endParaRPr lang="en-US" dirty="0"/>
          </a:p>
        </p:txBody>
      </p:sp>
    </p:spTree>
    <p:extLst>
      <p:ext uri="{BB962C8B-B14F-4D97-AF65-F5344CB8AC3E}">
        <p14:creationId xmlns:p14="http://schemas.microsoft.com/office/powerpoint/2010/main" val="155241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Have participants review </a:t>
            </a:r>
            <a:r>
              <a:rPr lang="en-US" b="1" dirty="0"/>
              <a:t>Handout 2: Literature Review for the Literacy Coach Domains and Standards </a:t>
            </a:r>
            <a:r>
              <a:rPr lang="en-US" b="0" dirty="0"/>
              <a:t>found in </a:t>
            </a:r>
            <a:r>
              <a:rPr lang="en-US" sz="1200" b="0" i="0" u="none" strike="noStrike" cap="none" dirty="0">
                <a:solidFill>
                  <a:schemeClr val="dk1"/>
                </a:solidFill>
                <a:latin typeface="Calibri"/>
                <a:ea typeface="Calibri"/>
                <a:cs typeface="Calibri"/>
                <a:sym typeface="Calibri"/>
              </a:rPr>
              <a:t>your </a:t>
            </a:r>
            <a:r>
              <a:rPr lang="en-US" sz="1200" b="0" i="1" u="none" strike="noStrike" cap="none" dirty="0">
                <a:solidFill>
                  <a:schemeClr val="dk1"/>
                </a:solidFill>
                <a:latin typeface="Calibri"/>
                <a:ea typeface="Calibri"/>
                <a:cs typeface="Calibri"/>
                <a:sym typeface="Calibri"/>
              </a:rPr>
              <a:t>Literacy Coach </a:t>
            </a:r>
            <a:r>
              <a:rPr lang="en-US" i="1" dirty="0"/>
              <a:t>Program</a:t>
            </a:r>
            <a:r>
              <a:rPr lang="en-US" sz="1200" b="0" i="1" u="none" strike="noStrike" cap="none" dirty="0">
                <a:solidFill>
                  <a:schemeClr val="dk1"/>
                </a:solidFill>
                <a:latin typeface="Calibri"/>
                <a:ea typeface="Calibri"/>
                <a:cs typeface="Calibri"/>
                <a:sym typeface="Calibri"/>
              </a:rPr>
              <a:t> PD Guide</a:t>
            </a:r>
            <a:r>
              <a:rPr lang="en-US" sz="1200" b="0" i="0" u="none" strike="noStrike" cap="none" dirty="0">
                <a:solidFill>
                  <a:schemeClr val="dk1"/>
                </a:solidFill>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1" dirty="0"/>
              <a:t>15 minutes: Discuss and debrief. </a:t>
            </a:r>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6</a:t>
            </a:fld>
            <a:endParaRPr lang="en-US" dirty="0"/>
          </a:p>
        </p:txBody>
      </p:sp>
    </p:spTree>
    <p:extLst>
      <p:ext uri="{BB962C8B-B14F-4D97-AF65-F5344CB8AC3E}">
        <p14:creationId xmlns:p14="http://schemas.microsoft.com/office/powerpoint/2010/main" val="22613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This course was co-developed and sponsored by the ExcelinEd. Here’s a little information about ExcelinEd. </a:t>
            </a:r>
            <a:endParaRPr lang="en-US" i="1" dirty="0"/>
          </a:p>
        </p:txBody>
      </p:sp>
      <p:sp>
        <p:nvSpPr>
          <p:cNvPr id="4" name="Slide Number Placeholder 3"/>
          <p:cNvSpPr>
            <a:spLocks noGrp="1"/>
          </p:cNvSpPr>
          <p:nvPr>
            <p:ph type="sldNum" sz="quarter" idx="5"/>
          </p:nvPr>
        </p:nvSpPr>
        <p:spPr/>
        <p:txBody>
          <a:bodyPr/>
          <a:lstStyle/>
          <a:p>
            <a:fld id="{6EBCEC93-282C-447E-A43F-B6B167318321}" type="slidenum">
              <a:rPr lang="en-US" smtClean="0"/>
              <a:t>7</a:t>
            </a:fld>
            <a:endParaRPr lang="en-US" dirty="0"/>
          </a:p>
        </p:txBody>
      </p:sp>
    </p:spTree>
    <p:extLst>
      <p:ext uri="{BB962C8B-B14F-4D97-AF65-F5344CB8AC3E}">
        <p14:creationId xmlns:p14="http://schemas.microsoft.com/office/powerpoint/2010/main" val="151511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This course was developed by the Florida Center for Reading Research. Here’s a little information about the center. </a:t>
            </a:r>
            <a:endParaRPr lang="en-US" i="1" dirty="0"/>
          </a:p>
        </p:txBody>
      </p:sp>
      <p:sp>
        <p:nvSpPr>
          <p:cNvPr id="4" name="Slide Number Placeholder 3"/>
          <p:cNvSpPr>
            <a:spLocks noGrp="1"/>
          </p:cNvSpPr>
          <p:nvPr>
            <p:ph type="sldNum" sz="quarter" idx="5"/>
          </p:nvPr>
        </p:nvSpPr>
        <p:spPr/>
        <p:txBody>
          <a:bodyPr/>
          <a:lstStyle/>
          <a:p>
            <a:fld id="{6EBCEC93-282C-447E-A43F-B6B167318321}" type="slidenum">
              <a:rPr lang="en-US" smtClean="0"/>
              <a:t>8</a:t>
            </a:fld>
            <a:endParaRPr lang="en-US" dirty="0"/>
          </a:p>
        </p:txBody>
      </p:sp>
    </p:spTree>
    <p:extLst>
      <p:ext uri="{BB962C8B-B14F-4D97-AF65-F5344CB8AC3E}">
        <p14:creationId xmlns:p14="http://schemas.microsoft.com/office/powerpoint/2010/main" val="225656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6EBCEC93-282C-447E-A43F-B6B167318321}" type="slidenum">
              <a:rPr lang="en-US" smtClean="0"/>
              <a:t>9</a:t>
            </a:fld>
            <a:endParaRPr lang="en-US" dirty="0"/>
          </a:p>
        </p:txBody>
      </p:sp>
    </p:spTree>
    <p:extLst>
      <p:ext uri="{BB962C8B-B14F-4D97-AF65-F5344CB8AC3E}">
        <p14:creationId xmlns:p14="http://schemas.microsoft.com/office/powerpoint/2010/main" val="472293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enim ad minim veniam, quis nostrud exercitation ullamco laboris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Duis aute irure dolor in reprehenderit in voluptate velit esse cillum dolore eu fugiat nulla pariatur. Excepteur sint occaecat cupidatat non proident, sunt in culpa qui officia deserunt mollit anim id est laborum.</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10/2/2024</a:t>
            </a:fld>
            <a:endParaRPr lang="en-US" dirty="0"/>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dirty="0"/>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ies.ed.gov/ncee/edlabs/infographics/pdf/REL_PA_Improving_Teacher_Performance_Through_Instructional_Coaching.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ies.ed.gov/ncee/edlabs/infographics/pdf/REL_PA_Improving_Teacher_Performance_Through_Instructional_Coaching.pdf"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ies.ed.gov/ncee/edlabs/infographics/pdf/REL_PA_Improving_Teacher_Performance_Through_Instructional_Coaching.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ies.ed.gov/ncee/edlabs/infographics/pdf/REL_PA_Improving_Teacher_Performance_Through_Instructional_Coaching.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file/d/1dDQJdQAMOysi68de3sXmSWzd9v5SwVcZ/view?usp=shar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drive.google.com/file/d/1gCqaDVFJAZk_fOcyJY4ep523l7OAJjlK/view?usp=shari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zwI7vbq95NDKn_mvBdWTXyWhYNjMoxHs/view?usp=sharin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drive.google.com/file/d/1EyZu28j-Gs7yGvHLsMxRACr86xgBSJzz/view?usp=sharing" TargetMode="Externa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drive.google.com/file/d/1HBtfl_if3E2CNTNhsBIM_4xzFdJ20VsZ/view?usp=shari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FC6B823-EE06-4B3B-0D2F-7A2A05110110}"/>
              </a:ext>
            </a:extLst>
          </p:cNvPr>
          <p:cNvSpPr/>
          <p:nvPr/>
        </p:nvSpPr>
        <p:spPr>
          <a:xfrm>
            <a:off x="4707253"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a:extLst>
              <a:ext uri="{FF2B5EF4-FFF2-40B4-BE49-F238E27FC236}">
                <a16:creationId xmlns:a16="http://schemas.microsoft.com/office/drawing/2014/main" id="{6336A088-68F1-2639-97C9-7C61975414D0}"/>
              </a:ext>
            </a:extLst>
          </p:cNvPr>
          <p:cNvSpPr/>
          <p:nvPr/>
        </p:nvSpPr>
        <p:spPr>
          <a:xfrm>
            <a:off x="4662869"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Google Shape;140;gf0ab268930_0_70">
            <a:extLst>
              <a:ext uri="{FF2B5EF4-FFF2-40B4-BE49-F238E27FC236}">
                <a16:creationId xmlns:a16="http://schemas.microsoft.com/office/drawing/2014/main" id="{FE4C0DBF-3F4F-F487-A649-C45C3FD47F02}"/>
              </a:ext>
            </a:extLst>
          </p:cNvPr>
          <p:cNvSpPr txBox="1">
            <a:spLocks noGrp="1"/>
          </p:cNvSpPr>
          <p:nvPr>
            <p:ph type="subTitle" idx="4294967295"/>
          </p:nvPr>
        </p:nvSpPr>
        <p:spPr>
          <a:xfrm>
            <a:off x="4707404" y="2592668"/>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Introductory Session</a:t>
            </a:r>
          </a:p>
        </p:txBody>
      </p:sp>
      <p:sp>
        <p:nvSpPr>
          <p:cNvPr id="26" name="TextBox 25">
            <a:extLst>
              <a:ext uri="{FF2B5EF4-FFF2-40B4-BE49-F238E27FC236}">
                <a16:creationId xmlns:a16="http://schemas.microsoft.com/office/drawing/2014/main" id="{AF2F25AD-CD31-14EB-F290-19CF56192A60}"/>
              </a:ext>
            </a:extLst>
          </p:cNvPr>
          <p:cNvSpPr txBox="1"/>
          <p:nvPr/>
        </p:nvSpPr>
        <p:spPr>
          <a:xfrm>
            <a:off x="768927" y="1171606"/>
            <a:ext cx="10300855" cy="2431435"/>
          </a:xfrm>
          <a:prstGeom prst="rect">
            <a:avLst/>
          </a:prstGeom>
          <a:noFill/>
        </p:spPr>
        <p:txBody>
          <a:bodyPr wrap="square" rtlCol="0">
            <a:spAutoFit/>
          </a:bodyPr>
          <a:lstStyle/>
          <a:p>
            <a:pPr algn="ctr"/>
            <a:r>
              <a:rPr lang="en-US" sz="4400" b="1" dirty="0">
                <a:latin typeface="Trebuchet MS" panose="020B0603020202020204" pitchFamily="34" charset="0"/>
              </a:rPr>
              <a:t>Fundamentals of Literacy Coaching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Professional Development Modules</a:t>
            </a:r>
          </a:p>
          <a:p>
            <a:pPr algn="ctr"/>
            <a:endParaRPr lang="en-US" sz="4400" b="1" dirty="0">
              <a:latin typeface="Trebuchet MS" panose="020B0603020202020204" pitchFamily="34" charset="0"/>
            </a:endParaRPr>
          </a:p>
          <a:p>
            <a:pPr algn="ctr"/>
            <a:endParaRPr lang="en-US" sz="3200" dirty="0">
              <a:latin typeface="Trebuchet MS" panose="020B0603020202020204" pitchFamily="34" charset="0"/>
            </a:endParaRPr>
          </a:p>
        </p:txBody>
      </p:sp>
    </p:spTree>
    <p:extLst>
      <p:ext uri="{BB962C8B-B14F-4D97-AF65-F5344CB8AC3E}">
        <p14:creationId xmlns:p14="http://schemas.microsoft.com/office/powerpoint/2010/main" val="177044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1;p8">
            <a:extLst>
              <a:ext uri="{FF2B5EF4-FFF2-40B4-BE49-F238E27FC236}">
                <a16:creationId xmlns:a16="http://schemas.microsoft.com/office/drawing/2014/main" id="{86EAC373-EC0B-8993-74C8-CBFC54B9C181}"/>
              </a:ext>
            </a:extLst>
          </p:cNvPr>
          <p:cNvSpPr txBox="1">
            <a:spLocks/>
          </p:cNvSpPr>
          <p:nvPr/>
        </p:nvSpPr>
        <p:spPr>
          <a:xfrm>
            <a:off x="6096000" y="2095059"/>
            <a:ext cx="5791200" cy="3580527"/>
          </a:xfrm>
          <a:prstGeom prst="rect">
            <a:avLst/>
          </a:prstGeom>
          <a:noFill/>
          <a:ln>
            <a:noFill/>
          </a:ln>
        </p:spPr>
        <p:txBody>
          <a:bodyPr spcFirstLastPara="1" vert="horz" wrap="square"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a:spcBef>
                <a:spcPts val="0"/>
              </a:spcBef>
              <a:buClr>
                <a:srgbClr val="7F7F7F"/>
              </a:buClr>
              <a:buSzPts val="2800"/>
            </a:pPr>
            <a:r>
              <a:rPr lang="en-US" sz="3733" dirty="0"/>
              <a:t>Introduce yourself.</a:t>
            </a:r>
            <a:endParaRPr lang="en-US" dirty="0"/>
          </a:p>
          <a:p>
            <a:pPr marL="457189" indent="-220128">
              <a:spcBef>
                <a:spcPts val="0"/>
              </a:spcBef>
              <a:buClr>
                <a:srgbClr val="7F7F7F"/>
              </a:buClr>
              <a:buSzPts val="2800"/>
              <a:buFont typeface="Arial" panose="020B0604020202020204" pitchFamily="34" charset="0"/>
              <a:buNone/>
            </a:pPr>
            <a:endParaRPr lang="en-US" sz="3733" dirty="0"/>
          </a:p>
          <a:p>
            <a:pPr marL="457189" indent="-457189">
              <a:spcBef>
                <a:spcPts val="0"/>
              </a:spcBef>
              <a:buClr>
                <a:srgbClr val="7F7F7F"/>
              </a:buClr>
              <a:buSzPts val="2800"/>
            </a:pPr>
            <a:r>
              <a:rPr lang="en-US" sz="3733" dirty="0"/>
              <a:t>Share your background </a:t>
            </a:r>
            <a:br>
              <a:rPr lang="en-US" sz="3733" dirty="0"/>
            </a:br>
            <a:r>
              <a:rPr lang="en-US" sz="3733" dirty="0"/>
              <a:t>in education and one </a:t>
            </a:r>
            <a:br>
              <a:rPr lang="en-US" sz="3733" dirty="0"/>
            </a:br>
            <a:r>
              <a:rPr lang="en-US" sz="3733" dirty="0"/>
              <a:t>little-known fact </a:t>
            </a:r>
            <a:br>
              <a:rPr lang="en-US" sz="3733" dirty="0"/>
            </a:br>
            <a:r>
              <a:rPr lang="en-US" sz="3733" dirty="0"/>
              <a:t>about yourself.</a:t>
            </a:r>
            <a:endParaRPr lang="en-US" dirty="0"/>
          </a:p>
        </p:txBody>
      </p:sp>
      <p:sp>
        <p:nvSpPr>
          <p:cNvPr id="3" name="Google Shape;253;p8">
            <a:extLst>
              <a:ext uri="{FF2B5EF4-FFF2-40B4-BE49-F238E27FC236}">
                <a16:creationId xmlns:a16="http://schemas.microsoft.com/office/drawing/2014/main" id="{806687BB-FCF0-EABD-5372-8A2A58E16718}"/>
              </a:ext>
            </a:extLst>
          </p:cNvPr>
          <p:cNvSpPr txBox="1">
            <a:spLocks noGrp="1"/>
          </p:cNvSpPr>
          <p:nvPr>
            <p:ph type="sldNum" idx="12"/>
          </p:nvPr>
        </p:nvSpPr>
        <p:spPr>
          <a:xfrm>
            <a:off x="8730673" y="6093115"/>
            <a:ext cx="28448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en-US"/>
              <a:pPr/>
              <a:t>10</a:t>
            </a:fld>
            <a:endParaRPr dirty="0"/>
          </a:p>
        </p:txBody>
      </p:sp>
      <p:pic>
        <p:nvPicPr>
          <p:cNvPr id="4" name="Google Shape;252;p8" descr="Ice Breaker (video game) - Wikipedia">
            <a:extLst>
              <a:ext uri="{FF2B5EF4-FFF2-40B4-BE49-F238E27FC236}">
                <a16:creationId xmlns:a16="http://schemas.microsoft.com/office/drawing/2014/main" id="{F16A4408-23EB-6134-143A-A70D47D682FF}"/>
              </a:ext>
            </a:extLst>
          </p:cNvPr>
          <p:cNvPicPr preferRelativeResize="0"/>
          <p:nvPr/>
        </p:nvPicPr>
        <p:blipFill rotWithShape="1">
          <a:blip r:embed="rId3">
            <a:alphaModFix/>
          </a:blip>
          <a:srcRect/>
          <a:stretch/>
        </p:blipFill>
        <p:spPr>
          <a:xfrm>
            <a:off x="1243673" y="2697616"/>
            <a:ext cx="2718089" cy="1181023"/>
          </a:xfrm>
          <a:prstGeom prst="rect">
            <a:avLst/>
          </a:prstGeom>
          <a:noFill/>
          <a:ln>
            <a:noFill/>
          </a:ln>
        </p:spPr>
      </p:pic>
    </p:spTree>
    <p:extLst>
      <p:ext uri="{BB962C8B-B14F-4D97-AF65-F5344CB8AC3E}">
        <p14:creationId xmlns:p14="http://schemas.microsoft.com/office/powerpoint/2010/main" val="114573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3568985187"/>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7</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9</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8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8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806108" y="618105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Tree>
    <p:extLst>
      <p:ext uri="{BB962C8B-B14F-4D97-AF65-F5344CB8AC3E}">
        <p14:creationId xmlns:p14="http://schemas.microsoft.com/office/powerpoint/2010/main" val="412574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232847097"/>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sz="1800" b="0" kern="1200" dirty="0">
                          <a:solidFill>
                            <a:schemeClr val="dk1"/>
                          </a:solidFill>
                          <a:latin typeface="+mn-lt"/>
                          <a:ea typeface="+mn-ea"/>
                          <a:cs typeface="+mn-cs"/>
                        </a:rPr>
                        <a:t>Module 1</a:t>
                      </a:r>
                    </a:p>
                  </a:txBody>
                  <a:tcPr>
                    <a:solidFill>
                      <a:schemeClr val="tx2">
                        <a:lumMod val="20000"/>
                        <a:lumOff val="80000"/>
                      </a:schemeClr>
                    </a:solidFill>
                  </a:tcPr>
                </a:tc>
                <a:tc>
                  <a:txBody>
                    <a:bodyPr/>
                    <a:lstStyle/>
                    <a:p>
                      <a:r>
                        <a:rPr lang="en-US" sz="1800" b="0" kern="1200" dirty="0">
                          <a:solidFill>
                            <a:schemeClr val="dk1"/>
                          </a:solidFill>
                          <a:latin typeface="+mn-lt"/>
                          <a:ea typeface="+mn-ea"/>
                          <a:cs typeface="+mn-cs"/>
                        </a:rPr>
                        <a:t>Develop a principal-coach 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rPr>
                        <a:t>ADDIE model</a:t>
                      </a:r>
                      <a:r>
                        <a:rPr lang="en-US" sz="1800" dirty="0">
                          <a:latin typeface="+mn-lt"/>
                          <a:ea typeface="Calibri"/>
                          <a:cs typeface="Calibri"/>
                          <a:sym typeface="Calibri"/>
                        </a:rPr>
                        <a:t> for planning this professional development.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the course, 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2756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7" name="Google Shape;236;ged50a0e090_0_0">
            <a:extLst>
              <a:ext uri="{FF2B5EF4-FFF2-40B4-BE49-F238E27FC236}">
                <a16:creationId xmlns:a16="http://schemas.microsoft.com/office/drawing/2014/main" id="{E8CB3283-C541-AFEA-C842-DEC9E20A5D80}"/>
              </a:ext>
            </a:extLst>
          </p:cNvPr>
          <p:cNvSpPr txBox="1">
            <a:spLocks noGrp="1"/>
          </p:cNvSpPr>
          <p:nvPr>
            <p:ph type="title" idx="4294967295"/>
          </p:nvPr>
        </p:nvSpPr>
        <p:spPr>
          <a:xfrm>
            <a:off x="1151708" y="1370013"/>
            <a:ext cx="93345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The Path for Meeting the Purpose and Goals</a:t>
            </a:r>
            <a:endParaRPr sz="3200" dirty="0">
              <a:latin typeface="Trebuchet MS" panose="020B0603020202020204" pitchFamily="34" charset="0"/>
            </a:endParaRPr>
          </a:p>
        </p:txBody>
      </p:sp>
      <p:sp>
        <p:nvSpPr>
          <p:cNvPr id="9" name="Google Shape;237;ged50a0e090_0_0">
            <a:extLst>
              <a:ext uri="{FF2B5EF4-FFF2-40B4-BE49-F238E27FC236}">
                <a16:creationId xmlns:a16="http://schemas.microsoft.com/office/drawing/2014/main" id="{F979B165-74DD-BD12-8097-1CAD63C27145}"/>
              </a:ext>
            </a:extLst>
          </p:cNvPr>
          <p:cNvSpPr txBox="1">
            <a:spLocks/>
          </p:cNvSpPr>
          <p:nvPr/>
        </p:nvSpPr>
        <p:spPr>
          <a:xfrm>
            <a:off x="1151708" y="2055767"/>
            <a:ext cx="10430692" cy="363310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8300">
              <a:lnSpc>
                <a:spcPct val="100000"/>
              </a:lnSpc>
              <a:spcBef>
                <a:spcPts val="0"/>
              </a:spcBef>
              <a:buClr>
                <a:srgbClr val="7F7F7F"/>
              </a:buClr>
              <a:buSzPts val="2200"/>
              <a:buFont typeface="Calibri"/>
              <a:buChar char="•"/>
            </a:pPr>
            <a:r>
              <a:rPr lang="en-US" sz="2200" dirty="0">
                <a:latin typeface="Calibri"/>
                <a:ea typeface="Calibri"/>
                <a:cs typeface="Calibri"/>
                <a:sym typeface="Calibri"/>
              </a:rPr>
              <a:t>At the conclusion of the course, participants will have:</a:t>
            </a:r>
            <a:endParaRPr lang="en-US" dirty="0"/>
          </a:p>
          <a:p>
            <a:pPr marL="831850" lvl="1" indent="-285750">
              <a:lnSpc>
                <a:spcPct val="100000"/>
              </a:lnSpc>
              <a:spcBef>
                <a:spcPts val="700"/>
              </a:spcBef>
              <a:buClr>
                <a:srgbClr val="793889"/>
              </a:buClr>
              <a:buSzPts val="2200"/>
              <a:buFont typeface="NTR"/>
              <a:buChar char="✓"/>
            </a:pPr>
            <a:r>
              <a:rPr lang="en-US" sz="1700" dirty="0">
                <a:latin typeface="Calibri"/>
                <a:ea typeface="Calibri"/>
                <a:cs typeface="Calibri"/>
                <a:sym typeface="Calibri"/>
              </a:rPr>
              <a:t>Completed </a:t>
            </a:r>
            <a:r>
              <a:rPr lang="en-US" sz="17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more than 36 hours</a:t>
            </a:r>
            <a:r>
              <a:rPr lang="en-US" sz="1700" dirty="0">
                <a:latin typeface="Calibri"/>
                <a:ea typeface="Calibri"/>
                <a:cs typeface="Calibri"/>
                <a:sym typeface="Calibri"/>
              </a:rPr>
              <a:t> of professional learning</a:t>
            </a:r>
            <a:endParaRPr lang="en-US" dirty="0"/>
          </a:p>
          <a:p>
            <a:pPr marL="831850" lvl="1" indent="-285750">
              <a:lnSpc>
                <a:spcPct val="100000"/>
              </a:lnSpc>
              <a:spcBef>
                <a:spcPts val="700"/>
              </a:spcBef>
              <a:buClr>
                <a:srgbClr val="793889"/>
              </a:buClr>
              <a:buSzPts val="2200"/>
              <a:buFont typeface="NTR"/>
              <a:buChar char="✓"/>
            </a:pPr>
            <a:r>
              <a:rPr lang="en-US" sz="1700" dirty="0">
                <a:latin typeface="Calibri"/>
                <a:ea typeface="Calibri"/>
                <a:cs typeface="Calibri"/>
                <a:sym typeface="Calibri"/>
              </a:rPr>
              <a:t>Read at least 15 research articles on various aspects of coaching related to coaching domains and standards</a:t>
            </a:r>
            <a:endParaRPr lang="en-US" dirty="0"/>
          </a:p>
          <a:p>
            <a:pPr marL="831850" lvl="1" indent="-285750">
              <a:lnSpc>
                <a:spcPct val="100000"/>
              </a:lnSpc>
              <a:spcBef>
                <a:spcPts val="700"/>
              </a:spcBef>
              <a:buClr>
                <a:srgbClr val="793889"/>
              </a:buClr>
              <a:buSzPts val="2200"/>
              <a:buFont typeface="NTR"/>
              <a:buChar char="✓"/>
            </a:pPr>
            <a:r>
              <a:rPr lang="en-US" sz="1700" dirty="0">
                <a:latin typeface="Calibri"/>
                <a:ea typeface="Calibri"/>
                <a:cs typeface="Calibri"/>
                <a:sym typeface="Calibri"/>
              </a:rPr>
              <a:t>Viewed more than 20 videos of coaching conversations, interviews, and strategies for coaching</a:t>
            </a:r>
            <a:endParaRPr lang="en-US" dirty="0"/>
          </a:p>
          <a:p>
            <a:pPr marL="831850" lvl="1" indent="-285750">
              <a:lnSpc>
                <a:spcPct val="100000"/>
              </a:lnSpc>
              <a:spcBef>
                <a:spcPts val="700"/>
              </a:spcBef>
              <a:buClr>
                <a:srgbClr val="793889"/>
              </a:buClr>
              <a:buSzPts val="2200"/>
              <a:buFont typeface="NTR"/>
              <a:buChar char="✓"/>
            </a:pPr>
            <a:r>
              <a:rPr lang="en-US" sz="1700" dirty="0">
                <a:latin typeface="Calibri"/>
                <a:ea typeface="Calibri"/>
                <a:cs typeface="Calibri"/>
                <a:sym typeface="Calibri"/>
              </a:rPr>
              <a:t>Completed self-study assignments to enhance their knowledge of the domains and standards of the coaching program</a:t>
            </a:r>
            <a:endParaRPr lang="en-US" dirty="0"/>
          </a:p>
          <a:p>
            <a:pPr marL="831850" lvl="1" indent="-285750">
              <a:lnSpc>
                <a:spcPct val="100000"/>
              </a:lnSpc>
              <a:spcBef>
                <a:spcPts val="700"/>
              </a:spcBef>
              <a:buClr>
                <a:srgbClr val="793889"/>
              </a:buClr>
              <a:buSzPts val="2200"/>
              <a:buFont typeface="NTR"/>
              <a:buChar char="✓"/>
            </a:pPr>
            <a:r>
              <a:rPr lang="en-US" sz="1700" dirty="0">
                <a:latin typeface="Calibri"/>
                <a:ea typeface="Calibri"/>
                <a:cs typeface="Calibri"/>
                <a:sym typeface="Calibri"/>
              </a:rPr>
              <a:t>Completed a Bridge to Practice activity after each module, for a total of six projects, to demonstrate knowledge of the domains and standards of the coaching program and their ability to apply that knowledge</a:t>
            </a:r>
          </a:p>
        </p:txBody>
      </p:sp>
    </p:spTree>
    <p:extLst>
      <p:ext uri="{BB962C8B-B14F-4D97-AF65-F5344CB8AC3E}">
        <p14:creationId xmlns:p14="http://schemas.microsoft.com/office/powerpoint/2010/main" val="19911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83;g10083df9ad4_0_54">
            <a:extLst>
              <a:ext uri="{FF2B5EF4-FFF2-40B4-BE49-F238E27FC236}">
                <a16:creationId xmlns:a16="http://schemas.microsoft.com/office/drawing/2014/main" id="{AA6A5B6E-343E-0F18-B0CC-3F6E47533D6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4" name="Google Shape;259;g10083df9ad4_0_43">
            <a:extLst>
              <a:ext uri="{FF2B5EF4-FFF2-40B4-BE49-F238E27FC236}">
                <a16:creationId xmlns:a16="http://schemas.microsoft.com/office/drawing/2014/main" id="{91043C21-9E46-4CBE-338D-D6E774114517}"/>
              </a:ext>
            </a:extLst>
          </p:cNvPr>
          <p:cNvSpPr txBox="1">
            <a:spLocks noGrp="1"/>
          </p:cNvSpPr>
          <p:nvPr>
            <p:ph type="title" idx="4294967295"/>
          </p:nvPr>
        </p:nvSpPr>
        <p:spPr>
          <a:xfrm>
            <a:off x="1771853" y="1292225"/>
            <a:ext cx="8105775" cy="5476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Process for Course Sessions</a:t>
            </a:r>
            <a:endParaRPr sz="3200" dirty="0">
              <a:latin typeface="Trebuchet MS" panose="020B0603020202020204" pitchFamily="34" charset="0"/>
            </a:endParaRPr>
          </a:p>
        </p:txBody>
      </p:sp>
      <p:sp>
        <p:nvSpPr>
          <p:cNvPr id="5" name="Google Shape;260;g10083df9ad4_0_43">
            <a:extLst>
              <a:ext uri="{FF2B5EF4-FFF2-40B4-BE49-F238E27FC236}">
                <a16:creationId xmlns:a16="http://schemas.microsoft.com/office/drawing/2014/main" id="{B1FFE964-3CFF-81BE-B2FC-E15ABAE64E7B}"/>
              </a:ext>
            </a:extLst>
          </p:cNvPr>
          <p:cNvSpPr txBox="1">
            <a:spLocks/>
          </p:cNvSpPr>
          <p:nvPr/>
        </p:nvSpPr>
        <p:spPr>
          <a:xfrm>
            <a:off x="2494626" y="2163518"/>
            <a:ext cx="6745500" cy="3549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Debrief</a:t>
            </a:r>
            <a:endParaRPr lang="en-US" dirty="0"/>
          </a:p>
          <a:p>
            <a:pPr marL="0" indent="0">
              <a:lnSpc>
                <a:spcPct val="100000"/>
              </a:lnSpc>
              <a:spcBef>
                <a:spcPts val="0"/>
              </a:spcBef>
              <a:buClr>
                <a:schemeClr val="dk1"/>
              </a:buClr>
              <a:buSzPts val="2400"/>
              <a:buFont typeface="Arial" panose="020B0604020202020204" pitchFamily="34" charset="0"/>
              <a:buNone/>
            </a:pPr>
            <a:endParaRPr lang="en-US" sz="2400" b="1" dirty="0">
              <a:latin typeface="Calibri"/>
              <a:ea typeface="Calibri"/>
              <a:cs typeface="Calibri"/>
              <a:sym typeface="Calibri"/>
            </a:endParaRPr>
          </a:p>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Define and Discuss Session Goals and Content</a:t>
            </a:r>
            <a:endParaRPr lang="en-US" dirty="0"/>
          </a:p>
          <a:p>
            <a:pPr marL="0" indent="0">
              <a:lnSpc>
                <a:spcPct val="100000"/>
              </a:lnSpc>
              <a:spcBef>
                <a:spcPts val="0"/>
              </a:spcBef>
              <a:buClr>
                <a:schemeClr val="dk1"/>
              </a:buClr>
              <a:buSzPts val="2400"/>
              <a:buFont typeface="Arial" panose="020B0604020202020204" pitchFamily="34" charset="0"/>
              <a:buNone/>
            </a:pPr>
            <a:endParaRPr lang="en-US" sz="2400" b="1" dirty="0">
              <a:latin typeface="Calibri"/>
              <a:ea typeface="Calibri"/>
              <a:cs typeface="Calibri"/>
              <a:sym typeface="Calibri"/>
            </a:endParaRPr>
          </a:p>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Learn and Confirm</a:t>
            </a:r>
            <a:endParaRPr lang="en-US" dirty="0"/>
          </a:p>
          <a:p>
            <a:pPr marL="0" indent="0">
              <a:lnSpc>
                <a:spcPct val="100000"/>
              </a:lnSpc>
              <a:spcBef>
                <a:spcPts val="0"/>
              </a:spcBef>
              <a:buClr>
                <a:schemeClr val="dk1"/>
              </a:buClr>
              <a:buSzPts val="2400"/>
              <a:buFont typeface="Arial" panose="020B0604020202020204" pitchFamily="34" charset="0"/>
              <a:buNone/>
            </a:pPr>
            <a:endParaRPr lang="en-US" sz="2400" b="1" dirty="0">
              <a:latin typeface="Calibri"/>
              <a:ea typeface="Calibri"/>
              <a:cs typeface="Calibri"/>
              <a:sym typeface="Calibri"/>
            </a:endParaRPr>
          </a:p>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Collaborate and Practice</a:t>
            </a:r>
            <a:endParaRPr lang="en-US" dirty="0"/>
          </a:p>
          <a:p>
            <a:pPr marL="0" indent="0">
              <a:lnSpc>
                <a:spcPct val="100000"/>
              </a:lnSpc>
              <a:spcBef>
                <a:spcPts val="0"/>
              </a:spcBef>
              <a:buClr>
                <a:schemeClr val="dk1"/>
              </a:buClr>
              <a:buSzPts val="2400"/>
              <a:buFont typeface="Arial" panose="020B0604020202020204" pitchFamily="34" charset="0"/>
              <a:buNone/>
            </a:pPr>
            <a:endParaRPr lang="en-US" sz="2400" b="1" dirty="0">
              <a:latin typeface="Calibri"/>
              <a:ea typeface="Calibri"/>
              <a:cs typeface="Calibri"/>
              <a:sym typeface="Calibri"/>
            </a:endParaRPr>
          </a:p>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Reflect, Plan, and Implement </a:t>
            </a:r>
            <a:endParaRPr lang="en-US" dirty="0"/>
          </a:p>
        </p:txBody>
      </p:sp>
      <p:pic>
        <p:nvPicPr>
          <p:cNvPr id="10" name="Google Shape;261;g10083df9ad4_0_43">
            <a:extLst>
              <a:ext uri="{FF2B5EF4-FFF2-40B4-BE49-F238E27FC236}">
                <a16:creationId xmlns:a16="http://schemas.microsoft.com/office/drawing/2014/main" id="{8DF0A3C2-18EF-662A-5057-BB8DFEDA63FA}"/>
              </a:ext>
            </a:extLst>
          </p:cNvPr>
          <p:cNvPicPr preferRelativeResize="0"/>
          <p:nvPr/>
        </p:nvPicPr>
        <p:blipFill rotWithShape="1">
          <a:blip r:embed="rId3">
            <a:alphaModFix/>
          </a:blip>
          <a:srcRect/>
          <a:stretch/>
        </p:blipFill>
        <p:spPr>
          <a:xfrm>
            <a:off x="1682932" y="2163518"/>
            <a:ext cx="673100" cy="584200"/>
          </a:xfrm>
          <a:prstGeom prst="rect">
            <a:avLst/>
          </a:prstGeom>
          <a:noFill/>
          <a:ln>
            <a:noFill/>
          </a:ln>
        </p:spPr>
      </p:pic>
      <p:pic>
        <p:nvPicPr>
          <p:cNvPr id="11" name="Google Shape;262;g10083df9ad4_0_43">
            <a:extLst>
              <a:ext uri="{FF2B5EF4-FFF2-40B4-BE49-F238E27FC236}">
                <a16:creationId xmlns:a16="http://schemas.microsoft.com/office/drawing/2014/main" id="{3C89D98D-970F-4125-0E28-3B32F9E170CD}"/>
              </a:ext>
            </a:extLst>
          </p:cNvPr>
          <p:cNvPicPr preferRelativeResize="0"/>
          <p:nvPr/>
        </p:nvPicPr>
        <p:blipFill rotWithShape="1">
          <a:blip r:embed="rId4">
            <a:alphaModFix/>
          </a:blip>
          <a:srcRect/>
          <a:stretch/>
        </p:blipFill>
        <p:spPr>
          <a:xfrm>
            <a:off x="1682932" y="2882561"/>
            <a:ext cx="698500" cy="584200"/>
          </a:xfrm>
          <a:prstGeom prst="rect">
            <a:avLst/>
          </a:prstGeom>
          <a:noFill/>
          <a:ln>
            <a:noFill/>
          </a:ln>
        </p:spPr>
      </p:pic>
      <p:pic>
        <p:nvPicPr>
          <p:cNvPr id="14" name="Google Shape;263;g10083df9ad4_0_43">
            <a:extLst>
              <a:ext uri="{FF2B5EF4-FFF2-40B4-BE49-F238E27FC236}">
                <a16:creationId xmlns:a16="http://schemas.microsoft.com/office/drawing/2014/main" id="{0DB8058D-CA07-415D-BF12-EE203F2EC6DA}"/>
              </a:ext>
            </a:extLst>
          </p:cNvPr>
          <p:cNvPicPr preferRelativeResize="0"/>
          <p:nvPr/>
        </p:nvPicPr>
        <p:blipFill rotWithShape="1">
          <a:blip r:embed="rId5">
            <a:alphaModFix/>
          </a:blip>
          <a:srcRect/>
          <a:stretch/>
        </p:blipFill>
        <p:spPr>
          <a:xfrm>
            <a:off x="1740479" y="3648137"/>
            <a:ext cx="632298" cy="571500"/>
          </a:xfrm>
          <a:prstGeom prst="rect">
            <a:avLst/>
          </a:prstGeom>
          <a:noFill/>
          <a:ln>
            <a:noFill/>
          </a:ln>
        </p:spPr>
      </p:pic>
      <p:pic>
        <p:nvPicPr>
          <p:cNvPr id="15" name="Google Shape;264;g10083df9ad4_0_43">
            <a:extLst>
              <a:ext uri="{FF2B5EF4-FFF2-40B4-BE49-F238E27FC236}">
                <a16:creationId xmlns:a16="http://schemas.microsoft.com/office/drawing/2014/main" id="{0B5B0F09-FAD3-759B-F90F-BDB488EC3AD5}"/>
              </a:ext>
            </a:extLst>
          </p:cNvPr>
          <p:cNvPicPr preferRelativeResize="0"/>
          <p:nvPr/>
        </p:nvPicPr>
        <p:blipFill rotWithShape="1">
          <a:blip r:embed="rId6">
            <a:alphaModFix/>
          </a:blip>
          <a:srcRect/>
          <a:stretch/>
        </p:blipFill>
        <p:spPr>
          <a:xfrm>
            <a:off x="1771853" y="4329071"/>
            <a:ext cx="609600" cy="571500"/>
          </a:xfrm>
          <a:prstGeom prst="rect">
            <a:avLst/>
          </a:prstGeom>
          <a:noFill/>
          <a:ln>
            <a:noFill/>
          </a:ln>
        </p:spPr>
      </p:pic>
      <p:pic>
        <p:nvPicPr>
          <p:cNvPr id="16" name="Google Shape;265;g10083df9ad4_0_43">
            <a:extLst>
              <a:ext uri="{FF2B5EF4-FFF2-40B4-BE49-F238E27FC236}">
                <a16:creationId xmlns:a16="http://schemas.microsoft.com/office/drawing/2014/main" id="{760AB34F-5079-F48C-EFB1-AB0DA55B485E}"/>
              </a:ext>
            </a:extLst>
          </p:cNvPr>
          <p:cNvPicPr preferRelativeResize="0"/>
          <p:nvPr/>
        </p:nvPicPr>
        <p:blipFill rotWithShape="1">
          <a:blip r:embed="rId7">
            <a:alphaModFix/>
          </a:blip>
          <a:srcRect/>
          <a:stretch/>
        </p:blipFill>
        <p:spPr>
          <a:xfrm>
            <a:off x="1822563" y="5017585"/>
            <a:ext cx="558800" cy="673100"/>
          </a:xfrm>
          <a:prstGeom prst="rect">
            <a:avLst/>
          </a:prstGeom>
          <a:noFill/>
          <a:ln>
            <a:noFill/>
          </a:ln>
        </p:spPr>
      </p:pic>
    </p:spTree>
    <p:extLst>
      <p:ext uri="{BB962C8B-B14F-4D97-AF65-F5344CB8AC3E}">
        <p14:creationId xmlns:p14="http://schemas.microsoft.com/office/powerpoint/2010/main" val="412745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83;g10083df9ad4_0_54">
            <a:extLst>
              <a:ext uri="{FF2B5EF4-FFF2-40B4-BE49-F238E27FC236}">
                <a16:creationId xmlns:a16="http://schemas.microsoft.com/office/drawing/2014/main" id="{1C007B37-A25E-5BFD-F250-5ACF0E5CDE25}"/>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7" name="Google Shape;272;p10">
            <a:extLst>
              <a:ext uri="{FF2B5EF4-FFF2-40B4-BE49-F238E27FC236}">
                <a16:creationId xmlns:a16="http://schemas.microsoft.com/office/drawing/2014/main" id="{55E5E36C-4632-0FD3-6B4A-604385FDFD49}"/>
              </a:ext>
            </a:extLst>
          </p:cNvPr>
          <p:cNvSpPr txBox="1">
            <a:spLocks noGrp="1"/>
          </p:cNvSpPr>
          <p:nvPr>
            <p:ph type="title" idx="4294967295"/>
          </p:nvPr>
        </p:nvSpPr>
        <p:spPr>
          <a:xfrm>
            <a:off x="1082041" y="1568450"/>
            <a:ext cx="82296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Calibri"/>
              <a:buNone/>
            </a:pPr>
            <a:r>
              <a:rPr lang="en-US" sz="3200" b="1" i="1" dirty="0">
                <a:latin typeface="Trebuchet MS" panose="020B0603020202020204" pitchFamily="34" charset="0"/>
                <a:ea typeface="Calibri"/>
                <a:cs typeface="Calibri"/>
                <a:sym typeface="Calibri"/>
              </a:rPr>
              <a:t>Literacy Coach Program PD Guide</a:t>
            </a:r>
            <a:endParaRPr sz="3200" dirty="0">
              <a:latin typeface="Trebuchet MS" panose="020B0603020202020204" pitchFamily="34" charset="0"/>
            </a:endParaRPr>
          </a:p>
        </p:txBody>
      </p:sp>
      <p:sp>
        <p:nvSpPr>
          <p:cNvPr id="9" name="Google Shape;273;p10">
            <a:extLst>
              <a:ext uri="{FF2B5EF4-FFF2-40B4-BE49-F238E27FC236}">
                <a16:creationId xmlns:a16="http://schemas.microsoft.com/office/drawing/2014/main" id="{035026A9-9184-0F2A-C8B0-22D88236B08C}"/>
              </a:ext>
            </a:extLst>
          </p:cNvPr>
          <p:cNvSpPr txBox="1">
            <a:spLocks/>
          </p:cNvSpPr>
          <p:nvPr/>
        </p:nvSpPr>
        <p:spPr>
          <a:xfrm>
            <a:off x="1082041" y="2305743"/>
            <a:ext cx="6620100" cy="27750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rgbClr val="7F7F7F"/>
              </a:buClr>
              <a:buSzPts val="2400"/>
            </a:pPr>
            <a:r>
              <a:rPr lang="en-US" sz="2400" dirty="0">
                <a:latin typeface="Calibri"/>
                <a:ea typeface="Calibri"/>
                <a:cs typeface="Calibri"/>
                <a:sym typeface="Calibri"/>
              </a:rPr>
              <a:t>In small groups preview the materials located in the guide for Session 1 of the course. </a:t>
            </a:r>
          </a:p>
          <a:p>
            <a:pPr marL="742950" lvl="1" indent="-285750">
              <a:lnSpc>
                <a:spcPct val="200000"/>
              </a:lnSpc>
              <a:spcBef>
                <a:spcPts val="0"/>
              </a:spcBef>
              <a:buClr>
                <a:srgbClr val="7F7F7F"/>
              </a:buClr>
              <a:buSzPts val="2400"/>
              <a:buFont typeface="Noto Sans Symbols"/>
              <a:buChar char="▪"/>
            </a:pPr>
            <a:r>
              <a:rPr lang="en-US" dirty="0">
                <a:latin typeface="Calibri"/>
                <a:ea typeface="Calibri"/>
                <a:cs typeface="Calibri"/>
                <a:sym typeface="Calibri"/>
              </a:rPr>
              <a:t>Note any comments or questions.</a:t>
            </a:r>
          </a:p>
          <a:p>
            <a:pPr marL="742950" lvl="1" indent="-285750">
              <a:lnSpc>
                <a:spcPct val="200000"/>
              </a:lnSpc>
              <a:spcBef>
                <a:spcPts val="0"/>
              </a:spcBef>
              <a:buClr>
                <a:srgbClr val="7F7F7F"/>
              </a:buClr>
              <a:buSzPts val="2400"/>
              <a:buFont typeface="Noto Sans Symbols"/>
              <a:buChar char="▪"/>
            </a:pPr>
            <a:r>
              <a:rPr lang="en-US" dirty="0">
                <a:latin typeface="Calibri"/>
                <a:ea typeface="Calibri"/>
                <a:cs typeface="Calibri"/>
                <a:sym typeface="Calibri"/>
              </a:rPr>
              <a:t>Be prepared to debrief in whole group.</a:t>
            </a:r>
            <a:endParaRPr lang="en-US" dirty="0"/>
          </a:p>
        </p:txBody>
      </p:sp>
      <p:pic>
        <p:nvPicPr>
          <p:cNvPr id="5" name="Picture 4">
            <a:extLst>
              <a:ext uri="{FF2B5EF4-FFF2-40B4-BE49-F238E27FC236}">
                <a16:creationId xmlns:a16="http://schemas.microsoft.com/office/drawing/2014/main" id="{575EE3B0-2034-0479-AA71-DA7B638A5B7D}"/>
              </a:ext>
            </a:extLst>
          </p:cNvPr>
          <p:cNvPicPr>
            <a:picLocks noChangeAspect="1"/>
          </p:cNvPicPr>
          <p:nvPr/>
        </p:nvPicPr>
        <p:blipFill>
          <a:blip r:embed="rId3"/>
          <a:stretch>
            <a:fillRect/>
          </a:stretch>
        </p:blipFill>
        <p:spPr>
          <a:xfrm>
            <a:off x="8238015" y="1503227"/>
            <a:ext cx="2954559" cy="3824189"/>
          </a:xfrm>
          <a:prstGeom prst="rect">
            <a:avLst/>
          </a:prstGeom>
        </p:spPr>
      </p:pic>
    </p:spTree>
    <p:extLst>
      <p:ext uri="{BB962C8B-B14F-4D97-AF65-F5344CB8AC3E}">
        <p14:creationId xmlns:p14="http://schemas.microsoft.com/office/powerpoint/2010/main" val="228067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3">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065506"/>
            <a:ext cx="442117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600" b="1" i="0" u="none" strike="noStrike" cap="none" dirty="0">
                <a:solidFill>
                  <a:schemeClr val="dk1"/>
                </a:solidFill>
                <a:latin typeface="Trebuchet MS" panose="020B0603020202020204" pitchFamily="34" charset="0"/>
                <a:ea typeface="Calibri"/>
                <a:cs typeface="Calibri"/>
                <a:sym typeface="Calibri"/>
              </a:rPr>
              <a:t>We have completed </a:t>
            </a:r>
            <a:endParaRPr sz="3600" b="0" i="0" u="none" strike="noStrike" cap="none" dirty="0">
              <a:solidFill>
                <a:srgbClr val="000000"/>
              </a:solidFill>
              <a:latin typeface="Trebuchet MS" panose="020B0603020202020204" pitchFamily="34" charset="0"/>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600" b="1" i="0" u="none" strike="noStrike" cap="none" dirty="0">
                <a:solidFill>
                  <a:schemeClr val="dk1"/>
                </a:solidFill>
                <a:latin typeface="Trebuchet MS" panose="020B0603020202020204" pitchFamily="34" charset="0"/>
                <a:ea typeface="Calibri"/>
                <a:cs typeface="Calibri"/>
                <a:sym typeface="Calibri"/>
              </a:rPr>
              <a:t>the Introductory </a:t>
            </a:r>
            <a:endParaRPr sz="3600" b="1" i="0" u="none" strike="noStrike" cap="none" dirty="0">
              <a:solidFill>
                <a:schemeClr val="dk1"/>
              </a:solidFill>
              <a:latin typeface="Trebuchet MS" panose="020B0603020202020204" pitchFamily="34" charset="0"/>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US" sz="3600" b="1" i="0" u="none" strike="noStrike" cap="none" dirty="0">
                <a:solidFill>
                  <a:schemeClr val="dk1"/>
                </a:solidFill>
                <a:latin typeface="Trebuchet MS" panose="020B0603020202020204" pitchFamily="34" charset="0"/>
                <a:ea typeface="Calibri"/>
                <a:cs typeface="Calibri"/>
                <a:sym typeface="Calibri"/>
              </a:rPr>
              <a:t>Session  </a:t>
            </a:r>
            <a:endParaRPr sz="3600" b="0" i="0" u="none" strike="noStrike" cap="none" dirty="0">
              <a:solidFill>
                <a:srgbClr val="000000"/>
              </a:solidFill>
              <a:latin typeface="Trebuchet MS" panose="020B0603020202020204" pitchFamily="34" charset="0"/>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dirty="0"/>
          </a:p>
        </p:txBody>
      </p:sp>
    </p:spTree>
    <p:extLst>
      <p:ext uri="{BB962C8B-B14F-4D97-AF65-F5344CB8AC3E}">
        <p14:creationId xmlns:p14="http://schemas.microsoft.com/office/powerpoint/2010/main" val="350867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663400" y="2572213"/>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1, Session 1</a:t>
            </a:r>
          </a:p>
        </p:txBody>
      </p:sp>
      <p:sp>
        <p:nvSpPr>
          <p:cNvPr id="8" name="TextBox 7">
            <a:extLst>
              <a:ext uri="{FF2B5EF4-FFF2-40B4-BE49-F238E27FC236}">
                <a16:creationId xmlns:a16="http://schemas.microsoft.com/office/drawing/2014/main" id="{8D9D6B0E-116F-82E1-E1C5-CC4E2F3DC088}"/>
              </a:ext>
            </a:extLst>
          </p:cNvPr>
          <p:cNvSpPr txBox="1"/>
          <p:nvPr/>
        </p:nvSpPr>
        <p:spPr>
          <a:xfrm>
            <a:off x="367145" y="1171606"/>
            <a:ext cx="10522528" cy="1261884"/>
          </a:xfrm>
          <a:prstGeom prst="rect">
            <a:avLst/>
          </a:prstGeom>
          <a:noFill/>
        </p:spPr>
        <p:txBody>
          <a:bodyPr wrap="square" rtlCol="0">
            <a:spAutoFit/>
          </a:bodyPr>
          <a:lstStyle/>
          <a:p>
            <a:r>
              <a:rPr lang="en-US" sz="4400" b="1" dirty="0">
                <a:latin typeface="Trebuchet MS" panose="020B0603020202020204" pitchFamily="34" charset="0"/>
              </a:rPr>
              <a:t>      Fundamentals of Literacy Coaching</a:t>
            </a:r>
          </a:p>
          <a:p>
            <a:pPr algn="ctr"/>
            <a:r>
              <a:rPr lang="en-US" sz="3200" dirty="0">
                <a:latin typeface="Trebuchet MS" panose="020B0603020202020204" pitchFamily="34" charset="0"/>
              </a:rPr>
              <a:t>Professional Development Modules</a:t>
            </a: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652082" y="3124259"/>
            <a:ext cx="5764007" cy="458685"/>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gn="l">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Relationship Building and Collaboration</a:t>
            </a:r>
          </a:p>
        </p:txBody>
      </p:sp>
    </p:spTree>
    <p:extLst>
      <p:ext uri="{BB962C8B-B14F-4D97-AF65-F5344CB8AC3E}">
        <p14:creationId xmlns:p14="http://schemas.microsoft.com/office/powerpoint/2010/main" val="268843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3403480363"/>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3</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7</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9</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11</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6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6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6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6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6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kern="1200" cap="none" dirty="0">
                          <a:solidFill>
                            <a:schemeClr val="tx1"/>
                          </a:solidFill>
                          <a:latin typeface="Calibri"/>
                          <a:ea typeface="Calibri"/>
                          <a:cs typeface="Calibri"/>
                          <a:sym typeface="Calibri"/>
                        </a:rPr>
                        <a:t>16</a:t>
                      </a:r>
                      <a:endParaRPr sz="1400" u="none" strike="noStrike" kern="1200" cap="none" dirty="0">
                        <a:solidFill>
                          <a:schemeClr val="tx1"/>
                        </a:solidFill>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kern="1200" cap="none" dirty="0">
                          <a:solidFill>
                            <a:schemeClr val="tx1"/>
                          </a:solidFill>
                          <a:latin typeface="Calibri"/>
                          <a:ea typeface="Calibri"/>
                          <a:cs typeface="Calibri"/>
                          <a:sym typeface="Calibri"/>
                        </a:rPr>
                        <a:t>120</a:t>
                      </a:r>
                      <a:endParaRPr sz="1400" u="none" strike="noStrike" kern="1200" cap="none" dirty="0">
                        <a:solidFill>
                          <a:schemeClr val="tx1"/>
                        </a:solidFill>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kern="1200" cap="none" dirty="0">
                        <a:solidFill>
                          <a:schemeClr val="tx1"/>
                        </a:solidFill>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17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6AA0-93BC-412B-944E-495C9A54D22E}"/>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2454F40D-BBDA-3FA6-766D-130EFC85702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1CA1A43E-1AF6-D12E-17C6-A14BDC1DF419}"/>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BB212421-3508-FD54-6494-5BC72D45D5B5}"/>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E87AB743-9374-67D9-BAF5-96AC6238430D}"/>
              </a:ext>
            </a:extLst>
          </p:cNvPr>
          <p:cNvGraphicFramePr>
            <a:graphicFrameLocks noGrp="1"/>
          </p:cNvGraphicFramePr>
          <p:nvPr>
            <p:extLst>
              <p:ext uri="{D42A27DB-BD31-4B8C-83A1-F6EECF244321}">
                <p14:modId xmlns:p14="http://schemas.microsoft.com/office/powerpoint/2010/main" val="3987701748"/>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 principal-coach 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rPr>
                        <a:t>ADDIE model</a:t>
                      </a:r>
                      <a:r>
                        <a:rPr lang="en-US" sz="1800" dirty="0">
                          <a:latin typeface="+mn-lt"/>
                          <a:ea typeface="Calibri"/>
                          <a:cs typeface="Calibri"/>
                          <a:sym typeface="Calibri"/>
                        </a:rPr>
                        <a:t> for planning this professional development.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the course, 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61587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83;g10083df9ad4_0_54">
            <a:extLst>
              <a:ext uri="{FF2B5EF4-FFF2-40B4-BE49-F238E27FC236}">
                <a16:creationId xmlns:a16="http://schemas.microsoft.com/office/drawing/2014/main" id="{77F00578-1AB4-034A-DCB1-B7B40D83202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
        <p:nvSpPr>
          <p:cNvPr id="9" name="Google Shape;148;p2">
            <a:extLst>
              <a:ext uri="{FF2B5EF4-FFF2-40B4-BE49-F238E27FC236}">
                <a16:creationId xmlns:a16="http://schemas.microsoft.com/office/drawing/2014/main" id="{713C66A2-EA55-B5FA-50D3-8E1A4C680C31}"/>
              </a:ext>
            </a:extLst>
          </p:cNvPr>
          <p:cNvSpPr txBox="1">
            <a:spLocks noGrp="1"/>
          </p:cNvSpPr>
          <p:nvPr>
            <p:ph type="title" idx="4294967295"/>
          </p:nvPr>
        </p:nvSpPr>
        <p:spPr>
          <a:xfrm>
            <a:off x="1020725" y="1687513"/>
            <a:ext cx="10639425" cy="14970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Purpose of these Literacy Coaching Modules</a:t>
            </a:r>
            <a:endParaRPr sz="5400" dirty="0">
              <a:latin typeface="Trebuchet MS" panose="020B0603020202020204" pitchFamily="34" charset="0"/>
            </a:endParaRPr>
          </a:p>
        </p:txBody>
      </p:sp>
      <p:sp>
        <p:nvSpPr>
          <p:cNvPr id="10" name="Google Shape;149;p2">
            <a:extLst>
              <a:ext uri="{FF2B5EF4-FFF2-40B4-BE49-F238E27FC236}">
                <a16:creationId xmlns:a16="http://schemas.microsoft.com/office/drawing/2014/main" id="{EA73795D-DCD8-A847-2564-4C349F593380}"/>
              </a:ext>
            </a:extLst>
          </p:cNvPr>
          <p:cNvSpPr txBox="1">
            <a:spLocks/>
          </p:cNvSpPr>
          <p:nvPr/>
        </p:nvSpPr>
        <p:spPr>
          <a:xfrm>
            <a:off x="1020725" y="2691874"/>
            <a:ext cx="8277226" cy="277299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endParaRPr lang="en-US" sz="2300" dirty="0">
              <a:latin typeface="+mj-lt"/>
              <a:ea typeface="Calibri"/>
              <a:cs typeface="Calibri"/>
              <a:sym typeface="Calibri"/>
            </a:endParaRPr>
          </a:p>
          <a:p>
            <a:pPr marL="0" indent="0">
              <a:lnSpc>
                <a:spcPct val="110000"/>
              </a:lnSpc>
              <a:spcBef>
                <a:spcPts val="0"/>
              </a:spcBef>
              <a:buClr>
                <a:srgbClr val="7F7F7F"/>
              </a:buClr>
              <a:buSzPts val="2400"/>
              <a:buFont typeface="Arial" panose="020B0604020202020204" pitchFamily="34" charset="0"/>
              <a:buNone/>
            </a:pPr>
            <a:r>
              <a:rPr lang="en-US" dirty="0">
                <a:latin typeface="+mj-lt"/>
                <a:ea typeface="Calibri"/>
                <a:cs typeface="Calibri"/>
                <a:sym typeface="Calibri"/>
              </a:rPr>
              <a:t>To increase the participants’ knowledge and ability to carry out the role of a literacy coach. </a:t>
            </a:r>
            <a:endParaRPr lang="en-US" dirty="0">
              <a:latin typeface="+mj-lt"/>
            </a:endParaRPr>
          </a:p>
          <a:p>
            <a:pPr marL="342900" indent="-190500">
              <a:lnSpc>
                <a:spcPct val="110000"/>
              </a:lnSpc>
              <a:spcBef>
                <a:spcPts val="0"/>
              </a:spcBef>
              <a:buClr>
                <a:srgbClr val="7F7F7F"/>
              </a:buClr>
              <a:buSzPts val="2400"/>
              <a:buFont typeface="Arial" panose="020B0604020202020204" pitchFamily="34" charset="0"/>
              <a:buNone/>
            </a:pPr>
            <a:endParaRPr lang="en-US" sz="900" dirty="0">
              <a:latin typeface="+mj-lt"/>
              <a:ea typeface="Calibri"/>
              <a:cs typeface="Calibri"/>
              <a:sym typeface="Calibri"/>
            </a:endParaRPr>
          </a:p>
        </p:txBody>
      </p:sp>
      <p:sp>
        <p:nvSpPr>
          <p:cNvPr id="15" name="Rectangle 14">
            <a:extLst>
              <a:ext uri="{FF2B5EF4-FFF2-40B4-BE49-F238E27FC236}">
                <a16:creationId xmlns:a16="http://schemas.microsoft.com/office/drawing/2014/main" id="{D04BBD72-4065-5032-9D5A-DE7118E48C2C}"/>
              </a:ext>
            </a:extLst>
          </p:cNvPr>
          <p:cNvSpPr/>
          <p:nvPr/>
        </p:nvSpPr>
        <p:spPr>
          <a:xfrm>
            <a:off x="1087400" y="4267200"/>
            <a:ext cx="2114550" cy="133350"/>
          </a:xfrm>
          <a:prstGeom prst="rect">
            <a:avLst/>
          </a:prstGeom>
          <a:solidFill>
            <a:srgbClr val="38A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5218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0" y="1436688"/>
            <a:ext cx="8686800" cy="6397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panose="020B0603020202020204" pitchFamily="34" charset="0"/>
                <a:ea typeface="Calibri"/>
                <a:cs typeface="Calibri"/>
                <a:sym typeface="Calibri"/>
              </a:rPr>
              <a:t>Norms for 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Tree>
    <p:extLst>
      <p:ext uri="{BB962C8B-B14F-4D97-AF65-F5344CB8AC3E}">
        <p14:creationId xmlns:p14="http://schemas.microsoft.com/office/powerpoint/2010/main" val="111666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1213-4FF0-E4D5-8571-4B9334ECA38F}"/>
            </a:ext>
          </a:extLst>
        </p:cNvPr>
        <p:cNvGrpSpPr/>
        <p:nvPr/>
      </p:nvGrpSpPr>
      <p:grpSpPr>
        <a:xfrm>
          <a:off x="0" y="0"/>
          <a:ext cx="0" cy="0"/>
          <a:chOff x="0" y="0"/>
          <a:chExt cx="0" cy="0"/>
        </a:xfrm>
      </p:grpSpPr>
      <p:sp>
        <p:nvSpPr>
          <p:cNvPr id="2" name="Google Shape;251;p8">
            <a:extLst>
              <a:ext uri="{FF2B5EF4-FFF2-40B4-BE49-F238E27FC236}">
                <a16:creationId xmlns:a16="http://schemas.microsoft.com/office/drawing/2014/main" id="{8EDC2855-C6C6-3663-8AE9-AB9F05485661}"/>
              </a:ext>
            </a:extLst>
          </p:cNvPr>
          <p:cNvSpPr txBox="1">
            <a:spLocks/>
          </p:cNvSpPr>
          <p:nvPr/>
        </p:nvSpPr>
        <p:spPr>
          <a:xfrm>
            <a:off x="4717473" y="1270714"/>
            <a:ext cx="6864927" cy="4825286"/>
          </a:xfrm>
          <a:prstGeom prst="rect">
            <a:avLst/>
          </a:prstGeom>
          <a:noFill/>
          <a:ln>
            <a:noFill/>
          </a:ln>
        </p:spPr>
        <p:txBody>
          <a:bodyPr spcFirstLastPara="1" vert="horz" wrap="square" lIns="121900" tIns="60933" rIns="121900" bIns="60933"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7F7F7F"/>
              </a:buClr>
              <a:buSzPts val="2800"/>
              <a:buNone/>
            </a:pPr>
            <a:r>
              <a:rPr lang="en-US" sz="3733" dirty="0"/>
              <a:t>Share an experience where, as a teacher, coaching was helpful or not so helpful. </a:t>
            </a:r>
          </a:p>
          <a:p>
            <a:pPr marL="0" indent="0">
              <a:spcBef>
                <a:spcPts val="0"/>
              </a:spcBef>
              <a:buClr>
                <a:srgbClr val="7F7F7F"/>
              </a:buClr>
              <a:buSzPts val="2800"/>
              <a:buNone/>
            </a:pPr>
            <a:r>
              <a:rPr lang="en-US" sz="3733" dirty="0"/>
              <a:t>What did the coach say? </a:t>
            </a:r>
          </a:p>
          <a:p>
            <a:pPr marL="0" indent="0">
              <a:spcBef>
                <a:spcPts val="0"/>
              </a:spcBef>
              <a:buClr>
                <a:srgbClr val="7F7F7F"/>
              </a:buClr>
              <a:buSzPts val="2800"/>
              <a:buNone/>
            </a:pPr>
            <a:r>
              <a:rPr lang="en-US" sz="3733" dirty="0"/>
              <a:t>How did you receive the feedback? </a:t>
            </a:r>
          </a:p>
          <a:p>
            <a:pPr marL="0" indent="0">
              <a:spcBef>
                <a:spcPts val="0"/>
              </a:spcBef>
              <a:buClr>
                <a:srgbClr val="7F7F7F"/>
              </a:buClr>
              <a:buSzPts val="2800"/>
              <a:buNone/>
            </a:pPr>
            <a:r>
              <a:rPr lang="en-US" sz="3733" dirty="0"/>
              <a:t>What would have made the experience better?</a:t>
            </a:r>
            <a:endParaRPr lang="en-US" dirty="0"/>
          </a:p>
        </p:txBody>
      </p:sp>
      <p:pic>
        <p:nvPicPr>
          <p:cNvPr id="4" name="Google Shape;252;p8" descr="Ice Breaker (video game) - Wikipedia">
            <a:extLst>
              <a:ext uri="{FF2B5EF4-FFF2-40B4-BE49-F238E27FC236}">
                <a16:creationId xmlns:a16="http://schemas.microsoft.com/office/drawing/2014/main" id="{83B0A6DF-91B2-9B1E-BF35-9D86C847FA45}"/>
              </a:ext>
            </a:extLst>
          </p:cNvPr>
          <p:cNvPicPr preferRelativeResize="0"/>
          <p:nvPr/>
        </p:nvPicPr>
        <p:blipFill rotWithShape="1">
          <a:blip r:embed="rId3">
            <a:alphaModFix/>
          </a:blip>
          <a:srcRect/>
          <a:stretch/>
        </p:blipFill>
        <p:spPr>
          <a:xfrm>
            <a:off x="1243673" y="2697616"/>
            <a:ext cx="2718089" cy="1181023"/>
          </a:xfrm>
          <a:prstGeom prst="rect">
            <a:avLst/>
          </a:prstGeom>
          <a:noFill/>
          <a:ln>
            <a:noFill/>
          </a:ln>
        </p:spPr>
      </p:pic>
      <p:sp>
        <p:nvSpPr>
          <p:cNvPr id="5" name="Google Shape;283;g10083df9ad4_0_54">
            <a:extLst>
              <a:ext uri="{FF2B5EF4-FFF2-40B4-BE49-F238E27FC236}">
                <a16:creationId xmlns:a16="http://schemas.microsoft.com/office/drawing/2014/main" id="{6A09D4AB-458C-B62F-F57D-BB4FB20BB834}"/>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dirty="0"/>
          </a:p>
        </p:txBody>
      </p:sp>
    </p:spTree>
    <p:extLst>
      <p:ext uri="{BB962C8B-B14F-4D97-AF65-F5344CB8AC3E}">
        <p14:creationId xmlns:p14="http://schemas.microsoft.com/office/powerpoint/2010/main" val="291898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dirty="0"/>
          </a:p>
        </p:txBody>
      </p:sp>
      <p:sp>
        <p:nvSpPr>
          <p:cNvPr id="7" name="Google Shape;325;p12">
            <a:extLst>
              <a:ext uri="{FF2B5EF4-FFF2-40B4-BE49-F238E27FC236}">
                <a16:creationId xmlns:a16="http://schemas.microsoft.com/office/drawing/2014/main" id="{F15578AF-659B-0660-9835-B88999CB4684}"/>
              </a:ext>
            </a:extLst>
          </p:cNvPr>
          <p:cNvSpPr txBox="1">
            <a:spLocks noGrp="1"/>
          </p:cNvSpPr>
          <p:nvPr>
            <p:ph type="title" idx="4294967295"/>
          </p:nvPr>
        </p:nvSpPr>
        <p:spPr>
          <a:xfrm>
            <a:off x="1430079" y="2263775"/>
            <a:ext cx="9691687" cy="288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Font typeface="Calibri"/>
              <a:buNone/>
            </a:pPr>
            <a:r>
              <a:rPr lang="en-US" sz="2200" b="1" dirty="0">
                <a:latin typeface="Calibri"/>
                <a:ea typeface="Calibri"/>
                <a:cs typeface="Calibri"/>
                <a:sym typeface="Calibri"/>
              </a:rPr>
              <a:t>Module 1: </a:t>
            </a:r>
            <a:r>
              <a:rPr lang="en-US" sz="2200" dirty="0">
                <a:latin typeface="Calibri"/>
                <a:ea typeface="Calibri"/>
                <a:cs typeface="Calibri"/>
                <a:sym typeface="Calibri"/>
              </a:rPr>
              <a:t>Applying Principles and Practices that Foster a Positive Culture </a:t>
            </a:r>
            <a:br>
              <a:rPr lang="en-US" sz="2200" dirty="0">
                <a:latin typeface="Calibri"/>
                <a:ea typeface="Calibri"/>
                <a:cs typeface="Calibri"/>
                <a:sym typeface="Calibri"/>
              </a:rPr>
            </a:br>
            <a:br>
              <a:rPr lang="en-US" sz="2200" dirty="0">
                <a:latin typeface="Calibri"/>
                <a:ea typeface="Calibri"/>
                <a:cs typeface="Calibri"/>
                <a:sym typeface="Calibri"/>
              </a:rPr>
            </a:br>
            <a:r>
              <a:rPr lang="en-US" sz="2200" b="1" dirty="0">
                <a:latin typeface="Calibri"/>
                <a:ea typeface="Calibri"/>
                <a:cs typeface="Calibri"/>
                <a:sym typeface="Calibri"/>
              </a:rPr>
              <a:t>Goal: </a:t>
            </a:r>
            <a:r>
              <a:rPr lang="en-US" sz="2200" dirty="0">
                <a:latin typeface="Calibri"/>
                <a:ea typeface="Calibri"/>
                <a:cs typeface="Calibri"/>
                <a:sym typeface="Calibri"/>
              </a:rPr>
              <a:t>Participants will gain the knowledge and ability to apply principles and practices that foster an inclusive and collaborative culture.</a:t>
            </a:r>
            <a:br>
              <a:rPr lang="en-US" sz="2200" dirty="0">
                <a:latin typeface="Calibri"/>
                <a:ea typeface="Calibri"/>
                <a:cs typeface="Calibri"/>
                <a:sym typeface="Calibri"/>
              </a:rPr>
            </a:br>
            <a:br>
              <a:rPr lang="en-US" sz="2200" dirty="0">
                <a:latin typeface="Calibri"/>
                <a:ea typeface="Calibri"/>
                <a:cs typeface="Calibri"/>
                <a:sym typeface="Calibri"/>
              </a:rPr>
            </a:br>
            <a:r>
              <a:rPr lang="en-US" sz="2200" b="1" dirty="0">
                <a:latin typeface="Calibri"/>
                <a:ea typeface="Calibri"/>
                <a:cs typeface="Calibri"/>
                <a:sym typeface="Calibri"/>
              </a:rPr>
              <a:t>Session 1</a:t>
            </a:r>
            <a:r>
              <a:rPr lang="en-US" sz="2200" dirty="0">
                <a:latin typeface="Calibri"/>
                <a:ea typeface="Calibri"/>
                <a:cs typeface="Calibri"/>
                <a:sym typeface="Calibri"/>
              </a:rPr>
              <a:t> Relationship Building and Collaboration</a:t>
            </a:r>
            <a:br>
              <a:rPr lang="en-US" sz="2200" dirty="0">
                <a:latin typeface="Calibri"/>
                <a:ea typeface="Calibri"/>
                <a:cs typeface="Calibri"/>
                <a:sym typeface="Calibri"/>
              </a:rPr>
            </a:br>
            <a:r>
              <a:rPr lang="en-US" sz="2200" b="1" dirty="0">
                <a:latin typeface="Calibri"/>
                <a:ea typeface="Calibri"/>
                <a:cs typeface="Calibri"/>
                <a:sym typeface="Calibri"/>
              </a:rPr>
              <a:t>Session 2 </a:t>
            </a:r>
            <a:r>
              <a:rPr lang="en-US" sz="2200" dirty="0">
                <a:latin typeface="Calibri"/>
                <a:ea typeface="Calibri"/>
                <a:cs typeface="Calibri"/>
                <a:sym typeface="Calibri"/>
              </a:rPr>
              <a:t>Communication </a:t>
            </a:r>
            <a:br>
              <a:rPr lang="en-US" sz="2200" dirty="0">
                <a:latin typeface="Calibri"/>
                <a:ea typeface="Calibri"/>
                <a:cs typeface="Calibri"/>
                <a:sym typeface="Calibri"/>
              </a:rPr>
            </a:br>
            <a:r>
              <a:rPr lang="en-US" sz="2200" b="1" dirty="0">
                <a:latin typeface="Calibri"/>
                <a:ea typeface="Calibri"/>
                <a:cs typeface="Calibri"/>
                <a:sym typeface="Calibri"/>
              </a:rPr>
              <a:t>Session 3 </a:t>
            </a:r>
            <a:r>
              <a:rPr lang="en-US" sz="2200" dirty="0">
                <a:latin typeface="Calibri"/>
                <a:ea typeface="Calibri"/>
                <a:cs typeface="Calibri"/>
                <a:sym typeface="Calibri"/>
              </a:rPr>
              <a:t>Establishing Expectations</a:t>
            </a:r>
            <a:br>
              <a:rPr lang="en-US" sz="2000" b="1" dirty="0">
                <a:latin typeface="Calibri"/>
                <a:ea typeface="Calibri"/>
                <a:cs typeface="Calibri"/>
                <a:sym typeface="Calibri"/>
              </a:rPr>
            </a:br>
            <a:endParaRPr sz="2000" b="1" dirty="0">
              <a:latin typeface="Calibri"/>
              <a:ea typeface="Calibri"/>
              <a:cs typeface="Calibri"/>
              <a:sym typeface="Calibri"/>
            </a:endParaRPr>
          </a:p>
        </p:txBody>
      </p:sp>
      <p:sp>
        <p:nvSpPr>
          <p:cNvPr id="9" name="Google Shape;326;p12">
            <a:extLst>
              <a:ext uri="{FF2B5EF4-FFF2-40B4-BE49-F238E27FC236}">
                <a16:creationId xmlns:a16="http://schemas.microsoft.com/office/drawing/2014/main" id="{7FEBBF59-312E-6575-2D05-822CC268E97D}"/>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327;p12">
            <a:extLst>
              <a:ext uri="{FF2B5EF4-FFF2-40B4-BE49-F238E27FC236}">
                <a16:creationId xmlns:a16="http://schemas.microsoft.com/office/drawing/2014/main" id="{EA137C46-C373-D419-4E60-6512CACB39F1}"/>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Tree>
    <p:extLst>
      <p:ext uri="{BB962C8B-B14F-4D97-AF65-F5344CB8AC3E}">
        <p14:creationId xmlns:p14="http://schemas.microsoft.com/office/powerpoint/2010/main" val="371665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5513"/>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Goals for Today</a:t>
            </a:r>
            <a:endParaRPr sz="2400" dirty="0">
              <a:latin typeface="Trebuchet MS" panose="020B0603020202020204" pitchFamily="34" charset="0"/>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9" y="2652055"/>
            <a:ext cx="8686800" cy="277013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20000"/>
              </a:lnSpc>
              <a:spcBef>
                <a:spcPts val="0"/>
              </a:spcBef>
              <a:buClr>
                <a:srgbClr val="7F7F7F"/>
              </a:buClr>
              <a:buSzPts val="2400"/>
            </a:pPr>
            <a:r>
              <a:rPr lang="en-US" sz="2400" dirty="0">
                <a:latin typeface="Calibri"/>
                <a:ea typeface="Calibri"/>
                <a:cs typeface="Calibri"/>
                <a:sym typeface="Calibri"/>
              </a:rPr>
              <a:t>Gain an understanding/rationale for the benefits of coaching.</a:t>
            </a:r>
          </a:p>
          <a:p>
            <a:pPr marL="342900" indent="-292100">
              <a:lnSpc>
                <a:spcPct val="120000"/>
              </a:lnSpc>
              <a:spcBef>
                <a:spcPts val="0"/>
              </a:spcBef>
              <a:buClr>
                <a:srgbClr val="7F7F7F"/>
              </a:buClr>
              <a:buSzPts val="800"/>
              <a:buFont typeface="Arial" panose="020B0604020202020204" pitchFamily="34" charset="0"/>
              <a:buNone/>
            </a:pPr>
            <a:endParaRPr lang="en-US" sz="800" dirty="0">
              <a:latin typeface="Calibri"/>
              <a:ea typeface="Calibri"/>
              <a:cs typeface="Calibri"/>
              <a:sym typeface="Calibri"/>
            </a:endParaRPr>
          </a:p>
          <a:p>
            <a:pPr marL="342900" indent="-342900">
              <a:lnSpc>
                <a:spcPct val="120000"/>
              </a:lnSpc>
              <a:spcBef>
                <a:spcPts val="0"/>
              </a:spcBef>
              <a:buClr>
                <a:srgbClr val="7F7F7F"/>
              </a:buClr>
              <a:buSzPts val="2400"/>
            </a:pPr>
            <a:r>
              <a:rPr lang="en-US" sz="2400" dirty="0">
                <a:latin typeface="Calibri"/>
                <a:ea typeface="Calibri"/>
                <a:cs typeface="Calibri"/>
                <a:sym typeface="Calibri"/>
              </a:rPr>
              <a:t>Learn about the importance of building relationships and collaboration through the use of symbolic gestures, selecting locations for interactions, shaping the content of discourse, </a:t>
            </a:r>
            <a:br>
              <a:rPr lang="en-US" sz="2400" dirty="0">
                <a:latin typeface="Calibri"/>
                <a:ea typeface="Calibri"/>
                <a:cs typeface="Calibri"/>
                <a:sym typeface="Calibri"/>
              </a:rPr>
            </a:br>
            <a:r>
              <a:rPr lang="en-US" sz="2400" dirty="0">
                <a:latin typeface="Calibri"/>
                <a:ea typeface="Calibri"/>
                <a:cs typeface="Calibri"/>
                <a:sym typeface="Calibri"/>
              </a:rPr>
              <a:t>and understanding how to build effective teams.</a:t>
            </a:r>
            <a:endParaRPr lang="en-US" sz="2400" dirty="0"/>
          </a:p>
        </p:txBody>
      </p:sp>
    </p:spTree>
    <p:extLst>
      <p:ext uri="{BB962C8B-B14F-4D97-AF65-F5344CB8AC3E}">
        <p14:creationId xmlns:p14="http://schemas.microsoft.com/office/powerpoint/2010/main" val="181980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dirty="0"/>
          </a:p>
        </p:txBody>
      </p:sp>
      <p:sp>
        <p:nvSpPr>
          <p:cNvPr id="4" name="Google Shape;344;p13">
            <a:extLst>
              <a:ext uri="{FF2B5EF4-FFF2-40B4-BE49-F238E27FC236}">
                <a16:creationId xmlns:a16="http://schemas.microsoft.com/office/drawing/2014/main" id="{D1E1D5D1-4051-C71C-E599-8AA8BD1B1027}"/>
              </a:ext>
            </a:extLst>
          </p:cNvPr>
          <p:cNvSpPr txBox="1"/>
          <p:nvPr/>
        </p:nvSpPr>
        <p:spPr>
          <a:xfrm>
            <a:off x="1373873" y="970166"/>
            <a:ext cx="320876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Learn and </a:t>
            </a:r>
            <a:endParaRPr sz="2000" b="1" dirty="0">
              <a:latin typeface="Trebuchet MS" panose="020B0603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Confirm</a:t>
            </a:r>
            <a:endParaRPr sz="2800" b="1" i="0" u="none" strike="noStrike" cap="none" dirty="0">
              <a:solidFill>
                <a:srgbClr val="000000"/>
              </a:solidFill>
              <a:latin typeface="Trebuchet MS" panose="020B0603020202020204" pitchFamily="34" charset="0"/>
              <a:ea typeface="Arial"/>
              <a:cs typeface="Arial"/>
              <a:sym typeface="Arial"/>
            </a:endParaRPr>
          </a:p>
        </p:txBody>
      </p:sp>
      <p:pic>
        <p:nvPicPr>
          <p:cNvPr id="5" name="Google Shape;345;p13">
            <a:extLst>
              <a:ext uri="{FF2B5EF4-FFF2-40B4-BE49-F238E27FC236}">
                <a16:creationId xmlns:a16="http://schemas.microsoft.com/office/drawing/2014/main" id="{66BABBD8-9A8F-1038-74C6-E4ED19E300BA}"/>
              </a:ext>
            </a:extLst>
          </p:cNvPr>
          <p:cNvPicPr preferRelativeResize="0"/>
          <p:nvPr/>
        </p:nvPicPr>
        <p:blipFill rotWithShape="1">
          <a:blip r:embed="rId3">
            <a:alphaModFix/>
          </a:blip>
          <a:srcRect/>
          <a:stretch/>
        </p:blipFill>
        <p:spPr>
          <a:xfrm>
            <a:off x="598599" y="1008839"/>
            <a:ext cx="627053" cy="566759"/>
          </a:xfrm>
          <a:prstGeom prst="rect">
            <a:avLst/>
          </a:prstGeom>
          <a:noFill/>
          <a:ln>
            <a:noFill/>
          </a:ln>
        </p:spPr>
      </p:pic>
      <p:pic>
        <p:nvPicPr>
          <p:cNvPr id="15" name="Google Shape;346;p13">
            <a:extLst>
              <a:ext uri="{FF2B5EF4-FFF2-40B4-BE49-F238E27FC236}">
                <a16:creationId xmlns:a16="http://schemas.microsoft.com/office/drawing/2014/main" id="{C0313EEB-F85F-DBB2-3BAB-957D157C8528}"/>
              </a:ext>
            </a:extLst>
          </p:cNvPr>
          <p:cNvPicPr preferRelativeResize="0"/>
          <p:nvPr/>
        </p:nvPicPr>
        <p:blipFill rotWithShape="1">
          <a:blip r:embed="rId4">
            <a:alphaModFix/>
          </a:blip>
          <a:srcRect/>
          <a:stretch/>
        </p:blipFill>
        <p:spPr>
          <a:xfrm>
            <a:off x="4474699" y="752091"/>
            <a:ext cx="6566712" cy="5113109"/>
          </a:xfrm>
          <a:prstGeom prst="rect">
            <a:avLst/>
          </a:prstGeom>
          <a:noFill/>
          <a:ln>
            <a:noFill/>
          </a:ln>
        </p:spPr>
      </p:pic>
    </p:spTree>
    <p:extLst>
      <p:ext uri="{BB962C8B-B14F-4D97-AF65-F5344CB8AC3E}">
        <p14:creationId xmlns:p14="http://schemas.microsoft.com/office/powerpoint/2010/main" val="188436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dirty="0"/>
          </a:p>
        </p:txBody>
      </p:sp>
      <p:pic>
        <p:nvPicPr>
          <p:cNvPr id="2" name="Google Shape;353;p14">
            <a:extLst>
              <a:ext uri="{FF2B5EF4-FFF2-40B4-BE49-F238E27FC236}">
                <a16:creationId xmlns:a16="http://schemas.microsoft.com/office/drawing/2014/main" id="{211F78D1-3C92-F703-5E2E-8E56B1B9317A}"/>
              </a:ext>
            </a:extLst>
          </p:cNvPr>
          <p:cNvPicPr preferRelativeResize="0"/>
          <p:nvPr/>
        </p:nvPicPr>
        <p:blipFill rotWithShape="1">
          <a:blip r:embed="rId3">
            <a:alphaModFix/>
          </a:blip>
          <a:srcRect/>
          <a:stretch/>
        </p:blipFill>
        <p:spPr>
          <a:xfrm>
            <a:off x="0" y="2163560"/>
            <a:ext cx="12192000" cy="2789485"/>
          </a:xfrm>
          <a:prstGeom prst="rect">
            <a:avLst/>
          </a:prstGeom>
          <a:noFill/>
          <a:ln>
            <a:noFill/>
          </a:ln>
        </p:spPr>
      </p:pic>
      <p:pic>
        <p:nvPicPr>
          <p:cNvPr id="3" name="Google Shape;355;p14">
            <a:hlinkClick r:id="rId4"/>
            <a:extLst>
              <a:ext uri="{FF2B5EF4-FFF2-40B4-BE49-F238E27FC236}">
                <a16:creationId xmlns:a16="http://schemas.microsoft.com/office/drawing/2014/main" id="{E7A33CBF-1277-954C-C58F-1CD10D60F6A2}"/>
              </a:ext>
            </a:extLst>
          </p:cNvPr>
          <p:cNvPicPr preferRelativeResize="0"/>
          <p:nvPr/>
        </p:nvPicPr>
        <p:blipFill rotWithShape="1">
          <a:blip r:embed="rId5">
            <a:alphaModFix/>
          </a:blip>
          <a:srcRect t="2836"/>
          <a:stretch/>
        </p:blipFill>
        <p:spPr>
          <a:xfrm>
            <a:off x="0" y="1249161"/>
            <a:ext cx="10299670" cy="914400"/>
          </a:xfrm>
          <a:prstGeom prst="rect">
            <a:avLst/>
          </a:prstGeom>
          <a:noFill/>
          <a:ln>
            <a:noFill/>
          </a:ln>
        </p:spPr>
      </p:pic>
    </p:spTree>
    <p:extLst>
      <p:ext uri="{BB962C8B-B14F-4D97-AF65-F5344CB8AC3E}">
        <p14:creationId xmlns:p14="http://schemas.microsoft.com/office/powerpoint/2010/main" val="184708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pic>
        <p:nvPicPr>
          <p:cNvPr id="4" name="Google Shape;361;p15">
            <a:extLst>
              <a:ext uri="{FF2B5EF4-FFF2-40B4-BE49-F238E27FC236}">
                <a16:creationId xmlns:a16="http://schemas.microsoft.com/office/drawing/2014/main" id="{9B01D654-41E8-0230-4EEF-B48E74F12ACD}"/>
              </a:ext>
            </a:extLst>
          </p:cNvPr>
          <p:cNvPicPr preferRelativeResize="0"/>
          <p:nvPr/>
        </p:nvPicPr>
        <p:blipFill rotWithShape="1">
          <a:blip r:embed="rId3">
            <a:alphaModFix/>
          </a:blip>
          <a:srcRect b="2208"/>
          <a:stretch/>
        </p:blipFill>
        <p:spPr>
          <a:xfrm>
            <a:off x="-1" y="1185246"/>
            <a:ext cx="6384583" cy="5672754"/>
          </a:xfrm>
          <a:prstGeom prst="rect">
            <a:avLst/>
          </a:prstGeom>
          <a:noFill/>
          <a:ln>
            <a:noFill/>
          </a:ln>
        </p:spPr>
      </p:pic>
      <p:pic>
        <p:nvPicPr>
          <p:cNvPr id="5" name="Google Shape;362;p15">
            <a:extLst>
              <a:ext uri="{FF2B5EF4-FFF2-40B4-BE49-F238E27FC236}">
                <a16:creationId xmlns:a16="http://schemas.microsoft.com/office/drawing/2014/main" id="{0664D841-C5B3-E972-CCA5-A97A4D964055}"/>
              </a:ext>
            </a:extLst>
          </p:cNvPr>
          <p:cNvPicPr preferRelativeResize="0"/>
          <p:nvPr/>
        </p:nvPicPr>
        <p:blipFill rotWithShape="1">
          <a:blip r:embed="rId4">
            <a:alphaModFix/>
          </a:blip>
          <a:srcRect/>
          <a:stretch/>
        </p:blipFill>
        <p:spPr>
          <a:xfrm>
            <a:off x="6384583" y="788118"/>
            <a:ext cx="4877716" cy="6069882"/>
          </a:xfrm>
          <a:prstGeom prst="rect">
            <a:avLst/>
          </a:prstGeom>
          <a:noFill/>
          <a:ln>
            <a:noFill/>
          </a:ln>
        </p:spPr>
      </p:pic>
      <p:pic>
        <p:nvPicPr>
          <p:cNvPr id="7" name="Google Shape;364;p15">
            <a:hlinkClick r:id="rId5"/>
            <a:extLst>
              <a:ext uri="{FF2B5EF4-FFF2-40B4-BE49-F238E27FC236}">
                <a16:creationId xmlns:a16="http://schemas.microsoft.com/office/drawing/2014/main" id="{0E9F1C23-7200-A9EB-B474-C3D3CC0A3494}"/>
              </a:ext>
            </a:extLst>
          </p:cNvPr>
          <p:cNvPicPr preferRelativeResize="0"/>
          <p:nvPr/>
        </p:nvPicPr>
        <p:blipFill rotWithShape="1">
          <a:blip r:embed="rId6">
            <a:alphaModFix/>
          </a:blip>
          <a:srcRect t="2836"/>
          <a:stretch/>
        </p:blipFill>
        <p:spPr>
          <a:xfrm>
            <a:off x="0" y="640021"/>
            <a:ext cx="6288890" cy="558325"/>
          </a:xfrm>
          <a:prstGeom prst="rect">
            <a:avLst/>
          </a:prstGeom>
          <a:noFill/>
          <a:ln>
            <a:noFill/>
          </a:ln>
        </p:spPr>
      </p:pic>
    </p:spTree>
    <p:extLst>
      <p:ext uri="{BB962C8B-B14F-4D97-AF65-F5344CB8AC3E}">
        <p14:creationId xmlns:p14="http://schemas.microsoft.com/office/powerpoint/2010/main" val="138864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pic>
        <p:nvPicPr>
          <p:cNvPr id="2" name="Google Shape;364;p15">
            <a:hlinkClick r:id="rId3"/>
            <a:extLst>
              <a:ext uri="{FF2B5EF4-FFF2-40B4-BE49-F238E27FC236}">
                <a16:creationId xmlns:a16="http://schemas.microsoft.com/office/drawing/2014/main" id="{AC8C9FF1-2DF3-54A5-4553-422D663194DF}"/>
              </a:ext>
            </a:extLst>
          </p:cNvPr>
          <p:cNvPicPr preferRelativeResize="0"/>
          <p:nvPr/>
        </p:nvPicPr>
        <p:blipFill rotWithShape="1">
          <a:blip r:embed="rId4">
            <a:alphaModFix/>
          </a:blip>
          <a:srcRect t="2836"/>
          <a:stretch/>
        </p:blipFill>
        <p:spPr>
          <a:xfrm>
            <a:off x="0" y="640021"/>
            <a:ext cx="6288890" cy="558325"/>
          </a:xfrm>
          <a:prstGeom prst="rect">
            <a:avLst/>
          </a:prstGeom>
          <a:noFill/>
          <a:ln>
            <a:noFill/>
          </a:ln>
        </p:spPr>
      </p:pic>
      <p:pic>
        <p:nvPicPr>
          <p:cNvPr id="3" name="Google Shape;370;p16">
            <a:extLst>
              <a:ext uri="{FF2B5EF4-FFF2-40B4-BE49-F238E27FC236}">
                <a16:creationId xmlns:a16="http://schemas.microsoft.com/office/drawing/2014/main" id="{59680479-5809-EB6D-95AB-57B49813741F}"/>
              </a:ext>
            </a:extLst>
          </p:cNvPr>
          <p:cNvPicPr preferRelativeResize="0"/>
          <p:nvPr/>
        </p:nvPicPr>
        <p:blipFill rotWithShape="1">
          <a:blip r:embed="rId5">
            <a:alphaModFix/>
          </a:blip>
          <a:srcRect/>
          <a:stretch/>
        </p:blipFill>
        <p:spPr>
          <a:xfrm>
            <a:off x="0" y="1198346"/>
            <a:ext cx="11322558" cy="5184889"/>
          </a:xfrm>
          <a:prstGeom prst="rect">
            <a:avLst/>
          </a:prstGeom>
          <a:noFill/>
          <a:ln>
            <a:noFill/>
          </a:ln>
        </p:spPr>
      </p:pic>
    </p:spTree>
    <p:extLst>
      <p:ext uri="{BB962C8B-B14F-4D97-AF65-F5344CB8AC3E}">
        <p14:creationId xmlns:p14="http://schemas.microsoft.com/office/powerpoint/2010/main" val="47851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dirty="0"/>
          </a:p>
        </p:txBody>
      </p:sp>
      <p:pic>
        <p:nvPicPr>
          <p:cNvPr id="2" name="Google Shape;364;p15">
            <a:hlinkClick r:id="rId3"/>
            <a:extLst>
              <a:ext uri="{FF2B5EF4-FFF2-40B4-BE49-F238E27FC236}">
                <a16:creationId xmlns:a16="http://schemas.microsoft.com/office/drawing/2014/main" id="{AC8C9FF1-2DF3-54A5-4553-422D663194DF}"/>
              </a:ext>
            </a:extLst>
          </p:cNvPr>
          <p:cNvPicPr preferRelativeResize="0"/>
          <p:nvPr/>
        </p:nvPicPr>
        <p:blipFill rotWithShape="1">
          <a:blip r:embed="rId4">
            <a:alphaModFix/>
          </a:blip>
          <a:srcRect t="2836"/>
          <a:stretch/>
        </p:blipFill>
        <p:spPr>
          <a:xfrm>
            <a:off x="0" y="640021"/>
            <a:ext cx="6288890" cy="558325"/>
          </a:xfrm>
          <a:prstGeom prst="rect">
            <a:avLst/>
          </a:prstGeom>
          <a:noFill/>
          <a:ln>
            <a:noFill/>
          </a:ln>
        </p:spPr>
      </p:pic>
      <p:pic>
        <p:nvPicPr>
          <p:cNvPr id="4" name="Google Shape;378;p17">
            <a:extLst>
              <a:ext uri="{FF2B5EF4-FFF2-40B4-BE49-F238E27FC236}">
                <a16:creationId xmlns:a16="http://schemas.microsoft.com/office/drawing/2014/main" id="{56C49F42-6E9D-B67E-015F-6DABCCD9AD16}"/>
              </a:ext>
            </a:extLst>
          </p:cNvPr>
          <p:cNvPicPr preferRelativeResize="0"/>
          <p:nvPr/>
        </p:nvPicPr>
        <p:blipFill rotWithShape="1">
          <a:blip r:embed="rId5">
            <a:alphaModFix/>
          </a:blip>
          <a:srcRect/>
          <a:stretch/>
        </p:blipFill>
        <p:spPr>
          <a:xfrm>
            <a:off x="239700" y="2061532"/>
            <a:ext cx="11798563" cy="3043280"/>
          </a:xfrm>
          <a:prstGeom prst="rect">
            <a:avLst/>
          </a:prstGeom>
          <a:noFill/>
          <a:ln>
            <a:noFill/>
          </a:ln>
        </p:spPr>
      </p:pic>
    </p:spTree>
    <p:extLst>
      <p:ext uri="{BB962C8B-B14F-4D97-AF65-F5344CB8AC3E}">
        <p14:creationId xmlns:p14="http://schemas.microsoft.com/office/powerpoint/2010/main" val="142468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dirty="0"/>
          </a:p>
        </p:txBody>
      </p:sp>
      <p:pic>
        <p:nvPicPr>
          <p:cNvPr id="5" name="Google Shape;388;p18">
            <a:extLst>
              <a:ext uri="{FF2B5EF4-FFF2-40B4-BE49-F238E27FC236}">
                <a16:creationId xmlns:a16="http://schemas.microsoft.com/office/drawing/2014/main" id="{3CF5F9E1-59FA-D1E0-9D30-33956BBD4C65}"/>
              </a:ext>
            </a:extLst>
          </p:cNvPr>
          <p:cNvPicPr preferRelativeResize="0"/>
          <p:nvPr/>
        </p:nvPicPr>
        <p:blipFill rotWithShape="1">
          <a:blip r:embed="rId3">
            <a:alphaModFix/>
          </a:blip>
          <a:srcRect/>
          <a:stretch/>
        </p:blipFill>
        <p:spPr>
          <a:xfrm>
            <a:off x="1282700" y="3337653"/>
            <a:ext cx="4200897" cy="3123744"/>
          </a:xfrm>
          <a:prstGeom prst="rect">
            <a:avLst/>
          </a:prstGeom>
          <a:noFill/>
          <a:ln>
            <a:noFill/>
          </a:ln>
        </p:spPr>
      </p:pic>
      <p:pic>
        <p:nvPicPr>
          <p:cNvPr id="11" name="Google Shape;387;p18">
            <a:extLst>
              <a:ext uri="{FF2B5EF4-FFF2-40B4-BE49-F238E27FC236}">
                <a16:creationId xmlns:a16="http://schemas.microsoft.com/office/drawing/2014/main" id="{72A37CB8-26B5-48B7-9B25-FB84101A8BA1}"/>
              </a:ext>
            </a:extLst>
          </p:cNvPr>
          <p:cNvPicPr preferRelativeResize="0"/>
          <p:nvPr/>
        </p:nvPicPr>
        <p:blipFill rotWithShape="1">
          <a:blip r:embed="rId4">
            <a:alphaModFix/>
          </a:blip>
          <a:srcRect l="2815" r="4328" b="3020"/>
          <a:stretch/>
        </p:blipFill>
        <p:spPr>
          <a:xfrm>
            <a:off x="5483596" y="3270947"/>
            <a:ext cx="4722794" cy="3190450"/>
          </a:xfrm>
          <a:prstGeom prst="rect">
            <a:avLst/>
          </a:prstGeom>
          <a:noFill/>
          <a:ln>
            <a:noFill/>
          </a:ln>
        </p:spPr>
      </p:pic>
      <p:pic>
        <p:nvPicPr>
          <p:cNvPr id="2" name="Picture 1">
            <a:extLst>
              <a:ext uri="{FF2B5EF4-FFF2-40B4-BE49-F238E27FC236}">
                <a16:creationId xmlns:a16="http://schemas.microsoft.com/office/drawing/2014/main" id="{955DCF31-0E61-DE3F-FEE6-91C29133C747}"/>
              </a:ext>
            </a:extLst>
          </p:cNvPr>
          <p:cNvPicPr>
            <a:picLocks noChangeAspect="1"/>
          </p:cNvPicPr>
          <p:nvPr/>
        </p:nvPicPr>
        <p:blipFill>
          <a:blip r:embed="rId5"/>
          <a:stretch>
            <a:fillRect/>
          </a:stretch>
        </p:blipFill>
        <p:spPr>
          <a:xfrm>
            <a:off x="1281072" y="680659"/>
            <a:ext cx="8925318" cy="2578832"/>
          </a:xfrm>
          <a:prstGeom prst="rect">
            <a:avLst/>
          </a:prstGeom>
        </p:spPr>
      </p:pic>
    </p:spTree>
    <p:extLst>
      <p:ext uri="{BB962C8B-B14F-4D97-AF65-F5344CB8AC3E}">
        <p14:creationId xmlns:p14="http://schemas.microsoft.com/office/powerpoint/2010/main" val="412342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3;g10083df9ad4_0_54">
            <a:extLst>
              <a:ext uri="{FF2B5EF4-FFF2-40B4-BE49-F238E27FC236}">
                <a16:creationId xmlns:a16="http://schemas.microsoft.com/office/drawing/2014/main" id="{C10248CE-4042-4804-C40D-0444798530A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a:t>
            </a:fld>
            <a:endParaRPr dirty="0"/>
          </a:p>
        </p:txBody>
      </p:sp>
      <p:sp>
        <p:nvSpPr>
          <p:cNvPr id="9" name="Google Shape;148;p2">
            <a:extLst>
              <a:ext uri="{FF2B5EF4-FFF2-40B4-BE49-F238E27FC236}">
                <a16:creationId xmlns:a16="http://schemas.microsoft.com/office/drawing/2014/main" id="{713C66A2-EA55-B5FA-50D3-8E1A4C680C31}"/>
              </a:ext>
            </a:extLst>
          </p:cNvPr>
          <p:cNvSpPr txBox="1">
            <a:spLocks noGrp="1"/>
          </p:cNvSpPr>
          <p:nvPr>
            <p:ph type="title" idx="4294967295"/>
          </p:nvPr>
        </p:nvSpPr>
        <p:spPr>
          <a:xfrm>
            <a:off x="1647825" y="1664145"/>
            <a:ext cx="9848850" cy="14970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Goals for the course: </a:t>
            </a:r>
            <a:br>
              <a:rPr lang="en-US" sz="3600" b="1" dirty="0">
                <a:latin typeface="Trebuchet MS" panose="020B0603020202020204" pitchFamily="34" charset="0"/>
                <a:ea typeface="Calibri"/>
                <a:cs typeface="Calibri"/>
                <a:sym typeface="Calibri"/>
              </a:rPr>
            </a:br>
            <a:r>
              <a:rPr lang="en-US" sz="3600" b="1" i="1" dirty="0">
                <a:latin typeface="Trebuchet MS" panose="020B0603020202020204" pitchFamily="34" charset="0"/>
                <a:ea typeface="Calibri"/>
                <a:cs typeface="Calibri"/>
                <a:sym typeface="Calibri"/>
              </a:rPr>
              <a:t>Literacy Coaching Modules</a:t>
            </a:r>
            <a:endParaRPr sz="4800" dirty="0">
              <a:latin typeface="Trebuchet MS" panose="020B0603020202020204" pitchFamily="34" charset="0"/>
            </a:endParaRPr>
          </a:p>
        </p:txBody>
      </p:sp>
      <p:sp>
        <p:nvSpPr>
          <p:cNvPr id="10" name="Google Shape;149;p2">
            <a:extLst>
              <a:ext uri="{FF2B5EF4-FFF2-40B4-BE49-F238E27FC236}">
                <a16:creationId xmlns:a16="http://schemas.microsoft.com/office/drawing/2014/main" id="{EA73795D-DCD8-A847-2564-4C349F593380}"/>
              </a:ext>
            </a:extLst>
          </p:cNvPr>
          <p:cNvSpPr txBox="1">
            <a:spLocks/>
          </p:cNvSpPr>
          <p:nvPr/>
        </p:nvSpPr>
        <p:spPr>
          <a:xfrm>
            <a:off x="1552575" y="2887817"/>
            <a:ext cx="9086850" cy="277299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endParaRPr lang="en-US" sz="2300" dirty="0">
              <a:latin typeface="+mj-lt"/>
              <a:ea typeface="Calibri"/>
              <a:cs typeface="Calibri"/>
              <a:sym typeface="Calibri"/>
            </a:endParaRPr>
          </a:p>
          <a:p>
            <a:pPr marL="0" indent="0">
              <a:lnSpc>
                <a:spcPct val="110000"/>
              </a:lnSpc>
              <a:spcBef>
                <a:spcPts val="0"/>
              </a:spcBef>
              <a:buClr>
                <a:srgbClr val="7F7F7F"/>
              </a:buClr>
              <a:buSzPts val="2400"/>
              <a:buFont typeface="Arial" panose="020B0604020202020204" pitchFamily="34" charset="0"/>
              <a:buNone/>
            </a:pPr>
            <a:r>
              <a:rPr lang="en-US" dirty="0">
                <a:latin typeface="+mj-lt"/>
                <a:ea typeface="Calibri"/>
                <a:cs typeface="Calibri"/>
                <a:sym typeface="Calibri"/>
              </a:rPr>
              <a:t>To understand the evidence-based roles of coaches and to have the knowledge, skills, and abilities to be able to successfully fulfill those roles. </a:t>
            </a:r>
          </a:p>
          <a:p>
            <a:pPr marL="342900" indent="-190500">
              <a:lnSpc>
                <a:spcPct val="110000"/>
              </a:lnSpc>
              <a:spcBef>
                <a:spcPts val="0"/>
              </a:spcBef>
              <a:buClr>
                <a:srgbClr val="7F7F7F"/>
              </a:buClr>
              <a:buSzPts val="2400"/>
              <a:buFont typeface="Arial" panose="020B0604020202020204" pitchFamily="34" charset="0"/>
              <a:buNone/>
            </a:pPr>
            <a:endParaRPr lang="en-US" sz="900" dirty="0">
              <a:latin typeface="+mj-lt"/>
              <a:ea typeface="Calibri"/>
              <a:cs typeface="Calibri"/>
              <a:sym typeface="Calibri"/>
            </a:endParaRPr>
          </a:p>
        </p:txBody>
      </p:sp>
      <p:sp>
        <p:nvSpPr>
          <p:cNvPr id="15" name="Rectangle 14">
            <a:extLst>
              <a:ext uri="{FF2B5EF4-FFF2-40B4-BE49-F238E27FC236}">
                <a16:creationId xmlns:a16="http://schemas.microsoft.com/office/drawing/2014/main" id="{D04BBD72-4065-5032-9D5A-DE7118E48C2C}"/>
              </a:ext>
            </a:extLst>
          </p:cNvPr>
          <p:cNvSpPr/>
          <p:nvPr/>
        </p:nvSpPr>
        <p:spPr>
          <a:xfrm>
            <a:off x="1647825" y="4931508"/>
            <a:ext cx="2114550" cy="133350"/>
          </a:xfrm>
          <a:prstGeom prst="rect">
            <a:avLst/>
          </a:prstGeom>
          <a:solidFill>
            <a:srgbClr val="38A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732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dirty="0"/>
          </a:p>
        </p:txBody>
      </p:sp>
      <p:pic>
        <p:nvPicPr>
          <p:cNvPr id="9" name="Google Shape;396;p19">
            <a:extLst>
              <a:ext uri="{FF2B5EF4-FFF2-40B4-BE49-F238E27FC236}">
                <a16:creationId xmlns:a16="http://schemas.microsoft.com/office/drawing/2014/main" id="{663F5E83-0E0A-49E2-E86C-1E6327896462}"/>
              </a:ext>
            </a:extLst>
          </p:cNvPr>
          <p:cNvPicPr preferRelativeResize="0"/>
          <p:nvPr/>
        </p:nvPicPr>
        <p:blipFill rotWithShape="1">
          <a:blip r:embed="rId3">
            <a:alphaModFix/>
          </a:blip>
          <a:srcRect l="1834" t="2369" r="2132" b="2618"/>
          <a:stretch/>
        </p:blipFill>
        <p:spPr>
          <a:xfrm>
            <a:off x="1343770" y="3358298"/>
            <a:ext cx="4905956" cy="3124569"/>
          </a:xfrm>
          <a:prstGeom prst="rect">
            <a:avLst/>
          </a:prstGeom>
          <a:noFill/>
          <a:ln>
            <a:noFill/>
          </a:ln>
        </p:spPr>
      </p:pic>
      <p:pic>
        <p:nvPicPr>
          <p:cNvPr id="14" name="Google Shape;397;p19">
            <a:extLst>
              <a:ext uri="{FF2B5EF4-FFF2-40B4-BE49-F238E27FC236}">
                <a16:creationId xmlns:a16="http://schemas.microsoft.com/office/drawing/2014/main" id="{2ADE3024-DF90-8775-837F-F81C4F482926}"/>
              </a:ext>
            </a:extLst>
          </p:cNvPr>
          <p:cNvPicPr preferRelativeResize="0"/>
          <p:nvPr/>
        </p:nvPicPr>
        <p:blipFill rotWithShape="1">
          <a:blip r:embed="rId4">
            <a:alphaModFix/>
          </a:blip>
          <a:srcRect l="1525" t="3046" r="1" b="5483"/>
          <a:stretch/>
        </p:blipFill>
        <p:spPr>
          <a:xfrm>
            <a:off x="6184627" y="3358298"/>
            <a:ext cx="4305102" cy="3124569"/>
          </a:xfrm>
          <a:prstGeom prst="rect">
            <a:avLst/>
          </a:prstGeom>
          <a:noFill/>
          <a:ln>
            <a:noFill/>
          </a:ln>
        </p:spPr>
      </p:pic>
      <p:pic>
        <p:nvPicPr>
          <p:cNvPr id="2" name="Picture 1">
            <a:extLst>
              <a:ext uri="{FF2B5EF4-FFF2-40B4-BE49-F238E27FC236}">
                <a16:creationId xmlns:a16="http://schemas.microsoft.com/office/drawing/2014/main" id="{662429DC-E6BE-87AD-D117-BD81AAC47F24}"/>
              </a:ext>
            </a:extLst>
          </p:cNvPr>
          <p:cNvPicPr>
            <a:picLocks noChangeAspect="1"/>
          </p:cNvPicPr>
          <p:nvPr/>
        </p:nvPicPr>
        <p:blipFill>
          <a:blip r:embed="rId5"/>
          <a:stretch>
            <a:fillRect/>
          </a:stretch>
        </p:blipFill>
        <p:spPr>
          <a:xfrm>
            <a:off x="1287999" y="720147"/>
            <a:ext cx="9130619" cy="2638151"/>
          </a:xfrm>
          <a:prstGeom prst="rect">
            <a:avLst/>
          </a:prstGeom>
        </p:spPr>
      </p:pic>
    </p:spTree>
    <p:extLst>
      <p:ext uri="{BB962C8B-B14F-4D97-AF65-F5344CB8AC3E}">
        <p14:creationId xmlns:p14="http://schemas.microsoft.com/office/powerpoint/2010/main" val="5861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2" name="Google Shape;404;p20">
            <a:extLst>
              <a:ext uri="{FF2B5EF4-FFF2-40B4-BE49-F238E27FC236}">
                <a16:creationId xmlns:a16="http://schemas.microsoft.com/office/drawing/2014/main" id="{7801D8B2-5AFE-F122-7A7F-7926DA2FCBCC}"/>
              </a:ext>
            </a:extLst>
          </p:cNvPr>
          <p:cNvSpPr txBox="1">
            <a:spLocks noGrp="1"/>
          </p:cNvSpPr>
          <p:nvPr>
            <p:ph type="title" idx="4294967295"/>
          </p:nvPr>
        </p:nvSpPr>
        <p:spPr>
          <a:xfrm>
            <a:off x="1039634" y="1608138"/>
            <a:ext cx="10345737"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Calibri"/>
              <a:buNone/>
            </a:pPr>
            <a:r>
              <a:rPr lang="en-US" sz="3200" b="1" dirty="0">
                <a:latin typeface="Trebuchet MS" panose="020B0603020202020204" pitchFamily="34" charset="0"/>
                <a:ea typeface="Calibri"/>
                <a:cs typeface="Calibri"/>
                <a:sym typeface="Calibri"/>
              </a:rPr>
              <a:t>Literacy Coach Domain and Standards: Session 1</a:t>
            </a:r>
            <a:endParaRPr sz="3200" dirty="0">
              <a:latin typeface="Trebuchet MS" panose="020B0603020202020204" pitchFamily="34" charset="0"/>
            </a:endParaRPr>
          </a:p>
        </p:txBody>
      </p:sp>
      <p:sp>
        <p:nvSpPr>
          <p:cNvPr id="4" name="Google Shape;405;p20">
            <a:extLst>
              <a:ext uri="{FF2B5EF4-FFF2-40B4-BE49-F238E27FC236}">
                <a16:creationId xmlns:a16="http://schemas.microsoft.com/office/drawing/2014/main" id="{473ED504-F724-7CB7-F4E6-47124C78A99F}"/>
              </a:ext>
            </a:extLst>
          </p:cNvPr>
          <p:cNvSpPr txBox="1">
            <a:spLocks/>
          </p:cNvSpPr>
          <p:nvPr/>
        </p:nvSpPr>
        <p:spPr>
          <a:xfrm>
            <a:off x="1039634" y="2294602"/>
            <a:ext cx="8769734" cy="341179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A. </a:t>
            </a:r>
            <a:r>
              <a:rPr lang="en-US" sz="2400" dirty="0">
                <a:latin typeface="Calibri"/>
                <a:ea typeface="Calibri"/>
                <a:cs typeface="Calibri"/>
                <a:sym typeface="Calibri"/>
              </a:rPr>
              <a:t>Knowledge of and ability to apply principles and practices that foster an inclusive and collaborative culture. Coaches will be able to:</a:t>
            </a:r>
            <a:endParaRPr lang="en-US" dirty="0"/>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800100" lvl="1" indent="-342900">
              <a:lnSpc>
                <a:spcPct val="100000"/>
              </a:lnSpc>
              <a:spcBef>
                <a:spcPts val="0"/>
              </a:spcBef>
              <a:buSzPts val="2400"/>
              <a:buFont typeface="Calibri"/>
              <a:buAutoNum type="arabicPeriod"/>
            </a:pPr>
            <a:r>
              <a:rPr lang="en-US" sz="2000" dirty="0">
                <a:latin typeface="Calibri"/>
                <a:ea typeface="Calibri"/>
                <a:cs typeface="Calibri"/>
                <a:sym typeface="Calibri"/>
              </a:rPr>
              <a:t>Identify and apply systems that foster an inclusive and collaborative culture (e.g., trust, confidentiality).</a:t>
            </a:r>
            <a:endParaRPr lang="en-US" dirty="0"/>
          </a:p>
          <a:p>
            <a:pPr marL="800100" lvl="1" indent="-342900">
              <a:lnSpc>
                <a:spcPct val="100000"/>
              </a:lnSpc>
              <a:spcBef>
                <a:spcPts val="0"/>
              </a:spcBef>
              <a:buSzPts val="2400"/>
              <a:buFont typeface="Calibri"/>
              <a:buAutoNum type="arabicPeriod"/>
            </a:pPr>
            <a:r>
              <a:rPr lang="en-US" sz="2000" dirty="0">
                <a:latin typeface="Calibri"/>
                <a:ea typeface="Calibri"/>
                <a:cs typeface="Calibri"/>
                <a:sym typeface="Calibri"/>
              </a:rPr>
              <a:t>Identify and apply strategies that build effective teams. </a:t>
            </a:r>
            <a:endParaRPr lang="en-US" dirty="0"/>
          </a:p>
          <a:p>
            <a:pPr marL="800100" lvl="1" indent="-342900">
              <a:lnSpc>
                <a:spcPct val="100000"/>
              </a:lnSpc>
              <a:spcBef>
                <a:spcPts val="0"/>
              </a:spcBef>
              <a:buSzPts val="2400"/>
              <a:buFont typeface="Calibri"/>
              <a:buAutoNum type="arabicPeriod"/>
            </a:pPr>
            <a:r>
              <a:rPr lang="en-US" sz="2000" dirty="0">
                <a:latin typeface="Calibri"/>
                <a:ea typeface="Calibri"/>
                <a:cs typeface="Calibri"/>
                <a:sym typeface="Calibri"/>
              </a:rPr>
              <a:t>Identify the strengths and needs of colleagues to engage in </a:t>
            </a:r>
            <a:br>
              <a:rPr lang="en-US" sz="2000" dirty="0">
                <a:latin typeface="Calibri"/>
                <a:ea typeface="Calibri"/>
                <a:cs typeface="Calibri"/>
                <a:sym typeface="Calibri"/>
              </a:rPr>
            </a:br>
            <a:r>
              <a:rPr lang="en-US" sz="2000" dirty="0">
                <a:latin typeface="Calibri"/>
                <a:ea typeface="Calibri"/>
                <a:cs typeface="Calibri"/>
                <a:sym typeface="Calibri"/>
              </a:rPr>
              <a:t>effective collaboration.</a:t>
            </a:r>
            <a:endParaRPr lang="en-US" sz="2000" dirty="0"/>
          </a:p>
        </p:txBody>
      </p:sp>
    </p:spTree>
    <p:extLst>
      <p:ext uri="{BB962C8B-B14F-4D97-AF65-F5344CB8AC3E}">
        <p14:creationId xmlns:p14="http://schemas.microsoft.com/office/powerpoint/2010/main" val="257922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25244" y="1431706"/>
            <a:ext cx="8362604" cy="411264"/>
          </a:xfrm>
          <a:prstGeom prst="rect">
            <a:avLst/>
          </a:prstGeom>
          <a:noFill/>
          <a:ln>
            <a:noFill/>
          </a:ln>
        </p:spPr>
        <p:txBody>
          <a:bodyPr spcFirstLastPara="1" vert="horz" wrap="square" lIns="91425" tIns="45700" rIns="91425" bIns="457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2400" dirty="0">
                <a:latin typeface="Calibri"/>
                <a:ea typeface="Calibri"/>
                <a:cs typeface="Calibri"/>
                <a:sym typeface="Calibri"/>
              </a:rPr>
              <a:t>Steps to Building a Teacher/Coach Relationship</a:t>
            </a:r>
            <a:endParaRPr lang="en-US"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752779" y="787745"/>
            <a:ext cx="416296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157156" y="901225"/>
            <a:ext cx="521389" cy="471255"/>
          </a:xfrm>
          <a:prstGeom prst="rect">
            <a:avLst/>
          </a:prstGeom>
          <a:noFill/>
          <a:ln>
            <a:noFill/>
          </a:ln>
        </p:spPr>
      </p:pic>
      <p:grpSp>
        <p:nvGrpSpPr>
          <p:cNvPr id="14" name="Google Shape;416;p21">
            <a:extLst>
              <a:ext uri="{FF2B5EF4-FFF2-40B4-BE49-F238E27FC236}">
                <a16:creationId xmlns:a16="http://schemas.microsoft.com/office/drawing/2014/main" id="{E93A10BA-685A-02F7-D808-6029B6E6AD32}"/>
              </a:ext>
            </a:extLst>
          </p:cNvPr>
          <p:cNvGrpSpPr/>
          <p:nvPr/>
        </p:nvGrpSpPr>
        <p:grpSpPr>
          <a:xfrm>
            <a:off x="782781" y="1842968"/>
            <a:ext cx="10120743" cy="3835246"/>
            <a:chOff x="1227" y="916986"/>
            <a:chExt cx="6093545" cy="2230026"/>
          </a:xfrm>
        </p:grpSpPr>
        <p:sp>
          <p:nvSpPr>
            <p:cNvPr id="15" name="Google Shape;417;p21">
              <a:extLst>
                <a:ext uri="{FF2B5EF4-FFF2-40B4-BE49-F238E27FC236}">
                  <a16:creationId xmlns:a16="http://schemas.microsoft.com/office/drawing/2014/main" id="{39E5B4BC-5D90-1964-7FEF-55187B67DB90}"/>
                </a:ext>
              </a:extLst>
            </p:cNvPr>
            <p:cNvSpPr/>
            <p:nvPr/>
          </p:nvSpPr>
          <p:spPr>
            <a:xfrm rot="5400000">
              <a:off x="225418" y="1922036"/>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8;p21">
              <a:extLst>
                <a:ext uri="{FF2B5EF4-FFF2-40B4-BE49-F238E27FC236}">
                  <a16:creationId xmlns:a16="http://schemas.microsoft.com/office/drawing/2014/main" id="{9B2336F2-ED24-AE05-09E3-DC7100092C0F}"/>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9;p21">
              <a:extLst>
                <a:ext uri="{FF2B5EF4-FFF2-40B4-BE49-F238E27FC236}">
                  <a16:creationId xmlns:a16="http://schemas.microsoft.com/office/drawing/2014/main" id="{FE3CA8D3-B734-079B-9949-AF1038D73E98}"/>
                </a:ext>
              </a:extLst>
            </p:cNvPr>
            <p:cNvSpPr txBox="1"/>
            <p:nvPr/>
          </p:nvSpPr>
          <p:spPr>
            <a:xfrm>
              <a:off x="147210" y="2257774"/>
              <a:ext cx="979949"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Refining interpersonal skills</a:t>
              </a:r>
              <a:endParaRPr sz="2400" dirty="0"/>
            </a:p>
          </p:txBody>
        </p:sp>
        <p:sp>
          <p:nvSpPr>
            <p:cNvPr id="18" name="Google Shape;420;p21">
              <a:extLst>
                <a:ext uri="{FF2B5EF4-FFF2-40B4-BE49-F238E27FC236}">
                  <a16:creationId xmlns:a16="http://schemas.microsoft.com/office/drawing/2014/main" id="{56D40BEE-EDF5-980A-4FD3-BB044D9CAC9C}"/>
                </a:ext>
              </a:extLst>
            </p:cNvPr>
            <p:cNvSpPr/>
            <p:nvPr/>
          </p:nvSpPr>
          <p:spPr>
            <a:xfrm>
              <a:off x="935750" y="1839309"/>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1;p21">
              <a:extLst>
                <a:ext uri="{FF2B5EF4-FFF2-40B4-BE49-F238E27FC236}">
                  <a16:creationId xmlns:a16="http://schemas.microsoft.com/office/drawing/2014/main" id="{A8B1950A-19B3-A751-59F6-F824E7EA5060}"/>
                </a:ext>
              </a:extLst>
            </p:cNvPr>
            <p:cNvSpPr/>
            <p:nvPr/>
          </p:nvSpPr>
          <p:spPr>
            <a:xfrm rot="5400000">
              <a:off x="1467321" y="1614726"/>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2;p21">
              <a:extLst>
                <a:ext uri="{FF2B5EF4-FFF2-40B4-BE49-F238E27FC236}">
                  <a16:creationId xmlns:a16="http://schemas.microsoft.com/office/drawing/2014/main" id="{515CCB8A-9B44-736A-A5C3-54140D94CABA}"/>
                </a:ext>
              </a:extLst>
            </p:cNvPr>
            <p:cNvSpPr/>
            <p:nvPr/>
          </p:nvSpPr>
          <p:spPr>
            <a:xfrm>
              <a:off x="1354597" y="195046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3;p21">
              <a:extLst>
                <a:ext uri="{FF2B5EF4-FFF2-40B4-BE49-F238E27FC236}">
                  <a16:creationId xmlns:a16="http://schemas.microsoft.com/office/drawing/2014/main" id="{B350E507-2424-563F-C4DA-8784C704795D}"/>
                </a:ext>
              </a:extLst>
            </p:cNvPr>
            <p:cNvSpPr txBox="1"/>
            <p:nvPr/>
          </p:nvSpPr>
          <p:spPr>
            <a:xfrm>
              <a:off x="1389113" y="1950464"/>
              <a:ext cx="979949"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Knowing your role as coach</a:t>
              </a:r>
              <a:endParaRPr sz="2400" dirty="0"/>
            </a:p>
          </p:txBody>
        </p:sp>
        <p:sp>
          <p:nvSpPr>
            <p:cNvPr id="22" name="Google Shape;424;p21">
              <a:extLst>
                <a:ext uri="{FF2B5EF4-FFF2-40B4-BE49-F238E27FC236}">
                  <a16:creationId xmlns:a16="http://schemas.microsoft.com/office/drawing/2014/main" id="{8D9C769F-46E3-FC19-85FD-B30A71117FE0}"/>
                </a:ext>
              </a:extLst>
            </p:cNvPr>
            <p:cNvSpPr/>
            <p:nvPr/>
          </p:nvSpPr>
          <p:spPr>
            <a:xfrm>
              <a:off x="2177654" y="1531999"/>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5;p21">
              <a:extLst>
                <a:ext uri="{FF2B5EF4-FFF2-40B4-BE49-F238E27FC236}">
                  <a16:creationId xmlns:a16="http://schemas.microsoft.com/office/drawing/2014/main" id="{034B595D-83B8-91BC-065C-3BFF6586DDB2}"/>
                </a:ext>
              </a:extLst>
            </p:cNvPr>
            <p:cNvSpPr/>
            <p:nvPr/>
          </p:nvSpPr>
          <p:spPr>
            <a:xfrm rot="5400000">
              <a:off x="2709225" y="1307416"/>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6;p21">
              <a:extLst>
                <a:ext uri="{FF2B5EF4-FFF2-40B4-BE49-F238E27FC236}">
                  <a16:creationId xmlns:a16="http://schemas.microsoft.com/office/drawing/2014/main" id="{C46C451E-41D3-1202-0CD9-75074FB92F9B}"/>
                </a:ext>
              </a:extLst>
            </p:cNvPr>
            <p:cNvSpPr/>
            <p:nvPr/>
          </p:nvSpPr>
          <p:spPr>
            <a:xfrm>
              <a:off x="2596501" y="164315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7;p21">
              <a:extLst>
                <a:ext uri="{FF2B5EF4-FFF2-40B4-BE49-F238E27FC236}">
                  <a16:creationId xmlns:a16="http://schemas.microsoft.com/office/drawing/2014/main" id="{58622FE5-843A-EC6E-0C7A-7A03E1DE24FF}"/>
                </a:ext>
              </a:extLst>
            </p:cNvPr>
            <p:cNvSpPr txBox="1"/>
            <p:nvPr/>
          </p:nvSpPr>
          <p:spPr>
            <a:xfrm>
              <a:off x="2631018" y="1643154"/>
              <a:ext cx="979949"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Being visible in the school building</a:t>
              </a:r>
              <a:endParaRPr sz="2400" dirty="0"/>
            </a:p>
          </p:txBody>
        </p:sp>
        <p:sp>
          <p:nvSpPr>
            <p:cNvPr id="26" name="Google Shape;428;p21">
              <a:extLst>
                <a:ext uri="{FF2B5EF4-FFF2-40B4-BE49-F238E27FC236}">
                  <a16:creationId xmlns:a16="http://schemas.microsoft.com/office/drawing/2014/main" id="{1374A997-DCFA-5D1F-5EAF-82439318F8A6}"/>
                </a:ext>
              </a:extLst>
            </p:cNvPr>
            <p:cNvSpPr/>
            <p:nvPr/>
          </p:nvSpPr>
          <p:spPr>
            <a:xfrm>
              <a:off x="3419557" y="1224689"/>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9;p21">
              <a:extLst>
                <a:ext uri="{FF2B5EF4-FFF2-40B4-BE49-F238E27FC236}">
                  <a16:creationId xmlns:a16="http://schemas.microsoft.com/office/drawing/2014/main" id="{B6F83438-C04C-B13F-010C-24AC373CF049}"/>
                </a:ext>
              </a:extLst>
            </p:cNvPr>
            <p:cNvSpPr/>
            <p:nvPr/>
          </p:nvSpPr>
          <p:spPr>
            <a:xfrm rot="5400000">
              <a:off x="3951128" y="1000105"/>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30;p21">
              <a:extLst>
                <a:ext uri="{FF2B5EF4-FFF2-40B4-BE49-F238E27FC236}">
                  <a16:creationId xmlns:a16="http://schemas.microsoft.com/office/drawing/2014/main" id="{D7D5865C-2E50-66A0-AC1C-6BEE98BC032E}"/>
                </a:ext>
              </a:extLst>
            </p:cNvPr>
            <p:cNvSpPr/>
            <p:nvPr/>
          </p:nvSpPr>
          <p:spPr>
            <a:xfrm>
              <a:off x="3838404" y="133584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1;p21">
              <a:extLst>
                <a:ext uri="{FF2B5EF4-FFF2-40B4-BE49-F238E27FC236}">
                  <a16:creationId xmlns:a16="http://schemas.microsoft.com/office/drawing/2014/main" id="{764BC948-8C00-F7C1-792A-513529E2B46B}"/>
                </a:ext>
              </a:extLst>
            </p:cNvPr>
            <p:cNvSpPr txBox="1"/>
            <p:nvPr/>
          </p:nvSpPr>
          <p:spPr>
            <a:xfrm>
              <a:off x="3883736" y="1335844"/>
              <a:ext cx="969133"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Establishing trust</a:t>
              </a:r>
              <a:endParaRPr sz="2400" dirty="0"/>
            </a:p>
          </p:txBody>
        </p:sp>
        <p:sp>
          <p:nvSpPr>
            <p:cNvPr id="30" name="Google Shape;432;p21">
              <a:extLst>
                <a:ext uri="{FF2B5EF4-FFF2-40B4-BE49-F238E27FC236}">
                  <a16:creationId xmlns:a16="http://schemas.microsoft.com/office/drawing/2014/main" id="{6F9B13EC-9987-D7FD-A6FD-D82482609E93}"/>
                </a:ext>
              </a:extLst>
            </p:cNvPr>
            <p:cNvSpPr/>
            <p:nvPr/>
          </p:nvSpPr>
          <p:spPr>
            <a:xfrm>
              <a:off x="4661461" y="917379"/>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3;p21">
              <a:extLst>
                <a:ext uri="{FF2B5EF4-FFF2-40B4-BE49-F238E27FC236}">
                  <a16:creationId xmlns:a16="http://schemas.microsoft.com/office/drawing/2014/main" id="{FF2B4C4C-0E13-2795-F6B1-D929DA8337BA}"/>
                </a:ext>
              </a:extLst>
            </p:cNvPr>
            <p:cNvSpPr/>
            <p:nvPr/>
          </p:nvSpPr>
          <p:spPr>
            <a:xfrm rot="5400000">
              <a:off x="5193031" y="692795"/>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434;p21">
              <a:extLst>
                <a:ext uri="{FF2B5EF4-FFF2-40B4-BE49-F238E27FC236}">
                  <a16:creationId xmlns:a16="http://schemas.microsoft.com/office/drawing/2014/main" id="{BB7F7D2B-A6DC-8291-BB0D-9E5ECC5EC25B}"/>
                </a:ext>
              </a:extLst>
            </p:cNvPr>
            <p:cNvSpPr/>
            <p:nvPr/>
          </p:nvSpPr>
          <p:spPr>
            <a:xfrm>
              <a:off x="5080307" y="102853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435;p21">
              <a:extLst>
                <a:ext uri="{FF2B5EF4-FFF2-40B4-BE49-F238E27FC236}">
                  <a16:creationId xmlns:a16="http://schemas.microsoft.com/office/drawing/2014/main" id="{009BC525-8311-F103-A741-A4698BCA8004}"/>
                </a:ext>
              </a:extLst>
            </p:cNvPr>
            <p:cNvSpPr txBox="1"/>
            <p:nvPr/>
          </p:nvSpPr>
          <p:spPr>
            <a:xfrm>
              <a:off x="5137672" y="1028534"/>
              <a:ext cx="95710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Facilitating collaboration</a:t>
              </a:r>
              <a:endParaRPr sz="2400" dirty="0"/>
            </a:p>
          </p:txBody>
        </p:sp>
      </p:grpSp>
      <p:sp>
        <p:nvSpPr>
          <p:cNvPr id="34" name="Google Shape;436;p21">
            <a:extLst>
              <a:ext uri="{FF2B5EF4-FFF2-40B4-BE49-F238E27FC236}">
                <a16:creationId xmlns:a16="http://schemas.microsoft.com/office/drawing/2014/main" id="{AEFF1367-06E4-DE03-439D-20A24FD7019B}"/>
              </a:ext>
            </a:extLst>
          </p:cNvPr>
          <p:cNvSpPr txBox="1"/>
          <p:nvPr/>
        </p:nvSpPr>
        <p:spPr>
          <a:xfrm>
            <a:off x="2733176" y="5308925"/>
            <a:ext cx="589115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dirty="0">
                <a:solidFill>
                  <a:srgbClr val="000000"/>
                </a:solidFill>
                <a:latin typeface="Calibri"/>
                <a:ea typeface="Calibri"/>
                <a:cs typeface="Calibri"/>
                <a:sym typeface="Calibri"/>
              </a:rPr>
              <a:t>Figure 1. Steps to Building a Teacher/Coach Relationship</a:t>
            </a:r>
            <a:endParaRPr sz="2400" dirty="0"/>
          </a:p>
        </p:txBody>
      </p:sp>
      <p:sp>
        <p:nvSpPr>
          <p:cNvPr id="35" name="Google Shape;437;p21">
            <a:extLst>
              <a:ext uri="{FF2B5EF4-FFF2-40B4-BE49-F238E27FC236}">
                <a16:creationId xmlns:a16="http://schemas.microsoft.com/office/drawing/2014/main" id="{AA0BB457-2F36-18F8-6FC3-668A22CCA7DD}"/>
              </a:ext>
            </a:extLst>
          </p:cNvPr>
          <p:cNvSpPr txBox="1"/>
          <p:nvPr/>
        </p:nvSpPr>
        <p:spPr>
          <a:xfrm>
            <a:off x="8849921" y="6044721"/>
            <a:ext cx="1589644"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a:t>
            </a:r>
            <a:endParaRPr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372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4" y="2203691"/>
            <a:ext cx="7923942"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Teachers are the owners of their classrooms, and their classrooms are often second homes – personal spaces where they choose what happens and when it happens. Coaches have to understand that they are outsiders, and even if they have previously been a part of a school’s faculty, they are now serving in a very different role that requires them to enter these personal spaces. It is up to the coach to maneuver this process delicately and seamlessly. </a:t>
            </a:r>
            <a:endParaRPr sz="14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Refining interpersonal skills</a:t>
                </a:r>
                <a:endParaRPr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Google Shape;437;p21">
            <a:extLst>
              <a:ext uri="{FF2B5EF4-FFF2-40B4-BE49-F238E27FC236}">
                <a16:creationId xmlns:a16="http://schemas.microsoft.com/office/drawing/2014/main" id="{68C4DCA3-B1FA-708C-B614-31B86AECBEDE}"/>
              </a:ext>
            </a:extLst>
          </p:cNvPr>
          <p:cNvSpPr txBox="1"/>
          <p:nvPr/>
        </p:nvSpPr>
        <p:spPr>
          <a:xfrm>
            <a:off x="8849921" y="6044721"/>
            <a:ext cx="2202392"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51</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7515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Interpersonal skills are paramount to being an effective coach (Casey, 2006; Ertmer et al., 2005; Jay, 2009).  When school principals hire for a coaching position, they are looking for someone who works well with everyone. Knight (2004) equates this with being “flexible” and “likable” (p. 35). Being “likable” means something different to each coach and each teacher. This means that the coach needs to learn what each teacher thinks likability is. For one teacher, it may mean that the coach stops in and says hello every day. For others, simply leaving a complimentary note after classroom visits is suitable. And still for others, a smile can go a long way. Although some might argue that coaches do not need to be liked by every teacher, it certainly does not hurt.</a:t>
            </a:r>
            <a:endParaRPr lang="en-US" sz="20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Refining interpersonal skills</a:t>
                </a:r>
                <a:endParaRPr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8849921" y="6044721"/>
            <a:ext cx="2202392"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51</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9538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A significant role of successful coaches is that of a... “</a:t>
            </a:r>
            <a:r>
              <a:rPr lang="en-US" sz="2000" b="1" i="0" u="none" strike="noStrike" cap="none" dirty="0">
                <a:solidFill>
                  <a:schemeClr val="dk1"/>
                </a:solidFill>
                <a:latin typeface="Calibri"/>
                <a:ea typeface="Calibri"/>
                <a:cs typeface="Calibri"/>
                <a:sym typeface="Calibri"/>
              </a:rPr>
              <a:t>community builder</a:t>
            </a:r>
            <a:r>
              <a:rPr lang="en-US" sz="2000" b="0" i="0" u="none" strike="noStrike" cap="none" dirty="0">
                <a:solidFill>
                  <a:schemeClr val="dk1"/>
                </a:solidFill>
                <a:latin typeface="Calibri"/>
                <a:ea typeface="Calibri"/>
                <a:cs typeface="Calibri"/>
                <a:sym typeface="Calibri"/>
              </a:rPr>
              <a:t>, defined as the responsibilities for working both within and across teams of people to build or strengthen relationships. To successfully engage teachers in school-wide reform and facilitate changes in practice, literacy coaches spent much of their time creating, or improving, existing communication systems. They were critical in bringing together members of the school’s PLC, serving as bridges among administrators, teacher teams, and external partners (e.g., university, district). In this role, literacy coaches had to build trust among many people and finesse messages so that they made sense to specific audiences.” Knowing educator culture in the school and responding appropriately and equitably to various audiences is an important part of the </a:t>
            </a:r>
            <a:r>
              <a:rPr lang="en-US" sz="2000" b="1" i="0" u="none" strike="noStrike" cap="none" dirty="0">
                <a:solidFill>
                  <a:schemeClr val="dk1"/>
                </a:solidFill>
                <a:latin typeface="Calibri"/>
                <a:ea typeface="Calibri"/>
                <a:cs typeface="Calibri"/>
                <a:sym typeface="Calibri"/>
              </a:rPr>
              <a:t>community builder</a:t>
            </a:r>
            <a:r>
              <a:rPr lang="en-US" sz="2000" b="0" i="0" u="none" strike="noStrike" cap="none" dirty="0">
                <a:solidFill>
                  <a:schemeClr val="dk1"/>
                </a:solidFill>
                <a:latin typeface="Calibri"/>
                <a:ea typeface="Calibri"/>
                <a:cs typeface="Calibri"/>
                <a:sym typeface="Calibri"/>
              </a:rPr>
              <a:t> role of the coach.</a:t>
            </a:r>
            <a:endParaRPr lang="en-US" sz="20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Refining interpersonal skills</a:t>
                </a:r>
                <a:endParaRPr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7561690" y="6044721"/>
            <a:ext cx="349062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chemeClr val="dk1"/>
                </a:solidFill>
                <a:latin typeface="Calibri"/>
                <a:ea typeface="Calibri"/>
                <a:cs typeface="Calibri"/>
                <a:sym typeface="Calibri"/>
              </a:rPr>
              <a:t>Weber, Goldman, Raphael, 2009, p. 28</a:t>
            </a:r>
            <a:endParaRPr lang="de-DE"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384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Plainly stated, a coach is not an evaluator (Hunt &amp; Handsfield, 2013; L’Allier, Piper, &amp; Bean, 2010). This understanding must be in place from the beginning, and the principal, especially, needs to internalize this in order for it to filter down to the teachers. Also, coaches who put themselves in the position of expert will, at some point, let their teachers down. Certainly, expert knowledge about one’s content area and how children learn is part of the job; however, to pigeonhole the coach in this manner reinforces the “banking” model of education (Freire, 1970, p. 72), implying that the coach is all-knowing and only to be used for the acquisition of answers. Coaches have to be careful on how feedback is provided. Questioning techniques are critical to this process. </a:t>
            </a:r>
            <a:endParaRPr lang="en-US" sz="20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Knowing </a:t>
                </a:r>
              </a:p>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your role as coach</a:t>
                </a:r>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67854" y="6044721"/>
            <a:ext cx="1884459"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52</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289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dirty="0">
                <a:sym typeface="Calibri"/>
              </a:rPr>
              <a:t>In addition to informing stakeholders of their various duties, it is imperative that the coach’s work is evident in and around the school. This starts before the school year does, as, during the waning days of summer, the literacy coach walks the halls casually and makes early and easygoing contact with teachers. It is key for coaches to be highly visible, especially in common areas (Casey, 2006; L’Allier et al., 2010), by stepping out into the halls, visiting the teachers’ lounge or taking a walk outside when teachers are out at recess with their classes. They should also note when grade level planning times are and check in with teachers during those moments. Teachers are extremely busy people. It is up to the coach to seek out teachers - not the other way around. These visits should be informal and friendly, and it is important that the coach walks around with a smile on his or her face, rather than a look of constant intention.</a:t>
            </a: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Being visible in the school building</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53</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316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145734"/>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1832552"/>
            <a:ext cx="85759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As you watch the video, record examples shared and consider how they might benefit collaboration and building teacher/coach relationships</a:t>
            </a:r>
            <a:r>
              <a:rPr lang="en-US" dirty="0">
                <a:solidFill>
                  <a:schemeClr val="dk1"/>
                </a:solidFill>
                <a:latin typeface="Calibri"/>
                <a:ea typeface="Calibri"/>
                <a:cs typeface="Calibri"/>
                <a:sym typeface="Calibri"/>
              </a:rPr>
              <a:t>.</a:t>
            </a:r>
            <a:endParaRPr lang="en-US" sz="18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1995535"/>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Being visible in the school building</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53</a:t>
            </a:r>
            <a:endParaRPr lang="en-US" sz="1600" b="0" i="0" u="none" strike="noStrike" cap="none" dirty="0">
              <a:solidFill>
                <a:srgbClr val="000000"/>
              </a:solidFill>
              <a:latin typeface="Calibri"/>
              <a:ea typeface="Calibri"/>
              <a:cs typeface="Calibri"/>
              <a:sym typeface="Calibri"/>
            </a:endParaRPr>
          </a:p>
        </p:txBody>
      </p:sp>
      <p:sp>
        <p:nvSpPr>
          <p:cNvPr id="9" name="Google Shape;518;p27">
            <a:extLst>
              <a:ext uri="{FF2B5EF4-FFF2-40B4-BE49-F238E27FC236}">
                <a16:creationId xmlns:a16="http://schemas.microsoft.com/office/drawing/2014/main" id="{D0049A0F-07E9-12D0-AF74-4E2E8BCB476C}"/>
              </a:ext>
            </a:extLst>
          </p:cNvPr>
          <p:cNvSpPr/>
          <p:nvPr/>
        </p:nvSpPr>
        <p:spPr>
          <a:xfrm>
            <a:off x="2778513" y="5407797"/>
            <a:ext cx="456456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sng" strike="noStrike" cap="none" dirty="0">
                <a:solidFill>
                  <a:srgbClr val="0000FF"/>
                </a:solidFill>
                <a:latin typeface="Arial"/>
                <a:ea typeface="Arial"/>
                <a:cs typeface="Arial"/>
                <a:sym typeface="Arial"/>
                <a:hlinkClick r:id="rId3"/>
              </a:rPr>
              <a:t>Video 1: Being Visible in the School Building</a:t>
            </a:r>
            <a:endParaRPr sz="1600" b="1" i="0" u="sng" strike="noStrike" cap="none" dirty="0">
              <a:solidFill>
                <a:srgbClr val="0000FF"/>
              </a:solidFill>
              <a:latin typeface="Arial"/>
              <a:ea typeface="Arial"/>
              <a:cs typeface="Arial"/>
              <a:sym typeface="Arial"/>
            </a:endParaRPr>
          </a:p>
        </p:txBody>
      </p:sp>
      <p:pic>
        <p:nvPicPr>
          <p:cNvPr id="11" name="Google Shape;520;p27">
            <a:hlinkClick r:id="rId4"/>
            <a:extLst>
              <a:ext uri="{FF2B5EF4-FFF2-40B4-BE49-F238E27FC236}">
                <a16:creationId xmlns:a16="http://schemas.microsoft.com/office/drawing/2014/main" id="{F140215D-4BF3-A36B-A13F-058505635340}"/>
              </a:ext>
            </a:extLst>
          </p:cNvPr>
          <p:cNvPicPr preferRelativeResize="0"/>
          <p:nvPr/>
        </p:nvPicPr>
        <p:blipFill rotWithShape="1">
          <a:blip r:embed="rId5">
            <a:alphaModFix/>
          </a:blip>
          <a:srcRect l="354"/>
          <a:stretch/>
        </p:blipFill>
        <p:spPr>
          <a:xfrm>
            <a:off x="2832475" y="2597901"/>
            <a:ext cx="4542815" cy="2771802"/>
          </a:xfrm>
          <a:prstGeom prst="rect">
            <a:avLst/>
          </a:prstGeom>
          <a:noFill/>
          <a:ln w="9525" cap="flat" cmpd="sng">
            <a:solidFill>
              <a:srgbClr val="BFBFBF"/>
            </a:solidFill>
            <a:prstDash val="solid"/>
            <a:round/>
            <a:headEnd type="none" w="sm" len="sm"/>
            <a:tailEnd type="none" w="sm" len="sm"/>
          </a:ln>
        </p:spPr>
      </p:pic>
    </p:spTree>
    <p:extLst>
      <p:ext uri="{BB962C8B-B14F-4D97-AF65-F5344CB8AC3E}">
        <p14:creationId xmlns:p14="http://schemas.microsoft.com/office/powerpoint/2010/main" val="148364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39</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 coach does not automatically gain trust the first day on the job. He or she has to work diligently to lay the groundwork. Trust is a prerequisite to engaging in serious work with teachers (Costa &amp; Garmston, 1994). This involves confidentiality, follow-through, equality, and getting to know teachers. Experts on coaching agree that, in order to gain and keep trust, it is crucial to maintain confidentiality (Bean &amp; DeFord, 2007; Ertmer et al., 2005; L’Allier et al., 2010).  There are administrators who sometimes, and possibly with good intentions, choose to use coaches as their eyes and ears in the school. In other words, what happens in coaching conversations should stay in coaching conversations. This is not to say that regular communication with the principal is not necessary, but coaches need to be mindful when sharing observations with administrators. </a:t>
            </a:r>
            <a:endParaRPr lang="en-US" sz="18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Establishing trust</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53</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061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83;g10083df9ad4_0_54">
            <a:extLst>
              <a:ext uri="{FF2B5EF4-FFF2-40B4-BE49-F238E27FC236}">
                <a16:creationId xmlns:a16="http://schemas.microsoft.com/office/drawing/2014/main" id="{935B812F-8D49-74C9-9767-A23ED61C633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
        <p:nvSpPr>
          <p:cNvPr id="4" name="Google Shape;164;g10083df9ad4_0_29">
            <a:extLst>
              <a:ext uri="{FF2B5EF4-FFF2-40B4-BE49-F238E27FC236}">
                <a16:creationId xmlns:a16="http://schemas.microsoft.com/office/drawing/2014/main" id="{E6350490-BED0-3531-F39D-1EEA5942E379}"/>
              </a:ext>
            </a:extLst>
          </p:cNvPr>
          <p:cNvSpPr txBox="1">
            <a:spLocks noGrp="1"/>
          </p:cNvSpPr>
          <p:nvPr>
            <p:ph type="title" idx="4294967295"/>
          </p:nvPr>
        </p:nvSpPr>
        <p:spPr>
          <a:xfrm>
            <a:off x="1404257" y="233362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600" b="1" dirty="0">
                <a:latin typeface="Trebuchet MS" panose="020B0603020202020204" pitchFamily="34" charset="0"/>
                <a:ea typeface="Calibri"/>
                <a:cs typeface="Calibri"/>
                <a:sym typeface="Calibri"/>
              </a:rPr>
              <a:t>Goals for Today</a:t>
            </a:r>
            <a:endParaRPr sz="3600" dirty="0">
              <a:latin typeface="Trebuchet MS" panose="020B0603020202020204" pitchFamily="34" charset="0"/>
            </a:endParaRPr>
          </a:p>
        </p:txBody>
      </p:sp>
      <p:sp>
        <p:nvSpPr>
          <p:cNvPr id="5" name="Google Shape;165;g10083df9ad4_0_29">
            <a:extLst>
              <a:ext uri="{FF2B5EF4-FFF2-40B4-BE49-F238E27FC236}">
                <a16:creationId xmlns:a16="http://schemas.microsoft.com/office/drawing/2014/main" id="{F8228363-6F8C-6417-791B-53E318EB44E3}"/>
              </a:ext>
            </a:extLst>
          </p:cNvPr>
          <p:cNvSpPr txBox="1">
            <a:spLocks/>
          </p:cNvSpPr>
          <p:nvPr/>
        </p:nvSpPr>
        <p:spPr>
          <a:xfrm>
            <a:off x="1404257" y="2959543"/>
            <a:ext cx="10326189" cy="1882972"/>
          </a:xfrm>
          <a:prstGeom prst="rect">
            <a:avLst/>
          </a:prstGeom>
          <a:noFill/>
          <a:ln>
            <a:noFill/>
          </a:ln>
        </p:spPr>
        <p:txBody>
          <a:bodyPr spcFirstLastPara="1" vert="horz" wrap="square" lIns="91425" tIns="45700" rIns="91425"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9845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a:p>
            <a:pPr marL="342900" indent="-342900">
              <a:lnSpc>
                <a:spcPct val="120000"/>
              </a:lnSpc>
              <a:spcBef>
                <a:spcPts val="0"/>
              </a:spcBef>
              <a:buClr>
                <a:srgbClr val="7F7F7F"/>
              </a:buClr>
              <a:buSzPct val="100000"/>
            </a:pPr>
            <a:r>
              <a:rPr lang="en-US" sz="9600" dirty="0">
                <a:latin typeface="Calibri"/>
                <a:ea typeface="Calibri"/>
                <a:cs typeface="Calibri"/>
                <a:sym typeface="Calibri"/>
              </a:rPr>
              <a:t>Overview the introductory materials and organization of the course.</a:t>
            </a:r>
            <a:endParaRPr lang="en-US" sz="9600" dirty="0"/>
          </a:p>
          <a:p>
            <a:pPr marL="1270000" indent="-109855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a:p>
            <a:pPr marL="342900" indent="-342900">
              <a:lnSpc>
                <a:spcPct val="120000"/>
              </a:lnSpc>
              <a:spcBef>
                <a:spcPts val="0"/>
              </a:spcBef>
              <a:buClr>
                <a:srgbClr val="7F7F7F"/>
              </a:buClr>
              <a:buSzPct val="100000"/>
            </a:pPr>
            <a:r>
              <a:rPr lang="en-US" sz="9600" dirty="0">
                <a:latin typeface="Calibri"/>
                <a:ea typeface="Calibri"/>
                <a:cs typeface="Calibri"/>
                <a:sym typeface="Calibri"/>
              </a:rPr>
              <a:t>Become familiar with the materials for Session 1.</a:t>
            </a:r>
            <a:endParaRPr lang="en-US" sz="9600" dirty="0"/>
          </a:p>
          <a:p>
            <a:pPr marL="1270000" indent="-109855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a:p>
            <a:pPr marL="342900" indent="-342900">
              <a:lnSpc>
                <a:spcPct val="120000"/>
              </a:lnSpc>
              <a:spcBef>
                <a:spcPts val="0"/>
              </a:spcBef>
              <a:buClr>
                <a:srgbClr val="7F7F7F"/>
              </a:buClr>
              <a:buSzPct val="100000"/>
            </a:pPr>
            <a:r>
              <a:rPr lang="en-US" sz="9600" dirty="0">
                <a:latin typeface="Calibri"/>
                <a:ea typeface="Calibri"/>
                <a:cs typeface="Calibri"/>
                <a:sym typeface="Calibri"/>
              </a:rPr>
              <a:t>Gain an understanding/rationale for the benefits of coaching.</a:t>
            </a:r>
            <a:endParaRPr lang="en-US" sz="9600" dirty="0"/>
          </a:p>
          <a:p>
            <a:pPr marL="457200" indent="-254000">
              <a:lnSpc>
                <a:spcPct val="120000"/>
              </a:lnSpc>
              <a:spcBef>
                <a:spcPts val="0"/>
              </a:spcBef>
              <a:buClr>
                <a:srgbClr val="7F7F7F"/>
              </a:buClr>
              <a:buSzPts val="3200"/>
              <a:buFont typeface="Arial" panose="020B0604020202020204" pitchFamily="34" charset="0"/>
              <a:buNone/>
            </a:pPr>
            <a:endParaRPr lang="en-US" dirty="0"/>
          </a:p>
          <a:p>
            <a:pPr marL="457200" indent="-40640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a:p>
            <a:pPr marL="457200" indent="-40640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a:p>
            <a:pPr marL="508000" indent="-406400">
              <a:lnSpc>
                <a:spcPct val="120000"/>
              </a:lnSpc>
              <a:spcBef>
                <a:spcPts val="0"/>
              </a:spcBef>
              <a:buClr>
                <a:srgbClr val="7F7F7F"/>
              </a:buClr>
              <a:buSzPct val="100000"/>
              <a:buFont typeface="Arial" panose="020B0604020202020204" pitchFamily="34" charset="0"/>
              <a:buNone/>
            </a:pPr>
            <a:endParaRPr lang="en-US" dirty="0">
              <a:latin typeface="Calibri"/>
              <a:ea typeface="Calibri"/>
              <a:cs typeface="Calibri"/>
              <a:sym typeface="Calibri"/>
            </a:endParaRPr>
          </a:p>
        </p:txBody>
      </p:sp>
      <p:sp>
        <p:nvSpPr>
          <p:cNvPr id="7" name="Google Shape;167;g10083df9ad4_0_29">
            <a:extLst>
              <a:ext uri="{FF2B5EF4-FFF2-40B4-BE49-F238E27FC236}">
                <a16:creationId xmlns:a16="http://schemas.microsoft.com/office/drawing/2014/main" id="{FB41C962-4949-5A41-F367-F2B0CC93E69D}"/>
              </a:ext>
            </a:extLst>
          </p:cNvPr>
          <p:cNvSpPr txBox="1"/>
          <p:nvPr/>
        </p:nvSpPr>
        <p:spPr>
          <a:xfrm>
            <a:off x="1956247" y="1362290"/>
            <a:ext cx="838953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168;g10083df9ad4_0_29">
            <a:extLst>
              <a:ext uri="{FF2B5EF4-FFF2-40B4-BE49-F238E27FC236}">
                <a16:creationId xmlns:a16="http://schemas.microsoft.com/office/drawing/2014/main" id="{7389E47A-5318-808D-FAB8-115631ED4136}"/>
              </a:ext>
            </a:extLst>
          </p:cNvPr>
          <p:cNvPicPr preferRelativeResize="0"/>
          <p:nvPr/>
        </p:nvPicPr>
        <p:blipFill rotWithShape="1">
          <a:blip r:embed="rId3">
            <a:alphaModFix/>
          </a:blip>
          <a:srcRect/>
          <a:stretch/>
        </p:blipFill>
        <p:spPr>
          <a:xfrm>
            <a:off x="1404257" y="1362290"/>
            <a:ext cx="551991" cy="461665"/>
          </a:xfrm>
          <a:prstGeom prst="rect">
            <a:avLst/>
          </a:prstGeom>
          <a:noFill/>
          <a:ln>
            <a:noFill/>
          </a:ln>
        </p:spPr>
      </p:pic>
    </p:spTree>
    <p:extLst>
      <p:ext uri="{BB962C8B-B14F-4D97-AF65-F5344CB8AC3E}">
        <p14:creationId xmlns:p14="http://schemas.microsoft.com/office/powerpoint/2010/main" val="1574270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40</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Another aspect of trust that often appears in the literature on coaching is following through. If a teacher reaches out to the coach, which in some cases may be a huge step on the part of that teacher, the coach is obligated to reply immediately (Bean &amp; DeFord, 2007; L’Allier et al., 2010). Again, once a commitment is broken, even just one time, a signal is sent to the teacher that the coach is unreliable, and the teacher will be less likely to ask for assistance again. </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To maintain a trusting relationship with teachers, coaches are to be mindful of treating teachers as equal colleagues who learn alongside one another (Ertmer et al., 2005). Every interaction with teachers should be as positive as it can be, building on a teacher’s strengths, just as one would do with students. Also, it takes conscious effort to see teachers through a lens of assistance and empowerment, rather than evaluation. </a:t>
            </a:r>
            <a:endParaRPr lang="en-US" sz="18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Establishing trust</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54</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6411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41</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Coaches talk for a living. After all, they begin as teachers - figuring out exact language to use to reach students. Communicating with adults requires a different skill-set, and Knight (2009) asserts that a coach must be a “master of effective communication” (p. 511). To strive for this level, coaches have to spend time with teachers throughout each and every school day. This practice will help them become comfortable talking with teachers (Gibson, 2006). As coaches reach a relaxed level of conversation, it is then time to work on what is perhaps the most critical piece of effective communication: listening. Teachers want to know that they are being listened to and that their ideas are respected. This listening involves eye contact, open body posture, and sometimes calls for a nodding of the head, an inserted “mm-hmm,” and brief paraphrasing. </a:t>
            </a:r>
            <a:endParaRPr lang="en-US" sz="18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Facilitating collaboration</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54</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87283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42</a:t>
            </a:fld>
            <a:endParaRPr dirty="0"/>
          </a:p>
        </p:txBody>
      </p:sp>
      <p:sp>
        <p:nvSpPr>
          <p:cNvPr id="2" name="Google Shape;443;p22">
            <a:extLst>
              <a:ext uri="{FF2B5EF4-FFF2-40B4-BE49-F238E27FC236}">
                <a16:creationId xmlns:a16="http://schemas.microsoft.com/office/drawing/2014/main" id="{3A5EDF2D-DCEA-8EA0-490E-47375C8E0E18}"/>
              </a:ext>
            </a:extLst>
          </p:cNvPr>
          <p:cNvSpPr txBox="1">
            <a:spLocks/>
          </p:cNvSpPr>
          <p:nvPr/>
        </p:nvSpPr>
        <p:spPr>
          <a:xfrm>
            <a:off x="872655" y="1516873"/>
            <a:ext cx="10481807" cy="457200"/>
          </a:xfrm>
          <a:prstGeom prst="rect">
            <a:avLst/>
          </a:prstGeom>
          <a:noFill/>
          <a:ln>
            <a:noFill/>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800"/>
              <a:buFont typeface="Arial" panose="020B0604020202020204" pitchFamily="34" charset="0"/>
              <a:buNone/>
            </a:pPr>
            <a:r>
              <a:rPr lang="en-US" sz="3600" b="1" dirty="0">
                <a:latin typeface="Trebuchet MS" panose="020B0603020202020204" pitchFamily="34" charset="0"/>
                <a:ea typeface="Calibri"/>
                <a:cs typeface="Calibri"/>
                <a:sym typeface="Calibri"/>
              </a:rPr>
              <a:t>Steps to Building a Teacher/Coach Relationship</a:t>
            </a:r>
            <a:endParaRPr lang="en-US" sz="3600" dirty="0">
              <a:latin typeface="Trebuchet MS" panose="020B0603020202020204" pitchFamily="34" charset="0"/>
            </a:endParaRPr>
          </a:p>
        </p:txBody>
      </p:sp>
      <p:sp>
        <p:nvSpPr>
          <p:cNvPr id="3" name="Google Shape;445;p22">
            <a:extLst>
              <a:ext uri="{FF2B5EF4-FFF2-40B4-BE49-F238E27FC236}">
                <a16:creationId xmlns:a16="http://schemas.microsoft.com/office/drawing/2014/main" id="{9BE4D9D0-2B90-D92F-4CFF-7633C66A535C}"/>
              </a:ext>
            </a:extLst>
          </p:cNvPr>
          <p:cNvSpPr/>
          <p:nvPr/>
        </p:nvSpPr>
        <p:spPr>
          <a:xfrm>
            <a:off x="2778513" y="2203691"/>
            <a:ext cx="8575949"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Calibri"/>
                <a:ea typeface="Calibri"/>
                <a:cs typeface="Calibri"/>
                <a:sym typeface="Calibri"/>
              </a:rPr>
              <a:t>C</a:t>
            </a:r>
            <a:r>
              <a:rPr lang="en-US" sz="1800" b="0" i="0" u="none" strike="noStrike" cap="none" dirty="0">
                <a:solidFill>
                  <a:schemeClr val="dk1"/>
                </a:solidFill>
                <a:latin typeface="Calibri"/>
                <a:ea typeface="Calibri"/>
                <a:cs typeface="Calibri"/>
                <a:sym typeface="Calibri"/>
              </a:rPr>
              <a:t>oaches are in schools to empower teachers and lift them to the next level of teaching. This entails meeting the teacher where he or she is (Bean, 2010). Each teacher is unique in that they have varying interests and are at different places in their learning. An effective coach works to figure out these things and knows when and how to engage in shared thinking with teachers (Ippolito, 2010). This process not only helps to build capacity; it can also “boost teachers’ self-efficacy.”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(Shanklin, 2006, p. 2).</a:t>
            </a:r>
            <a:endParaRPr lang="en-US" sz="1200" b="0" i="0" u="none" strike="noStrike" cap="none" dirty="0">
              <a:solidFill>
                <a:srgbClr val="000000"/>
              </a:solidFill>
              <a:latin typeface="Arial"/>
              <a:ea typeface="Arial"/>
              <a:cs typeface="Arial"/>
              <a:sym typeface="Arial"/>
            </a:endParaRPr>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Facilitating collaboration</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Pletcher, 2015, p. 55</a:t>
            </a:r>
            <a:endParaRPr lang="en-US"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77279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43</a:t>
            </a:fld>
            <a:endParaRPr dirty="0"/>
          </a:p>
        </p:txBody>
      </p:sp>
      <p:grpSp>
        <p:nvGrpSpPr>
          <p:cNvPr id="4" name="Google Shape;447;p22">
            <a:extLst>
              <a:ext uri="{FF2B5EF4-FFF2-40B4-BE49-F238E27FC236}">
                <a16:creationId xmlns:a16="http://schemas.microsoft.com/office/drawing/2014/main" id="{EC30D536-71C0-B289-ABC6-80D2E472961C}"/>
              </a:ext>
            </a:extLst>
          </p:cNvPr>
          <p:cNvGrpSpPr/>
          <p:nvPr/>
        </p:nvGrpSpPr>
        <p:grpSpPr>
          <a:xfrm>
            <a:off x="1051821" y="2366674"/>
            <a:ext cx="1633259" cy="1729201"/>
            <a:chOff x="619358" y="3412804"/>
            <a:chExt cx="1235147" cy="1307703"/>
          </a:xfrm>
        </p:grpSpPr>
        <p:sp>
          <p:nvSpPr>
            <p:cNvPr id="5" name="Google Shape;448;p22">
              <a:extLst>
                <a:ext uri="{FF2B5EF4-FFF2-40B4-BE49-F238E27FC236}">
                  <a16:creationId xmlns:a16="http://schemas.microsoft.com/office/drawing/2014/main" id="{AF14E370-CA3B-21BA-7CC2-C3291290E5B0}"/>
                </a:ext>
              </a:extLst>
            </p:cNvPr>
            <p:cNvSpPr/>
            <p:nvPr/>
          </p:nvSpPr>
          <p:spPr>
            <a:xfrm rot="5400000">
              <a:off x="843549" y="3495531"/>
              <a:ext cx="675297" cy="1123680"/>
            </a:xfrm>
            <a:prstGeom prst="corner">
              <a:avLst>
                <a:gd name="adj1" fmla="val 16120"/>
                <a:gd name="adj2" fmla="val 1611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 name="Google Shape;449;p22">
              <a:extLst>
                <a:ext uri="{FF2B5EF4-FFF2-40B4-BE49-F238E27FC236}">
                  <a16:creationId xmlns:a16="http://schemas.microsoft.com/office/drawing/2014/main" id="{FC6B2A82-C4BF-53AD-9374-FA00DBEFEB3C}"/>
                </a:ext>
              </a:extLst>
            </p:cNvPr>
            <p:cNvGrpSpPr/>
            <p:nvPr/>
          </p:nvGrpSpPr>
          <p:grpSpPr>
            <a:xfrm>
              <a:off x="730825" y="3812888"/>
              <a:ext cx="1123680" cy="907619"/>
              <a:chOff x="112694" y="2239393"/>
              <a:chExt cx="1123680" cy="907619"/>
            </a:xfrm>
          </p:grpSpPr>
          <p:sp>
            <p:nvSpPr>
              <p:cNvPr id="37" name="Google Shape;450;p22">
                <a:extLst>
                  <a:ext uri="{FF2B5EF4-FFF2-40B4-BE49-F238E27FC236}">
                    <a16:creationId xmlns:a16="http://schemas.microsoft.com/office/drawing/2014/main" id="{F262A34B-3735-977A-EF65-EE49B93992B3}"/>
                  </a:ext>
                </a:extLst>
              </p:cNvPr>
              <p:cNvSpPr/>
              <p:nvPr/>
            </p:nvSpPr>
            <p:spPr>
              <a:xfrm>
                <a:off x="112694" y="2257774"/>
                <a:ext cx="1014465" cy="8892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51;p22">
                <a:extLst>
                  <a:ext uri="{FF2B5EF4-FFF2-40B4-BE49-F238E27FC236}">
                    <a16:creationId xmlns:a16="http://schemas.microsoft.com/office/drawing/2014/main" id="{E5BC4ACF-13F0-733F-2778-07DC4952FC13}"/>
                  </a:ext>
                </a:extLst>
              </p:cNvPr>
              <p:cNvSpPr txBox="1"/>
              <p:nvPr/>
            </p:nvSpPr>
            <p:spPr>
              <a:xfrm>
                <a:off x="112694" y="2239393"/>
                <a:ext cx="1123680" cy="889238"/>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Facilitating collaboration</a:t>
                </a:r>
                <a:endParaRPr lang="en-US" dirty="0"/>
              </a:p>
            </p:txBody>
          </p:sp>
        </p:grpSp>
        <p:sp>
          <p:nvSpPr>
            <p:cNvPr id="36" name="Google Shape;452;p22">
              <a:extLst>
                <a:ext uri="{FF2B5EF4-FFF2-40B4-BE49-F238E27FC236}">
                  <a16:creationId xmlns:a16="http://schemas.microsoft.com/office/drawing/2014/main" id="{87F078DA-9FAD-EA37-00DD-77C5DF016ABD}"/>
                </a:ext>
              </a:extLst>
            </p:cNvPr>
            <p:cNvSpPr/>
            <p:nvPr/>
          </p:nvSpPr>
          <p:spPr>
            <a:xfrm>
              <a:off x="1553881" y="3412804"/>
              <a:ext cx="191408" cy="191408"/>
            </a:xfrm>
            <a:prstGeom prst="triangle">
              <a:avLst>
                <a:gd name="adj" fmla="val 100000"/>
              </a:avLst>
            </a:prstGeom>
            <a:solidFill>
              <a:srgbClr val="277CB0"/>
            </a:solidFill>
            <a:ln w="25400" cap="flat" cmpd="sng">
              <a:solidFill>
                <a:srgbClr val="277C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9" name="Google Shape;594;p32">
            <a:extLst>
              <a:ext uri="{FF2B5EF4-FFF2-40B4-BE49-F238E27FC236}">
                <a16:creationId xmlns:a16="http://schemas.microsoft.com/office/drawing/2014/main" id="{40B2790B-07DE-6704-6CB2-F07E7AEE2F66}"/>
              </a:ext>
            </a:extLst>
          </p:cNvPr>
          <p:cNvPicPr preferRelativeResize="0"/>
          <p:nvPr/>
        </p:nvPicPr>
        <p:blipFill rotWithShape="1">
          <a:blip r:embed="rId3">
            <a:alphaModFix/>
          </a:blip>
          <a:srcRect/>
          <a:stretch/>
        </p:blipFill>
        <p:spPr>
          <a:xfrm>
            <a:off x="2832476" y="720799"/>
            <a:ext cx="6581868" cy="4980285"/>
          </a:xfrm>
          <a:prstGeom prst="rect">
            <a:avLst/>
          </a:prstGeom>
          <a:noFill/>
          <a:ln>
            <a:noFill/>
          </a:ln>
        </p:spPr>
      </p:pic>
    </p:spTree>
    <p:extLst>
      <p:ext uri="{BB962C8B-B14F-4D97-AF65-F5344CB8AC3E}">
        <p14:creationId xmlns:p14="http://schemas.microsoft.com/office/powerpoint/2010/main" val="217965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44</a:t>
            </a:fld>
            <a:endParaRPr dirty="0"/>
          </a:p>
        </p:txBody>
      </p:sp>
      <p:sp>
        <p:nvSpPr>
          <p:cNvPr id="7" name="Google Shape;437;p21">
            <a:extLst>
              <a:ext uri="{FF2B5EF4-FFF2-40B4-BE49-F238E27FC236}">
                <a16:creationId xmlns:a16="http://schemas.microsoft.com/office/drawing/2014/main" id="{63645D21-662F-FE03-679E-7FA72C14E8A0}"/>
              </a:ext>
            </a:extLst>
          </p:cNvPr>
          <p:cNvSpPr txBox="1"/>
          <p:nvPr/>
        </p:nvSpPr>
        <p:spPr>
          <a:xfrm>
            <a:off x="9144000" y="6044721"/>
            <a:ext cx="1908313" cy="33851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1600" b="0" i="0" u="none" strike="noStrike" cap="none" dirty="0">
                <a:solidFill>
                  <a:schemeClr val="dk1"/>
                </a:solidFill>
                <a:latin typeface="Calibri"/>
                <a:ea typeface="Calibri"/>
                <a:cs typeface="Calibri"/>
                <a:sym typeface="Calibri"/>
              </a:rPr>
              <a:t>Dowd, 2019</a:t>
            </a:r>
            <a:endParaRPr lang="en-US" sz="1600" b="0" i="0" u="none" strike="noStrike" cap="none" dirty="0">
              <a:solidFill>
                <a:srgbClr val="000000"/>
              </a:solidFill>
              <a:latin typeface="Arial"/>
              <a:ea typeface="Arial"/>
              <a:cs typeface="Arial"/>
              <a:sym typeface="Arial"/>
            </a:endParaRPr>
          </a:p>
        </p:txBody>
      </p:sp>
      <p:sp>
        <p:nvSpPr>
          <p:cNvPr id="2" name="Google Shape;607;p33">
            <a:extLst>
              <a:ext uri="{FF2B5EF4-FFF2-40B4-BE49-F238E27FC236}">
                <a16:creationId xmlns:a16="http://schemas.microsoft.com/office/drawing/2014/main" id="{E4B60B19-E915-994F-55E8-BAA4C8C225EC}"/>
              </a:ext>
            </a:extLst>
          </p:cNvPr>
          <p:cNvSpPr/>
          <p:nvPr/>
        </p:nvSpPr>
        <p:spPr>
          <a:xfrm>
            <a:off x="1222513" y="2146220"/>
            <a:ext cx="8686800"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000" b="0" i="0" u="none" strike="noStrike" cap="none" dirty="0">
                <a:solidFill>
                  <a:schemeClr val="dk1"/>
                </a:solidFill>
                <a:latin typeface="Calibri"/>
                <a:ea typeface="Calibri"/>
                <a:cs typeface="Calibri"/>
                <a:sym typeface="Calibri"/>
              </a:rPr>
              <a:t>Read </a:t>
            </a:r>
            <a:r>
              <a:rPr lang="en-US" sz="2000" b="1" i="0" u="none" strike="noStrike" cap="none" dirty="0">
                <a:solidFill>
                  <a:schemeClr val="dk1"/>
                </a:solidFill>
                <a:latin typeface="Calibri"/>
                <a:ea typeface="Calibri"/>
                <a:cs typeface="Calibri"/>
                <a:sym typeface="Calibri"/>
              </a:rPr>
              <a:t>Handout 1: How to Build Trust with Teachers: 5 Easy Steps for Instructional Coaches</a:t>
            </a:r>
            <a:r>
              <a:rPr lang="en-US" sz="2000" b="0"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7F7F7F"/>
              </a:buClr>
              <a:buSzPts val="24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000" b="0" i="0" u="none" strike="noStrike" cap="none" dirty="0">
                <a:solidFill>
                  <a:schemeClr val="dk1"/>
                </a:solidFill>
                <a:latin typeface="Calibri"/>
                <a:ea typeface="Calibri"/>
                <a:cs typeface="Calibri"/>
                <a:sym typeface="Calibri"/>
              </a:rPr>
              <a:t>Summarize your assigned step.</a:t>
            </a:r>
            <a:endParaRPr sz="12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7F7F7F"/>
              </a:buClr>
              <a:buSzPts val="24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000" b="0" i="0" u="none" strike="noStrike" cap="none" dirty="0">
                <a:solidFill>
                  <a:schemeClr val="dk1"/>
                </a:solidFill>
                <a:latin typeface="Calibri"/>
                <a:ea typeface="Calibri"/>
                <a:cs typeface="Calibri"/>
                <a:sym typeface="Calibri"/>
              </a:rPr>
              <a:t>Share your summary with the group.</a:t>
            </a:r>
            <a:endParaRPr sz="12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7F7F7F"/>
              </a:buClr>
              <a:buSzPts val="24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000" b="0" i="0" u="none" strike="noStrike" cap="none" dirty="0">
                <a:solidFill>
                  <a:schemeClr val="dk1"/>
                </a:solidFill>
                <a:latin typeface="Calibri"/>
                <a:ea typeface="Calibri"/>
                <a:cs typeface="Calibri"/>
                <a:sym typeface="Calibri"/>
              </a:rPr>
              <a:t>While others are presenting, record a non-evaluative question to ask the presenter that may lead to collaborative discussion.</a:t>
            </a:r>
            <a:endParaRPr sz="1200" b="0" i="0" u="none" strike="noStrike" cap="none" dirty="0">
              <a:solidFill>
                <a:srgbClr val="000000"/>
              </a:solidFill>
              <a:latin typeface="Arial"/>
              <a:ea typeface="Arial"/>
              <a:cs typeface="Arial"/>
              <a:sym typeface="Arial"/>
            </a:endParaRPr>
          </a:p>
        </p:txBody>
      </p:sp>
      <p:sp>
        <p:nvSpPr>
          <p:cNvPr id="3" name="Google Shape;608;p33">
            <a:extLst>
              <a:ext uri="{FF2B5EF4-FFF2-40B4-BE49-F238E27FC236}">
                <a16:creationId xmlns:a16="http://schemas.microsoft.com/office/drawing/2014/main" id="{112C790A-EE14-FF4F-9164-587E70CF5329}"/>
              </a:ext>
            </a:extLst>
          </p:cNvPr>
          <p:cNvSpPr txBox="1"/>
          <p:nvPr/>
        </p:nvSpPr>
        <p:spPr>
          <a:xfrm>
            <a:off x="1774504" y="1363494"/>
            <a:ext cx="528625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609;p33">
            <a:extLst>
              <a:ext uri="{FF2B5EF4-FFF2-40B4-BE49-F238E27FC236}">
                <a16:creationId xmlns:a16="http://schemas.microsoft.com/office/drawing/2014/main" id="{A63C388E-B5C4-EFB9-A4F6-BA4DABF2EDB6}"/>
              </a:ext>
            </a:extLst>
          </p:cNvPr>
          <p:cNvPicPr preferRelativeResize="0"/>
          <p:nvPr/>
        </p:nvPicPr>
        <p:blipFill rotWithShape="1">
          <a:blip r:embed="rId3">
            <a:alphaModFix/>
          </a:blip>
          <a:srcRect/>
          <a:stretch/>
        </p:blipFill>
        <p:spPr>
          <a:xfrm>
            <a:off x="1222512" y="1363494"/>
            <a:ext cx="551991" cy="517491"/>
          </a:xfrm>
          <a:prstGeom prst="rect">
            <a:avLst/>
          </a:prstGeom>
          <a:noFill/>
          <a:ln>
            <a:noFill/>
          </a:ln>
        </p:spPr>
      </p:pic>
    </p:spTree>
    <p:extLst>
      <p:ext uri="{BB962C8B-B14F-4D97-AF65-F5344CB8AC3E}">
        <p14:creationId xmlns:p14="http://schemas.microsoft.com/office/powerpoint/2010/main" val="767051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45</a:t>
            </a:fld>
            <a:endParaRPr dirty="0"/>
          </a:p>
        </p:txBody>
      </p:sp>
      <p:sp>
        <p:nvSpPr>
          <p:cNvPr id="9" name="Google Shape;629;p35">
            <a:extLst>
              <a:ext uri="{FF2B5EF4-FFF2-40B4-BE49-F238E27FC236}">
                <a16:creationId xmlns:a16="http://schemas.microsoft.com/office/drawing/2014/main" id="{61B38970-9803-8A4D-2821-3208B8E9AFA6}"/>
              </a:ext>
            </a:extLst>
          </p:cNvPr>
          <p:cNvSpPr txBox="1">
            <a:spLocks noGrp="1"/>
          </p:cNvSpPr>
          <p:nvPr>
            <p:ph type="title" idx="4294967295"/>
          </p:nvPr>
        </p:nvSpPr>
        <p:spPr>
          <a:xfrm>
            <a:off x="1137683" y="2101850"/>
            <a:ext cx="82296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u="sng" dirty="0">
                <a:solidFill>
                  <a:schemeClr val="hlink"/>
                </a:solidFill>
                <a:latin typeface="Calibri"/>
                <a:ea typeface="Calibri"/>
                <a:cs typeface="Calibri"/>
                <a:sym typeface="Calibri"/>
                <a:hlinkClick r:id="rId3"/>
              </a:rPr>
              <a:t>Video 2: 5 Key Roles of an Instructional Coach </a:t>
            </a:r>
            <a:endParaRPr sz="2400" dirty="0">
              <a:latin typeface="Calibri"/>
              <a:ea typeface="Calibri"/>
              <a:cs typeface="Calibri"/>
              <a:sym typeface="Calibri"/>
            </a:endParaRPr>
          </a:p>
        </p:txBody>
      </p:sp>
      <p:sp>
        <p:nvSpPr>
          <p:cNvPr id="4" name="Google Shape;608;p33">
            <a:extLst>
              <a:ext uri="{FF2B5EF4-FFF2-40B4-BE49-F238E27FC236}">
                <a16:creationId xmlns:a16="http://schemas.microsoft.com/office/drawing/2014/main" id="{D5043D76-877F-4247-B2C4-92797D9AB4AD}"/>
              </a:ext>
            </a:extLst>
          </p:cNvPr>
          <p:cNvSpPr txBox="1"/>
          <p:nvPr/>
        </p:nvSpPr>
        <p:spPr>
          <a:xfrm>
            <a:off x="1774504" y="1363494"/>
            <a:ext cx="528625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pic>
        <p:nvPicPr>
          <p:cNvPr id="5" name="Google Shape;609;p33">
            <a:extLst>
              <a:ext uri="{FF2B5EF4-FFF2-40B4-BE49-F238E27FC236}">
                <a16:creationId xmlns:a16="http://schemas.microsoft.com/office/drawing/2014/main" id="{63678800-34C0-FE98-B0C7-F25078E013AC}"/>
              </a:ext>
            </a:extLst>
          </p:cNvPr>
          <p:cNvPicPr preferRelativeResize="0"/>
          <p:nvPr/>
        </p:nvPicPr>
        <p:blipFill rotWithShape="1">
          <a:blip r:embed="rId4">
            <a:alphaModFix/>
          </a:blip>
          <a:srcRect/>
          <a:stretch/>
        </p:blipFill>
        <p:spPr>
          <a:xfrm>
            <a:off x="1222512" y="1363494"/>
            <a:ext cx="551991" cy="517491"/>
          </a:xfrm>
          <a:prstGeom prst="rect">
            <a:avLst/>
          </a:prstGeom>
          <a:noFill/>
          <a:ln>
            <a:noFill/>
          </a:ln>
        </p:spPr>
      </p:pic>
      <p:sp>
        <p:nvSpPr>
          <p:cNvPr id="14" name="Google Shape;630;p35">
            <a:extLst>
              <a:ext uri="{FF2B5EF4-FFF2-40B4-BE49-F238E27FC236}">
                <a16:creationId xmlns:a16="http://schemas.microsoft.com/office/drawing/2014/main" id="{F9C02374-DED4-E9EF-8256-8255B05ADA30}"/>
              </a:ext>
            </a:extLst>
          </p:cNvPr>
          <p:cNvSpPr txBox="1">
            <a:spLocks/>
          </p:cNvSpPr>
          <p:nvPr/>
        </p:nvSpPr>
        <p:spPr>
          <a:xfrm>
            <a:off x="1222512" y="2879333"/>
            <a:ext cx="4315800" cy="135459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1800" dirty="0">
                <a:latin typeface="Calibri"/>
                <a:ea typeface="Calibri"/>
                <a:cs typeface="Calibri"/>
                <a:sym typeface="Calibri"/>
              </a:rPr>
              <a:t>Watch this 5-minute video. </a:t>
            </a:r>
          </a:p>
          <a:p>
            <a:pPr marL="342900" indent="-316230">
              <a:lnSpc>
                <a:spcPct val="100000"/>
              </a:lnSpc>
              <a:spcBef>
                <a:spcPts val="0"/>
              </a:spcBef>
              <a:buClr>
                <a:srgbClr val="7F7F7F"/>
              </a:buClr>
              <a:buSzPts val="1800"/>
              <a:buFont typeface="Calibri"/>
              <a:buChar char="•"/>
            </a:pPr>
            <a:r>
              <a:rPr lang="en-US" sz="1800" dirty="0">
                <a:latin typeface="Calibri"/>
                <a:ea typeface="Calibri"/>
                <a:cs typeface="Calibri"/>
                <a:sym typeface="Calibri"/>
              </a:rPr>
              <a:t>Note any similarities with coaching roles shared previously during this session.</a:t>
            </a:r>
          </a:p>
          <a:p>
            <a:pPr marL="457200" indent="0">
              <a:lnSpc>
                <a:spcPct val="100000"/>
              </a:lnSpc>
              <a:spcBef>
                <a:spcPts val="0"/>
              </a:spcBef>
              <a:buClr>
                <a:srgbClr val="7F7F7F"/>
              </a:buClr>
              <a:buSzPts val="2800"/>
              <a:buFont typeface="Arial" panose="020B0604020202020204" pitchFamily="34" charset="0"/>
              <a:buNone/>
            </a:pPr>
            <a:endParaRPr lang="en-US" sz="900" dirty="0">
              <a:latin typeface="Calibri"/>
              <a:ea typeface="Calibri"/>
              <a:cs typeface="Calibri"/>
              <a:sym typeface="Calibri"/>
            </a:endParaRPr>
          </a:p>
          <a:p>
            <a:pPr marL="342900" indent="-322580">
              <a:lnSpc>
                <a:spcPct val="100000"/>
              </a:lnSpc>
              <a:spcBef>
                <a:spcPts val="0"/>
              </a:spcBef>
              <a:buClr>
                <a:srgbClr val="7F7F7F"/>
              </a:buClr>
              <a:buSzPts val="1900"/>
              <a:buFont typeface="Calibri"/>
              <a:buChar char="•"/>
            </a:pPr>
            <a:r>
              <a:rPr lang="en-US" sz="1800" dirty="0">
                <a:latin typeface="Calibri"/>
                <a:ea typeface="Calibri"/>
                <a:cs typeface="Calibri"/>
                <a:sym typeface="Calibri"/>
              </a:rPr>
              <a:t>Debrief and discuss the five key roles.</a:t>
            </a:r>
            <a:r>
              <a:rPr lang="en-US" sz="1900" dirty="0">
                <a:latin typeface="Calibri"/>
                <a:ea typeface="Calibri"/>
                <a:cs typeface="Calibri"/>
                <a:sym typeface="Calibri"/>
              </a:rPr>
              <a:t> </a:t>
            </a:r>
          </a:p>
        </p:txBody>
      </p:sp>
      <p:pic>
        <p:nvPicPr>
          <p:cNvPr id="15" name="Google Shape;631;p35">
            <a:hlinkClick r:id="rId5"/>
            <a:extLst>
              <a:ext uri="{FF2B5EF4-FFF2-40B4-BE49-F238E27FC236}">
                <a16:creationId xmlns:a16="http://schemas.microsoft.com/office/drawing/2014/main" id="{0A83E498-29BF-47A4-451A-165FE88710BA}"/>
              </a:ext>
            </a:extLst>
          </p:cNvPr>
          <p:cNvPicPr preferRelativeResize="0"/>
          <p:nvPr/>
        </p:nvPicPr>
        <p:blipFill rotWithShape="1">
          <a:blip r:embed="rId6">
            <a:alphaModFix/>
          </a:blip>
          <a:srcRect/>
          <a:stretch/>
        </p:blipFill>
        <p:spPr>
          <a:xfrm>
            <a:off x="5724870" y="2879333"/>
            <a:ext cx="5382325" cy="2755237"/>
          </a:xfrm>
          <a:prstGeom prst="rect">
            <a:avLst/>
          </a:prstGeom>
          <a:noFill/>
          <a:ln>
            <a:noFill/>
          </a:ln>
        </p:spPr>
      </p:pic>
    </p:spTree>
    <p:extLst>
      <p:ext uri="{BB962C8B-B14F-4D97-AF65-F5344CB8AC3E}">
        <p14:creationId xmlns:p14="http://schemas.microsoft.com/office/powerpoint/2010/main" val="3290966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46</a:t>
            </a:fld>
            <a:endParaRPr dirty="0"/>
          </a:p>
        </p:txBody>
      </p:sp>
      <p:sp>
        <p:nvSpPr>
          <p:cNvPr id="7" name="Google Shape;640;p36">
            <a:extLst>
              <a:ext uri="{FF2B5EF4-FFF2-40B4-BE49-F238E27FC236}">
                <a16:creationId xmlns:a16="http://schemas.microsoft.com/office/drawing/2014/main" id="{D08E99EF-4D0D-934C-7B40-DDA9158FC64A}"/>
              </a:ext>
            </a:extLst>
          </p:cNvPr>
          <p:cNvSpPr txBox="1">
            <a:spLocks noGrp="1"/>
          </p:cNvSpPr>
          <p:nvPr>
            <p:ph type="title" idx="4294967295"/>
          </p:nvPr>
        </p:nvSpPr>
        <p:spPr>
          <a:xfrm>
            <a:off x="1538955" y="2111375"/>
            <a:ext cx="7934325" cy="492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000"/>
              <a:buFont typeface="Calibri"/>
              <a:buNone/>
            </a:pPr>
            <a:r>
              <a:rPr lang="en-US" sz="2000" dirty="0">
                <a:latin typeface="Calibri"/>
                <a:ea typeface="Calibri"/>
                <a:cs typeface="Calibri"/>
                <a:sym typeface="Calibri"/>
              </a:rPr>
              <a:t>Post-Session Reflection, Planning, and Implementation</a:t>
            </a:r>
            <a:endParaRPr dirty="0"/>
          </a:p>
        </p:txBody>
      </p:sp>
      <p:sp>
        <p:nvSpPr>
          <p:cNvPr id="11" name="Google Shape;641;p36">
            <a:extLst>
              <a:ext uri="{FF2B5EF4-FFF2-40B4-BE49-F238E27FC236}">
                <a16:creationId xmlns:a16="http://schemas.microsoft.com/office/drawing/2014/main" id="{EC28FC84-83AE-F9D5-9B15-6E8E9830A858}"/>
              </a:ext>
            </a:extLst>
          </p:cNvPr>
          <p:cNvSpPr txBox="1">
            <a:spLocks/>
          </p:cNvSpPr>
          <p:nvPr/>
        </p:nvSpPr>
        <p:spPr>
          <a:xfrm>
            <a:off x="2590454" y="2624116"/>
            <a:ext cx="7674491" cy="2513757"/>
          </a:xfrm>
          <a:prstGeom prst="rect">
            <a:avLst/>
          </a:prstGeom>
          <a:noFill/>
          <a:ln>
            <a:noFill/>
          </a:ln>
        </p:spPr>
        <p:txBody>
          <a:bodyPr spcFirstLastPara="1" vert="horz" wrap="square" lIns="91425" tIns="45700" rIns="91425"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dk1"/>
              </a:buClr>
              <a:buSzPct val="100000"/>
              <a:buFont typeface="Arial" panose="020B0604020202020204" pitchFamily="34" charset="0"/>
              <a:buNone/>
            </a:pPr>
            <a:r>
              <a:rPr lang="en-US" sz="6400" b="1" dirty="0">
                <a:latin typeface="Calibri"/>
                <a:ea typeface="Calibri"/>
                <a:cs typeface="Calibri"/>
                <a:sym typeface="Calibri"/>
              </a:rPr>
              <a:t>Handout 2: Literacy Coaching Advice: Cultivating Healthy Working Relationships </a:t>
            </a:r>
            <a:br>
              <a:rPr lang="en-US" sz="6400" b="1" dirty="0">
                <a:latin typeface="Calibri"/>
                <a:ea typeface="Calibri"/>
                <a:cs typeface="Calibri"/>
                <a:sym typeface="Calibri"/>
              </a:rPr>
            </a:br>
            <a:r>
              <a:rPr lang="en-US" sz="6400" b="1" dirty="0">
                <a:latin typeface="Calibri"/>
                <a:ea typeface="Calibri"/>
                <a:cs typeface="Calibri"/>
                <a:sym typeface="Calibri"/>
              </a:rPr>
              <a:t>with Teachers</a:t>
            </a:r>
            <a:r>
              <a:rPr lang="en-US" sz="6400" dirty="0">
                <a:latin typeface="Calibri"/>
                <a:ea typeface="Calibri"/>
                <a:cs typeface="Calibri"/>
                <a:sym typeface="Calibri"/>
              </a:rPr>
              <a:t>. This will be helpful for Self-Study 1. </a:t>
            </a:r>
            <a:endParaRPr lang="en-US" sz="2400" dirty="0"/>
          </a:p>
          <a:p>
            <a:pPr marL="0" indent="0">
              <a:lnSpc>
                <a:spcPct val="120000"/>
              </a:lnSpc>
              <a:spcBef>
                <a:spcPts val="0"/>
              </a:spcBef>
              <a:buClr>
                <a:schemeClr val="dk1"/>
              </a:buClr>
              <a:buSzPct val="100000"/>
              <a:buFont typeface="Arial" panose="020B0604020202020204" pitchFamily="34" charset="0"/>
              <a:buNone/>
            </a:pPr>
            <a:endParaRPr lang="en-US" sz="7200" dirty="0">
              <a:latin typeface="Calibri"/>
              <a:ea typeface="Calibri"/>
              <a:cs typeface="Calibri"/>
              <a:sym typeface="Calibri"/>
            </a:endParaRPr>
          </a:p>
          <a:p>
            <a:pPr marL="342900" indent="-342900">
              <a:lnSpc>
                <a:spcPct val="120000"/>
              </a:lnSpc>
              <a:spcBef>
                <a:spcPts val="0"/>
              </a:spcBef>
              <a:buClr>
                <a:srgbClr val="7F7F7F"/>
              </a:buClr>
              <a:buSzPct val="100000"/>
            </a:pPr>
            <a:r>
              <a:rPr lang="en-US" sz="6400" dirty="0">
                <a:latin typeface="Calibri"/>
                <a:ea typeface="Calibri"/>
                <a:cs typeface="Calibri"/>
                <a:sym typeface="Calibri"/>
              </a:rPr>
              <a:t>Complete the </a:t>
            </a:r>
            <a:r>
              <a:rPr lang="en-US" sz="6400" b="1" dirty="0">
                <a:latin typeface="Calibri"/>
                <a:ea typeface="Calibri"/>
                <a:cs typeface="Calibri"/>
                <a:sym typeface="Calibri"/>
              </a:rPr>
              <a:t>Self-Study 1: Steps to Building a Teacher-Coach Relationship</a:t>
            </a:r>
            <a:r>
              <a:rPr lang="en-US" sz="6400" dirty="0">
                <a:latin typeface="Calibri"/>
                <a:ea typeface="Calibri"/>
                <a:cs typeface="Calibri"/>
                <a:sym typeface="Calibri"/>
              </a:rPr>
              <a:t>.</a:t>
            </a:r>
          </a:p>
          <a:p>
            <a:pPr marL="342900" indent="-342900">
              <a:lnSpc>
                <a:spcPct val="120000"/>
              </a:lnSpc>
              <a:spcBef>
                <a:spcPts val="0"/>
              </a:spcBef>
              <a:buClr>
                <a:srgbClr val="7F7F7F"/>
              </a:buClr>
              <a:buSzPct val="100000"/>
            </a:pPr>
            <a:r>
              <a:rPr lang="en-US" sz="6400" dirty="0">
                <a:latin typeface="Calibri"/>
                <a:ea typeface="Calibri"/>
                <a:cs typeface="Calibri"/>
                <a:sym typeface="Calibri"/>
              </a:rPr>
              <a:t>Reflect on your participation in Session 1 by noting any questions about the content </a:t>
            </a:r>
            <a:br>
              <a:rPr lang="en-US" sz="6400" dirty="0">
                <a:latin typeface="Calibri"/>
                <a:ea typeface="Calibri"/>
                <a:cs typeface="Calibri"/>
                <a:sym typeface="Calibri"/>
              </a:rPr>
            </a:br>
            <a:r>
              <a:rPr lang="en-US" sz="6400" dirty="0">
                <a:latin typeface="Calibri"/>
                <a:ea typeface="Calibri"/>
                <a:cs typeface="Calibri"/>
                <a:sym typeface="Calibri"/>
              </a:rPr>
              <a:t>or format on Self-Study 1. Bring this self-study assignment to Session 2.</a:t>
            </a:r>
            <a:endParaRPr lang="en-US" sz="2400" dirty="0"/>
          </a:p>
          <a:p>
            <a:pPr marL="0" indent="0">
              <a:lnSpc>
                <a:spcPct val="120000"/>
              </a:lnSpc>
              <a:spcBef>
                <a:spcPts val="0"/>
              </a:spcBef>
              <a:buClr>
                <a:schemeClr val="dk1"/>
              </a:buClr>
              <a:buSzPct val="100000"/>
              <a:buFont typeface="Arial" panose="020B0604020202020204" pitchFamily="34" charset="0"/>
              <a:buNone/>
            </a:pPr>
            <a:endParaRPr lang="en-US" sz="7200" dirty="0">
              <a:latin typeface="Calibri"/>
              <a:ea typeface="Calibri"/>
              <a:cs typeface="Calibri"/>
              <a:sym typeface="Calibri"/>
            </a:endParaRPr>
          </a:p>
          <a:p>
            <a:pPr marL="0" indent="0">
              <a:lnSpc>
                <a:spcPct val="120000"/>
              </a:lnSpc>
              <a:spcBef>
                <a:spcPts val="0"/>
              </a:spcBef>
              <a:buClr>
                <a:schemeClr val="dk1"/>
              </a:buClr>
              <a:buSzPct val="100000"/>
              <a:buFont typeface="Arial" panose="020B0604020202020204" pitchFamily="34" charset="0"/>
              <a:buNone/>
            </a:pPr>
            <a:r>
              <a:rPr lang="en-US" sz="6400" b="1" u="sng" dirty="0">
                <a:solidFill>
                  <a:srgbClr val="0000FF"/>
                </a:solidFill>
                <a:latin typeface="Calibri"/>
                <a:ea typeface="Calibri"/>
                <a:cs typeface="Calibri"/>
                <a:sym typeface="Calibri"/>
                <a:hlinkClick r:id="rId4"/>
              </a:rPr>
              <a:t>Video 3: Literacy Coaching Interview</a:t>
            </a:r>
            <a:r>
              <a:rPr lang="en-US" sz="6400" dirty="0">
                <a:latin typeface="Calibri"/>
                <a:ea typeface="Calibri"/>
                <a:cs typeface="Calibri"/>
                <a:sym typeface="Calibri"/>
              </a:rPr>
              <a:t> and complete </a:t>
            </a:r>
            <a:r>
              <a:rPr lang="en-US" sz="6400" b="1" dirty="0">
                <a:latin typeface="Calibri"/>
                <a:ea typeface="Calibri"/>
                <a:cs typeface="Calibri"/>
                <a:sym typeface="Calibri"/>
              </a:rPr>
              <a:t>Self Study 2: Video Viewing Guide for Reflective Coaching Conversation</a:t>
            </a:r>
            <a:r>
              <a:rPr lang="en-US" sz="6400" dirty="0">
                <a:latin typeface="Calibri"/>
                <a:ea typeface="Calibri"/>
                <a:cs typeface="Calibri"/>
                <a:sym typeface="Calibri"/>
              </a:rPr>
              <a:t>. Be prepared to debrief at the beginning of Session 2. </a:t>
            </a:r>
            <a:endParaRPr lang="en-US" sz="2400" dirty="0"/>
          </a:p>
        </p:txBody>
      </p:sp>
      <p:pic>
        <p:nvPicPr>
          <p:cNvPr id="16" name="Google Shape;642;p36">
            <a:extLst>
              <a:ext uri="{FF2B5EF4-FFF2-40B4-BE49-F238E27FC236}">
                <a16:creationId xmlns:a16="http://schemas.microsoft.com/office/drawing/2014/main" id="{12505651-60AC-AA80-3D2B-4F302E3D2348}"/>
              </a:ext>
            </a:extLst>
          </p:cNvPr>
          <p:cNvPicPr preferRelativeResize="0"/>
          <p:nvPr/>
        </p:nvPicPr>
        <p:blipFill rotWithShape="1">
          <a:blip r:embed="rId5">
            <a:alphaModFix/>
          </a:blip>
          <a:srcRect/>
          <a:stretch/>
        </p:blipFill>
        <p:spPr>
          <a:xfrm>
            <a:off x="1375577" y="1310897"/>
            <a:ext cx="689598" cy="830655"/>
          </a:xfrm>
          <a:prstGeom prst="rect">
            <a:avLst/>
          </a:prstGeom>
          <a:noFill/>
          <a:ln>
            <a:noFill/>
          </a:ln>
        </p:spPr>
      </p:pic>
      <p:sp>
        <p:nvSpPr>
          <p:cNvPr id="17" name="Google Shape;643;p36">
            <a:extLst>
              <a:ext uri="{FF2B5EF4-FFF2-40B4-BE49-F238E27FC236}">
                <a16:creationId xmlns:a16="http://schemas.microsoft.com/office/drawing/2014/main" id="{46FDD745-0BC4-1062-6CDC-CE317E0504B9}"/>
              </a:ext>
            </a:extLst>
          </p:cNvPr>
          <p:cNvSpPr txBox="1"/>
          <p:nvPr/>
        </p:nvSpPr>
        <p:spPr>
          <a:xfrm>
            <a:off x="1578157" y="2716643"/>
            <a:ext cx="88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READ</a:t>
            </a:r>
            <a:endParaRPr sz="1800" b="1" i="0" u="none" strike="noStrike" cap="none" dirty="0">
              <a:solidFill>
                <a:srgbClr val="000000"/>
              </a:solidFill>
              <a:latin typeface="Arial"/>
              <a:ea typeface="Arial"/>
              <a:cs typeface="Arial"/>
              <a:sym typeface="Arial"/>
            </a:endParaRPr>
          </a:p>
        </p:txBody>
      </p:sp>
      <p:sp>
        <p:nvSpPr>
          <p:cNvPr id="18" name="Google Shape;644;p36">
            <a:extLst>
              <a:ext uri="{FF2B5EF4-FFF2-40B4-BE49-F238E27FC236}">
                <a16:creationId xmlns:a16="http://schemas.microsoft.com/office/drawing/2014/main" id="{5D9A405A-FCF7-E8CF-0259-076A5ECF6911}"/>
              </a:ext>
            </a:extLst>
          </p:cNvPr>
          <p:cNvSpPr txBox="1"/>
          <p:nvPr/>
        </p:nvSpPr>
        <p:spPr>
          <a:xfrm>
            <a:off x="1622355" y="3463295"/>
            <a:ext cx="88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DO</a:t>
            </a:r>
            <a:endParaRPr sz="1800" b="1" i="0" u="none" strike="noStrike" cap="none" dirty="0">
              <a:solidFill>
                <a:srgbClr val="000000"/>
              </a:solidFill>
              <a:latin typeface="Arial"/>
              <a:ea typeface="Arial"/>
              <a:cs typeface="Arial"/>
              <a:sym typeface="Arial"/>
            </a:endParaRPr>
          </a:p>
        </p:txBody>
      </p:sp>
      <p:sp>
        <p:nvSpPr>
          <p:cNvPr id="19" name="Google Shape;645;p36">
            <a:extLst>
              <a:ext uri="{FF2B5EF4-FFF2-40B4-BE49-F238E27FC236}">
                <a16:creationId xmlns:a16="http://schemas.microsoft.com/office/drawing/2014/main" id="{38CC2051-3962-1B99-1135-FC9450F31563}"/>
              </a:ext>
            </a:extLst>
          </p:cNvPr>
          <p:cNvSpPr txBox="1"/>
          <p:nvPr/>
        </p:nvSpPr>
        <p:spPr>
          <a:xfrm>
            <a:off x="1538955" y="4426667"/>
            <a:ext cx="105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WATCH</a:t>
            </a:r>
            <a:endParaRPr sz="1800" b="1" i="0" u="none" strike="noStrike" cap="none" dirty="0">
              <a:solidFill>
                <a:srgbClr val="000000"/>
              </a:solidFill>
              <a:latin typeface="Arial"/>
              <a:ea typeface="Arial"/>
              <a:cs typeface="Arial"/>
              <a:sym typeface="Arial"/>
            </a:endParaRPr>
          </a:p>
        </p:txBody>
      </p:sp>
      <p:sp>
        <p:nvSpPr>
          <p:cNvPr id="20" name="Google Shape;647;p36">
            <a:extLst>
              <a:ext uri="{FF2B5EF4-FFF2-40B4-BE49-F238E27FC236}">
                <a16:creationId xmlns:a16="http://schemas.microsoft.com/office/drawing/2014/main" id="{B6D618EF-AFB8-1F09-2C6D-2E920AE47F18}"/>
              </a:ext>
            </a:extLst>
          </p:cNvPr>
          <p:cNvSpPr txBox="1"/>
          <p:nvPr/>
        </p:nvSpPr>
        <p:spPr>
          <a:xfrm>
            <a:off x="2103907" y="1415758"/>
            <a:ext cx="634037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Trebuchet MS" panose="020B0603020202020204" pitchFamily="34" charset="0"/>
                <a:ea typeface="Calibri"/>
                <a:cs typeface="Calibri"/>
                <a:sym typeface="Calibri"/>
              </a:rPr>
              <a:t>Reflect, Plan, and Implement </a:t>
            </a:r>
            <a:endParaRPr sz="32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1380544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47</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3">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1</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48</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83;g10083df9ad4_0_54">
            <a:extLst>
              <a:ext uri="{FF2B5EF4-FFF2-40B4-BE49-F238E27FC236}">
                <a16:creationId xmlns:a16="http://schemas.microsoft.com/office/drawing/2014/main" id="{6DC3AA3C-4C0C-04EA-90DE-747A4789A45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9" name="Google Shape;174;p3">
            <a:extLst>
              <a:ext uri="{FF2B5EF4-FFF2-40B4-BE49-F238E27FC236}">
                <a16:creationId xmlns:a16="http://schemas.microsoft.com/office/drawing/2014/main" id="{4036AC9B-B0B4-4836-6D08-A23AC65BEA6B}"/>
              </a:ext>
            </a:extLst>
          </p:cNvPr>
          <p:cNvSpPr txBox="1">
            <a:spLocks noGrp="1"/>
          </p:cNvSpPr>
          <p:nvPr>
            <p:ph type="title" idx="4294967295"/>
          </p:nvPr>
        </p:nvSpPr>
        <p:spPr>
          <a:xfrm>
            <a:off x="1477926" y="1535113"/>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Definition of a Literacy Coach </a:t>
            </a:r>
            <a:endParaRPr sz="3200" dirty="0">
              <a:latin typeface="Trebuchet MS" panose="020B0603020202020204" pitchFamily="34" charset="0"/>
            </a:endParaRPr>
          </a:p>
        </p:txBody>
      </p:sp>
      <p:sp>
        <p:nvSpPr>
          <p:cNvPr id="10" name="Google Shape;175;p3">
            <a:extLst>
              <a:ext uri="{FF2B5EF4-FFF2-40B4-BE49-F238E27FC236}">
                <a16:creationId xmlns:a16="http://schemas.microsoft.com/office/drawing/2014/main" id="{082E1074-3A27-D701-0E7A-071409861B7E}"/>
              </a:ext>
            </a:extLst>
          </p:cNvPr>
          <p:cNvSpPr txBox="1">
            <a:spLocks/>
          </p:cNvSpPr>
          <p:nvPr/>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A literacy coach is an instructional leader with specialized knowledge in </a:t>
            </a:r>
          </a:p>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the science of reading, evidence-based practices, English Language Arts state standards, as well as the knowledge of how to work with educators as adult learners. The coach provides collegial, job-embedded support to ensure literacy instruction is data-informed and student-centered. Coaches accomplish this by collaborating with leaders and teachers, engaging in practices such as co- teaching, co-planning, modeling, reflective conversations and data chats with teachers to build teacher and school capacity to improve student achievement for all. </a:t>
            </a:r>
            <a:endParaRPr lang="en-US" sz="2200" dirty="0"/>
          </a:p>
        </p:txBody>
      </p:sp>
    </p:spTree>
    <p:extLst>
      <p:ext uri="{BB962C8B-B14F-4D97-AF65-F5344CB8AC3E}">
        <p14:creationId xmlns:p14="http://schemas.microsoft.com/office/powerpoint/2010/main" val="323885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3;g10083df9ad4_0_54">
            <a:extLst>
              <a:ext uri="{FF2B5EF4-FFF2-40B4-BE49-F238E27FC236}">
                <a16:creationId xmlns:a16="http://schemas.microsoft.com/office/drawing/2014/main" id="{03EB9EE6-9B50-B456-B88F-E6B905D3656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9" name="Google Shape;174;p3">
            <a:extLst>
              <a:ext uri="{FF2B5EF4-FFF2-40B4-BE49-F238E27FC236}">
                <a16:creationId xmlns:a16="http://schemas.microsoft.com/office/drawing/2014/main" id="{4036AC9B-B0B4-4836-6D08-A23AC65BEA6B}"/>
              </a:ext>
            </a:extLst>
          </p:cNvPr>
          <p:cNvSpPr txBox="1">
            <a:spLocks noGrp="1"/>
          </p:cNvSpPr>
          <p:nvPr>
            <p:ph type="title" idx="4294967295"/>
          </p:nvPr>
        </p:nvSpPr>
        <p:spPr>
          <a:xfrm>
            <a:off x="1604555" y="1770063"/>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Literature Review Aligned with the Domains and Standards </a:t>
            </a:r>
            <a:endParaRPr lang="en-US" sz="3200" dirty="0">
              <a:latin typeface="Trebuchet MS" panose="020B0603020202020204" pitchFamily="34" charset="0"/>
            </a:endParaRPr>
          </a:p>
        </p:txBody>
      </p:sp>
      <p:sp>
        <p:nvSpPr>
          <p:cNvPr id="10" name="Google Shape;175;p3">
            <a:extLst>
              <a:ext uri="{FF2B5EF4-FFF2-40B4-BE49-F238E27FC236}">
                <a16:creationId xmlns:a16="http://schemas.microsoft.com/office/drawing/2014/main" id="{082E1074-3A27-D701-0E7A-071409861B7E}"/>
              </a:ext>
            </a:extLst>
          </p:cNvPr>
          <p:cNvSpPr txBox="1">
            <a:spLocks/>
          </p:cNvSpPr>
          <p:nvPr/>
        </p:nvSpPr>
        <p:spPr>
          <a:xfrm>
            <a:off x="1604555" y="2665366"/>
            <a:ext cx="8863148"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Researchers at the Regional Educational Laboratory Southeast, part of the Florida Center for Reading Research at Florida State University, completed a literature review aligned with the Florida Literacy Coach Domains and Standards. Review </a:t>
            </a:r>
            <a:r>
              <a:rPr lang="en-US" sz="2200" b="1" dirty="0">
                <a:latin typeface="Calibri"/>
                <a:ea typeface="Calibri"/>
                <a:cs typeface="Calibri"/>
                <a:sym typeface="Calibri"/>
              </a:rPr>
              <a:t>Handout 2: Literature Review for the Literacy Coach Domains and Standards </a:t>
            </a:r>
            <a:r>
              <a:rPr lang="en-US" sz="2200" dirty="0">
                <a:latin typeface="Calibri"/>
                <a:ea typeface="Calibri"/>
                <a:cs typeface="Calibri"/>
                <a:sym typeface="Calibri"/>
              </a:rPr>
              <a:t>in pairs or small groups. Share and discuss important findings from your review with the group. </a:t>
            </a:r>
          </a:p>
        </p:txBody>
      </p:sp>
    </p:spTree>
    <p:extLst>
      <p:ext uri="{BB962C8B-B14F-4D97-AF65-F5344CB8AC3E}">
        <p14:creationId xmlns:p14="http://schemas.microsoft.com/office/powerpoint/2010/main" val="13756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9;g10dd07465b5_0_1">
            <a:extLst>
              <a:ext uri="{FF2B5EF4-FFF2-40B4-BE49-F238E27FC236}">
                <a16:creationId xmlns:a16="http://schemas.microsoft.com/office/drawing/2014/main" id="{4847062D-B622-EFD4-C926-37ECCCB9B919}"/>
              </a:ext>
            </a:extLst>
          </p:cNvPr>
          <p:cNvSpPr txBox="1"/>
          <p:nvPr/>
        </p:nvSpPr>
        <p:spPr>
          <a:xfrm>
            <a:off x="699654" y="1267748"/>
            <a:ext cx="4471219" cy="892522"/>
          </a:xfrm>
          <a:prstGeom prst="rect">
            <a:avLst/>
          </a:prstGeom>
          <a:noFill/>
          <a:ln>
            <a:noFill/>
          </a:ln>
        </p:spPr>
        <p:txBody>
          <a:bodyPr spcFirstLastPara="1" wrap="square" lIns="91425" tIns="91425" rIns="91425" bIns="91425" anchor="ctr" anchorCtr="0">
            <a:spAutoFit/>
          </a:bodyPr>
          <a:lstStyle/>
          <a:p>
            <a:pPr algn="ctr">
              <a:lnSpc>
                <a:spcPct val="115000"/>
              </a:lnSpc>
              <a:buClr>
                <a:srgbClr val="000000"/>
              </a:buClr>
              <a:buSzPts val="3600"/>
              <a:defRPr/>
            </a:pPr>
            <a:r>
              <a:rPr kumimoji="0" lang="en-US" sz="4000" b="1" i="0" u="none" strike="noStrike" kern="1200" cap="none" spc="0" normalizeH="0" baseline="0" noProof="0" dirty="0">
                <a:ln>
                  <a:noFill/>
                </a:ln>
                <a:solidFill>
                  <a:prstClr val="black"/>
                </a:solidFill>
                <a:effectLst/>
                <a:uLnTx/>
                <a:uFillTx/>
                <a:latin typeface="Trebuchet MS"/>
                <a:ea typeface="Calibri"/>
                <a:cs typeface="Calibri"/>
                <a:sym typeface="Calibri"/>
              </a:rPr>
              <a:t>About ExcelinEd</a:t>
            </a:r>
            <a:r>
              <a:rPr lang="en-US" sz="4000" b="1" dirty="0">
                <a:solidFill>
                  <a:prstClr val="black"/>
                </a:solidFill>
                <a:latin typeface="Trebuchet MS"/>
                <a:ea typeface="Calibri"/>
                <a:cs typeface="Calibri"/>
                <a:sym typeface="Calibri"/>
              </a:rPr>
              <a:t> </a:t>
            </a:r>
            <a:endParaRPr kumimoji="0" sz="4000"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Calibri"/>
              <a:sym typeface="Calibri"/>
            </a:endParaRPr>
          </a:p>
        </p:txBody>
      </p:sp>
      <p:sp>
        <p:nvSpPr>
          <p:cNvPr id="3" name="Google Shape;200;g10dd07465b5_0_1">
            <a:extLst>
              <a:ext uri="{FF2B5EF4-FFF2-40B4-BE49-F238E27FC236}">
                <a16:creationId xmlns:a16="http://schemas.microsoft.com/office/drawing/2014/main" id="{A2E79AE7-5F2C-939C-CCCD-E9EECA8C1D67}"/>
              </a:ext>
            </a:extLst>
          </p:cNvPr>
          <p:cNvSpPr txBox="1"/>
          <p:nvPr/>
        </p:nvSpPr>
        <p:spPr>
          <a:xfrm>
            <a:off x="838200" y="2160270"/>
            <a:ext cx="5649686" cy="301618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The</a:t>
            </a:r>
            <a:r>
              <a:rPr kumimoji="0" lang="en-US" sz="2000" b="1" i="0" u="none" strike="noStrike" kern="1200" cap="none" spc="0" normalizeH="0" baseline="0" noProof="0" dirty="0">
                <a:ln>
                  <a:noFill/>
                </a:ln>
                <a:solidFill>
                  <a:prstClr val="black"/>
                </a:solidFill>
                <a:effectLst/>
                <a:uLnTx/>
                <a:uFillTx/>
                <a:latin typeface="Calibri"/>
                <a:ea typeface="Calibri"/>
                <a:cs typeface="Calibri"/>
                <a:sym typeface="Calibri"/>
              </a:rPr>
              <a:t> Foundation for Excellence in Education (ExcelinEd) </a:t>
            </a:r>
            <a:r>
              <a:rPr kumimoji="0" lang="en-US" sz="2000" b="0" i="0" u="none" strike="noStrike" kern="1200" cap="none" spc="0" normalizeH="0" baseline="0" noProof="0" dirty="0">
                <a:ln>
                  <a:noFill/>
                </a:ln>
                <a:solidFill>
                  <a:srgbClr val="242424"/>
                </a:solidFill>
                <a:effectLst/>
                <a:uLnTx/>
                <a:uFillTx/>
                <a:latin typeface="Calibri"/>
                <a:ea typeface="Calibri"/>
                <a:cs typeface="Calibri"/>
              </a:rPr>
              <a:t>advances a broad range of student-centered policy solutions that increase student learning, advance equity and ready graduates for college and career. ExcelinEd’s comprehensive approach to improving literacy outcomes includes strategies that support teachers and administrators, students and families.</a:t>
            </a:r>
            <a:endParaRPr kumimoji="0" sz="20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6" name="Google Shape;283;g10083df9ad4_0_54">
            <a:extLst>
              <a:ext uri="{FF2B5EF4-FFF2-40B4-BE49-F238E27FC236}">
                <a16:creationId xmlns:a16="http://schemas.microsoft.com/office/drawing/2014/main" id="{9D79C3AC-F160-ABFB-7EDE-38697C633F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pic>
        <p:nvPicPr>
          <p:cNvPr id="7" name="Picture 6" descr="A blue text on a black background&#10;&#10;Description automatically generated">
            <a:extLst>
              <a:ext uri="{FF2B5EF4-FFF2-40B4-BE49-F238E27FC236}">
                <a16:creationId xmlns:a16="http://schemas.microsoft.com/office/drawing/2014/main" id="{9098CCF0-1F88-536D-DB8C-316B95BD2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32" y="2556899"/>
            <a:ext cx="4461164" cy="1136203"/>
          </a:xfrm>
          <a:prstGeom prst="rect">
            <a:avLst/>
          </a:prstGeom>
        </p:spPr>
      </p:pic>
    </p:spTree>
    <p:extLst>
      <p:ext uri="{BB962C8B-B14F-4D97-AF65-F5344CB8AC3E}">
        <p14:creationId xmlns:p14="http://schemas.microsoft.com/office/powerpoint/2010/main" val="137746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9;g10dd07465b5_0_1">
            <a:extLst>
              <a:ext uri="{FF2B5EF4-FFF2-40B4-BE49-F238E27FC236}">
                <a16:creationId xmlns:a16="http://schemas.microsoft.com/office/drawing/2014/main" id="{7E798819-8B43-29F8-5882-D8D469EFD3DB}"/>
              </a:ext>
            </a:extLst>
          </p:cNvPr>
          <p:cNvSpPr txBox="1"/>
          <p:nvPr/>
        </p:nvSpPr>
        <p:spPr>
          <a:xfrm>
            <a:off x="838200" y="1267748"/>
            <a:ext cx="3000000" cy="892522"/>
          </a:xfrm>
          <a:prstGeom prst="rect">
            <a:avLst/>
          </a:prstGeom>
          <a:noFill/>
          <a:ln>
            <a:noFill/>
          </a:ln>
        </p:spPr>
        <p:txBody>
          <a:bodyPr spcFirstLastPara="1" wrap="square" lIns="91425" tIns="91425" rIns="91425" bIns="91425" anchor="ctr"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4000" b="1" i="0" u="none" strike="noStrike" cap="none" dirty="0">
                <a:solidFill>
                  <a:schemeClr val="dk1"/>
                </a:solidFill>
                <a:latin typeface="Trebuchet MS" panose="020B0603020202020204" pitchFamily="34" charset="0"/>
                <a:ea typeface="Calibri"/>
                <a:cs typeface="Calibri"/>
                <a:sym typeface="Calibri"/>
              </a:rPr>
              <a:t>About FCRR </a:t>
            </a:r>
            <a:endParaRPr sz="4000" b="1" i="0" u="none" strike="noStrike" cap="none" dirty="0">
              <a:solidFill>
                <a:schemeClr val="dk1"/>
              </a:solidFill>
              <a:latin typeface="Trebuchet MS" panose="020B0603020202020204" pitchFamily="34" charset="0"/>
              <a:ea typeface="Calibri"/>
              <a:cs typeface="Calibri"/>
              <a:sym typeface="Calibri"/>
            </a:endParaRPr>
          </a:p>
        </p:txBody>
      </p:sp>
      <p:sp>
        <p:nvSpPr>
          <p:cNvPr id="5" name="Google Shape;200;g10dd07465b5_0_1">
            <a:extLst>
              <a:ext uri="{FF2B5EF4-FFF2-40B4-BE49-F238E27FC236}">
                <a16:creationId xmlns:a16="http://schemas.microsoft.com/office/drawing/2014/main" id="{C6D2904E-2F63-7933-04E5-E84909B527AA}"/>
              </a:ext>
            </a:extLst>
          </p:cNvPr>
          <p:cNvSpPr txBox="1"/>
          <p:nvPr/>
        </p:nvSpPr>
        <p:spPr>
          <a:xfrm>
            <a:off x="838200" y="2160270"/>
            <a:ext cx="5649686" cy="372406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The </a:t>
            </a:r>
            <a:r>
              <a:rPr lang="en-US" sz="2000" b="1" i="0" u="none" strike="noStrike" cap="none" dirty="0">
                <a:solidFill>
                  <a:schemeClr val="dk1"/>
                </a:solidFill>
                <a:latin typeface="Calibri"/>
                <a:ea typeface="Calibri"/>
                <a:cs typeface="Calibri"/>
                <a:sym typeface="Calibri"/>
              </a:rPr>
              <a:t>Florida Center for Reading Research (FCRR) </a:t>
            </a:r>
            <a:r>
              <a:rPr lang="en-US" sz="2000" b="0" i="0" u="none" strike="noStrike" cap="none" dirty="0">
                <a:solidFill>
                  <a:schemeClr val="dk1"/>
                </a:solidFill>
                <a:latin typeface="Calibri"/>
                <a:ea typeface="Calibri"/>
                <a:cs typeface="Calibri"/>
                <a:sym typeface="Calibri"/>
              </a:rPr>
              <a:t>is a multidisciplinary research center at Florida State University that was established in 2002 by the Governor's office and Legislature. Drawing from multiple disciplines, FCRR investigates all aspects of reading and reading-related skills. Through rigorous and robust research, innovation, and engagement, FCRR advances the science of reading to improve learning and achievement from birth through adulthood.</a:t>
            </a:r>
            <a:endParaRPr sz="2000" dirty="0"/>
          </a:p>
        </p:txBody>
      </p:sp>
      <p:pic>
        <p:nvPicPr>
          <p:cNvPr id="7" name="Google Shape;201;g10dd07465b5_0_1">
            <a:extLst>
              <a:ext uri="{FF2B5EF4-FFF2-40B4-BE49-F238E27FC236}">
                <a16:creationId xmlns:a16="http://schemas.microsoft.com/office/drawing/2014/main" id="{E85C8F89-113A-97EA-9348-6DDBCC0FED79}"/>
              </a:ext>
            </a:extLst>
          </p:cNvPr>
          <p:cNvPicPr preferRelativeResize="0"/>
          <p:nvPr/>
        </p:nvPicPr>
        <p:blipFill rotWithShape="1">
          <a:blip r:embed="rId3">
            <a:alphaModFix/>
          </a:blip>
          <a:srcRect/>
          <a:stretch/>
        </p:blipFill>
        <p:spPr>
          <a:xfrm>
            <a:off x="7074149" y="1433769"/>
            <a:ext cx="4151200" cy="2600383"/>
          </a:xfrm>
          <a:prstGeom prst="rect">
            <a:avLst/>
          </a:prstGeom>
          <a:noFill/>
          <a:ln>
            <a:noFill/>
          </a:ln>
        </p:spPr>
      </p:pic>
      <p:sp>
        <p:nvSpPr>
          <p:cNvPr id="11" name="Google Shape;202;g10dd07465b5_0_1">
            <a:extLst>
              <a:ext uri="{FF2B5EF4-FFF2-40B4-BE49-F238E27FC236}">
                <a16:creationId xmlns:a16="http://schemas.microsoft.com/office/drawing/2014/main" id="{9F7607E1-89CA-14CD-8C08-CEB0C8676F07}"/>
              </a:ext>
            </a:extLst>
          </p:cNvPr>
          <p:cNvSpPr/>
          <p:nvPr/>
        </p:nvSpPr>
        <p:spPr>
          <a:xfrm>
            <a:off x="6969646" y="4111911"/>
            <a:ext cx="3480640" cy="72939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i="0" u="none" strike="noStrike" cap="none" dirty="0">
                <a:solidFill>
                  <a:schemeClr val="dk1"/>
                </a:solidFill>
                <a:latin typeface="Calibri"/>
                <a:ea typeface="Calibri"/>
                <a:cs typeface="Calibri"/>
                <a:sym typeface="Calibri"/>
              </a:rPr>
              <a:t>Vision</a:t>
            </a:r>
            <a:endParaRPr sz="2400" dirty="0"/>
          </a:p>
          <a:p>
            <a:pPr marL="0" marR="0" lvl="0" indent="0" algn="l" rtl="0">
              <a:lnSpc>
                <a:spcPct val="115000"/>
              </a:lnSpc>
              <a:spcBef>
                <a:spcPts val="0"/>
              </a:spcBef>
              <a:spcAft>
                <a:spcPts val="0"/>
              </a:spcAft>
              <a:buNone/>
            </a:pPr>
            <a:r>
              <a:rPr lang="en-US" sz="1600" b="0" i="1" u="none" strike="noStrike" cap="none" dirty="0">
                <a:solidFill>
                  <a:schemeClr val="dk1"/>
                </a:solidFill>
                <a:latin typeface="Calibri"/>
                <a:ea typeface="Calibri"/>
                <a:cs typeface="Calibri"/>
                <a:sym typeface="Calibri"/>
              </a:rPr>
              <a:t>Improving reading through science</a:t>
            </a:r>
            <a:endParaRPr sz="2000" dirty="0"/>
          </a:p>
        </p:txBody>
      </p:sp>
      <p:sp>
        <p:nvSpPr>
          <p:cNvPr id="14" name="Google Shape;283;g10083df9ad4_0_54">
            <a:extLst>
              <a:ext uri="{FF2B5EF4-FFF2-40B4-BE49-F238E27FC236}">
                <a16:creationId xmlns:a16="http://schemas.microsoft.com/office/drawing/2014/main" id="{68E32B0E-FED9-1F7B-2851-2742A1276D1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Tree>
    <p:extLst>
      <p:ext uri="{BB962C8B-B14F-4D97-AF65-F5344CB8AC3E}">
        <p14:creationId xmlns:p14="http://schemas.microsoft.com/office/powerpoint/2010/main" val="12550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0" y="1436688"/>
            <a:ext cx="8686800" cy="6397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panose="020B0603020202020204" pitchFamily="34" charset="0"/>
                <a:ea typeface="Calibri"/>
                <a:cs typeface="Calibri"/>
                <a:sym typeface="Calibri"/>
              </a:rPr>
              <a:t>Norms for 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Tree>
    <p:extLst>
      <p:ext uri="{BB962C8B-B14F-4D97-AF65-F5344CB8AC3E}">
        <p14:creationId xmlns:p14="http://schemas.microsoft.com/office/powerpoint/2010/main" val="1927724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11DD3A-B337-4CF7-9789-AFBBF2C04EF0}">
  <ds:schemaRefs>
    <ds:schemaRef ds:uri="http://purl.org/dc/elements/1.1/"/>
    <ds:schemaRef ds:uri="http://schemas.microsoft.com/office/2006/documentManagement/types"/>
    <ds:schemaRef ds:uri="496a2341-6b8f-451c-ba40-d2260ea7ac3b"/>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83eaff22-c69d-47eb-bce9-d86f52f68881"/>
  </ds:schemaRefs>
</ds:datastoreItem>
</file>

<file path=customXml/itemProps2.xml><?xml version="1.0" encoding="utf-8"?>
<ds:datastoreItem xmlns:ds="http://schemas.openxmlformats.org/officeDocument/2006/customXml" ds:itemID="{C2EDF544-2BF7-41AA-A2BA-6C4155F08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7CE2C-0902-4758-8366-A4E8F56675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1038</TotalTime>
  <Words>9401</Words>
  <Application>Microsoft Office PowerPoint</Application>
  <PresentationFormat>Widescreen</PresentationFormat>
  <Paragraphs>747</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Noto Sans Symbols</vt:lpstr>
      <vt:lpstr>NTR</vt:lpstr>
      <vt:lpstr>Times New Roman</vt:lpstr>
      <vt:lpstr>Trebuchet MS</vt:lpstr>
      <vt:lpstr>Office Theme</vt:lpstr>
      <vt:lpstr>PowerPoint Presentation</vt:lpstr>
      <vt:lpstr>Purpose of these Literacy Coaching Modules</vt:lpstr>
      <vt:lpstr>Goals for the course:  Literacy Coaching Modules</vt:lpstr>
      <vt:lpstr>Goals for Today</vt:lpstr>
      <vt:lpstr>Definition of a Literacy Coach </vt:lpstr>
      <vt:lpstr>Literature Review Aligned with the Domains and Standards </vt:lpstr>
      <vt:lpstr>PowerPoint Presentation</vt:lpstr>
      <vt:lpstr>PowerPoint Presentation</vt:lpstr>
      <vt:lpstr>Norms for Our Course</vt:lpstr>
      <vt:lpstr>PowerPoint Presentation</vt:lpstr>
      <vt:lpstr>PowerPoint Presentation</vt:lpstr>
      <vt:lpstr>Bridge to Practice Projects for Coaches</vt:lpstr>
      <vt:lpstr>The Path for Meeting the Purpose and Goals</vt:lpstr>
      <vt:lpstr>Process for Course Sessions</vt:lpstr>
      <vt:lpstr>Literacy Coach Program PD Guide</vt:lpstr>
      <vt:lpstr>PowerPoint Presentation</vt:lpstr>
      <vt:lpstr>PowerPoint Presentation</vt:lpstr>
      <vt:lpstr>PowerPoint Presentation</vt:lpstr>
      <vt:lpstr>Bridge to Practice Projects for Coaches</vt:lpstr>
      <vt:lpstr>Norms for Our Course</vt:lpstr>
      <vt:lpstr>PowerPoint Presentation</vt:lpstr>
      <vt:lpstr>Module 1: Applying Principles and Practices that Foster a Positive Culture   Goal: Participants will gain the knowledge and ability to apply principles and practices that foster an inclusive and collaborative culture.  Session 1 Relationship Building and Collaboration Session 2 Communication  Session 3 Establishing Expectations </vt:lpstr>
      <vt:lpstr>Goals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Literacy Coach Domain and Standards: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2: 5 Key Roles of an Instructional Coach </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32</cp:revision>
  <dcterms:created xsi:type="dcterms:W3CDTF">2023-12-13T15:55:56Z</dcterms:created>
  <dcterms:modified xsi:type="dcterms:W3CDTF">2024-10-02T16:19:31Z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