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01" r:id="rId5"/>
    <p:sldId id="302" r:id="rId6"/>
    <p:sldId id="334" r:id="rId7"/>
    <p:sldId id="273" r:id="rId8"/>
    <p:sldId id="275" r:id="rId9"/>
    <p:sldId id="304" r:id="rId10"/>
    <p:sldId id="305" r:id="rId11"/>
    <p:sldId id="284"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299" r:id="rId41"/>
    <p:sldId id="3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7F01A-2A64-99AD-0F06-63114D9A0694}" name="Casey Sullivan Taylor" initials="CT" userId="S::casey@excelined.org::9663d1b7-08cb-4a86-a7ce-d092f07560ef" providerId="AD"/>
  <p188:author id="{357D153D-B4A2-5DB0-9F2F-B7D250EF8E92}" name="Kevin Smith" initials="KS" userId="S::kgs0736@fsu.edu::f02b7fb0-fdf1-4cca-a478-0caecbfd7073" providerId="AD"/>
  <p188:author id="{55A842C4-9099-2C0E-9FA9-0E61D1729E35}" name="Laurie Lee" initials="LL" userId="Laurie Lee" providerId="None"/>
  <p188:author id="{2D766EE5-3A07-15EE-FFE2-4DAE02834998}" name="Kymyona Burk" initials="KB" userId="S::kymyona@excelined.org::347128d6-314b-493c-a7a3-dba4bf3c9a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CC"/>
    <a:srgbClr val="DBBBE3"/>
    <a:srgbClr val="E6F2F5"/>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74971" autoAdjust="0"/>
  </p:normalViewPr>
  <p:slideViewPr>
    <p:cSldViewPr snapToGrid="0">
      <p:cViewPr varScale="1">
        <p:scale>
          <a:sx n="122" d="100"/>
          <a:sy n="122" d="100"/>
        </p:scale>
        <p:origin x="155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mith" userId="f02b7fb0-fdf1-4cca-a478-0caecbfd7073" providerId="ADAL" clId="{6FA0C2A9-EA91-4DE7-9F53-71B9CF052D64}"/>
    <pc:docChg chg="undo custSel delSld modSld">
      <pc:chgData name="Kevin Smith" userId="f02b7fb0-fdf1-4cca-a478-0caecbfd7073" providerId="ADAL" clId="{6FA0C2A9-EA91-4DE7-9F53-71B9CF052D64}" dt="2024-02-13T20:57:12.559" v="374" actId="20577"/>
      <pc:docMkLst>
        <pc:docMk/>
      </pc:docMkLst>
      <pc:sldChg chg="modSp mod modNotesTx">
        <pc:chgData name="Kevin Smith" userId="f02b7fb0-fdf1-4cca-a478-0caecbfd7073" providerId="ADAL" clId="{6FA0C2A9-EA91-4DE7-9F53-71B9CF052D64}" dt="2024-02-13T20:23:54.478" v="90" actId="20577"/>
        <pc:sldMkLst>
          <pc:docMk/>
          <pc:sldMk cId="1409175553" sldId="302"/>
        </pc:sldMkLst>
        <pc:graphicFrameChg chg="modGraphic">
          <ac:chgData name="Kevin Smith" userId="f02b7fb0-fdf1-4cca-a478-0caecbfd7073" providerId="ADAL" clId="{6FA0C2A9-EA91-4DE7-9F53-71B9CF052D64}" dt="2024-02-13T20:23:19.177" v="1"/>
          <ac:graphicFrameMkLst>
            <pc:docMk/>
            <pc:sldMk cId="1409175553" sldId="302"/>
            <ac:graphicFrameMk id="7" creationId="{FD13B1F1-01C8-C3C0-EDE8-FD6CBBCC5D37}"/>
          </ac:graphicFrameMkLst>
        </pc:graphicFrameChg>
      </pc:sldChg>
      <pc:sldChg chg="delSp del mod">
        <pc:chgData name="Kevin Smith" userId="f02b7fb0-fdf1-4cca-a478-0caecbfd7073" providerId="ADAL" clId="{6FA0C2A9-EA91-4DE7-9F53-71B9CF052D64}" dt="2024-02-13T20:25:28.280" v="92" actId="47"/>
        <pc:sldMkLst>
          <pc:docMk/>
          <pc:sldMk cId="27561631" sldId="303"/>
        </pc:sldMkLst>
        <pc:picChg chg="del">
          <ac:chgData name="Kevin Smith" userId="f02b7fb0-fdf1-4cca-a478-0caecbfd7073" providerId="ADAL" clId="{6FA0C2A9-EA91-4DE7-9F53-71B9CF052D64}" dt="2024-02-13T20:24:42.916" v="91" actId="478"/>
          <ac:picMkLst>
            <pc:docMk/>
            <pc:sldMk cId="27561631" sldId="303"/>
            <ac:picMk id="3" creationId="{10338485-19BC-9C79-F5D4-89AB114B166C}"/>
          </ac:picMkLst>
        </pc:picChg>
      </pc:sldChg>
      <pc:sldChg chg="modSp mod delCm modCm modNotesTx">
        <pc:chgData name="Kevin Smith" userId="f02b7fb0-fdf1-4cca-a478-0caecbfd7073" providerId="ADAL" clId="{6FA0C2A9-EA91-4DE7-9F53-71B9CF052D64}" dt="2024-02-13T20:40:16.613" v="192"/>
        <pc:sldMkLst>
          <pc:docMk/>
          <pc:sldMk cId="1134145789" sldId="305"/>
        </pc:sldMkLst>
        <pc:spChg chg="mod">
          <ac:chgData name="Kevin Smith" userId="f02b7fb0-fdf1-4cca-a478-0caecbfd7073" providerId="ADAL" clId="{6FA0C2A9-EA91-4DE7-9F53-71B9CF052D64}" dt="2024-02-13T20:40:03.851" v="191" actId="20577"/>
          <ac:spMkLst>
            <pc:docMk/>
            <pc:sldMk cId="1134145789" sldId="305"/>
            <ac:spMk id="11" creationId="{6E7BE270-DD36-352D-7651-29E8097F1351}"/>
          </ac:spMkLst>
        </pc:spChg>
        <pc:extLst>
          <p:ext xmlns:p="http://schemas.openxmlformats.org/presentationml/2006/main" uri="{D6D511B9-2390-475A-947B-AFAB55BFBCF1}">
            <pc226:cmChg xmlns:pc226="http://schemas.microsoft.com/office/powerpoint/2022/06/main/command" chg="del">
              <pc226:chgData name="Kevin Smith" userId="f02b7fb0-fdf1-4cca-a478-0caecbfd7073" providerId="ADAL" clId="{6FA0C2A9-EA91-4DE7-9F53-71B9CF052D64}" dt="2024-02-13T20:40:16.613" v="192"/>
              <pc2:cmMkLst xmlns:pc2="http://schemas.microsoft.com/office/powerpoint/2019/9/main/command">
                <pc:docMk/>
                <pc:sldMk cId="1134145789" sldId="305"/>
                <pc2:cmMk id="{DADCDD20-0C54-4D91-BBDA-5DD5AF60F5DC}"/>
              </pc2:cmMkLst>
              <pc226:cmRplyChg chg="add">
                <pc226:chgData name="Kevin Smith" userId="f02b7fb0-fdf1-4cca-a478-0caecbfd7073" providerId="ADAL" clId="{6FA0C2A9-EA91-4DE7-9F53-71B9CF052D64}" dt="2024-02-13T20:30:37.642" v="179"/>
                <pc2:cmRplyMkLst xmlns:pc2="http://schemas.microsoft.com/office/powerpoint/2019/9/main/command">
                  <pc:docMk/>
                  <pc:sldMk cId="1134145789" sldId="305"/>
                  <pc2:cmMk id="{DADCDD20-0C54-4D91-BBDA-5DD5AF60F5DC}"/>
                  <pc2:cmRplyMk id="{AF8A4527-C046-4B89-8AAE-B7E0CA52F8E2}"/>
                </pc2:cmRplyMkLst>
              </pc226:cmRplyChg>
            </pc226:cmChg>
          </p:ext>
        </pc:extLst>
      </pc:sldChg>
      <pc:sldChg chg="modSp mod">
        <pc:chgData name="Kevin Smith" userId="f02b7fb0-fdf1-4cca-a478-0caecbfd7073" providerId="ADAL" clId="{6FA0C2A9-EA91-4DE7-9F53-71B9CF052D64}" dt="2024-02-13T20:57:12.559" v="374" actId="20577"/>
        <pc:sldMkLst>
          <pc:docMk/>
          <pc:sldMk cId="2824265908" sldId="333"/>
        </pc:sldMkLst>
        <pc:spChg chg="mod">
          <ac:chgData name="Kevin Smith" userId="f02b7fb0-fdf1-4cca-a478-0caecbfd7073" providerId="ADAL" clId="{6FA0C2A9-EA91-4DE7-9F53-71B9CF052D64}" dt="2024-02-13T20:57:12.559" v="374" actId="20577"/>
          <ac:spMkLst>
            <pc:docMk/>
            <pc:sldMk cId="2824265908" sldId="333"/>
            <ac:spMk id="11" creationId="{6E7BE270-DD36-352D-7651-29E8097F1351}"/>
          </ac:spMkLst>
        </pc:spChg>
      </pc:sldChg>
    </pc:docChg>
  </pc:docChgLst>
  <pc:docChgLst>
    <pc:chgData name="Kevin Smith" userId="f02b7fb0-fdf1-4cca-a478-0caecbfd7073" providerId="ADAL" clId="{A07B89CB-F18C-44DC-8422-02D0F6D913BB}"/>
    <pc:docChg chg="modSld">
      <pc:chgData name="Kevin Smith" userId="f02b7fb0-fdf1-4cca-a478-0caecbfd7073" providerId="ADAL" clId="{A07B89CB-F18C-44DC-8422-02D0F6D913BB}" dt="2024-04-25T13:50:17.881" v="15" actId="20577"/>
      <pc:docMkLst>
        <pc:docMk/>
      </pc:docMkLst>
      <pc:sldChg chg="modSp mod modNotesTx">
        <pc:chgData name="Kevin Smith" userId="f02b7fb0-fdf1-4cca-a478-0caecbfd7073" providerId="ADAL" clId="{A07B89CB-F18C-44DC-8422-02D0F6D913BB}" dt="2024-04-25T13:50:17.881" v="15" actId="20577"/>
        <pc:sldMkLst>
          <pc:docMk/>
          <pc:sldMk cId="1855208044" sldId="334"/>
        </pc:sldMkLst>
        <pc:spChg chg="mod">
          <ac:chgData name="Kevin Smith" userId="f02b7fb0-fdf1-4cca-a478-0caecbfd7073" providerId="ADAL" clId="{A07B89CB-F18C-44DC-8422-02D0F6D913BB}" dt="2024-04-25T13:50:17.881" v="15" actId="20577"/>
          <ac:spMkLst>
            <pc:docMk/>
            <pc:sldMk cId="1855208044" sldId="334"/>
            <ac:spMk id="5" creationId="{4409B59F-4B6A-333C-9247-9D3F67C04C61}"/>
          </ac:spMkLst>
        </pc:spChg>
      </pc:sldChg>
    </pc:docChg>
  </pc:docChgLst>
  <pc:docChgLst>
    <pc:chgData name="Jacob Vinson" userId="4d9785c4-bc8c-44b8-a745-b1e3ed407221" providerId="ADAL" clId="{DA033F90-5A37-49F3-B9C3-A76151CC6BBE}"/>
    <pc:docChg chg="undo redo custSel modSld">
      <pc:chgData name="Jacob Vinson" userId="4d9785c4-bc8c-44b8-a745-b1e3ed407221" providerId="ADAL" clId="{DA033F90-5A37-49F3-B9C3-A76151CC6BBE}" dt="2024-08-20T17:12:15.105" v="144" actId="553"/>
      <pc:docMkLst>
        <pc:docMk/>
      </pc:docMkLst>
      <pc:sldChg chg="modSp mod">
        <pc:chgData name="Jacob Vinson" userId="4d9785c4-bc8c-44b8-a745-b1e3ed407221" providerId="ADAL" clId="{DA033F90-5A37-49F3-B9C3-A76151CC6BBE}" dt="2024-08-20T16:38:39.867" v="2" actId="20577"/>
        <pc:sldMkLst>
          <pc:docMk/>
          <pc:sldMk cId="1756437227" sldId="273"/>
        </pc:sldMkLst>
        <pc:spChg chg="mod">
          <ac:chgData name="Jacob Vinson" userId="4d9785c4-bc8c-44b8-a745-b1e3ed407221" providerId="ADAL" clId="{DA033F90-5A37-49F3-B9C3-A76151CC6BBE}" dt="2024-08-20T16:38:39.867" v="2" actId="20577"/>
          <ac:spMkLst>
            <pc:docMk/>
            <pc:sldMk cId="1756437227" sldId="273"/>
            <ac:spMk id="2" creationId="{0F5D6A51-1884-718A-F6D6-54F874904F57}"/>
          </ac:spMkLst>
        </pc:spChg>
      </pc:sldChg>
      <pc:sldChg chg="modSp mod">
        <pc:chgData name="Jacob Vinson" userId="4d9785c4-bc8c-44b8-a745-b1e3ed407221" providerId="ADAL" clId="{DA033F90-5A37-49F3-B9C3-A76151CC6BBE}" dt="2024-08-20T16:40:54.335" v="24" actId="27636"/>
        <pc:sldMkLst>
          <pc:docMk/>
          <pc:sldMk cId="1819802109" sldId="275"/>
        </pc:sldMkLst>
        <pc:spChg chg="mod">
          <ac:chgData name="Jacob Vinson" userId="4d9785c4-bc8c-44b8-a745-b1e3ed407221" providerId="ADAL" clId="{DA033F90-5A37-49F3-B9C3-A76151CC6BBE}" dt="2024-08-20T16:40:54.335" v="24" actId="27636"/>
          <ac:spMkLst>
            <pc:docMk/>
            <pc:sldMk cId="1819802109" sldId="275"/>
            <ac:spMk id="11" creationId="{6E7BE270-DD36-352D-7651-29E8097F1351}"/>
          </ac:spMkLst>
        </pc:spChg>
      </pc:sldChg>
      <pc:sldChg chg="modSp mod">
        <pc:chgData name="Jacob Vinson" userId="4d9785c4-bc8c-44b8-a745-b1e3ed407221" providerId="ADAL" clId="{DA033F90-5A37-49F3-B9C3-A76151CC6BBE}" dt="2024-08-20T16:42:59.192" v="30" actId="20577"/>
        <pc:sldMkLst>
          <pc:docMk/>
          <pc:sldMk cId="3711401692" sldId="304"/>
        </pc:sldMkLst>
        <pc:spChg chg="mod">
          <ac:chgData name="Jacob Vinson" userId="4d9785c4-bc8c-44b8-a745-b1e3ed407221" providerId="ADAL" clId="{DA033F90-5A37-49F3-B9C3-A76151CC6BBE}" dt="2024-08-20T16:42:59.192" v="30" actId="20577"/>
          <ac:spMkLst>
            <pc:docMk/>
            <pc:sldMk cId="3711401692" sldId="304"/>
            <ac:spMk id="11" creationId="{6E7BE270-DD36-352D-7651-29E8097F1351}"/>
          </ac:spMkLst>
        </pc:spChg>
      </pc:sldChg>
      <pc:sldChg chg="modSp mod">
        <pc:chgData name="Jacob Vinson" userId="4d9785c4-bc8c-44b8-a745-b1e3ed407221" providerId="ADAL" clId="{DA033F90-5A37-49F3-B9C3-A76151CC6BBE}" dt="2024-08-20T16:45:23.728" v="55" actId="113"/>
        <pc:sldMkLst>
          <pc:docMk/>
          <pc:sldMk cId="1134145789" sldId="305"/>
        </pc:sldMkLst>
        <pc:spChg chg="mod">
          <ac:chgData name="Jacob Vinson" userId="4d9785c4-bc8c-44b8-a745-b1e3ed407221" providerId="ADAL" clId="{DA033F90-5A37-49F3-B9C3-A76151CC6BBE}" dt="2024-08-20T16:45:23.728" v="55" actId="113"/>
          <ac:spMkLst>
            <pc:docMk/>
            <pc:sldMk cId="1134145789" sldId="305"/>
            <ac:spMk id="11" creationId="{6E7BE270-DD36-352D-7651-29E8097F1351}"/>
          </ac:spMkLst>
        </pc:spChg>
      </pc:sldChg>
      <pc:sldChg chg="modSp mod">
        <pc:chgData name="Jacob Vinson" userId="4d9785c4-bc8c-44b8-a745-b1e3ed407221" providerId="ADAL" clId="{DA033F90-5A37-49F3-B9C3-A76151CC6BBE}" dt="2024-08-20T16:46:12.271" v="56" actId="1076"/>
        <pc:sldMkLst>
          <pc:docMk/>
          <pc:sldMk cId="3608820326" sldId="307"/>
        </pc:sldMkLst>
        <pc:spChg chg="mod">
          <ac:chgData name="Jacob Vinson" userId="4d9785c4-bc8c-44b8-a745-b1e3ed407221" providerId="ADAL" clId="{DA033F90-5A37-49F3-B9C3-A76151CC6BBE}" dt="2024-08-20T16:46:12.271" v="56" actId="1076"/>
          <ac:spMkLst>
            <pc:docMk/>
            <pc:sldMk cId="3608820326" sldId="307"/>
            <ac:spMk id="2" creationId="{9B328330-DD49-B58D-1160-9DE306E2BB32}"/>
          </ac:spMkLst>
        </pc:spChg>
      </pc:sldChg>
      <pc:sldChg chg="modSp mod">
        <pc:chgData name="Jacob Vinson" userId="4d9785c4-bc8c-44b8-a745-b1e3ed407221" providerId="ADAL" clId="{DA033F90-5A37-49F3-B9C3-A76151CC6BBE}" dt="2024-08-20T16:47:00.877" v="57" actId="1076"/>
        <pc:sldMkLst>
          <pc:docMk/>
          <pc:sldMk cId="2731634025" sldId="308"/>
        </pc:sldMkLst>
        <pc:spChg chg="mod">
          <ac:chgData name="Jacob Vinson" userId="4d9785c4-bc8c-44b8-a745-b1e3ed407221" providerId="ADAL" clId="{DA033F90-5A37-49F3-B9C3-A76151CC6BBE}" dt="2024-08-20T16:47:00.877" v="57" actId="1076"/>
          <ac:spMkLst>
            <pc:docMk/>
            <pc:sldMk cId="2731634025" sldId="308"/>
            <ac:spMk id="2" creationId="{9B328330-DD49-B58D-1160-9DE306E2BB32}"/>
          </ac:spMkLst>
        </pc:spChg>
      </pc:sldChg>
      <pc:sldChg chg="modSp mod">
        <pc:chgData name="Jacob Vinson" userId="4d9785c4-bc8c-44b8-a745-b1e3ed407221" providerId="ADAL" clId="{DA033F90-5A37-49F3-B9C3-A76151CC6BBE}" dt="2024-08-20T16:49:19.424" v="61" actId="1076"/>
        <pc:sldMkLst>
          <pc:docMk/>
          <pc:sldMk cId="441422543" sldId="311"/>
        </pc:sldMkLst>
        <pc:spChg chg="mod">
          <ac:chgData name="Jacob Vinson" userId="4d9785c4-bc8c-44b8-a745-b1e3ed407221" providerId="ADAL" clId="{DA033F90-5A37-49F3-B9C3-A76151CC6BBE}" dt="2024-08-20T16:47:54.858" v="60"/>
          <ac:spMkLst>
            <pc:docMk/>
            <pc:sldMk cId="441422543" sldId="311"/>
            <ac:spMk id="2" creationId="{9B328330-DD49-B58D-1160-9DE306E2BB32}"/>
          </ac:spMkLst>
        </pc:spChg>
        <pc:spChg chg="mod">
          <ac:chgData name="Jacob Vinson" userId="4d9785c4-bc8c-44b8-a745-b1e3ed407221" providerId="ADAL" clId="{DA033F90-5A37-49F3-B9C3-A76151CC6BBE}" dt="2024-08-20T16:49:19.424" v="61" actId="1076"/>
          <ac:spMkLst>
            <pc:docMk/>
            <pc:sldMk cId="441422543" sldId="311"/>
            <ac:spMk id="9" creationId="{07F5EA68-CFD4-418C-60C8-79F294DD6600}"/>
          </ac:spMkLst>
        </pc:spChg>
      </pc:sldChg>
      <pc:sldChg chg="modSp mod">
        <pc:chgData name="Jacob Vinson" userId="4d9785c4-bc8c-44b8-a745-b1e3ed407221" providerId="ADAL" clId="{DA033F90-5A37-49F3-B9C3-A76151CC6BBE}" dt="2024-08-20T16:49:33.648" v="64"/>
        <pc:sldMkLst>
          <pc:docMk/>
          <pc:sldMk cId="2320948152" sldId="312"/>
        </pc:sldMkLst>
        <pc:spChg chg="mod">
          <ac:chgData name="Jacob Vinson" userId="4d9785c4-bc8c-44b8-a745-b1e3ed407221" providerId="ADAL" clId="{DA033F90-5A37-49F3-B9C3-A76151CC6BBE}" dt="2024-08-20T16:49:33.648" v="64"/>
          <ac:spMkLst>
            <pc:docMk/>
            <pc:sldMk cId="2320948152" sldId="312"/>
            <ac:spMk id="2" creationId="{9B328330-DD49-B58D-1160-9DE306E2BB32}"/>
          </ac:spMkLst>
        </pc:spChg>
        <pc:spChg chg="mod">
          <ac:chgData name="Jacob Vinson" userId="4d9785c4-bc8c-44b8-a745-b1e3ed407221" providerId="ADAL" clId="{DA033F90-5A37-49F3-B9C3-A76151CC6BBE}" dt="2024-08-20T16:49:28.646" v="62" actId="1076"/>
          <ac:spMkLst>
            <pc:docMk/>
            <pc:sldMk cId="2320948152" sldId="312"/>
            <ac:spMk id="9" creationId="{07F5EA68-CFD4-418C-60C8-79F294DD6600}"/>
          </ac:spMkLst>
        </pc:spChg>
      </pc:sldChg>
      <pc:sldChg chg="modSp mod">
        <pc:chgData name="Jacob Vinson" userId="4d9785c4-bc8c-44b8-a745-b1e3ed407221" providerId="ADAL" clId="{DA033F90-5A37-49F3-B9C3-A76151CC6BBE}" dt="2024-08-20T16:51:04.875" v="73" actId="1076"/>
        <pc:sldMkLst>
          <pc:docMk/>
          <pc:sldMk cId="2365981931" sldId="314"/>
        </pc:sldMkLst>
        <pc:spChg chg="mod">
          <ac:chgData name="Jacob Vinson" userId="4d9785c4-bc8c-44b8-a745-b1e3ed407221" providerId="ADAL" clId="{DA033F90-5A37-49F3-B9C3-A76151CC6BBE}" dt="2024-08-20T16:51:04.875" v="73" actId="1076"/>
          <ac:spMkLst>
            <pc:docMk/>
            <pc:sldMk cId="2365981931" sldId="314"/>
            <ac:spMk id="2" creationId="{9B328330-DD49-B58D-1160-9DE306E2BB32}"/>
          </ac:spMkLst>
        </pc:spChg>
      </pc:sldChg>
      <pc:sldChg chg="modSp mod">
        <pc:chgData name="Jacob Vinson" userId="4d9785c4-bc8c-44b8-a745-b1e3ed407221" providerId="ADAL" clId="{DA033F90-5A37-49F3-B9C3-A76151CC6BBE}" dt="2024-08-20T16:54:42.864" v="76" actId="1076"/>
        <pc:sldMkLst>
          <pc:docMk/>
          <pc:sldMk cId="3121067176" sldId="315"/>
        </pc:sldMkLst>
        <pc:spChg chg="mod">
          <ac:chgData name="Jacob Vinson" userId="4d9785c4-bc8c-44b8-a745-b1e3ed407221" providerId="ADAL" clId="{DA033F90-5A37-49F3-B9C3-A76151CC6BBE}" dt="2024-08-20T16:54:42.864" v="76" actId="1076"/>
          <ac:spMkLst>
            <pc:docMk/>
            <pc:sldMk cId="3121067176" sldId="315"/>
            <ac:spMk id="2" creationId="{9B328330-DD49-B58D-1160-9DE306E2BB32}"/>
          </ac:spMkLst>
        </pc:spChg>
      </pc:sldChg>
      <pc:sldChg chg="modSp mod">
        <pc:chgData name="Jacob Vinson" userId="4d9785c4-bc8c-44b8-a745-b1e3ed407221" providerId="ADAL" clId="{DA033F90-5A37-49F3-B9C3-A76151CC6BBE}" dt="2024-08-20T16:55:49.877" v="77" actId="14100"/>
        <pc:sldMkLst>
          <pc:docMk/>
          <pc:sldMk cId="1342064187" sldId="316"/>
        </pc:sldMkLst>
        <pc:spChg chg="mod">
          <ac:chgData name="Jacob Vinson" userId="4d9785c4-bc8c-44b8-a745-b1e3ed407221" providerId="ADAL" clId="{DA033F90-5A37-49F3-B9C3-A76151CC6BBE}" dt="2024-08-20T16:55:49.877" v="77" actId="14100"/>
          <ac:spMkLst>
            <pc:docMk/>
            <pc:sldMk cId="1342064187" sldId="316"/>
            <ac:spMk id="2" creationId="{9B328330-DD49-B58D-1160-9DE306E2BB32}"/>
          </ac:spMkLst>
        </pc:spChg>
      </pc:sldChg>
      <pc:sldChg chg="modSp mod">
        <pc:chgData name="Jacob Vinson" userId="4d9785c4-bc8c-44b8-a745-b1e3ed407221" providerId="ADAL" clId="{DA033F90-5A37-49F3-B9C3-A76151CC6BBE}" dt="2024-08-20T16:56:55.759" v="79" actId="1076"/>
        <pc:sldMkLst>
          <pc:docMk/>
          <pc:sldMk cId="2624783984" sldId="317"/>
        </pc:sldMkLst>
        <pc:spChg chg="mod">
          <ac:chgData name="Jacob Vinson" userId="4d9785c4-bc8c-44b8-a745-b1e3ed407221" providerId="ADAL" clId="{DA033F90-5A37-49F3-B9C3-A76151CC6BBE}" dt="2024-08-20T16:56:55.759" v="79" actId="1076"/>
          <ac:spMkLst>
            <pc:docMk/>
            <pc:sldMk cId="2624783984" sldId="317"/>
            <ac:spMk id="2" creationId="{9B328330-DD49-B58D-1160-9DE306E2BB32}"/>
          </ac:spMkLst>
        </pc:spChg>
      </pc:sldChg>
      <pc:sldChg chg="modSp mod">
        <pc:chgData name="Jacob Vinson" userId="4d9785c4-bc8c-44b8-a745-b1e3ed407221" providerId="ADAL" clId="{DA033F90-5A37-49F3-B9C3-A76151CC6BBE}" dt="2024-08-20T16:57:31.357" v="82" actId="1076"/>
        <pc:sldMkLst>
          <pc:docMk/>
          <pc:sldMk cId="3104945431" sldId="318"/>
        </pc:sldMkLst>
        <pc:spChg chg="mod">
          <ac:chgData name="Jacob Vinson" userId="4d9785c4-bc8c-44b8-a745-b1e3ed407221" providerId="ADAL" clId="{DA033F90-5A37-49F3-B9C3-A76151CC6BBE}" dt="2024-08-20T16:57:31.357" v="82" actId="1076"/>
          <ac:spMkLst>
            <pc:docMk/>
            <pc:sldMk cId="3104945431" sldId="318"/>
            <ac:spMk id="2" creationId="{9B328330-DD49-B58D-1160-9DE306E2BB32}"/>
          </ac:spMkLst>
        </pc:spChg>
      </pc:sldChg>
      <pc:sldChg chg="modSp mod">
        <pc:chgData name="Jacob Vinson" userId="4d9785c4-bc8c-44b8-a745-b1e3ed407221" providerId="ADAL" clId="{DA033F90-5A37-49F3-B9C3-A76151CC6BBE}" dt="2024-08-20T16:58:06.684" v="86" actId="14100"/>
        <pc:sldMkLst>
          <pc:docMk/>
          <pc:sldMk cId="107647120" sldId="319"/>
        </pc:sldMkLst>
        <pc:spChg chg="mod">
          <ac:chgData name="Jacob Vinson" userId="4d9785c4-bc8c-44b8-a745-b1e3ed407221" providerId="ADAL" clId="{DA033F90-5A37-49F3-B9C3-A76151CC6BBE}" dt="2024-08-20T16:58:06.684" v="86" actId="14100"/>
          <ac:spMkLst>
            <pc:docMk/>
            <pc:sldMk cId="107647120" sldId="319"/>
            <ac:spMk id="2" creationId="{9B328330-DD49-B58D-1160-9DE306E2BB32}"/>
          </ac:spMkLst>
        </pc:spChg>
      </pc:sldChg>
      <pc:sldChg chg="modSp mod">
        <pc:chgData name="Jacob Vinson" userId="4d9785c4-bc8c-44b8-a745-b1e3ed407221" providerId="ADAL" clId="{DA033F90-5A37-49F3-B9C3-A76151CC6BBE}" dt="2024-08-20T16:59:38.629" v="93" actId="255"/>
        <pc:sldMkLst>
          <pc:docMk/>
          <pc:sldMk cId="4181127304" sldId="320"/>
        </pc:sldMkLst>
        <pc:spChg chg="mod">
          <ac:chgData name="Jacob Vinson" userId="4d9785c4-bc8c-44b8-a745-b1e3ed407221" providerId="ADAL" clId="{DA033F90-5A37-49F3-B9C3-A76151CC6BBE}" dt="2024-08-20T16:59:38.629" v="93" actId="255"/>
          <ac:spMkLst>
            <pc:docMk/>
            <pc:sldMk cId="4181127304" sldId="320"/>
            <ac:spMk id="2" creationId="{9B328330-DD49-B58D-1160-9DE306E2BB32}"/>
          </ac:spMkLst>
        </pc:spChg>
      </pc:sldChg>
      <pc:sldChg chg="modSp mod">
        <pc:chgData name="Jacob Vinson" userId="4d9785c4-bc8c-44b8-a745-b1e3ed407221" providerId="ADAL" clId="{DA033F90-5A37-49F3-B9C3-A76151CC6BBE}" dt="2024-08-20T17:00:24.251" v="100" actId="14100"/>
        <pc:sldMkLst>
          <pc:docMk/>
          <pc:sldMk cId="4292816821" sldId="321"/>
        </pc:sldMkLst>
        <pc:spChg chg="mod">
          <ac:chgData name="Jacob Vinson" userId="4d9785c4-bc8c-44b8-a745-b1e3ed407221" providerId="ADAL" clId="{DA033F90-5A37-49F3-B9C3-A76151CC6BBE}" dt="2024-08-20T17:00:24.251" v="100" actId="14100"/>
          <ac:spMkLst>
            <pc:docMk/>
            <pc:sldMk cId="4292816821" sldId="321"/>
            <ac:spMk id="2" creationId="{9B328330-DD49-B58D-1160-9DE306E2BB32}"/>
          </ac:spMkLst>
        </pc:spChg>
        <pc:spChg chg="mod">
          <ac:chgData name="Jacob Vinson" userId="4d9785c4-bc8c-44b8-a745-b1e3ed407221" providerId="ADAL" clId="{DA033F90-5A37-49F3-B9C3-A76151CC6BBE}" dt="2024-08-20T17:00:12.502" v="98" actId="1076"/>
          <ac:spMkLst>
            <pc:docMk/>
            <pc:sldMk cId="4292816821" sldId="321"/>
            <ac:spMk id="9" creationId="{07F5EA68-CFD4-418C-60C8-79F294DD6600}"/>
          </ac:spMkLst>
        </pc:spChg>
      </pc:sldChg>
      <pc:sldChg chg="modSp mod">
        <pc:chgData name="Jacob Vinson" userId="4d9785c4-bc8c-44b8-a745-b1e3ed407221" providerId="ADAL" clId="{DA033F90-5A37-49F3-B9C3-A76151CC6BBE}" dt="2024-08-20T17:01:32.507" v="101" actId="20577"/>
        <pc:sldMkLst>
          <pc:docMk/>
          <pc:sldMk cId="3549412662" sldId="322"/>
        </pc:sldMkLst>
        <pc:spChg chg="mod">
          <ac:chgData name="Jacob Vinson" userId="4d9785c4-bc8c-44b8-a745-b1e3ed407221" providerId="ADAL" clId="{DA033F90-5A37-49F3-B9C3-A76151CC6BBE}" dt="2024-08-20T17:01:32.507" v="101" actId="20577"/>
          <ac:spMkLst>
            <pc:docMk/>
            <pc:sldMk cId="3549412662" sldId="322"/>
            <ac:spMk id="2" creationId="{9B328330-DD49-B58D-1160-9DE306E2BB32}"/>
          </ac:spMkLst>
        </pc:spChg>
      </pc:sldChg>
      <pc:sldChg chg="modSp mod">
        <pc:chgData name="Jacob Vinson" userId="4d9785c4-bc8c-44b8-a745-b1e3ed407221" providerId="ADAL" clId="{DA033F90-5A37-49F3-B9C3-A76151CC6BBE}" dt="2024-08-20T17:02:25.686" v="111" actId="20577"/>
        <pc:sldMkLst>
          <pc:docMk/>
          <pc:sldMk cId="1254535865" sldId="324"/>
        </pc:sldMkLst>
        <pc:spChg chg="mod">
          <ac:chgData name="Jacob Vinson" userId="4d9785c4-bc8c-44b8-a745-b1e3ed407221" providerId="ADAL" clId="{DA033F90-5A37-49F3-B9C3-A76151CC6BBE}" dt="2024-08-20T17:02:25.686" v="111" actId="20577"/>
          <ac:spMkLst>
            <pc:docMk/>
            <pc:sldMk cId="1254535865" sldId="324"/>
            <ac:spMk id="2" creationId="{9B328330-DD49-B58D-1160-9DE306E2BB32}"/>
          </ac:spMkLst>
        </pc:spChg>
      </pc:sldChg>
      <pc:sldChg chg="modSp mod">
        <pc:chgData name="Jacob Vinson" userId="4d9785c4-bc8c-44b8-a745-b1e3ed407221" providerId="ADAL" clId="{DA033F90-5A37-49F3-B9C3-A76151CC6BBE}" dt="2024-08-20T17:04:47.602" v="112" actId="20577"/>
        <pc:sldMkLst>
          <pc:docMk/>
          <pc:sldMk cId="2321970233" sldId="325"/>
        </pc:sldMkLst>
        <pc:spChg chg="mod">
          <ac:chgData name="Jacob Vinson" userId="4d9785c4-bc8c-44b8-a745-b1e3ed407221" providerId="ADAL" clId="{DA033F90-5A37-49F3-B9C3-A76151CC6BBE}" dt="2024-08-20T17:04:47.602" v="112" actId="20577"/>
          <ac:spMkLst>
            <pc:docMk/>
            <pc:sldMk cId="2321970233" sldId="325"/>
            <ac:spMk id="2" creationId="{9B328330-DD49-B58D-1160-9DE306E2BB32}"/>
          </ac:spMkLst>
        </pc:spChg>
      </pc:sldChg>
      <pc:sldChg chg="modSp mod">
        <pc:chgData name="Jacob Vinson" userId="4d9785c4-bc8c-44b8-a745-b1e3ed407221" providerId="ADAL" clId="{DA033F90-5A37-49F3-B9C3-A76151CC6BBE}" dt="2024-08-20T17:06:12.672" v="115" actId="255"/>
        <pc:sldMkLst>
          <pc:docMk/>
          <pc:sldMk cId="4133699925" sldId="326"/>
        </pc:sldMkLst>
        <pc:spChg chg="mod">
          <ac:chgData name="Jacob Vinson" userId="4d9785c4-bc8c-44b8-a745-b1e3ed407221" providerId="ADAL" clId="{DA033F90-5A37-49F3-B9C3-A76151CC6BBE}" dt="2024-08-20T17:06:12.672" v="115" actId="255"/>
          <ac:spMkLst>
            <pc:docMk/>
            <pc:sldMk cId="4133699925" sldId="326"/>
            <ac:spMk id="11" creationId="{6E7BE270-DD36-352D-7651-29E8097F1351}"/>
          </ac:spMkLst>
        </pc:spChg>
      </pc:sldChg>
      <pc:sldChg chg="modSp mod">
        <pc:chgData name="Jacob Vinson" userId="4d9785c4-bc8c-44b8-a745-b1e3ed407221" providerId="ADAL" clId="{DA033F90-5A37-49F3-B9C3-A76151CC6BBE}" dt="2024-08-20T17:07:34.150" v="118" actId="1076"/>
        <pc:sldMkLst>
          <pc:docMk/>
          <pc:sldMk cId="3283441839" sldId="330"/>
        </pc:sldMkLst>
        <pc:spChg chg="mod">
          <ac:chgData name="Jacob Vinson" userId="4d9785c4-bc8c-44b8-a745-b1e3ed407221" providerId="ADAL" clId="{DA033F90-5A37-49F3-B9C3-A76151CC6BBE}" dt="2024-08-20T17:07:26.639" v="116" actId="1076"/>
          <ac:spMkLst>
            <pc:docMk/>
            <pc:sldMk cId="3283441839" sldId="330"/>
            <ac:spMk id="4" creationId="{AAD8246E-979C-A68D-AFC6-CD1C5D51DD55}"/>
          </ac:spMkLst>
        </pc:spChg>
        <pc:spChg chg="mod">
          <ac:chgData name="Jacob Vinson" userId="4d9785c4-bc8c-44b8-a745-b1e3ed407221" providerId="ADAL" clId="{DA033F90-5A37-49F3-B9C3-A76151CC6BBE}" dt="2024-08-20T17:07:30.094" v="117" actId="1076"/>
          <ac:spMkLst>
            <pc:docMk/>
            <pc:sldMk cId="3283441839" sldId="330"/>
            <ac:spMk id="5" creationId="{BC9137C7-3980-4BED-8BAE-FD8989A7F003}"/>
          </ac:spMkLst>
        </pc:spChg>
        <pc:picChg chg="mod">
          <ac:chgData name="Jacob Vinson" userId="4d9785c4-bc8c-44b8-a745-b1e3ed407221" providerId="ADAL" clId="{DA033F90-5A37-49F3-B9C3-A76151CC6BBE}" dt="2024-08-20T17:07:34.150" v="118" actId="1076"/>
          <ac:picMkLst>
            <pc:docMk/>
            <pc:sldMk cId="3283441839" sldId="330"/>
            <ac:picMk id="3" creationId="{97E21786-2381-0829-20C3-6FB184582616}"/>
          </ac:picMkLst>
        </pc:picChg>
      </pc:sldChg>
      <pc:sldChg chg="modSp mod">
        <pc:chgData name="Jacob Vinson" userId="4d9785c4-bc8c-44b8-a745-b1e3ed407221" providerId="ADAL" clId="{DA033F90-5A37-49F3-B9C3-A76151CC6BBE}" dt="2024-08-20T17:12:15.105" v="144" actId="553"/>
        <pc:sldMkLst>
          <pc:docMk/>
          <pc:sldMk cId="2824265908" sldId="333"/>
        </pc:sldMkLst>
        <pc:spChg chg="mod">
          <ac:chgData name="Jacob Vinson" userId="4d9785c4-bc8c-44b8-a745-b1e3ed407221" providerId="ADAL" clId="{DA033F90-5A37-49F3-B9C3-A76151CC6BBE}" dt="2024-08-20T17:12:15.105" v="144" actId="553"/>
          <ac:spMkLst>
            <pc:docMk/>
            <pc:sldMk cId="2824265908" sldId="333"/>
            <ac:spMk id="2" creationId="{53E08FAD-BA15-2291-5D91-3568AB711EBA}"/>
          </ac:spMkLst>
        </pc:spChg>
        <pc:spChg chg="mod">
          <ac:chgData name="Jacob Vinson" userId="4d9785c4-bc8c-44b8-a745-b1e3ed407221" providerId="ADAL" clId="{DA033F90-5A37-49F3-B9C3-A76151CC6BBE}" dt="2024-08-20T17:12:15.105" v="144" actId="553"/>
          <ac:spMkLst>
            <pc:docMk/>
            <pc:sldMk cId="2824265908" sldId="333"/>
            <ac:spMk id="4" creationId="{67DC8FB8-6377-7939-4ECE-D0155E3A0FEA}"/>
          </ac:spMkLst>
        </pc:spChg>
        <pc:spChg chg="mod">
          <ac:chgData name="Jacob Vinson" userId="4d9785c4-bc8c-44b8-a745-b1e3ed407221" providerId="ADAL" clId="{DA033F90-5A37-49F3-B9C3-A76151CC6BBE}" dt="2024-08-20T17:12:15.105" v="144" actId="553"/>
          <ac:spMkLst>
            <pc:docMk/>
            <pc:sldMk cId="2824265908" sldId="333"/>
            <ac:spMk id="5" creationId="{45C10C66-E230-E5A9-5AAB-192EE48B0D01}"/>
          </ac:spMkLst>
        </pc:spChg>
        <pc:spChg chg="mod">
          <ac:chgData name="Jacob Vinson" userId="4d9785c4-bc8c-44b8-a745-b1e3ed407221" providerId="ADAL" clId="{DA033F90-5A37-49F3-B9C3-A76151CC6BBE}" dt="2024-08-20T17:11:37.255" v="139" actId="20577"/>
          <ac:spMkLst>
            <pc:docMk/>
            <pc:sldMk cId="2824265908" sldId="333"/>
            <ac:spMk id="11" creationId="{6E7BE270-DD36-352D-7651-29E8097F1351}"/>
          </ac:spMkLst>
        </pc:spChg>
      </pc:sldChg>
      <pc:sldChg chg="modSp mod">
        <pc:chgData name="Jacob Vinson" userId="4d9785c4-bc8c-44b8-a745-b1e3ed407221" providerId="ADAL" clId="{DA033F90-5A37-49F3-B9C3-A76151CC6BBE}" dt="2024-08-20T16:37:37.836" v="1" actId="20577"/>
        <pc:sldMkLst>
          <pc:docMk/>
          <pc:sldMk cId="1855208044" sldId="334"/>
        </pc:sldMkLst>
        <pc:graphicFrameChg chg="modGraphic">
          <ac:chgData name="Jacob Vinson" userId="4d9785c4-bc8c-44b8-a745-b1e3ed407221" providerId="ADAL" clId="{DA033F90-5A37-49F3-B9C3-A76151CC6BBE}" dt="2024-08-20T16:37:37.836" v="1" actId="20577"/>
          <ac:graphicFrameMkLst>
            <pc:docMk/>
            <pc:sldMk cId="1855208044" sldId="334"/>
            <ac:graphicFrameMk id="2" creationId="{5AF1CD50-55AE-C206-3354-BE13C81FF800}"/>
          </ac:graphicFrameMkLst>
        </pc:graphicFrameChg>
      </pc:sldChg>
    </pc:docChg>
  </pc:docChgLst>
  <pc:docChgLst>
    <pc:chgData name="Jacob Vinson" userId="4d9785c4-bc8c-44b8-a745-b1e3ed407221" providerId="ADAL" clId="{0B68B966-CA5A-4CB3-A41B-C2C353D5C271}"/>
    <pc:docChg chg="undo custSel modSld">
      <pc:chgData name="Jacob Vinson" userId="4d9785c4-bc8c-44b8-a745-b1e3ed407221" providerId="ADAL" clId="{0B68B966-CA5A-4CB3-A41B-C2C353D5C271}" dt="2024-06-25T19:06:24.872" v="33" actId="255"/>
      <pc:docMkLst>
        <pc:docMk/>
      </pc:docMkLst>
      <pc:sldChg chg="modSp mod">
        <pc:chgData name="Jacob Vinson" userId="4d9785c4-bc8c-44b8-a745-b1e3ed407221" providerId="ADAL" clId="{0B68B966-CA5A-4CB3-A41B-C2C353D5C271}" dt="2024-06-25T19:06:24.872" v="33" actId="255"/>
        <pc:sldMkLst>
          <pc:docMk/>
          <pc:sldMk cId="1409175553" sldId="302"/>
        </pc:sldMkLst>
        <pc:graphicFrameChg chg="modGraphic">
          <ac:chgData name="Jacob Vinson" userId="4d9785c4-bc8c-44b8-a745-b1e3ed407221" providerId="ADAL" clId="{0B68B966-CA5A-4CB3-A41B-C2C353D5C271}" dt="2024-06-25T19:06:24.872" v="33" actId="255"/>
          <ac:graphicFrameMkLst>
            <pc:docMk/>
            <pc:sldMk cId="1409175553" sldId="302"/>
            <ac:graphicFrameMk id="7" creationId="{FD13B1F1-01C8-C3C0-EDE8-FD6CBBCC5D3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80/19415257.2013.84747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080/19415257.2013.84747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EpESrbx4zp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Welcome to the Literacy Coach Program – Session 2: Communication.</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SAY</a:t>
            </a:r>
            <a:r>
              <a:rPr lang="en-US" sz="1200" b="0" i="0">
                <a:solidFill>
                  <a:schemeClr val="dk1"/>
                </a:solidFill>
                <a:latin typeface="Calibri"/>
                <a:ea typeface="Calibri"/>
                <a:cs typeface="Calibri"/>
                <a:sym typeface="Calibri"/>
              </a:rPr>
              <a:t> </a:t>
            </a:r>
            <a:r>
              <a:rPr lang="en-US" sz="1200" b="0" i="0" err="1">
                <a:solidFill>
                  <a:schemeClr val="dk1"/>
                </a:solidFill>
                <a:latin typeface="Calibri"/>
                <a:ea typeface="Calibri"/>
                <a:cs typeface="Calibri"/>
                <a:sym typeface="Calibri"/>
              </a:rPr>
              <a:t>Lowenhaupt</a:t>
            </a:r>
            <a:r>
              <a:rPr lang="en-US" sz="1200" b="0" i="0">
                <a:solidFill>
                  <a:schemeClr val="dk1"/>
                </a:solidFill>
                <a:latin typeface="Calibri"/>
                <a:ea typeface="Calibri"/>
                <a:cs typeface="Calibri"/>
                <a:sym typeface="Calibri"/>
              </a:rPr>
              <a:t>, McKinney, &amp; Reeves conducted case studies of three literacy coaches in different schools in one large urban US school district. We reviewed the case studies of these coaches as we read</a:t>
            </a:r>
            <a:r>
              <a:rPr lang="en-US"/>
              <a:t> Handout 2 </a:t>
            </a:r>
            <a:r>
              <a:rPr lang="en-US" sz="1200" b="0" i="0">
                <a:solidFill>
                  <a:schemeClr val="dk1"/>
                </a:solidFill>
                <a:latin typeface="Calibri"/>
                <a:ea typeface="Calibri"/>
                <a:cs typeface="Calibri"/>
                <a:sym typeface="Calibri"/>
              </a:rPr>
              <a:t>in Session 1. The authors explored how coaches’ responsibilities were shaped by the realities of their school culture. They also discussed how coaches managed those realities through the relationships they built. Their research questions included: </a:t>
            </a:r>
            <a:endParaRPr lang="en-US"/>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1. What does the daily life of a literacy coach look like? </a:t>
            </a:r>
            <a:endParaRPr lang="en-US"/>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2. What interactions do coaches have with teachers? </a:t>
            </a:r>
            <a:endParaRPr lang="en-US"/>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3. What role do relationships play in allowing coaches to fulfill their responsibilities and impact instruction? </a:t>
            </a:r>
            <a:endParaRPr lang="en-US"/>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You can see from the quote on the slide that the interactions that these coaches had with teachers were of paramount importance to their work. Take a moment to read the quote.</a:t>
            </a:r>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References:</a:t>
            </a:r>
            <a:endParaRPr lang="en-US"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t>Hargreaves, A., 1995. Development and desire: a postmodern perspective. In: T.R. </a:t>
            </a:r>
            <a:r>
              <a:rPr lang="en-US" err="1"/>
              <a:t>Guskey</a:t>
            </a:r>
            <a:r>
              <a:rPr lang="en-US"/>
              <a:t> and M. Huberman, eds. </a:t>
            </a:r>
            <a:r>
              <a:rPr lang="en-US" i="1"/>
              <a:t>Professional development in education. </a:t>
            </a:r>
            <a:r>
              <a:rPr lang="en-US"/>
              <a:t>New York, NY: Teachers College Press, 9–34.</a:t>
            </a:r>
            <a:endParaRPr lang="en-US" u="none"/>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err="1">
                <a:solidFill>
                  <a:schemeClr val="dk1"/>
                </a:solidFill>
                <a:latin typeface="Calibri"/>
                <a:ea typeface="Calibri"/>
                <a:cs typeface="Calibri"/>
                <a:sym typeface="Calibri"/>
              </a:rPr>
              <a:t>Lowenhaupt</a:t>
            </a:r>
            <a:r>
              <a:rPr lang="en-US" sz="1200" b="0" i="0">
                <a:solidFill>
                  <a:schemeClr val="dk1"/>
                </a:solidFill>
                <a:latin typeface="Calibri"/>
                <a:ea typeface="Calibri"/>
                <a:cs typeface="Calibri"/>
                <a:sym typeface="Calibri"/>
              </a:rPr>
              <a:t>, R., McKinney, S., &amp; Reeves, T., (2014). Coaching in context: the role of relationships in the work of three literacy coaches,</a:t>
            </a:r>
            <a:r>
              <a:rPr lang="en-US" sz="1200" b="0" i="1">
                <a:solidFill>
                  <a:schemeClr val="dk1"/>
                </a:solidFill>
                <a:latin typeface="Calibri"/>
                <a:ea typeface="Calibri"/>
                <a:cs typeface="Calibri"/>
                <a:sym typeface="Calibri"/>
              </a:rPr>
              <a:t> Professional Development in Education, 40:5</a:t>
            </a:r>
            <a:r>
              <a:rPr lang="en-US" sz="1200" b="0" i="0">
                <a:solidFill>
                  <a:schemeClr val="dk1"/>
                </a:solidFill>
                <a:latin typeface="Calibri"/>
                <a:ea typeface="Calibri"/>
                <a:cs typeface="Calibri"/>
                <a:sym typeface="Calibri"/>
              </a:rPr>
              <a:t>, 740-757, DOI: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10.1080/19415257.2013.847475</a:t>
            </a:r>
            <a:r>
              <a:rPr lang="en-US" sz="1200" b="0" i="0" u="sng">
                <a:solidFill>
                  <a:schemeClr val="dk1"/>
                </a:solidFill>
                <a:latin typeface="Calibri"/>
                <a:ea typeface="Calibri"/>
                <a:cs typeface="Calibri"/>
                <a:sym typeface="Calibri"/>
              </a:rPr>
              <a:t>.</a:t>
            </a:r>
            <a:endParaRPr lang="en-US" sz="1200" b="0" i="0" u="none">
              <a:solidFill>
                <a:schemeClr val="dk1"/>
              </a:solidFill>
              <a:latin typeface="Calibri"/>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248522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Jim Knight has been involved in coaching for many years. Here he emphasizes the fact that coaching conversations should have goals – there should be a purpose for the conversation. When instructional goals are established, that will influence the knowledge-building, planning, reflecting, and feedback interactions that coaches and teachers have. Take a moment to read this quote.  </a:t>
            </a:r>
            <a:r>
              <a:rPr lang="en-US" b="1"/>
              <a:t>What implications does this have for your coaching?</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Reference:</a:t>
            </a:r>
            <a:endParaRPr lang="en-US"/>
          </a:p>
          <a:p>
            <a:pPr marL="0" lvl="0" indent="0" algn="l" rtl="0">
              <a:lnSpc>
                <a:spcPct val="100000"/>
              </a:lnSpc>
              <a:spcBef>
                <a:spcPts val="0"/>
              </a:spcBef>
              <a:spcAft>
                <a:spcPts val="0"/>
              </a:spcAft>
              <a:buSzPts val="1400"/>
              <a:buNone/>
            </a:pPr>
            <a:r>
              <a:rPr lang="en-US"/>
              <a:t>Knight, J. (2021). The Learning Zone/Hey Instructional Coach, What Do you Do? </a:t>
            </a:r>
            <a:r>
              <a:rPr lang="en-US" i="1"/>
              <a:t>ASCD.</a:t>
            </a:r>
            <a:r>
              <a:rPr lang="en-US"/>
              <a:t> https://www.ascd.org/el/articles/the-learning-zone-hey-instructional-coach-what-do-you-do. </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428907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This is a quote from a practice profile on coaching that was developed by </a:t>
            </a:r>
            <a:r>
              <a:rPr lang="en-US" err="1"/>
              <a:t>Cusmano</a:t>
            </a:r>
            <a:r>
              <a:rPr lang="en-US"/>
              <a:t> &amp; Preston from the National Implementation Research Network. It is important that we use data for knowledge-building and planning, and that we consider it when we reflect with the teacher and provide feedback. A discussion with a teacher centered on data is one of the most powerful practices that a coach can implement. In fact, the RAND corporation conducted a study examining the work of middle school reading coaches in Florida and validated this as a very powerful practice. Take a moment to read this quote.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References:</a:t>
            </a:r>
            <a:endParaRPr lang="en-US"/>
          </a:p>
          <a:p>
            <a:pPr marL="0" lvl="0" indent="0" algn="l" rtl="0">
              <a:lnSpc>
                <a:spcPct val="100000"/>
              </a:lnSpc>
              <a:spcBef>
                <a:spcPts val="0"/>
              </a:spcBef>
              <a:spcAft>
                <a:spcPts val="0"/>
              </a:spcAft>
              <a:buSzPts val="1400"/>
              <a:buNone/>
            </a:pPr>
            <a:r>
              <a:rPr lang="en-US" err="1"/>
              <a:t>Cusmano</a:t>
            </a:r>
            <a:r>
              <a:rPr lang="en-US"/>
              <a:t>, D., &amp; Preston, A. (2018). Coaching practice profile. National Implementation Research Network. Chapel Hill, NC: Frank Porter Graham Child Development Institute. https://nirn.fpg.unc.edu/resources/coaching-practice-profile-0</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Marsh, J. A., McCombs, J. S., Lockwood, J. R., Gershwin, D., &amp; Martorell, F. (2008). </a:t>
            </a:r>
            <a:r>
              <a:rPr lang="en-US" sz="1200" b="0" i="1">
                <a:solidFill>
                  <a:schemeClr val="dk1"/>
                </a:solidFill>
                <a:latin typeface="Calibri"/>
                <a:ea typeface="Calibri"/>
                <a:cs typeface="Calibri"/>
                <a:sym typeface="Calibri"/>
              </a:rPr>
              <a:t>Supporting literacy across the sunshine state: A study of Florida middle school reading coaches</a:t>
            </a:r>
            <a:r>
              <a:rPr lang="en-US" sz="1200" b="0" i="0">
                <a:solidFill>
                  <a:schemeClr val="dk1"/>
                </a:solidFill>
                <a:latin typeface="Calibri"/>
                <a:ea typeface="Calibri"/>
                <a:cs typeface="Calibri"/>
                <a:sym typeface="Calibri"/>
              </a:rPr>
              <a:t> (Vol. 762). Rand Corporation.</a:t>
            </a:r>
            <a:endParaRPr lang="en-US"/>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51712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There are a number of misconceptions that teachers could have about working with a coach. The three that are highlighted on the slide seem to be fairly common. Coaches have been cautioned that they should not take on the role of evaluator, and in fact, great care should be taken so that even the appearance of being an evaluator is avoided. In addition, teachers may think that the coach is working with them because they are not good teachers, and in some cases, that may be true, but it is helpful if a model is implemented that includes coaching of teachers who are exemplary. Everyone can improve their practice – professional baseball pitchers have pitching coaches, star football quarterbacks have coaches to help them improve their practice at their positions.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Finally, teachers may think that the coach is a “spy” and is running to administrators with reports of any deficiencies that they may have. Great care must be taken by the coach to assure the teachers that conversations with teachers are confidential…and the coach must be clear with administrators that there is information they cannot share with them.</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2427060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SAY</a:t>
            </a:r>
            <a:r>
              <a:rPr lang="en-US" sz="1200" b="0" i="0" u="none" strike="noStrike">
                <a:solidFill>
                  <a:schemeClr val="dk1"/>
                </a:solidFill>
                <a:latin typeface="Calibri"/>
                <a:ea typeface="Calibri"/>
                <a:cs typeface="Calibri"/>
                <a:sym typeface="Calibri"/>
              </a:rPr>
              <a:t> L’Allier, </a:t>
            </a:r>
            <a:r>
              <a:rPr lang="en-US" sz="1200" b="0" i="0" u="none" strike="noStrike" err="1">
                <a:solidFill>
                  <a:schemeClr val="dk1"/>
                </a:solidFill>
                <a:latin typeface="Calibri"/>
                <a:ea typeface="Calibri"/>
                <a:cs typeface="Calibri"/>
                <a:sym typeface="Calibri"/>
              </a:rPr>
              <a:t>Elish</a:t>
            </a:r>
            <a:r>
              <a:rPr lang="en-US" sz="1200" b="0" i="0" u="none" strike="noStrike">
                <a:solidFill>
                  <a:schemeClr val="dk1"/>
                </a:solidFill>
                <a:latin typeface="Calibri"/>
                <a:ea typeface="Calibri"/>
                <a:cs typeface="Calibri"/>
                <a:sym typeface="Calibri"/>
              </a:rPr>
              <a:t>-Piper, and Bean highlight the fact that when conversations are focused on the needs of students, it helps teachers to understand that they are not there to evaluate them, the coach is simply a supporter, a collaborator to help improve student performance through interactions with the teacher. This can help alleviate the preconception that the coach is actually an evaluator. </a:t>
            </a:r>
            <a:r>
              <a:rPr lang="en-US" sz="1200" b="1" i="0" u="none" strike="noStrike">
                <a:solidFill>
                  <a:schemeClr val="dk1"/>
                </a:solidFill>
              </a:rPr>
              <a:t>What else can you do to ensure that you convey </a:t>
            </a:r>
            <a:r>
              <a:rPr lang="en-US" b="1"/>
              <a:t>to teachers that you are a collaborator and not an evaluator?</a:t>
            </a:r>
          </a:p>
          <a:p>
            <a:pPr marL="0" lvl="0" indent="0" algn="l" rtl="0">
              <a:lnSpc>
                <a:spcPct val="100000"/>
              </a:lnSpc>
              <a:spcBef>
                <a:spcPts val="0"/>
              </a:spcBef>
              <a:spcAft>
                <a:spcPts val="0"/>
              </a:spcAft>
              <a:buSzPts val="1400"/>
              <a:buNone/>
            </a:pPr>
            <a:endParaRPr lang="en-US" sz="1200" b="1" i="0" u="none" strike="noStrike">
              <a:solidFill>
                <a:schemeClr val="dk1"/>
              </a:solidFill>
            </a:endParaRPr>
          </a:p>
          <a:p>
            <a:pPr marL="0" lvl="0" indent="0" algn="l" rtl="0">
              <a:lnSpc>
                <a:spcPct val="100000"/>
              </a:lnSpc>
              <a:spcBef>
                <a:spcPts val="0"/>
              </a:spcBef>
              <a:spcAft>
                <a:spcPts val="0"/>
              </a:spcAft>
              <a:buSzPts val="1400"/>
              <a:buNone/>
            </a:pPr>
            <a:r>
              <a:rPr lang="en-US" sz="1200" b="0" i="1" u="none" strike="noStrike">
                <a:solidFill>
                  <a:schemeClr val="dk1"/>
                </a:solidFill>
                <a:latin typeface="Calibri"/>
                <a:ea typeface="Calibri"/>
                <a:cs typeface="Calibri"/>
                <a:sym typeface="Calibri"/>
              </a:rPr>
              <a:t>Reference:</a:t>
            </a: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L'Allier, S., Elish‐Piper, L., &amp; Bean, R. M. (2010). What matters for elementary literacy coaching? Guiding principles for instructional improvement and student achievement. </a:t>
            </a:r>
            <a:r>
              <a:rPr lang="en-US" sz="1200" b="0" i="1" u="none" strike="noStrike">
                <a:solidFill>
                  <a:schemeClr val="dk1"/>
                </a:solidFill>
                <a:latin typeface="Calibri"/>
                <a:ea typeface="Calibri"/>
                <a:cs typeface="Calibri"/>
                <a:sym typeface="Calibri"/>
              </a:rPr>
              <a:t>The Reading Teacher</a:t>
            </a:r>
            <a:r>
              <a:rPr lang="en-US" sz="1200" b="0" i="0" u="none" strike="noStrike">
                <a:solidFill>
                  <a:schemeClr val="dk1"/>
                </a:solidFill>
                <a:latin typeface="Calibri"/>
                <a:ea typeface="Calibri"/>
                <a:cs typeface="Calibri"/>
                <a:sym typeface="Calibri"/>
              </a:rPr>
              <a:t>, </a:t>
            </a:r>
            <a:r>
              <a:rPr lang="en-US" sz="1200" b="0" i="1" u="none" strike="noStrike">
                <a:solidFill>
                  <a:schemeClr val="dk1"/>
                </a:solidFill>
                <a:latin typeface="Calibri"/>
                <a:ea typeface="Calibri"/>
                <a:cs typeface="Calibri"/>
                <a:sym typeface="Calibri"/>
              </a:rPr>
              <a:t>63</a:t>
            </a:r>
            <a:r>
              <a:rPr lang="en-US" sz="1200" b="0" i="0" u="none" strike="noStrike">
                <a:solidFill>
                  <a:schemeClr val="dk1"/>
                </a:solidFill>
                <a:latin typeface="Calibri"/>
                <a:ea typeface="Calibri"/>
                <a:cs typeface="Calibri"/>
                <a:sym typeface="Calibri"/>
              </a:rPr>
              <a:t>(7), 544-554.</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311628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Calibri"/>
                <a:ea typeface="Calibri"/>
                <a:cs typeface="Calibri"/>
                <a:sym typeface="Calibri"/>
              </a:rPr>
              <a:t>SAY</a:t>
            </a:r>
            <a:r>
              <a:rPr lang="en-US" sz="1200" b="0" i="0" u="none" strike="noStrike">
                <a:solidFill>
                  <a:schemeClr val="dk1"/>
                </a:solidFill>
                <a:latin typeface="Calibri"/>
                <a:ea typeface="Calibri"/>
                <a:cs typeface="Calibri"/>
                <a:sym typeface="Calibri"/>
              </a:rPr>
              <a:t> The authors of the article </a:t>
            </a:r>
            <a:r>
              <a:rPr lang="en-US" sz="1200" b="0" i="1" u="none" strike="noStrike">
                <a:solidFill>
                  <a:schemeClr val="dk1"/>
                </a:solidFill>
                <a:latin typeface="Calibri"/>
                <a:ea typeface="Calibri"/>
                <a:cs typeface="Calibri"/>
                <a:sym typeface="Calibri"/>
              </a:rPr>
              <a:t>What Matters for Elementary Literacy Coaching? Guiding Principles for Instructional Improvement</a:t>
            </a:r>
            <a:r>
              <a:rPr lang="en-US" sz="1200" b="0" i="0" u="none" strike="noStrike">
                <a:solidFill>
                  <a:schemeClr val="dk1"/>
                </a:solidFill>
                <a:latin typeface="Calibri"/>
                <a:ea typeface="Calibri"/>
                <a:cs typeface="Calibri"/>
                <a:sym typeface="Calibri"/>
              </a:rPr>
              <a:t> synthesized the findings for several studies that they had conducted and the related literature to develop seven guiding principles that literacy coaches could use to focus their work on improvement of literacy teaching and learning in the elementary grades. We will touch on these principles in various sessions in this course. The third principle reflects that “Collaborative Relationships are Essential for Coaching.” We spent a good deal of time exploring how to create those collaborative relationships and environment in Session 1. </a:t>
            </a:r>
            <a:endParaRPr lang="en-US"/>
          </a:p>
          <a:p>
            <a:pPr marL="0" lvl="0" indent="0" algn="l" rtl="0">
              <a:lnSpc>
                <a:spcPct val="100000"/>
              </a:lnSpc>
              <a:spcBef>
                <a:spcPts val="0"/>
              </a:spcBef>
              <a:spcAft>
                <a:spcPts val="0"/>
              </a:spcAft>
              <a:buSzPts val="1400"/>
              <a:buNone/>
            </a:pPr>
            <a:endParaRPr lang="en-US"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In this session, as we talk about communication, which involves verbal interactions and dialogue. Verbal interactions can be defined as short communications that may consist of a question and answer, a brief greeting, etc. while a dialogue is a more lengthy conversation. Communication can serve to bolster relationships and collaboration, or it can tear those relationships apart and destroy any chance of collaboration. The authors emphasize in the statement above that confidentiality between teachers and coaches is extremely important. If coaches are going to combat the misconception that they are there as a “spy” and are reporting any deficiencies, the teacher must be assured that the conversations between the coach and teacher will be kept confidential, and the principal must know that those conversations are privileged as well. Take a moment to read the quote on the slide. </a:t>
            </a:r>
          </a:p>
          <a:p>
            <a:pPr marL="0" lvl="0" indent="0" algn="l" rtl="0">
              <a:lnSpc>
                <a:spcPct val="100000"/>
              </a:lnSpc>
              <a:spcBef>
                <a:spcPts val="0"/>
              </a:spcBef>
              <a:spcAft>
                <a:spcPts val="0"/>
              </a:spcAft>
              <a:buSzPts val="1400"/>
              <a:buNone/>
            </a:pPr>
            <a:endParaRPr lang="en-US"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u="none" strike="noStrike">
                <a:solidFill>
                  <a:schemeClr val="dk1"/>
                </a:solidFill>
                <a:latin typeface="Calibri"/>
                <a:ea typeface="Calibri"/>
                <a:cs typeface="Calibri"/>
                <a:sym typeface="Calibri"/>
              </a:rPr>
              <a:t>Reference: </a:t>
            </a: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L'Allier, S., Elish‐Piper, L., &amp; Bean, R. M. (2010). What matters for elementary literacy coaching? Guiding principles for instructional improvement and student achievement. </a:t>
            </a:r>
            <a:r>
              <a:rPr lang="en-US" sz="1200" b="0" i="1" u="none" strike="noStrike">
                <a:solidFill>
                  <a:schemeClr val="dk1"/>
                </a:solidFill>
                <a:latin typeface="Calibri"/>
                <a:ea typeface="Calibri"/>
                <a:cs typeface="Calibri"/>
                <a:sym typeface="Calibri"/>
              </a:rPr>
              <a:t>The Reading Teacher</a:t>
            </a:r>
            <a:r>
              <a:rPr lang="en-US" sz="1200" b="0" i="0" u="none" strike="noStrike">
                <a:solidFill>
                  <a:schemeClr val="dk1"/>
                </a:solidFill>
                <a:latin typeface="Calibri"/>
                <a:ea typeface="Calibri"/>
                <a:cs typeface="Calibri"/>
                <a:sym typeface="Calibri"/>
              </a:rPr>
              <a:t>, </a:t>
            </a:r>
            <a:r>
              <a:rPr lang="en-US" sz="1200" b="0" i="1" u="none" strike="noStrike">
                <a:solidFill>
                  <a:schemeClr val="dk1"/>
                </a:solidFill>
                <a:latin typeface="Calibri"/>
                <a:ea typeface="Calibri"/>
                <a:cs typeface="Calibri"/>
                <a:sym typeface="Calibri"/>
              </a:rPr>
              <a:t>63</a:t>
            </a:r>
            <a:r>
              <a:rPr lang="en-US" sz="1200" b="0" i="0" u="none" strike="noStrike">
                <a:solidFill>
                  <a:schemeClr val="dk1"/>
                </a:solidFill>
                <a:latin typeface="Calibri"/>
                <a:ea typeface="Calibri"/>
                <a:cs typeface="Calibri"/>
                <a:sym typeface="Calibri"/>
              </a:rPr>
              <a:t>(7), 544-554.</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134610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The perspective of the teacher can come into play and influence interactions between the teacher and the coach as well. Any of the perspectives on the slide represent issues that the coach will need to work hard to address. It is unlikely that the teacher will actually </a:t>
            </a:r>
            <a:r>
              <a:rPr lang="en-US" i="0" u="sng"/>
              <a:t>say</a:t>
            </a:r>
            <a:r>
              <a:rPr lang="en-US"/>
              <a:t> any of these to the coach, although they may, but the coach will probably pick up on these perspectives when they are working with the teacher.</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2509055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SAY</a:t>
            </a:r>
            <a:r>
              <a:rPr lang="en-US" sz="1200" b="0" i="0">
                <a:solidFill>
                  <a:schemeClr val="dk1"/>
                </a:solidFill>
                <a:latin typeface="Calibri"/>
                <a:ea typeface="Calibri"/>
                <a:cs typeface="Calibri"/>
                <a:sym typeface="Calibri"/>
              </a:rPr>
              <a:t> Some of the perspectives on the previous slide may be addressed by establishing expectations, which will be addressed in the next session. If administration can play a role in communicating who the coach will work with and the focus of coaching, that will probably help with the perspective of some teachers. That said, a </a:t>
            </a:r>
            <a:r>
              <a:rPr lang="en-US" sz="1200" b="0" i="1">
                <a:solidFill>
                  <a:schemeClr val="dk1"/>
                </a:solidFill>
                <a:latin typeface="Calibri"/>
                <a:ea typeface="Calibri"/>
                <a:cs typeface="Calibri"/>
                <a:sym typeface="Calibri"/>
              </a:rPr>
              <a:t>Lessons Learned </a:t>
            </a:r>
            <a:r>
              <a:rPr lang="en-US" sz="1200" b="0" i="0">
                <a:solidFill>
                  <a:schemeClr val="dk1"/>
                </a:solidFill>
                <a:latin typeface="Calibri"/>
                <a:ea typeface="Calibri"/>
                <a:cs typeface="Calibri"/>
                <a:sym typeface="Calibri"/>
              </a:rPr>
              <a:t>article from a study conducted by the authors listed on your screen highlighted the fact that whenever we attempt to change behavior – even if it is for the better – wariness is a common reaction. Therefore, coaches should not take this personally, but work to establish trust and a spirit of collaboration. Note the fact that “continuous dialogue and responsiveness” is very important in building that trust and working alongside practitioners is much better than portraying yourself as the “expert.”</a:t>
            </a:r>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References:</a:t>
            </a:r>
            <a:endParaRPr lang="en-US"/>
          </a:p>
          <a:p>
            <a:pPr marL="0" lvl="0" indent="0" algn="l" rtl="0">
              <a:lnSpc>
                <a:spcPct val="100000"/>
              </a:lnSpc>
              <a:spcBef>
                <a:spcPts val="0"/>
              </a:spcBef>
              <a:spcAft>
                <a:spcPts val="0"/>
              </a:spcAft>
              <a:buSzPts val="1400"/>
              <a:buNone/>
            </a:pPr>
            <a:r>
              <a:rPr lang="en-US" err="1"/>
              <a:t>Ancess</a:t>
            </a:r>
            <a:r>
              <a:rPr lang="en-US"/>
              <a:t> J., Barnett E., Allen D., Using research to inform the practice of teachers, schools, and school reform organizations. </a:t>
            </a:r>
            <a:r>
              <a:rPr lang="en-US" i="1"/>
              <a:t>Research into Practice. </a:t>
            </a:r>
            <a:r>
              <a:rPr lang="en-US"/>
              <a:t>2007; 46:325–333.</a:t>
            </a:r>
          </a:p>
          <a:p>
            <a:pPr marL="0" lvl="0" indent="0" algn="l" rtl="0">
              <a:lnSpc>
                <a:spcPct val="100000"/>
              </a:lnSpc>
              <a:spcBef>
                <a:spcPts val="0"/>
              </a:spcBef>
              <a:spcAft>
                <a:spcPts val="0"/>
              </a:spcAft>
              <a:buSzPts val="1400"/>
              <a:buNone/>
            </a:pPr>
            <a:endParaRPr lang="en-US" sz="1200" b="0" i="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err="1">
                <a:solidFill>
                  <a:schemeClr val="dk1"/>
                </a:solidFill>
                <a:latin typeface="Calibri"/>
                <a:ea typeface="Calibri"/>
                <a:cs typeface="Calibri"/>
                <a:sym typeface="Calibri"/>
              </a:rPr>
              <a:t>Hershfeldt</a:t>
            </a:r>
            <a:r>
              <a:rPr lang="en-US" sz="1200" b="0" i="0">
                <a:solidFill>
                  <a:schemeClr val="dk1"/>
                </a:solidFill>
                <a:latin typeface="Calibri"/>
                <a:ea typeface="Calibri"/>
                <a:cs typeface="Calibri"/>
                <a:sym typeface="Calibri"/>
              </a:rPr>
              <a:t>, P. A., Pell, K., </a:t>
            </a:r>
            <a:r>
              <a:rPr lang="en-US" sz="1200" b="0" i="0" err="1">
                <a:solidFill>
                  <a:schemeClr val="dk1"/>
                </a:solidFill>
                <a:latin typeface="Calibri"/>
                <a:ea typeface="Calibri"/>
                <a:cs typeface="Calibri"/>
                <a:sym typeface="Calibri"/>
              </a:rPr>
              <a:t>Sechrest</a:t>
            </a:r>
            <a:r>
              <a:rPr lang="en-US" sz="1200" b="0" i="0">
                <a:solidFill>
                  <a:schemeClr val="dk1"/>
                </a:solidFill>
                <a:latin typeface="Calibri"/>
                <a:ea typeface="Calibri"/>
                <a:cs typeface="Calibri"/>
                <a:sym typeface="Calibri"/>
              </a:rPr>
              <a:t>, R., Pas, E. T., &amp; Bradshaw, C. P. (2012). Lessons learned coaching teachers in behavior management: The PBIS plus coaching model. </a:t>
            </a:r>
            <a:r>
              <a:rPr lang="en-US" sz="1200" b="0" i="1">
                <a:solidFill>
                  <a:schemeClr val="dk1"/>
                </a:solidFill>
                <a:latin typeface="Calibri"/>
                <a:ea typeface="Calibri"/>
                <a:cs typeface="Calibri"/>
                <a:sym typeface="Calibri"/>
              </a:rPr>
              <a:t>Journal of Educational and Psychological Consultation</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22</a:t>
            </a:r>
            <a:r>
              <a:rPr lang="en-US" sz="1200" b="0" i="0">
                <a:solidFill>
                  <a:schemeClr val="dk1"/>
                </a:solidFill>
                <a:latin typeface="Calibri"/>
                <a:ea typeface="Calibri"/>
                <a:cs typeface="Calibri"/>
                <a:sym typeface="Calibri"/>
              </a:rPr>
              <a:t>(4), 280-299.</a:t>
            </a:r>
            <a:endParaRPr lang="en-US"/>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t>Miller, W.R.; Rollnick, S. </a:t>
            </a:r>
            <a:r>
              <a:rPr lang="en-US" i="1"/>
              <a:t>Motivational interviewing: Preparing people for change.</a:t>
            </a:r>
            <a:r>
              <a:rPr lang="en-US"/>
              <a:t> New York, NY: Guilford Press; 2002.</a:t>
            </a:r>
            <a:endParaRPr lang="en-US" sz="1200" b="0" i="0">
              <a:solidFill>
                <a:schemeClr val="dk1"/>
              </a:solidFill>
              <a:latin typeface="Calibri"/>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249656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SAY</a:t>
            </a:r>
            <a:r>
              <a:rPr lang="en-US" sz="1200" b="0" i="0">
                <a:solidFill>
                  <a:schemeClr val="dk1"/>
                </a:solidFill>
                <a:latin typeface="Calibri"/>
                <a:ea typeface="Calibri"/>
                <a:cs typeface="Calibri"/>
                <a:sym typeface="Calibri"/>
              </a:rPr>
              <a:t> Take a moment to read the quote on the slide. As you can see, teacher resistance is not uncommon, and is important to portray yourself as someone who works alongside teachers. The mention of teachers feeling threatened leads us into the next factor that may influence conversations and relationships between teachers and coaches – that of positioning. </a:t>
            </a:r>
            <a:r>
              <a:rPr lang="en-US" sz="1200" b="1" i="0">
                <a:solidFill>
                  <a:schemeClr val="dk1"/>
                </a:solidFill>
              </a:rPr>
              <a:t>How can you address this issue?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References:</a:t>
            </a:r>
            <a:endParaRPr lang="en-US"/>
          </a:p>
          <a:p>
            <a:pPr marL="0" lvl="0" indent="0" algn="l" rtl="0">
              <a:lnSpc>
                <a:spcPct val="100000"/>
              </a:lnSpc>
              <a:spcBef>
                <a:spcPts val="0"/>
              </a:spcBef>
              <a:spcAft>
                <a:spcPts val="0"/>
              </a:spcAft>
              <a:buSzPts val="1400"/>
              <a:buNone/>
            </a:pPr>
            <a:r>
              <a:rPr lang="en-US" err="1"/>
              <a:t>Bredeson</a:t>
            </a:r>
            <a:r>
              <a:rPr lang="en-US"/>
              <a:t>, P., 2003. </a:t>
            </a:r>
            <a:r>
              <a:rPr lang="en-US" i="1"/>
              <a:t>Designs for learning: a new architecture for professional development in schools. </a:t>
            </a:r>
            <a:r>
              <a:rPr lang="en-US"/>
              <a:t>Thousand Oaks, CA: Corwin Press.</a:t>
            </a:r>
          </a:p>
          <a:p>
            <a:pPr marL="0" lvl="0" indent="0" algn="l" rtl="0">
              <a:lnSpc>
                <a:spcPct val="100000"/>
              </a:lnSpc>
              <a:spcBef>
                <a:spcPts val="0"/>
              </a:spcBef>
              <a:spcAft>
                <a:spcPts val="0"/>
              </a:spcAft>
              <a:buSzPts val="1400"/>
              <a:buNone/>
            </a:pPr>
            <a:endParaRPr lang="en-US" i="1"/>
          </a:p>
          <a:p>
            <a:pPr marL="0" lvl="0" indent="0" algn="l" rtl="0">
              <a:lnSpc>
                <a:spcPct val="100000"/>
              </a:lnSpc>
              <a:spcBef>
                <a:spcPts val="0"/>
              </a:spcBef>
              <a:spcAft>
                <a:spcPts val="0"/>
              </a:spcAft>
              <a:buSzPts val="1400"/>
              <a:buNone/>
            </a:pPr>
            <a:r>
              <a:rPr lang="en-US" err="1"/>
              <a:t>Camburn</a:t>
            </a:r>
            <a:r>
              <a:rPr lang="en-US"/>
              <a:t>, E., Rowan, B., and Taylor, J., 2003. Distributed leadership roles in schools: the case of elementary schools adopting comprehensive school reform models. </a:t>
            </a:r>
            <a:r>
              <a:rPr lang="en-US" i="1"/>
              <a:t>Educational Evaluation and Policy Analysis, 25</a:t>
            </a:r>
            <a:r>
              <a:rPr lang="en-US"/>
              <a:t>(4), 347–373.</a:t>
            </a:r>
          </a:p>
          <a:p>
            <a:pPr marL="0" lvl="0" indent="0" algn="l" rtl="0">
              <a:lnSpc>
                <a:spcPct val="100000"/>
              </a:lnSpc>
              <a:spcBef>
                <a:spcPts val="0"/>
              </a:spcBef>
              <a:spcAft>
                <a:spcPts val="0"/>
              </a:spcAft>
              <a:buSzPts val="1400"/>
              <a:buNone/>
            </a:pPr>
            <a:endParaRPr lang="en-US"/>
          </a:p>
          <a:p>
            <a:pPr marL="0" marR="0" lvl="0" indent="0" algn="l" rtl="0">
              <a:lnSpc>
                <a:spcPct val="100000"/>
              </a:lnSpc>
              <a:spcBef>
                <a:spcPts val="0"/>
              </a:spcBef>
              <a:spcAft>
                <a:spcPts val="0"/>
              </a:spcAft>
              <a:buClr>
                <a:schemeClr val="dk1"/>
              </a:buClr>
              <a:buSzPts val="1200"/>
              <a:buFont typeface="Calibri"/>
              <a:buNone/>
            </a:pPr>
            <a:r>
              <a:rPr lang="en-US"/>
              <a:t>Coburn, C.E. and </a:t>
            </a:r>
            <a:r>
              <a:rPr lang="en-US" err="1"/>
              <a:t>Woulfin</a:t>
            </a:r>
            <a:r>
              <a:rPr lang="en-US"/>
              <a:t>, S.L., 2012. Reading coaches and the relationship between policy and practice. </a:t>
            </a:r>
            <a:r>
              <a:rPr lang="en-US" i="1"/>
              <a:t>Reading Research Quarterly, 47</a:t>
            </a:r>
            <a:r>
              <a:rPr lang="en-US"/>
              <a:t>(1), 5–30.</a:t>
            </a:r>
          </a:p>
          <a:p>
            <a:pPr marL="0" marR="0" lvl="0" indent="0" algn="l" rtl="0">
              <a:lnSpc>
                <a:spcPct val="100000"/>
              </a:lnSpc>
              <a:spcBef>
                <a:spcPts val="0"/>
              </a:spcBef>
              <a:spcAft>
                <a:spcPts val="0"/>
              </a:spcAft>
              <a:buClr>
                <a:schemeClr val="dk1"/>
              </a:buClr>
              <a:buSzPts val="1200"/>
              <a:buFont typeface="Calibri"/>
              <a:buNone/>
            </a:pPr>
            <a:endParaRPr lang="en-US"/>
          </a:p>
          <a:p>
            <a:pPr marL="0" marR="0" lvl="0" indent="0" algn="l" rtl="0">
              <a:lnSpc>
                <a:spcPct val="100000"/>
              </a:lnSpc>
              <a:spcBef>
                <a:spcPts val="0"/>
              </a:spcBef>
              <a:spcAft>
                <a:spcPts val="0"/>
              </a:spcAft>
              <a:buClr>
                <a:schemeClr val="dk1"/>
              </a:buClr>
              <a:buSzPts val="1200"/>
              <a:buFont typeface="Calibri"/>
              <a:buNone/>
            </a:pPr>
            <a:r>
              <a:rPr lang="en-US" sz="1200" b="0" i="0" err="1">
                <a:solidFill>
                  <a:schemeClr val="dk1"/>
                </a:solidFill>
                <a:latin typeface="Calibri"/>
                <a:ea typeface="Calibri"/>
                <a:cs typeface="Calibri"/>
                <a:sym typeface="Calibri"/>
              </a:rPr>
              <a:t>Lowenhaupt</a:t>
            </a:r>
            <a:r>
              <a:rPr lang="en-US" sz="1200" b="0" i="0">
                <a:solidFill>
                  <a:schemeClr val="dk1"/>
                </a:solidFill>
                <a:latin typeface="Calibri"/>
                <a:ea typeface="Calibri"/>
                <a:cs typeface="Calibri"/>
                <a:sym typeface="Calibri"/>
              </a:rPr>
              <a:t>, R., McKinney, S., &amp; Reeves, T., (2014). Coaching in context: the role of relationships in the work of three literacy coaches,</a:t>
            </a:r>
            <a:r>
              <a:rPr lang="en-US" sz="1200" b="0" i="1">
                <a:solidFill>
                  <a:schemeClr val="dk1"/>
                </a:solidFill>
                <a:latin typeface="Calibri"/>
                <a:ea typeface="Calibri"/>
                <a:cs typeface="Calibri"/>
                <a:sym typeface="Calibri"/>
              </a:rPr>
              <a:t> Professional Development in Education,</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40:5, </a:t>
            </a:r>
            <a:r>
              <a:rPr lang="en-US" sz="1200" b="0" i="0">
                <a:solidFill>
                  <a:schemeClr val="dk1"/>
                </a:solidFill>
                <a:latin typeface="Calibri"/>
                <a:ea typeface="Calibri"/>
                <a:cs typeface="Calibri"/>
                <a:sym typeface="Calibri"/>
              </a:rPr>
              <a:t>740-757, DOI: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10.1080/19415257.2013.847475</a:t>
            </a:r>
            <a:r>
              <a:rPr lang="en-US" sz="1200" b="0" i="0" u="sng">
                <a:solidFill>
                  <a:schemeClr val="dk1"/>
                </a:solidFill>
                <a:latin typeface="Calibri"/>
                <a:ea typeface="Calibri"/>
                <a:cs typeface="Calibri"/>
                <a:sym typeface="Calibri"/>
              </a:rPr>
              <a:t>.</a:t>
            </a:r>
            <a:endParaRPr lang="en-US" sz="1200" b="0" i="0" u="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Lynch, J. and Ferguson, K., 2010. Reflections of elementary school literacy coaches on practice: roles and perspectives. </a:t>
            </a:r>
            <a:r>
              <a:rPr lang="en-US" i="1"/>
              <a:t>Canadian Journal of Education, </a:t>
            </a:r>
            <a:r>
              <a:rPr lang="en-US" i="0"/>
              <a:t>33</a:t>
            </a:r>
            <a:r>
              <a:rPr lang="en-US"/>
              <a:t>(1), 199–227.</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Weick, K., 1976. Educational organizations as loosely coupled systems. </a:t>
            </a:r>
            <a:r>
              <a:rPr lang="en-US" i="1"/>
              <a:t>Administrative Science Quarterly, 21</a:t>
            </a:r>
            <a:r>
              <a:rPr lang="en-US"/>
              <a:t>(1), 1–19.</a:t>
            </a:r>
          </a:p>
          <a:p>
            <a:pPr marL="0" lvl="0" indent="0" algn="l" rtl="0">
              <a:lnSpc>
                <a:spcPct val="100000"/>
              </a:lnSpc>
              <a:spcBef>
                <a:spcPts val="0"/>
              </a:spcBef>
              <a:spcAft>
                <a:spcPts val="0"/>
              </a:spcAft>
              <a:buSzPts val="1400"/>
              <a:buNone/>
            </a:pPr>
            <a:endParaRPr lang="en-US" i="1"/>
          </a:p>
          <a:p>
            <a:pPr marL="0" lvl="0" indent="0" algn="l" rtl="0">
              <a:lnSpc>
                <a:spcPct val="100000"/>
              </a:lnSpc>
              <a:spcBef>
                <a:spcPts val="0"/>
              </a:spcBef>
              <a:spcAft>
                <a:spcPts val="0"/>
              </a:spcAft>
              <a:buSzPts val="1400"/>
              <a:buNone/>
            </a:pPr>
            <a:endParaRPr lang="en-US" i="1"/>
          </a:p>
          <a:p>
            <a:pPr marL="0" lvl="0" indent="0" algn="l" rtl="0">
              <a:lnSpc>
                <a:spcPct val="100000"/>
              </a:lnSpc>
              <a:spcBef>
                <a:spcPts val="0"/>
              </a:spcBef>
              <a:spcAft>
                <a:spcPts val="0"/>
              </a:spcAft>
              <a:buSzPts val="1400"/>
              <a:buNone/>
            </a:pPr>
            <a:endParaRPr lang="en-US" i="1"/>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214878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When coaches position themselves, or if leadership positions the coach as someone who is THE expert, who has power over teachers, and teachers feel like they have less expertise and their skills and abilities are not respected, it can be difficult to engage in productive dialogue and to build relationships or trust and collaboration. As a coach, you will want to avoid positioning yourself this way and take care to help teachers understand that they are valued, they know their students the best, and the goal is to work together to improve student learning.</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207073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solidFill>
                  <a:schemeClr val="dk1"/>
                </a:solidFill>
              </a:rPr>
              <a:t>NOTES </a:t>
            </a:r>
            <a:endParaRPr lang="en-US"/>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It is recommended that the sessions are completed in sequential order. </a:t>
            </a:r>
            <a:endParaRPr lang="en-US"/>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Once a schedule of the sessions is established, have participants record the schedule in their </a:t>
            </a:r>
            <a:r>
              <a:rPr lang="en-US" i="1">
                <a:solidFill>
                  <a:schemeClr val="dk1"/>
                </a:solidFill>
              </a:rPr>
              <a:t>Literacy Coach </a:t>
            </a:r>
            <a:r>
              <a:rPr lang="en-US" i="1"/>
              <a:t>Program </a:t>
            </a:r>
            <a:r>
              <a:rPr lang="en-US" i="1">
                <a:solidFill>
                  <a:schemeClr val="dk1"/>
                </a:solidFill>
              </a:rPr>
              <a:t>PD Guide </a:t>
            </a:r>
            <a:r>
              <a:rPr lang="en-US">
                <a:solidFill>
                  <a:schemeClr val="dk1"/>
                </a:solidFill>
              </a:rPr>
              <a:t>if printed. </a:t>
            </a:r>
            <a:endParaRPr lang="en-US"/>
          </a:p>
          <a:p>
            <a:pPr marL="0" lvl="0" indent="0" algn="l" rtl="0">
              <a:lnSpc>
                <a:spcPct val="100000"/>
              </a:lnSpc>
              <a:spcBef>
                <a:spcPts val="0"/>
              </a:spcBef>
              <a:spcAft>
                <a:spcPts val="0"/>
              </a:spcAft>
              <a:buSzPts val="1400"/>
              <a:buNone/>
            </a:pPr>
            <a:endParaRPr lang="en-US" b="1">
              <a:solidFill>
                <a:schemeClr val="dk1"/>
              </a:solidFill>
            </a:endParaRPr>
          </a:p>
          <a:p>
            <a:pPr marL="0" lvl="0" indent="0" algn="l" rtl="0">
              <a:lnSpc>
                <a:spcPct val="100000"/>
              </a:lnSpc>
              <a:spcBef>
                <a:spcPts val="0"/>
              </a:spcBef>
              <a:spcAft>
                <a:spcPts val="0"/>
              </a:spcAft>
              <a:buSzPts val="1400"/>
              <a:buNone/>
            </a:pPr>
            <a:r>
              <a:rPr lang="en-US" b="1">
                <a:solidFill>
                  <a:schemeClr val="dk1"/>
                </a:solidFill>
              </a:rPr>
              <a:t>SAY </a:t>
            </a:r>
            <a:r>
              <a:rPr lang="en-US">
                <a:solidFill>
                  <a:schemeClr val="dk1"/>
                </a:solidFill>
              </a:rPr>
              <a:t>Here is an overview of the </a:t>
            </a:r>
            <a:r>
              <a:rPr lang="en-US"/>
              <a:t>m</a:t>
            </a:r>
            <a:r>
              <a:rPr lang="en-US">
                <a:solidFill>
                  <a:schemeClr val="dk1"/>
                </a:solidFill>
              </a:rPr>
              <a:t>odules and </a:t>
            </a:r>
            <a:r>
              <a:rPr lang="en-US"/>
              <a:t>s</a:t>
            </a:r>
            <a:r>
              <a:rPr lang="en-US">
                <a:solidFill>
                  <a:schemeClr val="dk1"/>
                </a:solidFill>
              </a:rPr>
              <a:t>essions of this course. There are six </a:t>
            </a:r>
            <a:r>
              <a:rPr lang="en-US"/>
              <a:t>m</a:t>
            </a:r>
            <a:r>
              <a:rPr lang="en-US">
                <a:solidFill>
                  <a:schemeClr val="dk1"/>
                </a:solidFill>
              </a:rPr>
              <a:t>odules, and each </a:t>
            </a:r>
            <a:r>
              <a:rPr lang="en-US"/>
              <a:t>m</a:t>
            </a:r>
            <a:r>
              <a:rPr lang="en-US">
                <a:solidFill>
                  <a:schemeClr val="dk1"/>
                </a:solidFill>
              </a:rPr>
              <a:t>odule includes two to four </a:t>
            </a:r>
            <a:r>
              <a:rPr lang="en-US"/>
              <a:t>s</a:t>
            </a:r>
            <a:r>
              <a:rPr lang="en-US">
                <a:solidFill>
                  <a:schemeClr val="dk1"/>
                </a:solidFill>
              </a:rPr>
              <a:t>essions for a total of 15 content </a:t>
            </a:r>
            <a:r>
              <a:rPr lang="en-US"/>
              <a:t>s</a:t>
            </a:r>
            <a:r>
              <a:rPr lang="en-US">
                <a:solidFill>
                  <a:schemeClr val="dk1"/>
                </a:solidFill>
              </a:rPr>
              <a:t>essions. Module 1 addresses Applying Principles and Practices that Foster a Positive Culture, Module 2 covers Applying Effective Pedagogy and Andragogy, the focus o</a:t>
            </a:r>
            <a:r>
              <a:rPr lang="en-US"/>
              <a:t>f </a:t>
            </a:r>
            <a:r>
              <a:rPr lang="en-US">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a:p>
          <a:p>
            <a:pPr marL="0" lvl="0" indent="0" algn="l" rtl="0">
              <a:lnSpc>
                <a:spcPct val="100000"/>
              </a:lnSpc>
              <a:spcBef>
                <a:spcPts val="0"/>
              </a:spcBef>
              <a:spcAft>
                <a:spcPts val="0"/>
              </a:spcAft>
              <a:buSzPts val="1400"/>
              <a:buNone/>
            </a:pPr>
            <a:endParaRPr lang="en-US">
              <a:solidFill>
                <a:schemeClr val="dk1"/>
              </a:solidFill>
            </a:endParaRPr>
          </a:p>
          <a:p>
            <a:pPr marL="0" lvl="0" indent="0" algn="l" rtl="0">
              <a:lnSpc>
                <a:spcPct val="100000"/>
              </a:lnSpc>
              <a:spcBef>
                <a:spcPts val="0"/>
              </a:spcBef>
              <a:spcAft>
                <a:spcPts val="0"/>
              </a:spcAft>
              <a:buSzPts val="1400"/>
              <a:buNone/>
            </a:pPr>
            <a:r>
              <a:rPr lang="en-US">
                <a:solidFill>
                  <a:schemeClr val="dk1"/>
                </a:solidFill>
              </a:rPr>
              <a:t>You can record the date of each of our sessions in your </a:t>
            </a:r>
            <a:r>
              <a:rPr lang="en-US" i="1">
                <a:solidFill>
                  <a:schemeClr val="dk1"/>
                </a:solidFill>
              </a:rPr>
              <a:t>Literacy Coach </a:t>
            </a:r>
            <a:r>
              <a:rPr lang="en-US" i="1"/>
              <a:t>Program</a:t>
            </a:r>
            <a:r>
              <a:rPr lang="en-US" i="1">
                <a:solidFill>
                  <a:schemeClr val="dk1"/>
                </a:solidFill>
              </a:rPr>
              <a:t> PD Guide</a:t>
            </a:r>
            <a:r>
              <a:rPr lang="en-US">
                <a:solidFill>
                  <a:schemeClr val="dk1"/>
                </a:solidFill>
              </a:rPr>
              <a:t>.</a:t>
            </a:r>
            <a:endParaRPr lang="en-US"/>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In the article by MacPhee and Hunt, they talk about creating a culture of shared inquiry. They reflect that it is important that the school is recognized as a learning community and that teachers and their ideas are valued. Coaches need to find ways to acknowledge the knowledge and expertise that teachers have – both in private conversations and publicly. When this happens, solid relationships should be established and this enhances the coaches’ ability to coach, thus improving instruction and subsequently student achievement.</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Reference:</a:t>
            </a:r>
            <a:endParaRPr lang="en-US"/>
          </a:p>
          <a:p>
            <a:pPr marL="0" lvl="0" indent="0" algn="l" rtl="0">
              <a:lnSpc>
                <a:spcPct val="100000"/>
              </a:lnSpc>
              <a:spcBef>
                <a:spcPts val="0"/>
              </a:spcBef>
              <a:spcAft>
                <a:spcPts val="0"/>
              </a:spcAft>
              <a:buSzPts val="1400"/>
              <a:buNone/>
            </a:pPr>
            <a:r>
              <a:rPr lang="en-US"/>
              <a:t>MacPhee, D. &amp; Hunt, C., (2018). Creating a Culture of Shared Inquiry for Literacy Coaching, </a:t>
            </a:r>
            <a:r>
              <a:rPr lang="en-US" i="1"/>
              <a:t>Illinois Reading Council Journal</a:t>
            </a:r>
            <a:r>
              <a:rPr lang="en-US"/>
              <a:t>, Vol. 46, No. 3, Summer 2018.</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1072126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SAY</a:t>
            </a:r>
            <a:r>
              <a:rPr lang="en-US" sz="1200" b="0" i="0">
                <a:solidFill>
                  <a:schemeClr val="dk1"/>
                </a:solidFill>
                <a:latin typeface="Calibri"/>
                <a:ea typeface="Calibri"/>
                <a:cs typeface="Calibri"/>
                <a:sym typeface="Calibri"/>
              </a:rPr>
              <a:t> Again, by working collaboratively, it is less likely that teachers will feel threatened by the coach, and communication between the coach and the teacher will be more effective. </a:t>
            </a:r>
            <a:r>
              <a:rPr lang="en-US" sz="1200" b="1" i="0">
                <a:solidFill>
                  <a:schemeClr val="dk1"/>
                </a:solidFill>
              </a:rPr>
              <a:t>What can you do, specifically, to help teachers to feel that their ideas are </a:t>
            </a:r>
            <a:r>
              <a:rPr lang="en-US" b="1"/>
              <a:t>valued?</a:t>
            </a:r>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Reference:</a:t>
            </a:r>
          </a:p>
          <a:p>
            <a:pPr marL="0" lvl="0" indent="0" algn="l" rtl="0">
              <a:lnSpc>
                <a:spcPct val="100000"/>
              </a:lnSpc>
              <a:spcBef>
                <a:spcPts val="0"/>
              </a:spcBef>
              <a:spcAft>
                <a:spcPts val="0"/>
              </a:spcAft>
              <a:buSzPts val="1400"/>
              <a:buNone/>
            </a:pPr>
            <a:r>
              <a:rPr lang="en-US" sz="1200" b="0" i="0" err="1">
                <a:solidFill>
                  <a:schemeClr val="dk1"/>
                </a:solidFill>
                <a:latin typeface="Calibri"/>
                <a:ea typeface="Calibri"/>
                <a:cs typeface="Calibri"/>
                <a:sym typeface="Calibri"/>
              </a:rPr>
              <a:t>Walkowiak</a:t>
            </a:r>
            <a:r>
              <a:rPr lang="en-US" sz="1200" b="0" i="0">
                <a:solidFill>
                  <a:schemeClr val="dk1"/>
                </a:solidFill>
                <a:latin typeface="Calibri"/>
                <a:ea typeface="Calibri"/>
                <a:cs typeface="Calibri"/>
                <a:sym typeface="Calibri"/>
              </a:rPr>
              <a:t>, T. A. (2016). Five essential practices for communication: The work of instructional coaches. </a:t>
            </a:r>
            <a:r>
              <a:rPr lang="en-US" sz="1200" b="0" i="1">
                <a:solidFill>
                  <a:schemeClr val="dk1"/>
                </a:solidFill>
                <a:latin typeface="Calibri"/>
                <a:ea typeface="Calibri"/>
                <a:cs typeface="Calibri"/>
                <a:sym typeface="Calibri"/>
              </a:rPr>
              <a:t>The Clearing House: A Journal of Educational Strategies, Issues and Ideas</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89</a:t>
            </a:r>
            <a:r>
              <a:rPr lang="en-US" sz="1200" b="0" i="0">
                <a:solidFill>
                  <a:schemeClr val="dk1"/>
                </a:solidFill>
                <a:latin typeface="Calibri"/>
                <a:ea typeface="Calibri"/>
                <a:cs typeface="Calibri"/>
                <a:sym typeface="Calibri"/>
              </a:rPr>
              <a:t>(1), 14-17.</a:t>
            </a:r>
            <a:endParaRPr lang="en-US"/>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279303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We’ve examined some excerpts that authors who have researched coaching share regarding dialogue, conversations, and relationship building. Now let’s read Handout 1: How Varying Perspectives Influence Discourse</a:t>
            </a:r>
            <a:r>
              <a:rPr lang="en-US" b="1"/>
              <a:t>. </a:t>
            </a:r>
            <a:r>
              <a:rPr lang="en-US" b="0"/>
              <a:t>This is a s</a:t>
            </a:r>
            <a:r>
              <a:rPr lang="en-US"/>
              <a:t>cenario that shares the essence of a conversation between a teacher and a coach. You’ll see how their perspectives influence the conversation – we’ll talk about this in our small groups after we’ve finished reading.</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5 minutes: Provide time for participants to read Handout 1. </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3683041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With a partner or in small groups, talk about the questions on the slide. Then we’ll share out a few of your thoughts in our whole group.</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b="1"/>
              <a:t>NOTE </a:t>
            </a:r>
            <a:r>
              <a:rPr lang="en-US"/>
              <a:t>You might want to reference the infographic on coaching from REL Pacific that was shared in Session 1. This shares some of the responsibilities of the coaches and the teachers and may be helpful to review. After allowing small groups to discuss the questions on the slide, debrief. Call on different groups to share their answers to the questions.</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15 minutes:  Discuss the questions on the slide with a partner or in small groups for about ten minutes and debrief for about five minutes.</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23</a:t>
            </a:fld>
            <a:endParaRPr lang="en-US"/>
          </a:p>
        </p:txBody>
      </p:sp>
    </p:spTree>
    <p:extLst>
      <p:ext uri="{BB962C8B-B14F-4D97-AF65-F5344CB8AC3E}">
        <p14:creationId xmlns:p14="http://schemas.microsoft.com/office/powerpoint/2010/main" val="5362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Communication or professional discourse is important to teacher learning, which may then translate into change in practice and, hopefully, increased student achievement. </a:t>
            </a:r>
            <a:r>
              <a:rPr lang="en-US" err="1"/>
              <a:t>Heineke</a:t>
            </a:r>
            <a:r>
              <a:rPr lang="en-US"/>
              <a:t> found that if discourse was focused on instruction or an instructional practice, and if the goal was that the teacher would learn how to implement the practice in their classroom, it was more likely that teachers would learn.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Unfortunately, there are times when coaching is NOT focused on instruction or teacher learning. For example, the coach may simply share resources with the teacher or provide information about the logistics of testing. In addition, when coaches and teachers have a dialogue, </a:t>
            </a:r>
            <a:r>
              <a:rPr lang="en-US" err="1"/>
              <a:t>Heineke</a:t>
            </a:r>
            <a:r>
              <a:rPr lang="en-US"/>
              <a:t> found that the coach most often dominated the conversation. When the coach did allow the teacher to reflect, to ask questions, and to participate fully in the discussion, she found it enhanced teacher learning.</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Reference:</a:t>
            </a:r>
            <a:endParaRPr lang="en-US"/>
          </a:p>
          <a:p>
            <a:pPr marL="0" lvl="0" indent="0" algn="l" rtl="0">
              <a:lnSpc>
                <a:spcPct val="100000"/>
              </a:lnSpc>
              <a:spcBef>
                <a:spcPts val="0"/>
              </a:spcBef>
              <a:spcAft>
                <a:spcPts val="0"/>
              </a:spcAft>
              <a:buSzPts val="1400"/>
              <a:buNone/>
            </a:pPr>
            <a:r>
              <a:rPr lang="en-US" sz="1200" b="0" i="0" err="1">
                <a:solidFill>
                  <a:schemeClr val="dk1"/>
                </a:solidFill>
                <a:latin typeface="Calibri"/>
                <a:ea typeface="Calibri"/>
                <a:cs typeface="Calibri"/>
                <a:sym typeface="Calibri"/>
              </a:rPr>
              <a:t>Heineke</a:t>
            </a:r>
            <a:r>
              <a:rPr lang="en-US" sz="1200" b="0" i="0">
                <a:solidFill>
                  <a:schemeClr val="dk1"/>
                </a:solidFill>
                <a:latin typeface="Calibri"/>
                <a:ea typeface="Calibri"/>
                <a:cs typeface="Calibri"/>
                <a:sym typeface="Calibri"/>
              </a:rPr>
              <a:t>, S. F. (2013). Coaching discourse: Supporting teachers' professional learning. </a:t>
            </a:r>
            <a:r>
              <a:rPr lang="en-US" sz="1200" b="0" i="1">
                <a:solidFill>
                  <a:schemeClr val="dk1"/>
                </a:solidFill>
                <a:latin typeface="Calibri"/>
                <a:ea typeface="Calibri"/>
                <a:cs typeface="Calibri"/>
                <a:sym typeface="Calibri"/>
              </a:rPr>
              <a:t>The Elementary School Journal</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113</a:t>
            </a:r>
            <a:r>
              <a:rPr lang="en-US" sz="1200" b="0" i="0">
                <a:solidFill>
                  <a:schemeClr val="dk1"/>
                </a:solidFill>
                <a:latin typeface="Calibri"/>
                <a:ea typeface="Calibri"/>
                <a:cs typeface="Calibri"/>
                <a:sym typeface="Calibri"/>
              </a:rPr>
              <a:t>(3), 409-433.</a:t>
            </a:r>
            <a:endParaRPr lang="en-US"/>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24</a:t>
            </a:fld>
            <a:endParaRPr lang="en-US"/>
          </a:p>
        </p:txBody>
      </p:sp>
    </p:spTree>
    <p:extLst>
      <p:ext uri="{BB962C8B-B14F-4D97-AF65-F5344CB8AC3E}">
        <p14:creationId xmlns:p14="http://schemas.microsoft.com/office/powerpoint/2010/main" val="645301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These are some ways that the coach can extend the conversation which can lead to more collaborative learning. </a:t>
            </a:r>
            <a:r>
              <a:rPr lang="en-US" err="1"/>
              <a:t>Heinke</a:t>
            </a:r>
            <a:r>
              <a:rPr lang="en-US"/>
              <a:t> calls these “verbal moves.” </a:t>
            </a:r>
          </a:p>
          <a:p>
            <a:pPr marL="0" lvl="0" indent="0" algn="l" rtl="0">
              <a:lnSpc>
                <a:spcPct val="100000"/>
              </a:lnSpc>
              <a:spcBef>
                <a:spcPts val="0"/>
              </a:spcBef>
              <a:spcAft>
                <a:spcPts val="0"/>
              </a:spcAft>
              <a:buSzPts val="1400"/>
              <a:buNone/>
            </a:pPr>
            <a:r>
              <a:rPr lang="en-US" b="1"/>
              <a:t>Are there other ways that you can think of that may accomplish goal?</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25</a:t>
            </a:fld>
            <a:endParaRPr lang="en-US"/>
          </a:p>
        </p:txBody>
      </p:sp>
    </p:spTree>
    <p:extLst>
      <p:ext uri="{BB962C8B-B14F-4D97-AF65-F5344CB8AC3E}">
        <p14:creationId xmlns:p14="http://schemas.microsoft.com/office/powerpoint/2010/main" val="4069538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These are practices that should be avoided. </a:t>
            </a:r>
            <a:r>
              <a:rPr lang="en-US" err="1"/>
              <a:t>Heinke</a:t>
            </a:r>
            <a:r>
              <a:rPr lang="en-US"/>
              <a:t> oftentimes found that coaches tended to interrupt teachers during a coaching conversation. In doing so, they negated the ideas of the teacher – leading to an issue with positioning. This tended to shut down the conversation on behalf of the teacher.</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26</a:t>
            </a:fld>
            <a:endParaRPr lang="en-US"/>
          </a:p>
        </p:txBody>
      </p:sp>
    </p:spTree>
    <p:extLst>
      <p:ext uri="{BB962C8B-B14F-4D97-AF65-F5344CB8AC3E}">
        <p14:creationId xmlns:p14="http://schemas.microsoft.com/office/powerpoint/2010/main" val="196810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Read Handout 2: A Coaching Conversation Vignette</a:t>
            </a:r>
            <a:r>
              <a:rPr lang="en-US" b="1"/>
              <a:t> </a:t>
            </a:r>
            <a:r>
              <a:rPr lang="en-US"/>
              <a:t>and answer the questions</a:t>
            </a:r>
            <a:r>
              <a:rPr lang="en-US" b="1"/>
              <a:t> </a:t>
            </a:r>
            <a:r>
              <a:rPr lang="en-US"/>
              <a:t>on your own. After your partner or small group members have answered the questions on the handout, discuss the questions. Be prepared to debrief in whole group.</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15 minutes: Discuss and debrief. Allow time for participants to read the vignette, answer the questions, and to debrief with a partner or in small groups. Ask participants to share highlights from their conversation with the whole group.</a:t>
            </a:r>
            <a:endParaRPr lang="en-US"/>
          </a:p>
          <a:p>
            <a:pPr marL="0" lvl="0" indent="0" algn="l" rtl="0">
              <a:lnSpc>
                <a:spcPct val="100000"/>
              </a:lnSpc>
              <a:spcBef>
                <a:spcPts val="0"/>
              </a:spcBef>
              <a:spcAft>
                <a:spcPts val="0"/>
              </a:spcAft>
              <a:buSzPts val="1400"/>
              <a:buNone/>
            </a:pPr>
            <a:endParaRPr lang="en-US" i="1"/>
          </a:p>
          <a:p>
            <a:pPr marL="0" lvl="0" indent="0" algn="l" rtl="0">
              <a:lnSpc>
                <a:spcPct val="100000"/>
              </a:lnSpc>
              <a:spcBef>
                <a:spcPts val="0"/>
              </a:spcBef>
              <a:spcAft>
                <a:spcPts val="0"/>
              </a:spcAft>
              <a:buSzPts val="1400"/>
              <a:buNone/>
            </a:pPr>
            <a:r>
              <a:rPr lang="en-US" i="1"/>
              <a:t>Possible responses to questions:</a:t>
            </a:r>
            <a:endParaRPr lang="en-US"/>
          </a:p>
          <a:p>
            <a:pPr marL="0" lvl="0" indent="0" algn="l" rtl="0">
              <a:lnSpc>
                <a:spcPct val="100000"/>
              </a:lnSpc>
              <a:spcBef>
                <a:spcPts val="0"/>
              </a:spcBef>
              <a:spcAft>
                <a:spcPts val="0"/>
              </a:spcAft>
              <a:buSzPts val="1400"/>
              <a:buNone/>
            </a:pPr>
            <a:endParaRPr lang="en-US" i="1"/>
          </a:p>
          <a:p>
            <a:pPr marL="228600" lvl="0" indent="-228600" algn="l" rtl="0">
              <a:lnSpc>
                <a:spcPct val="100000"/>
              </a:lnSpc>
              <a:spcBef>
                <a:spcPts val="0"/>
              </a:spcBef>
              <a:spcAft>
                <a:spcPts val="0"/>
              </a:spcAft>
              <a:buClr>
                <a:schemeClr val="dk1"/>
              </a:buClr>
              <a:buSzPts val="1200"/>
              <a:buFont typeface="Calibri"/>
              <a:buAutoNum type="arabicPeriod"/>
            </a:pPr>
            <a:r>
              <a:rPr lang="en-US" i="1"/>
              <a:t>Ms. Porter might have offered to share templates that might be more user friendly, or she might have offered to come into the classroom to observe Ms. Walters process to see how she could help.</a:t>
            </a:r>
            <a:endParaRPr lang="en-US"/>
          </a:p>
          <a:p>
            <a:pPr marL="228600" lvl="0" indent="-228600" algn="l" rtl="0">
              <a:lnSpc>
                <a:spcPct val="100000"/>
              </a:lnSpc>
              <a:spcBef>
                <a:spcPts val="0"/>
              </a:spcBef>
              <a:spcAft>
                <a:spcPts val="0"/>
              </a:spcAft>
              <a:buClr>
                <a:schemeClr val="dk1"/>
              </a:buClr>
              <a:buSzPts val="1200"/>
              <a:buFont typeface="Calibri"/>
              <a:buAutoNum type="arabicPeriod"/>
            </a:pPr>
            <a:r>
              <a:rPr lang="en-US" i="1"/>
              <a:t>Ms. Porter might have asked more questions about Ms. Walters process. She could have asked Ms. Walters to describe a typical period in her class.</a:t>
            </a:r>
            <a:endParaRPr lang="en-US"/>
          </a:p>
          <a:p>
            <a:pPr marL="228600" lvl="0" indent="-228600" algn="l" rtl="0">
              <a:lnSpc>
                <a:spcPct val="100000"/>
              </a:lnSpc>
              <a:spcBef>
                <a:spcPts val="0"/>
              </a:spcBef>
              <a:spcAft>
                <a:spcPts val="0"/>
              </a:spcAft>
              <a:buClr>
                <a:schemeClr val="dk1"/>
              </a:buClr>
              <a:buSzPts val="1200"/>
              <a:buFont typeface="Calibri"/>
              <a:buAutoNum type="arabicPeriod"/>
            </a:pPr>
            <a:r>
              <a:rPr lang="en-US" i="1"/>
              <a:t>She might have made additional suggestions if she felt the teacher was open; she could have held off and waited until they had more time for a discussion.</a:t>
            </a:r>
            <a:endParaRPr lang="en-US"/>
          </a:p>
          <a:p>
            <a:pPr marL="228600" lvl="0" indent="-228600" algn="l" rtl="0">
              <a:lnSpc>
                <a:spcPct val="100000"/>
              </a:lnSpc>
              <a:spcBef>
                <a:spcPts val="0"/>
              </a:spcBef>
              <a:spcAft>
                <a:spcPts val="0"/>
              </a:spcAft>
              <a:buClr>
                <a:schemeClr val="dk1"/>
              </a:buClr>
              <a:buSzPts val="1200"/>
              <a:buFont typeface="Calibri"/>
              <a:buAutoNum type="arabicPeriod"/>
            </a:pPr>
            <a:r>
              <a:rPr lang="en-US" i="1"/>
              <a:t>Because the conversation was less formal, perhaps it was the perspective of the Ms. Walters and Ms. Porter that each would follow up with the other. The purpose of the conversation wasn’t focused because there were other things going on – this might have influenced the lack of follow through.</a:t>
            </a:r>
            <a:endParaRPr lang="en-US"/>
          </a:p>
          <a:p>
            <a:pPr marL="228600" lvl="0" indent="-228600" algn="l" rtl="0">
              <a:lnSpc>
                <a:spcPct val="100000"/>
              </a:lnSpc>
              <a:spcBef>
                <a:spcPts val="0"/>
              </a:spcBef>
              <a:spcAft>
                <a:spcPts val="0"/>
              </a:spcAft>
              <a:buClr>
                <a:schemeClr val="dk1"/>
              </a:buClr>
              <a:buSzPts val="1200"/>
              <a:buFont typeface="Calibri"/>
              <a:buAutoNum type="arabicPeriod"/>
            </a:pPr>
            <a:r>
              <a:rPr lang="en-US" i="1"/>
              <a:t>Ms. Porter could have sent an email to the teacher right away to arrange for times to visit. Ms. Walters could have reached out right away as well. </a:t>
            </a:r>
            <a:endParaRPr lang="en-US"/>
          </a:p>
          <a:p>
            <a:pPr marL="0" lvl="0" indent="0" algn="l" rtl="0">
              <a:lnSpc>
                <a:spcPct val="100000"/>
              </a:lnSpc>
              <a:spcBef>
                <a:spcPts val="0"/>
              </a:spcBef>
              <a:spcAft>
                <a:spcPts val="0"/>
              </a:spcAft>
              <a:buSzPts val="1400"/>
              <a:buNone/>
            </a:pPr>
            <a:endParaRPr lang="en-US" i="1"/>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27</a:t>
            </a:fld>
            <a:endParaRPr lang="en-US"/>
          </a:p>
        </p:txBody>
      </p:sp>
    </p:spTree>
    <p:extLst>
      <p:ext uri="{BB962C8B-B14F-4D97-AF65-F5344CB8AC3E}">
        <p14:creationId xmlns:p14="http://schemas.microsoft.com/office/powerpoint/2010/main" val="3193755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NOTES</a:t>
            </a:r>
            <a:r>
              <a:rPr lang="en-US"/>
              <a:t> Play the video, which is 2 minutes and 25 seconds long. You may wish to play it once so the participants can get a sense of the conversation and then play it again so they can complete the video guide.</a:t>
            </a:r>
          </a:p>
          <a:p>
            <a:pPr marL="0" lvl="0" indent="0" algn="l" rtl="0">
              <a:lnSpc>
                <a:spcPct val="100000"/>
              </a:lnSpc>
              <a:spcBef>
                <a:spcPts val="0"/>
              </a:spcBef>
              <a:spcAft>
                <a:spcPts val="0"/>
              </a:spcAft>
              <a:buSzPts val="1400"/>
              <a:buNone/>
            </a:pPr>
            <a:endParaRPr lang="en-US"/>
          </a:p>
          <a:p>
            <a:pPr marL="0" marR="0" lvl="0" indent="0" algn="l" rtl="0">
              <a:lnSpc>
                <a:spcPct val="100000"/>
              </a:lnSpc>
              <a:spcBef>
                <a:spcPts val="0"/>
              </a:spcBef>
              <a:spcAft>
                <a:spcPts val="0"/>
              </a:spcAft>
              <a:buClr>
                <a:schemeClr val="dk1"/>
              </a:buClr>
              <a:buSzPts val="1200"/>
              <a:buFont typeface="Calibri"/>
              <a:buNone/>
            </a:pPr>
            <a:r>
              <a:rPr lang="en-US" b="1"/>
              <a:t>SAY </a:t>
            </a:r>
            <a:r>
              <a:rPr lang="en-US" b="0"/>
              <a:t>Please review the questions on </a:t>
            </a:r>
            <a:r>
              <a:rPr lang="en-US" b="1"/>
              <a:t>Handout 3: Video-Viewing Guide for Coaching Conversation (Grade 2)</a:t>
            </a:r>
            <a:r>
              <a:rPr lang="en-US" sz="1200" b="1">
                <a:solidFill>
                  <a:schemeClr val="dk1"/>
                </a:solidFill>
                <a:latin typeface="Calibri"/>
                <a:ea typeface="Calibri"/>
                <a:cs typeface="Calibri"/>
                <a:sym typeface="Calibri"/>
              </a:rPr>
              <a:t>. </a:t>
            </a:r>
            <a:r>
              <a:rPr lang="en-US" b="0"/>
              <a:t>Let’s watch a video of a reflective coaching conversation about teacher-led discussions and reading behaviors</a:t>
            </a:r>
            <a:r>
              <a:rPr lang="en-US"/>
              <a:t> in a second grade</a:t>
            </a:r>
            <a:r>
              <a:rPr lang="en-US" b="0"/>
              <a:t>. We’ll view the video once to get a sense of the conversation and then again so you can complete the video viewing guide.</a:t>
            </a:r>
            <a:endParaRPr lang="en-US" b="0" i="1"/>
          </a:p>
          <a:p>
            <a:pPr marL="0" marR="0" lvl="0" indent="0" algn="l" rtl="0">
              <a:lnSpc>
                <a:spcPct val="100000"/>
              </a:lnSpc>
              <a:spcBef>
                <a:spcPts val="0"/>
              </a:spcBef>
              <a:spcAft>
                <a:spcPts val="0"/>
              </a:spcAft>
              <a:buClr>
                <a:schemeClr val="dk1"/>
              </a:buClr>
              <a:buSzPts val="1200"/>
              <a:buFont typeface="Calibri"/>
              <a:buNone/>
            </a:pPr>
            <a:endParaRPr lang="en-US" b="0"/>
          </a:p>
          <a:p>
            <a:pPr marL="0" marR="0" lvl="0" indent="0" algn="l" rtl="0">
              <a:lnSpc>
                <a:spcPct val="100000"/>
              </a:lnSpc>
              <a:spcBef>
                <a:spcPts val="0"/>
              </a:spcBef>
              <a:spcAft>
                <a:spcPts val="0"/>
              </a:spcAft>
              <a:buClr>
                <a:schemeClr val="dk1"/>
              </a:buClr>
              <a:buSzPts val="1200"/>
              <a:buFont typeface="Calibri"/>
              <a:buNone/>
            </a:pPr>
            <a:r>
              <a:rPr lang="en-US" b="0" i="1"/>
              <a:t>15 minutes: View the video, discuss, and debrief. Show the video and allow time for participants to record their answers to the questions on Activity 2. Ask for volunteers to share their answers. </a:t>
            </a:r>
            <a:endParaRPr lang="en-US" b="0"/>
          </a:p>
          <a:p>
            <a:pPr marL="0" marR="0" lvl="0" indent="0" algn="l" rtl="0">
              <a:lnSpc>
                <a:spcPct val="100000"/>
              </a:lnSpc>
              <a:spcBef>
                <a:spcPts val="0"/>
              </a:spcBef>
              <a:spcAft>
                <a:spcPts val="0"/>
              </a:spcAft>
              <a:buClr>
                <a:schemeClr val="dk1"/>
              </a:buClr>
              <a:buSzPts val="1200"/>
              <a:buFont typeface="Calibri"/>
              <a:buNone/>
            </a:pPr>
            <a:endParaRPr lang="en-US" b="0" i="1"/>
          </a:p>
          <a:p>
            <a:pPr marL="0" marR="0" lvl="0" indent="0" algn="l" rtl="0">
              <a:lnSpc>
                <a:spcPct val="100000"/>
              </a:lnSpc>
              <a:spcBef>
                <a:spcPts val="0"/>
              </a:spcBef>
              <a:spcAft>
                <a:spcPts val="0"/>
              </a:spcAft>
              <a:buClr>
                <a:schemeClr val="dk1"/>
              </a:buClr>
              <a:buSzPts val="1200"/>
              <a:buFont typeface="Calibri"/>
              <a:buNone/>
            </a:pPr>
            <a:r>
              <a:rPr lang="en-US" b="0" i="1"/>
              <a:t>Video length: 2 min. 25 sec.</a:t>
            </a:r>
            <a:endParaRPr lang="en-US"/>
          </a:p>
          <a:p>
            <a:pPr marL="0" marR="0" lvl="0" indent="0" algn="l" rtl="0">
              <a:lnSpc>
                <a:spcPct val="100000"/>
              </a:lnSpc>
              <a:spcBef>
                <a:spcPts val="0"/>
              </a:spcBef>
              <a:spcAft>
                <a:spcPts val="0"/>
              </a:spcAft>
              <a:buClr>
                <a:schemeClr val="dk1"/>
              </a:buClr>
              <a:buSzPts val="1200"/>
              <a:buFont typeface="Calibri"/>
              <a:buNone/>
            </a:pPr>
            <a:endParaRPr lang="en-US" b="0" i="1"/>
          </a:p>
          <a:p>
            <a:pPr marL="0" marR="0" lvl="0" indent="0" algn="l" rtl="0">
              <a:lnSpc>
                <a:spcPct val="100000"/>
              </a:lnSpc>
              <a:spcBef>
                <a:spcPts val="0"/>
              </a:spcBef>
              <a:spcAft>
                <a:spcPts val="0"/>
              </a:spcAft>
              <a:buClr>
                <a:schemeClr val="dk1"/>
              </a:buClr>
              <a:buSzPts val="1200"/>
              <a:buFont typeface="Calibri"/>
              <a:buNone/>
            </a:pPr>
            <a:r>
              <a:rPr lang="en-US" b="0" i="1"/>
              <a:t>Possible responses for questions:</a:t>
            </a:r>
            <a:endParaRPr lang="en-US"/>
          </a:p>
          <a:p>
            <a:pPr marL="0" marR="0" lvl="0" indent="0" algn="l" rtl="0">
              <a:lnSpc>
                <a:spcPct val="100000"/>
              </a:lnSpc>
              <a:spcBef>
                <a:spcPts val="0"/>
              </a:spcBef>
              <a:spcAft>
                <a:spcPts val="0"/>
              </a:spcAft>
              <a:buClr>
                <a:schemeClr val="dk1"/>
              </a:buClr>
              <a:buSzPts val="1200"/>
              <a:buFont typeface="Calibri"/>
              <a:buNone/>
            </a:pPr>
            <a:endParaRPr lang="en-US" b="0" i="1"/>
          </a:p>
          <a:p>
            <a:pPr marL="228600" marR="0" lvl="0" indent="-228600" algn="l" rtl="0">
              <a:lnSpc>
                <a:spcPct val="100000"/>
              </a:lnSpc>
              <a:spcBef>
                <a:spcPts val="0"/>
              </a:spcBef>
              <a:spcAft>
                <a:spcPts val="0"/>
              </a:spcAft>
              <a:buClr>
                <a:schemeClr val="dk1"/>
              </a:buClr>
              <a:buSzPts val="1200"/>
              <a:buFont typeface="Calibri"/>
              <a:buAutoNum type="arabicPeriod"/>
            </a:pPr>
            <a:r>
              <a:rPr lang="en-US" b="0" i="1"/>
              <a:t>The topic of this conversation was a lesson on using strategies to determine the meaning of words.</a:t>
            </a:r>
            <a:endParaRPr lang="en-US"/>
          </a:p>
          <a:p>
            <a:pPr marL="228600" marR="0" lvl="0" indent="-228600" algn="l" rtl="0">
              <a:lnSpc>
                <a:spcPct val="100000"/>
              </a:lnSpc>
              <a:spcBef>
                <a:spcPts val="0"/>
              </a:spcBef>
              <a:spcAft>
                <a:spcPts val="0"/>
              </a:spcAft>
              <a:buClr>
                <a:schemeClr val="dk1"/>
              </a:buClr>
              <a:buSzPts val="1200"/>
              <a:buFont typeface="Calibri"/>
              <a:buAutoNum type="arabicPeriod"/>
            </a:pPr>
            <a:r>
              <a:rPr lang="en-US" b="0" i="1"/>
              <a:t>To reflect with the teacher on a lesson she taught</a:t>
            </a:r>
          </a:p>
          <a:p>
            <a:pPr marL="228600" marR="0" lvl="0" indent="-228600" algn="l" rtl="0">
              <a:lnSpc>
                <a:spcPct val="100000"/>
              </a:lnSpc>
              <a:spcBef>
                <a:spcPts val="0"/>
              </a:spcBef>
              <a:spcAft>
                <a:spcPts val="0"/>
              </a:spcAft>
              <a:buClr>
                <a:schemeClr val="dk1"/>
              </a:buClr>
              <a:buSzPts val="1200"/>
              <a:buFont typeface="Calibri"/>
              <a:buAutoNum type="arabicPeriod"/>
            </a:pPr>
            <a:r>
              <a:rPr lang="en-US" b="0" i="1"/>
              <a:t>The teacher talked about half of the time and the coach talked about half of the time.</a:t>
            </a:r>
            <a:endParaRPr lang="en-US"/>
          </a:p>
          <a:p>
            <a:pPr marL="228600" marR="0" lvl="0" indent="-228600" algn="l" rtl="0">
              <a:lnSpc>
                <a:spcPct val="100000"/>
              </a:lnSpc>
              <a:spcBef>
                <a:spcPts val="0"/>
              </a:spcBef>
              <a:spcAft>
                <a:spcPts val="0"/>
              </a:spcAft>
              <a:buClr>
                <a:schemeClr val="dk1"/>
              </a:buClr>
              <a:buSzPts val="1200"/>
              <a:buFont typeface="Calibri"/>
              <a:buAutoNum type="arabicPeriod"/>
            </a:pPr>
            <a:r>
              <a:rPr lang="en-US" b="0" i="1"/>
              <a:t>The teacher and the coach were focused on the purpose of the conversation; the physical positioning seemed to be equal enabling them to work collaboratively. The teacher asked for advice from the coach; the coach respected the knowledge and comments of the coach – all of this led to a productive conversation.</a:t>
            </a:r>
            <a:endParaRPr lang="en-US"/>
          </a:p>
          <a:p>
            <a:pPr marL="228600" marR="0" lvl="0" indent="-228600" algn="l" rtl="0">
              <a:lnSpc>
                <a:spcPct val="100000"/>
              </a:lnSpc>
              <a:spcBef>
                <a:spcPts val="0"/>
              </a:spcBef>
              <a:spcAft>
                <a:spcPts val="0"/>
              </a:spcAft>
              <a:buClr>
                <a:schemeClr val="dk1"/>
              </a:buClr>
              <a:buSzPts val="1200"/>
              <a:buFont typeface="Calibri"/>
              <a:buAutoNum type="arabicPeriod"/>
            </a:pPr>
            <a:r>
              <a:rPr lang="en-US" b="0" i="1"/>
              <a:t>Strengths included the fact that there was an established goal that was met; the teacher and coached seemed to have a positive relationship and respected one another; the focus of the conversation was student-focused </a:t>
            </a:r>
          </a:p>
          <a:p>
            <a:pPr marL="228600" marR="0" lvl="0" indent="-228600" algn="l" rtl="0">
              <a:lnSpc>
                <a:spcPct val="100000"/>
              </a:lnSpc>
              <a:spcBef>
                <a:spcPts val="0"/>
              </a:spcBef>
              <a:spcAft>
                <a:spcPts val="0"/>
              </a:spcAft>
              <a:buClr>
                <a:schemeClr val="dk1"/>
              </a:buClr>
              <a:buSzPts val="1200"/>
              <a:buFont typeface="Calibri"/>
              <a:buAutoNum type="arabicPeriod"/>
            </a:pPr>
            <a:r>
              <a:rPr lang="en-US" b="0" i="1"/>
              <a:t>They might want to start planning for subsequent lessons</a:t>
            </a:r>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28</a:t>
            </a:fld>
            <a:endParaRPr lang="en-US"/>
          </a:p>
        </p:txBody>
      </p:sp>
    </p:spTree>
    <p:extLst>
      <p:ext uri="{BB962C8B-B14F-4D97-AF65-F5344CB8AC3E}">
        <p14:creationId xmlns:p14="http://schemas.microsoft.com/office/powerpoint/2010/main" val="3770315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We’ve discussed coaching conversations and what influences them, we’ve read some scenarios and discussed them, and we’ve viewed a coaching conversation and talked about it. Now it’s time for us to practice. </a:t>
            </a:r>
            <a:r>
              <a:rPr lang="en-US" b="1"/>
              <a:t>Handout 4: Scenarios for Coaching Conversations to Role-Play </a:t>
            </a:r>
            <a:r>
              <a:rPr lang="en-US"/>
              <a:t>includes two coaching scenarios. Please find a partner and review each scenario. For the first scenario, decide who will be the coach and who will be the teacher – role play the scenario. After you do that, reflect upon the conversation, then switch roles and play out the second scenario. Be prepared to talk about how your conversation went, including the strengths and elements you would change.</a:t>
            </a:r>
          </a:p>
          <a:p>
            <a:pPr marL="0" lvl="0" indent="0" algn="l" rtl="0">
              <a:lnSpc>
                <a:spcPct val="100000"/>
              </a:lnSpc>
              <a:spcBef>
                <a:spcPts val="0"/>
              </a:spcBef>
              <a:spcAft>
                <a:spcPts val="0"/>
              </a:spcAft>
              <a:buSzPts val="1400"/>
              <a:buNone/>
            </a:pPr>
            <a:endParaRPr lang="en-US"/>
          </a:p>
          <a:p>
            <a:pPr marL="0" marR="0" lvl="0" indent="0" algn="l" rtl="0">
              <a:lnSpc>
                <a:spcPct val="100000"/>
              </a:lnSpc>
              <a:spcBef>
                <a:spcPts val="0"/>
              </a:spcBef>
              <a:spcAft>
                <a:spcPts val="0"/>
              </a:spcAft>
              <a:buClr>
                <a:schemeClr val="dk1"/>
              </a:buClr>
              <a:buSzPts val="1200"/>
              <a:buFont typeface="Calibri"/>
              <a:buNone/>
            </a:pPr>
            <a:r>
              <a:rPr lang="en-US" b="0" i="1"/>
              <a:t>15 minutes:  Role play and debrief. Allow time for participants to read the scenarios and role play. Debrief in whole group.</a:t>
            </a:r>
            <a:endParaRPr lang="en-US" b="0"/>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29</a:t>
            </a:fld>
            <a:endParaRPr lang="en-US"/>
          </a:p>
        </p:txBody>
      </p:sp>
    </p:spTree>
    <p:extLst>
      <p:ext uri="{BB962C8B-B14F-4D97-AF65-F5344CB8AC3E}">
        <p14:creationId xmlns:p14="http://schemas.microsoft.com/office/powerpoint/2010/main" val="687711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Coaches will </a:t>
            </a:r>
          </a:p>
          <a:p>
            <a:pPr marL="0" lvl="0" indent="0" algn="l" rtl="0">
              <a:lnSpc>
                <a:spcPct val="100000"/>
              </a:lnSpc>
              <a:spcBef>
                <a:spcPts val="0"/>
              </a:spcBef>
              <a:spcAft>
                <a:spcPts val="0"/>
              </a:spcAft>
              <a:buSzPts val="1400"/>
              <a:buNone/>
            </a:pPr>
            <a:r>
              <a:rPr lang="en-US"/>
              <a:t>Module 1: develop a principal/coach partnership agreement;</a:t>
            </a:r>
          </a:p>
          <a:p>
            <a:pPr marL="0" lvl="0" indent="0" algn="l" rtl="0">
              <a:lnSpc>
                <a:spcPct val="100000"/>
              </a:lnSpc>
              <a:spcBef>
                <a:spcPts val="0"/>
              </a:spcBef>
              <a:spcAft>
                <a:spcPts val="0"/>
              </a:spcAft>
              <a:buSzPts val="1400"/>
              <a:buNone/>
            </a:pPr>
            <a:r>
              <a:rPr lang="en-US"/>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a:t>Module 3: develop, implement, and evaluate a professional learning action plan; </a:t>
            </a:r>
          </a:p>
          <a:p>
            <a:pPr marL="0" lvl="0" indent="0" algn="l" rtl="0">
              <a:lnSpc>
                <a:spcPct val="100000"/>
              </a:lnSpc>
              <a:spcBef>
                <a:spcPts val="0"/>
              </a:spcBef>
              <a:spcAft>
                <a:spcPts val="0"/>
              </a:spcAft>
              <a:buSzPts val="1400"/>
              <a:buNone/>
            </a:pPr>
            <a:r>
              <a:rPr lang="en-US"/>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t>Module 6: </a:t>
            </a:r>
            <a:r>
              <a:rPr lang="en-US" sz="120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Clr>
                <a:schemeClr val="dk1"/>
              </a:buClr>
              <a:buSzPts val="1400"/>
              <a:buFont typeface="Arial"/>
              <a:buNone/>
            </a:pPr>
            <a:r>
              <a:rPr lang="en-US"/>
              <a:t>You may turn in all your artifacts for the projects to your facilitator at the end of each module if requested.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When we are conducting professional development in a group, it should be based on the needs of the teachers in the school, should be ongoing, and as a coach, we should support the teachers in the implementation of the professional development.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Reference:</a:t>
            </a:r>
            <a:endParaRPr lang="en-US"/>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Kosanovich, M., &amp; Foorman, B. (2016). </a:t>
            </a:r>
            <a:r>
              <a:rPr lang="en-US" sz="1200" b="0" i="1">
                <a:solidFill>
                  <a:schemeClr val="dk1"/>
                </a:solidFill>
                <a:latin typeface="Calibri"/>
                <a:ea typeface="Calibri"/>
                <a:cs typeface="Calibri"/>
                <a:sym typeface="Calibri"/>
              </a:rPr>
              <a:t>Professional learning communities participant’s activities for the What Works Clearinghouse practice guide: Foundational skills to support reading for understanding in kindergarten through 3rd Grade</a:t>
            </a:r>
            <a:r>
              <a:rPr lang="en-US" sz="1200" b="0" i="0">
                <a:solidFill>
                  <a:schemeClr val="dk1"/>
                </a:solidFill>
                <a:latin typeface="Calibri"/>
                <a:ea typeface="Calibri"/>
                <a:cs typeface="Calibri"/>
                <a:sym typeface="Calibri"/>
              </a:rPr>
              <a:t>. REL 2016-277a. Regional Educational Laboratory Southeast.</a:t>
            </a:r>
            <a:endParaRPr lang="en-US" i="0"/>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30</a:t>
            </a:fld>
            <a:endParaRPr lang="en-US"/>
          </a:p>
        </p:txBody>
      </p:sp>
    </p:spTree>
    <p:extLst>
      <p:ext uri="{BB962C8B-B14F-4D97-AF65-F5344CB8AC3E}">
        <p14:creationId xmlns:p14="http://schemas.microsoft.com/office/powerpoint/2010/main" val="3067447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One way we can ensure that teachers have the opportunity to express their thoughts and ideas and that coaches can support teachers in implementation is to conduct a professional learning community. You can create your own PLC or you can use one that has already been developed. Regardless, sessions of a PLC should be conducted with enough time in between for teachers to reflect upon what they have learned and then apply that learning in the classroom.</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References:</a:t>
            </a:r>
            <a:endParaRPr lang="en-US"/>
          </a:p>
          <a:p>
            <a:pPr marL="0" lvl="0" indent="0" algn="l" rtl="0">
              <a:lnSpc>
                <a:spcPct val="100000"/>
              </a:lnSpc>
              <a:spcBef>
                <a:spcPts val="0"/>
              </a:spcBef>
              <a:spcAft>
                <a:spcPts val="0"/>
              </a:spcAft>
              <a:buSzPts val="1400"/>
              <a:buNone/>
            </a:pPr>
            <a:r>
              <a:rPr lang="en-US" sz="1200" b="0" i="0" err="1">
                <a:solidFill>
                  <a:schemeClr val="dk1"/>
                </a:solidFill>
                <a:latin typeface="Calibri"/>
                <a:ea typeface="Calibri"/>
                <a:cs typeface="Calibri"/>
                <a:sym typeface="Calibri"/>
              </a:rPr>
              <a:t>Borko</a:t>
            </a:r>
            <a:r>
              <a:rPr lang="en-US" sz="1200" b="0" i="0">
                <a:solidFill>
                  <a:schemeClr val="dk1"/>
                </a:solidFill>
                <a:latin typeface="Calibri"/>
                <a:ea typeface="Calibri"/>
                <a:cs typeface="Calibri"/>
                <a:sym typeface="Calibri"/>
              </a:rPr>
              <a:t>, H. (2004). Professional development and teacher learning: Mapping the terrain. </a:t>
            </a:r>
            <a:r>
              <a:rPr lang="en-US" sz="1200" b="0" i="1">
                <a:solidFill>
                  <a:schemeClr val="dk1"/>
                </a:solidFill>
                <a:latin typeface="Calibri"/>
                <a:ea typeface="Calibri"/>
                <a:cs typeface="Calibri"/>
                <a:sym typeface="Calibri"/>
              </a:rPr>
              <a:t>Educational Researcher</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33</a:t>
            </a:r>
            <a:r>
              <a:rPr lang="en-US" sz="1200" b="0" i="0">
                <a:solidFill>
                  <a:schemeClr val="dk1"/>
                </a:solidFill>
                <a:latin typeface="Calibri"/>
                <a:ea typeface="Calibri"/>
                <a:cs typeface="Calibri"/>
                <a:sym typeface="Calibri"/>
              </a:rPr>
              <a:t>(8), 3-15.</a:t>
            </a:r>
            <a:endParaRPr lang="en-US"/>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err="1">
                <a:solidFill>
                  <a:schemeClr val="dk1"/>
                </a:solidFill>
                <a:latin typeface="Calibri"/>
                <a:ea typeface="Calibri"/>
                <a:cs typeface="Calibri"/>
                <a:sym typeface="Calibri"/>
              </a:rPr>
              <a:t>Buysse</a:t>
            </a:r>
            <a:r>
              <a:rPr lang="en-US" sz="1200" b="0" i="0">
                <a:solidFill>
                  <a:schemeClr val="dk1"/>
                </a:solidFill>
                <a:latin typeface="Calibri"/>
                <a:ea typeface="Calibri"/>
                <a:cs typeface="Calibri"/>
                <a:sym typeface="Calibri"/>
              </a:rPr>
              <a:t>, V., Sparkman, K. L., &amp; Wesley, P. W. (2003). Communities of practice: Connecting what we know with what we do. </a:t>
            </a:r>
            <a:r>
              <a:rPr lang="en-US" sz="1200" b="0" i="1">
                <a:solidFill>
                  <a:schemeClr val="dk1"/>
                </a:solidFill>
                <a:latin typeface="Calibri"/>
                <a:ea typeface="Calibri"/>
                <a:cs typeface="Calibri"/>
                <a:sym typeface="Calibri"/>
              </a:rPr>
              <a:t>Exceptional children</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69</a:t>
            </a:r>
            <a:r>
              <a:rPr lang="en-US" sz="1200" b="0" i="0">
                <a:solidFill>
                  <a:schemeClr val="dk1"/>
                </a:solidFill>
                <a:latin typeface="Calibri"/>
                <a:ea typeface="Calibri"/>
                <a:cs typeface="Calibri"/>
                <a:sym typeface="Calibri"/>
              </a:rPr>
              <a:t>(3), 263-277.</a:t>
            </a:r>
            <a:endParaRPr lang="en-US"/>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Englert, S.C., &amp; Tarrant, K. L. (1995). Creating collaborative cultures for educational change. </a:t>
            </a:r>
            <a:r>
              <a:rPr lang="en-US" sz="1200" b="0" i="1">
                <a:solidFill>
                  <a:schemeClr val="dk1"/>
                </a:solidFill>
                <a:latin typeface="Calibri"/>
                <a:ea typeface="Calibri"/>
                <a:cs typeface="Calibri"/>
                <a:sym typeface="Calibri"/>
              </a:rPr>
              <a:t>Remedial and Special Education</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16</a:t>
            </a:r>
            <a:r>
              <a:rPr lang="en-US" sz="1200" b="0" i="0">
                <a:solidFill>
                  <a:schemeClr val="dk1"/>
                </a:solidFill>
                <a:latin typeface="Calibri"/>
                <a:ea typeface="Calibri"/>
                <a:cs typeface="Calibri"/>
                <a:sym typeface="Calibri"/>
              </a:rPr>
              <a:t>(6), 325-336.</a:t>
            </a:r>
            <a:endParaRPr lang="en-US" i="1"/>
          </a:p>
          <a:p>
            <a:pPr marL="0" lvl="0" indent="0" algn="l" rtl="0">
              <a:lnSpc>
                <a:spcPct val="100000"/>
              </a:lnSpc>
              <a:spcBef>
                <a:spcPts val="0"/>
              </a:spcBef>
              <a:spcAft>
                <a:spcPts val="0"/>
              </a:spcAft>
              <a:buSzPts val="1400"/>
              <a:buNone/>
            </a:pPr>
            <a:endParaRPr lang="en-US" i="1"/>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Kosanovich, M., &amp; Foorman, B. (2016). </a:t>
            </a:r>
            <a:r>
              <a:rPr lang="en-US" sz="1200" b="0" i="1">
                <a:solidFill>
                  <a:schemeClr val="dk1"/>
                </a:solidFill>
                <a:latin typeface="Calibri"/>
                <a:ea typeface="Calibri"/>
                <a:cs typeface="Calibri"/>
                <a:sym typeface="Calibri"/>
              </a:rPr>
              <a:t>Professional learning communities participant’s activities for the What Works Clearinghouse practice guide: Foundational skills to support reading for understanding in kindergarten through 3rd Grade</a:t>
            </a:r>
            <a:r>
              <a:rPr lang="en-US" sz="1200" b="0" i="0">
                <a:solidFill>
                  <a:schemeClr val="dk1"/>
                </a:solidFill>
                <a:latin typeface="Calibri"/>
                <a:ea typeface="Calibri"/>
                <a:cs typeface="Calibri"/>
                <a:sym typeface="Calibri"/>
              </a:rPr>
              <a:t>. REL 2016-277a. Regional Educational Laboratory Southeast.</a:t>
            </a:r>
            <a:endParaRPr lang="en-US" i="0"/>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Little, J. W. (2002). Locating learning in teachers’ communities of practice: Opening up problems of analysis in records of everyday work. </a:t>
            </a:r>
            <a:r>
              <a:rPr lang="en-US" sz="1200" b="0" i="1">
                <a:solidFill>
                  <a:schemeClr val="dk1"/>
                </a:solidFill>
                <a:latin typeface="Calibri"/>
                <a:ea typeface="Calibri"/>
                <a:cs typeface="Calibri"/>
                <a:sym typeface="Calibri"/>
              </a:rPr>
              <a:t>Teaching and Teacher Education</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18</a:t>
            </a:r>
            <a:r>
              <a:rPr lang="en-US" sz="1200" b="0" i="0">
                <a:solidFill>
                  <a:schemeClr val="dk1"/>
                </a:solidFill>
                <a:latin typeface="Calibri"/>
                <a:ea typeface="Calibri"/>
                <a:cs typeface="Calibri"/>
                <a:sym typeface="Calibri"/>
              </a:rPr>
              <a:t>(8), 917-946.</a:t>
            </a:r>
            <a:endParaRPr lang="en-US"/>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err="1">
                <a:solidFill>
                  <a:schemeClr val="dk1"/>
                </a:solidFill>
                <a:latin typeface="Calibri"/>
                <a:ea typeface="Calibri"/>
                <a:cs typeface="Calibri"/>
                <a:sym typeface="Calibri"/>
              </a:rPr>
              <a:t>Vescio</a:t>
            </a:r>
            <a:r>
              <a:rPr lang="en-US" sz="1200" b="0" i="0">
                <a:solidFill>
                  <a:schemeClr val="dk1"/>
                </a:solidFill>
                <a:latin typeface="Calibri"/>
                <a:ea typeface="Calibri"/>
                <a:cs typeface="Calibri"/>
                <a:sym typeface="Calibri"/>
              </a:rPr>
              <a:t>, V., Ross, D., &amp; Adams, A. (2008). A review of research on the impact of professional learning communities on teaching practice and student learning. </a:t>
            </a:r>
            <a:r>
              <a:rPr lang="en-US" sz="1200" b="0" i="1">
                <a:solidFill>
                  <a:schemeClr val="dk1"/>
                </a:solidFill>
                <a:latin typeface="Calibri"/>
                <a:ea typeface="Calibri"/>
                <a:cs typeface="Calibri"/>
                <a:sym typeface="Calibri"/>
              </a:rPr>
              <a:t>Teaching and Teacher Education</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24</a:t>
            </a:r>
            <a:r>
              <a:rPr lang="en-US" sz="1200" b="0" i="0">
                <a:solidFill>
                  <a:schemeClr val="dk1"/>
                </a:solidFill>
                <a:latin typeface="Calibri"/>
                <a:ea typeface="Calibri"/>
                <a:cs typeface="Calibri"/>
                <a:sym typeface="Calibri"/>
              </a:rPr>
              <a:t>(1), 80-91.</a:t>
            </a:r>
            <a:endParaRPr lang="en-US"/>
          </a:p>
          <a:p>
            <a:pPr marL="0" lvl="0" indent="0" algn="l" rtl="0">
              <a:lnSpc>
                <a:spcPct val="100000"/>
              </a:lnSpc>
              <a:spcBef>
                <a:spcPts val="0"/>
              </a:spcBef>
              <a:spcAft>
                <a:spcPts val="0"/>
              </a:spcAft>
              <a:buSzPts val="1400"/>
              <a:buNone/>
            </a:pPr>
            <a:endParaRPr lang="en-US"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Wilson, S. M., &amp; Berne, J. (1999). Chapter 6: teacher learning and the acquisition of professional knowledge: an examination of research on contemporary profess</a:t>
            </a:r>
            <a:r>
              <a:rPr lang="en-US"/>
              <a:t>i</a:t>
            </a:r>
            <a:r>
              <a:rPr lang="en-US" sz="1200" b="0" i="0">
                <a:solidFill>
                  <a:schemeClr val="dk1"/>
                </a:solidFill>
                <a:latin typeface="Calibri"/>
                <a:ea typeface="Calibri"/>
                <a:cs typeface="Calibri"/>
                <a:sym typeface="Calibri"/>
              </a:rPr>
              <a:t>onal development. </a:t>
            </a:r>
            <a:r>
              <a:rPr lang="en-US" sz="1200" b="0" i="1">
                <a:solidFill>
                  <a:schemeClr val="dk1"/>
                </a:solidFill>
                <a:latin typeface="Calibri"/>
                <a:ea typeface="Calibri"/>
                <a:cs typeface="Calibri"/>
                <a:sym typeface="Calibri"/>
              </a:rPr>
              <a:t>Review of Research in Education</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24</a:t>
            </a:r>
            <a:r>
              <a:rPr lang="en-US" sz="1200" b="0" i="0">
                <a:solidFill>
                  <a:schemeClr val="dk1"/>
                </a:solidFill>
                <a:latin typeface="Calibri"/>
                <a:ea typeface="Calibri"/>
                <a:cs typeface="Calibri"/>
                <a:sym typeface="Calibri"/>
              </a:rPr>
              <a:t>(1), 173-209.</a:t>
            </a:r>
            <a:endParaRPr lang="en-US" i="1"/>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31</a:t>
            </a:fld>
            <a:endParaRPr lang="en-US"/>
          </a:p>
        </p:txBody>
      </p:sp>
    </p:spTree>
    <p:extLst>
      <p:ext uri="{BB962C8B-B14F-4D97-AF65-F5344CB8AC3E}">
        <p14:creationId xmlns:p14="http://schemas.microsoft.com/office/powerpoint/2010/main" val="1363105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Here are some practices that can be helpful when facilitating professional development in a group. You will need to be intentional in asking for participants to voice their thoughts and opinions in a group. Know that those who are more quiet may just need time to think before they are prepared to share. You may also need to establish some procedures to ensure that one or two participants do not monopolize the conversation.</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Reference:</a:t>
            </a:r>
            <a:endParaRPr lang="en-US"/>
          </a:p>
          <a:p>
            <a:pPr marL="0" lvl="0" indent="0" algn="l" rtl="0">
              <a:lnSpc>
                <a:spcPct val="100000"/>
              </a:lnSpc>
              <a:spcBef>
                <a:spcPts val="0"/>
              </a:spcBef>
              <a:spcAft>
                <a:spcPts val="0"/>
              </a:spcAft>
              <a:buSzPts val="1400"/>
              <a:buNone/>
            </a:pPr>
            <a:r>
              <a:rPr lang="en-US" err="1"/>
              <a:t>Rasberry</a:t>
            </a:r>
            <a:r>
              <a:rPr lang="en-US"/>
              <a:t>, M. A., Mahajan, G. (2008).  </a:t>
            </a:r>
            <a:r>
              <a:rPr lang="en-US" i="1"/>
              <a:t>From isolation to collaboration: Promoting teachers leadership through PLCs</a:t>
            </a:r>
            <a:r>
              <a:rPr lang="en-US"/>
              <a:t>. Center for Teacher Quality</a:t>
            </a:r>
            <a:br>
              <a:rPr lang="en-US"/>
            </a:br>
            <a:r>
              <a:rPr lang="en-US"/>
              <a:t>https://eric.ed.gov/?id=ED503637 </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32</a:t>
            </a:fld>
            <a:endParaRPr lang="en-US"/>
          </a:p>
        </p:txBody>
      </p:sp>
    </p:spTree>
    <p:extLst>
      <p:ext uri="{BB962C8B-B14F-4D97-AF65-F5344CB8AC3E}">
        <p14:creationId xmlns:p14="http://schemas.microsoft.com/office/powerpoint/2010/main" val="728239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We just talked about some important practices in facilitating professional learning opportunities with small and large groups. Establishing norms is a first step that oftentimes sets the tone for professional learning groups. We’re going to watch just a brief clip of a video that you’ll see in its entirety in Session 3. Then we’ll talk about what you see, your experience when it comes to establishing norms, and your experiences in facilitating professional learning for small and large groups.</a:t>
            </a:r>
            <a:endParaRPr lang="en-US" b="0"/>
          </a:p>
          <a:p>
            <a:pPr marL="0" lvl="0" indent="0" algn="l" rtl="0">
              <a:lnSpc>
                <a:spcPct val="100000"/>
              </a:lnSpc>
              <a:spcBef>
                <a:spcPts val="0"/>
              </a:spcBef>
              <a:spcAft>
                <a:spcPts val="0"/>
              </a:spcAft>
              <a:buSzPts val="1400"/>
              <a:buNone/>
            </a:pPr>
            <a:endParaRPr lang="en-US" i="1"/>
          </a:p>
          <a:p>
            <a:pPr marL="0" lvl="0" indent="0" algn="l" rtl="0">
              <a:lnSpc>
                <a:spcPct val="100000"/>
              </a:lnSpc>
              <a:spcBef>
                <a:spcPts val="0"/>
              </a:spcBef>
              <a:spcAft>
                <a:spcPts val="0"/>
              </a:spcAft>
              <a:buSzPts val="1400"/>
              <a:buNone/>
            </a:pPr>
            <a:r>
              <a:rPr lang="en-US" i="1"/>
              <a:t>Video length:  39 sec. Allow about five minutes for the group discussion.</a:t>
            </a:r>
            <a:endParaRPr lang="en-US"/>
          </a:p>
          <a:p>
            <a:pPr marL="0" lvl="0" indent="0" algn="l" rtl="0">
              <a:lnSpc>
                <a:spcPct val="100000"/>
              </a:lnSpc>
              <a:spcBef>
                <a:spcPts val="0"/>
              </a:spcBef>
              <a:spcAft>
                <a:spcPts val="0"/>
              </a:spcAft>
              <a:buSzPts val="1400"/>
              <a:buNone/>
            </a:pPr>
            <a:endParaRPr lang="en-US" i="1"/>
          </a:p>
          <a:p>
            <a:pPr marL="0" lvl="0" indent="0" algn="l" rtl="0">
              <a:lnSpc>
                <a:spcPct val="100000"/>
              </a:lnSpc>
              <a:spcBef>
                <a:spcPts val="0"/>
              </a:spcBef>
              <a:spcAft>
                <a:spcPts val="0"/>
              </a:spcAft>
              <a:buSzPts val="1400"/>
              <a:buNone/>
            </a:pPr>
            <a:r>
              <a:rPr lang="en-US" b="1"/>
              <a:t>Notes </a:t>
            </a:r>
            <a:r>
              <a:rPr lang="en-US"/>
              <a:t>Watch the video. Possible discussion questions include: When did they establish their norms and what was the process for developing them? What is the purpose of the norms?  How do you create norms for group discussions? Are they formalized as in the video, or are they more informal? </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33</a:t>
            </a:fld>
            <a:endParaRPr lang="en-US"/>
          </a:p>
        </p:txBody>
      </p:sp>
    </p:spTree>
    <p:extLst>
      <p:ext uri="{BB962C8B-B14F-4D97-AF65-F5344CB8AC3E}">
        <p14:creationId xmlns:p14="http://schemas.microsoft.com/office/powerpoint/2010/main" val="3445304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NOTES</a:t>
            </a:r>
            <a:r>
              <a:rPr lang="en-US"/>
              <a:t>  You will need chart paper and markers for this activity.</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b="1"/>
              <a:t>SAY </a:t>
            </a:r>
            <a:r>
              <a:rPr lang="en-US"/>
              <a:t>We’ve taken some time to explore how to ensure that we provide opportunity for equal participation in group professional development. Work with your group to design an infographic that depicts important practices in group professional development to ensure that everyone participates and shares ideas. After we’re all finished, place your chart paper on the wall. We’ll have a gallery walk so we can see everyone’s creation.</a:t>
            </a:r>
          </a:p>
          <a:p>
            <a:pPr marL="0" lvl="0" indent="0" algn="l" rtl="0">
              <a:lnSpc>
                <a:spcPct val="100000"/>
              </a:lnSpc>
              <a:spcBef>
                <a:spcPts val="0"/>
              </a:spcBef>
              <a:spcAft>
                <a:spcPts val="0"/>
              </a:spcAft>
              <a:buSzPts val="1400"/>
              <a:buNone/>
            </a:pPr>
            <a:endParaRPr lang="en-US"/>
          </a:p>
          <a:p>
            <a:pPr marL="0" marR="0" lvl="0" indent="0" algn="l" rtl="0">
              <a:lnSpc>
                <a:spcPct val="100000"/>
              </a:lnSpc>
              <a:spcBef>
                <a:spcPts val="0"/>
              </a:spcBef>
              <a:spcAft>
                <a:spcPts val="0"/>
              </a:spcAft>
              <a:buClr>
                <a:schemeClr val="dk1"/>
              </a:buClr>
              <a:buSzPts val="1200"/>
              <a:buFont typeface="Calibri"/>
              <a:buNone/>
            </a:pPr>
            <a:r>
              <a:rPr lang="en-US" i="1"/>
              <a:t>1</a:t>
            </a:r>
            <a:r>
              <a:rPr lang="en-US" b="0" i="1"/>
              <a:t>0 minutes:  Allow participants to create their infographic. Conduct a gallery walk. </a:t>
            </a:r>
            <a:endParaRPr lang="en-US" b="0"/>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34</a:t>
            </a:fld>
            <a:endParaRPr lang="en-US"/>
          </a:p>
        </p:txBody>
      </p:sp>
    </p:spTree>
    <p:extLst>
      <p:ext uri="{BB962C8B-B14F-4D97-AF65-F5344CB8AC3E}">
        <p14:creationId xmlns:p14="http://schemas.microsoft.com/office/powerpoint/2010/main" val="3354730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 </a:t>
            </a:r>
            <a:r>
              <a:rPr lang="en-US" b="0"/>
              <a:t>With a partner or </a:t>
            </a:r>
            <a:r>
              <a:rPr lang="en-US"/>
              <a:t>In your small groups, talk about the questions on the slide, then we’ll debrief in whole group.</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i="1"/>
              <a:t>6 minutes:  Allow participants to reflect upon the session with a partner and discuss the questions on the slide.</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35</a:t>
            </a:fld>
            <a:endParaRPr lang="en-US"/>
          </a:p>
        </p:txBody>
      </p:sp>
    </p:spTree>
    <p:extLst>
      <p:ext uri="{BB962C8B-B14F-4D97-AF65-F5344CB8AC3E}">
        <p14:creationId xmlns:p14="http://schemas.microsoft.com/office/powerpoint/2010/main" val="192614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 </a:t>
            </a:r>
            <a:r>
              <a:rPr lang="en-US"/>
              <a:t>We have talked a lot about coaching conversations and about conducting professional development in groups. You have had the opportunity to read through scenarios, watch coaching conversations and respond to them, view coaching that occurs in groups and engage in the creation of an infographic that depicts what facilitation of group professional development should look like in regard to the dialogue that occurs. Much of the content we have discussed today relates back to what we talked about in session one – establishing a culture of relationship-building and collaboration. You will find that it will also relate to our next session, which is establishing expectations.</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As we near the end of today’s session, here are the self-study activities to complete before we meet for Session 3. First, read the article Coaching in Context-</a:t>
            </a:r>
            <a:r>
              <a:rPr lang="en-US" b="1"/>
              <a:t>Handout 5</a:t>
            </a:r>
            <a:r>
              <a:rPr lang="en-US"/>
              <a:t>. That may help you as you reflect upon the content of today’s session and complete </a:t>
            </a:r>
            <a:r>
              <a:rPr lang="en-US" b="1"/>
              <a:t>Self-Study 1</a:t>
            </a:r>
            <a:r>
              <a:rPr lang="en-US"/>
              <a:t>. Also, please view </a:t>
            </a:r>
            <a:r>
              <a:rPr lang="en-US" b="1"/>
              <a:t>Video 3, Coaching Conversations with Diana </a:t>
            </a:r>
            <a:r>
              <a:rPr lang="en-US" b="1" err="1"/>
              <a:t>Beabout</a:t>
            </a:r>
            <a:r>
              <a:rPr lang="en-US" b="1"/>
              <a:t> and Video 4 Observations and Feedback</a:t>
            </a:r>
            <a:r>
              <a:rPr lang="en-US"/>
              <a:t>. The links are on this slide. Have </a:t>
            </a:r>
            <a:r>
              <a:rPr lang="en-US" b="1"/>
              <a:t>Self-Study 2: Video-Viewing Guide for Videos 3 and 4 </a:t>
            </a:r>
            <a:r>
              <a:rPr lang="en-US" b="0"/>
              <a:t>handy as you watch these two videos and complete it. The self-study activity will ask you to reflect your thoughts about what you see in both of the videos.  </a:t>
            </a:r>
            <a:r>
              <a:rPr lang="en-US"/>
              <a:t>We’ll debrief at the beginning of our next session.</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36</a:t>
            </a:fld>
            <a:endParaRPr lang="en-US"/>
          </a:p>
        </p:txBody>
      </p:sp>
    </p:spTree>
    <p:extLst>
      <p:ext uri="{BB962C8B-B14F-4D97-AF65-F5344CB8AC3E}">
        <p14:creationId xmlns:p14="http://schemas.microsoft.com/office/powerpoint/2010/main" val="4031234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SAY</a:t>
            </a:r>
            <a:r>
              <a:rPr lang="en-US"/>
              <a:t> Are there any questions that you have regarding the content of this session, the self-study activities, or the course in general?</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37</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Congratulations on successfully completing Session 2!  We look forward to seeing you for Session 3. We’ll begin that session by debriefing on the homework assignments which include an activity sheet that you complete where you will reflect on Session 2 and record any questions that you might have.</a:t>
            </a:r>
          </a:p>
          <a:p>
            <a:pPr marL="0" marR="0" lvl="0" indent="0" algn="l" rtl="0">
              <a:lnSpc>
                <a:spcPct val="100000"/>
              </a:lnSpc>
              <a:spcBef>
                <a:spcPts val="0"/>
              </a:spcBef>
              <a:spcAft>
                <a:spcPts val="0"/>
              </a:spcAft>
              <a:buClr>
                <a:schemeClr val="dk1"/>
              </a:buClr>
              <a:buSzPts val="1200"/>
              <a:buFont typeface="Calibri"/>
              <a:buNone/>
            </a:pPr>
            <a:endParaRPr lang="en-US"/>
          </a:p>
          <a:p>
            <a:pPr marL="0" marR="0" lvl="0" indent="0" algn="l" rtl="0">
              <a:lnSpc>
                <a:spcPct val="100000"/>
              </a:lnSpc>
              <a:spcBef>
                <a:spcPts val="0"/>
              </a:spcBef>
              <a:spcAft>
                <a:spcPts val="0"/>
              </a:spcAft>
              <a:buClr>
                <a:schemeClr val="dk1"/>
              </a:buClr>
              <a:buSzPts val="1200"/>
              <a:buFont typeface="Calibri"/>
              <a:buNone/>
            </a:pPr>
            <a:r>
              <a:rPr lang="en-US" i="1"/>
              <a:t>Confirm the date and time of the next session. </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38</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a:solidFill>
                  <a:schemeClr val="dk1"/>
                </a:solidFill>
              </a:rPr>
              <a:t>NOTES </a:t>
            </a:r>
            <a:r>
              <a:rPr lang="en-US" sz="1200">
                <a:solidFill>
                  <a:schemeClr val="dk1"/>
                </a:solidFill>
              </a:rPr>
              <a:t>Consider your group to determine how much detail about the norms will be helpful to review.</a:t>
            </a:r>
            <a:endParaRPr lang="en-US" sz="1200" b="1">
              <a:solidFill>
                <a:schemeClr val="dk1"/>
              </a:solidFill>
            </a:endParaRPr>
          </a:p>
          <a:p>
            <a:pPr marL="0" lvl="0" indent="0" algn="l" rtl="0">
              <a:lnSpc>
                <a:spcPct val="100000"/>
              </a:lnSpc>
              <a:spcBef>
                <a:spcPts val="0"/>
              </a:spcBef>
              <a:spcAft>
                <a:spcPts val="0"/>
              </a:spcAft>
              <a:buSzPts val="1400"/>
              <a:buNone/>
            </a:pPr>
            <a:endParaRPr lang="en-US" sz="1200" b="1">
              <a:solidFill>
                <a:schemeClr val="dk1"/>
              </a:solidFill>
            </a:endParaRPr>
          </a:p>
          <a:p>
            <a:pPr marL="0" lvl="0" indent="0" algn="l" rtl="0">
              <a:lnSpc>
                <a:spcPct val="100000"/>
              </a:lnSpc>
              <a:spcBef>
                <a:spcPts val="0"/>
              </a:spcBef>
              <a:spcAft>
                <a:spcPts val="0"/>
              </a:spcAft>
              <a:buSzPts val="1400"/>
              <a:buNone/>
            </a:pPr>
            <a:r>
              <a:rPr lang="en-US" sz="1200" b="1">
                <a:solidFill>
                  <a:schemeClr val="dk1"/>
                </a:solidFill>
              </a:rPr>
              <a:t>SAY </a:t>
            </a:r>
            <a:r>
              <a:rPr lang="en-US" sz="1200"/>
              <a:t>Professional learning opportunities usually consist of a team of educators, like us, that meet regularly to learn new topics, share ideas, and problem solve. We will build a </a:t>
            </a:r>
            <a:r>
              <a:rPr lang="en-US" sz="1200" u="sng"/>
              <a:t>community,</a:t>
            </a:r>
            <a:r>
              <a:rPr lang="en-US" sz="1200"/>
              <a:t> meaning that we learn from each other, so sharing and participation are really important.  </a:t>
            </a:r>
            <a:endParaRPr lang="en-US" sz="1200" b="1">
              <a:solidFill>
                <a:schemeClr val="dk1"/>
              </a:solidFill>
            </a:endParaRPr>
          </a:p>
          <a:p>
            <a:pPr marL="0" lvl="0" indent="0" algn="l" rtl="0">
              <a:lnSpc>
                <a:spcPct val="100000"/>
              </a:lnSpc>
              <a:spcBef>
                <a:spcPts val="0"/>
              </a:spcBef>
              <a:spcAft>
                <a:spcPts val="0"/>
              </a:spcAft>
              <a:buSzPts val="1400"/>
              <a:buNone/>
            </a:pPr>
            <a:endParaRPr lang="en-US" sz="1200" b="1">
              <a:solidFill>
                <a:schemeClr val="dk1"/>
              </a:solidFill>
            </a:endParaRPr>
          </a:p>
          <a:p>
            <a:pPr marL="0" lvl="0" indent="0" algn="l" rtl="0">
              <a:lnSpc>
                <a:spcPct val="100000"/>
              </a:lnSpc>
              <a:spcBef>
                <a:spcPts val="0"/>
              </a:spcBef>
              <a:spcAft>
                <a:spcPts val="0"/>
              </a:spcAft>
              <a:buSzPts val="1400"/>
              <a:buNone/>
            </a:pPr>
            <a:r>
              <a:rPr lang="en-US" sz="120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a:p>
          <a:p>
            <a:pPr marL="0" lvl="0" indent="0" algn="l" rtl="0">
              <a:lnSpc>
                <a:spcPct val="100000"/>
              </a:lnSpc>
              <a:spcBef>
                <a:spcPts val="0"/>
              </a:spcBef>
              <a:spcAft>
                <a:spcPts val="0"/>
              </a:spcAft>
              <a:buSzPts val="1400"/>
              <a:buNone/>
            </a:pPr>
            <a:endParaRPr lang="en-US" sz="1200">
              <a:solidFill>
                <a:schemeClr val="dk1"/>
              </a:solidFill>
            </a:endParaRPr>
          </a:p>
          <a:p>
            <a:pPr marL="0" lvl="0" indent="0" algn="l" rtl="0">
              <a:lnSpc>
                <a:spcPct val="100000"/>
              </a:lnSpc>
              <a:spcBef>
                <a:spcPts val="0"/>
              </a:spcBef>
              <a:spcAft>
                <a:spcPts val="0"/>
              </a:spcAft>
              <a:buSzPts val="1400"/>
              <a:buNone/>
            </a:pPr>
            <a:r>
              <a:rPr lang="en-US" sz="1200" b="1">
                <a:solidFill>
                  <a:schemeClr val="dk1"/>
                </a:solidFill>
              </a:rPr>
              <a:t>Pay attention to self and others</a:t>
            </a:r>
            <a:r>
              <a:rPr lang="en-US" sz="120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a:p>
          <a:p>
            <a:pPr marL="0" lvl="0" indent="0" algn="l" rtl="0">
              <a:lnSpc>
                <a:spcPct val="100000"/>
              </a:lnSpc>
              <a:spcBef>
                <a:spcPts val="0"/>
              </a:spcBef>
              <a:spcAft>
                <a:spcPts val="0"/>
              </a:spcAft>
              <a:buSzPts val="1400"/>
              <a:buNone/>
            </a:pPr>
            <a:endParaRPr lang="en-US" sz="1200">
              <a:solidFill>
                <a:schemeClr val="dk1"/>
              </a:solidFill>
            </a:endParaRPr>
          </a:p>
          <a:p>
            <a:pPr marL="0" lvl="0" indent="0" algn="l" rtl="0">
              <a:lnSpc>
                <a:spcPct val="100000"/>
              </a:lnSpc>
              <a:spcBef>
                <a:spcPts val="0"/>
              </a:spcBef>
              <a:spcAft>
                <a:spcPts val="0"/>
              </a:spcAft>
              <a:buSzPts val="1400"/>
              <a:buNone/>
            </a:pPr>
            <a:r>
              <a:rPr lang="en-US" sz="1200" b="1">
                <a:solidFill>
                  <a:schemeClr val="dk1"/>
                </a:solidFill>
              </a:rPr>
              <a:t>Presume positive intentions </a:t>
            </a:r>
            <a:r>
              <a:rPr lang="en-US" sz="1200">
                <a:solidFill>
                  <a:schemeClr val="dk1"/>
                </a:solidFill>
              </a:rPr>
              <a:t>This means to pause before responding. Usually when people contribute to a conversation, they intend to be constructive. So, always respond positively to keep the discussions productive. </a:t>
            </a:r>
            <a:endParaRPr lang="en-US" sz="1200"/>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dk1"/>
                </a:solidFill>
              </a:rPr>
              <a:t>NOTES </a:t>
            </a:r>
            <a:r>
              <a:rPr lang="en-US"/>
              <a:t>Share and discuss these goals for today’s session.</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361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NOTES</a:t>
            </a:r>
            <a:r>
              <a:rPr lang="en-US"/>
              <a:t> Allow about 7 minutes for this debrief. If you have a small group, ask for volunteers to share with the whole group. If you have a large group, consider having triads discuss and then ask for a volunteer from each triad to share with the large group.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b="1"/>
              <a:t>SAY </a:t>
            </a:r>
            <a:r>
              <a:rPr lang="en-US" b="0"/>
              <a:t>After Session 1, you had something to read, something to do, and something to watch. Let’s debrief. You read </a:t>
            </a:r>
            <a:r>
              <a:rPr lang="en-US" sz="1200" b="1">
                <a:latin typeface="Calibri"/>
                <a:ea typeface="Calibri"/>
                <a:cs typeface="Calibri"/>
                <a:sym typeface="Calibri"/>
              </a:rPr>
              <a:t>Handout </a:t>
            </a:r>
            <a:r>
              <a:rPr lang="en-US" b="1"/>
              <a:t>3</a:t>
            </a:r>
            <a:r>
              <a:rPr lang="en-US" sz="1200" b="1">
                <a:latin typeface="Calibri"/>
                <a:ea typeface="Calibri"/>
                <a:cs typeface="Calibri"/>
                <a:sym typeface="Calibri"/>
              </a:rPr>
              <a:t>: Literacy Coaching Advice: Cultivating Healthy Working Relationships with Teachers </a:t>
            </a:r>
            <a:r>
              <a:rPr lang="en-US" sz="1200" b="0">
                <a:latin typeface="Calibri"/>
                <a:ea typeface="Calibri"/>
                <a:cs typeface="Calibri"/>
                <a:sym typeface="Calibri"/>
              </a:rPr>
              <a:t>and completed </a:t>
            </a:r>
            <a:r>
              <a:rPr lang="en-US" sz="1200" b="1">
                <a:latin typeface="Calibri"/>
                <a:ea typeface="Calibri"/>
                <a:cs typeface="Calibri"/>
                <a:sym typeface="Calibri"/>
              </a:rPr>
              <a:t>Self-Study 1: Steps to Building a Teacher-Coach Relationship.</a:t>
            </a:r>
            <a:r>
              <a:rPr lang="en-US" sz="1200" b="0">
                <a:latin typeface="Calibri"/>
                <a:ea typeface="Calibri"/>
                <a:cs typeface="Calibri"/>
                <a:sym typeface="Calibri"/>
              </a:rPr>
              <a:t> Look at what you recorded on your Self-Study 1:</a:t>
            </a:r>
            <a:endParaRPr lang="en-US"/>
          </a:p>
          <a:p>
            <a:pPr marL="17145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What are important aspects of relationship building as a coach and ways to develop positive relationships with administrators, teachers, and other staff?</a:t>
            </a:r>
            <a:endParaRPr lang="en-US"/>
          </a:p>
          <a:p>
            <a:pPr marL="171450" lvl="0" indent="-171450" algn="l" rtl="0">
              <a:lnSpc>
                <a:spcPct val="100000"/>
              </a:lnSpc>
              <a:spcBef>
                <a:spcPts val="0"/>
              </a:spcBef>
              <a:spcAft>
                <a:spcPts val="0"/>
              </a:spcAft>
              <a:buClr>
                <a:schemeClr val="dk1"/>
              </a:buClr>
              <a:buSzPts val="1200"/>
              <a:buFont typeface="Arial"/>
              <a:buChar char="•"/>
            </a:pPr>
            <a:r>
              <a:rPr lang="en-US" sz="1200">
                <a:latin typeface="Calibri"/>
                <a:ea typeface="Calibri"/>
                <a:cs typeface="Calibri"/>
                <a:sym typeface="Calibri"/>
              </a:rPr>
              <a:t>Did you note any comments or questions about Session 1?</a:t>
            </a:r>
            <a:endParaRPr lang="en-US"/>
          </a:p>
          <a:p>
            <a:pPr marL="171450" lvl="0" indent="-95250" algn="l" rtl="0">
              <a:lnSpc>
                <a:spcPct val="100000"/>
              </a:lnSpc>
              <a:spcBef>
                <a:spcPts val="0"/>
              </a:spcBef>
              <a:spcAft>
                <a:spcPts val="0"/>
              </a:spcAft>
              <a:buClr>
                <a:schemeClr val="dk1"/>
              </a:buClr>
              <a:buSzPts val="1200"/>
              <a:buFont typeface="Arial"/>
              <a:buNone/>
            </a:pPr>
            <a:endParaRPr lang="en-US"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US" sz="1200" i="1">
                <a:latin typeface="Calibri"/>
                <a:ea typeface="Calibri"/>
                <a:cs typeface="Calibri"/>
                <a:sym typeface="Calibri"/>
              </a:rPr>
              <a:t>Answers to Session 1, Self-Study 1 may vary</a:t>
            </a:r>
          </a:p>
          <a:p>
            <a:pPr marL="171450" lvl="0" indent="-95250" algn="l" rtl="0">
              <a:lnSpc>
                <a:spcPct val="100000"/>
              </a:lnSpc>
              <a:spcBef>
                <a:spcPts val="0"/>
              </a:spcBef>
              <a:spcAft>
                <a:spcPts val="0"/>
              </a:spcAft>
              <a:buClr>
                <a:schemeClr val="dk1"/>
              </a:buClr>
              <a:buSzPts val="1200"/>
              <a:buFont typeface="Arial"/>
              <a:buNone/>
            </a:pPr>
            <a:endParaRPr lang="en-US" sz="1200">
              <a:latin typeface="Calibri"/>
              <a:ea typeface="Calibri"/>
              <a:cs typeface="Calibri"/>
              <a:sym typeface="Calibri"/>
            </a:endParaRPr>
          </a:p>
          <a:p>
            <a:pPr marL="0" lvl="0" indent="0" algn="l" rtl="0">
              <a:lnSpc>
                <a:spcPct val="120000"/>
              </a:lnSpc>
              <a:spcBef>
                <a:spcPts val="0"/>
              </a:spcBef>
              <a:spcAft>
                <a:spcPts val="0"/>
              </a:spcAft>
              <a:buClr>
                <a:schemeClr val="dk1"/>
              </a:buClr>
              <a:buSzPts val="1200"/>
              <a:buFont typeface="Calibri"/>
              <a:buNone/>
            </a:pPr>
            <a:r>
              <a:rPr lang="en-US" b="0"/>
              <a:t>You also watched </a:t>
            </a:r>
            <a:r>
              <a:rPr lang="en-US" sz="1200" b="1">
                <a:latin typeface="Calibri"/>
                <a:ea typeface="Calibri"/>
                <a:cs typeface="Calibri"/>
                <a:sym typeface="Calibri"/>
              </a:rPr>
              <a:t>Video 3: Literacy Coaching Interview </a:t>
            </a:r>
            <a:r>
              <a:rPr lang="en-US" sz="1200">
                <a:latin typeface="Calibri"/>
                <a:ea typeface="Calibri"/>
                <a:cs typeface="Calibri"/>
                <a:sym typeface="Calibri"/>
              </a:rPr>
              <a:t>(</a:t>
            </a:r>
            <a:r>
              <a:rPr lang="en-US" sz="1200" u="sng">
                <a:solidFill>
                  <a:schemeClr val="hlink"/>
                </a:solidFill>
                <a:latin typeface="Calibri"/>
                <a:ea typeface="Calibri"/>
                <a:cs typeface="Calibri"/>
                <a:sym typeface="Calibri"/>
                <a:hlinkClick r:id="rId3"/>
              </a:rPr>
              <a:t>https://youtu.be/EpESrbx4zpE</a:t>
            </a:r>
            <a:r>
              <a:rPr lang="en-US" sz="1200">
                <a:latin typeface="Calibri"/>
                <a:ea typeface="Calibri"/>
                <a:cs typeface="Calibri"/>
                <a:sym typeface="Calibri"/>
              </a:rPr>
              <a:t>) and completed </a:t>
            </a:r>
            <a:r>
              <a:rPr lang="en-US" sz="1200" b="1">
                <a:latin typeface="Calibri"/>
                <a:ea typeface="Calibri"/>
                <a:cs typeface="Calibri"/>
                <a:sym typeface="Calibri"/>
              </a:rPr>
              <a:t>Self-Study 2: Video-Viewing Guide for Reflective Coaching Conversation. </a:t>
            </a:r>
            <a:r>
              <a:rPr lang="en-US" sz="1200" b="0" i="1">
                <a:latin typeface="Calibri"/>
                <a:ea typeface="Calibri"/>
                <a:cs typeface="Calibri"/>
                <a:sym typeface="Calibri"/>
              </a:rPr>
              <a:t>Ask participants to share their answers to the questions on Self-Study 2. </a:t>
            </a:r>
          </a:p>
          <a:p>
            <a:pPr marL="0" lvl="0" indent="0" algn="l" rtl="0">
              <a:lnSpc>
                <a:spcPct val="120000"/>
              </a:lnSpc>
              <a:spcBef>
                <a:spcPts val="0"/>
              </a:spcBef>
              <a:spcAft>
                <a:spcPts val="0"/>
              </a:spcAft>
              <a:buClr>
                <a:schemeClr val="dk1"/>
              </a:buClr>
              <a:buSzPts val="1200"/>
              <a:buFont typeface="Calibri"/>
              <a:buNone/>
            </a:pPr>
            <a:endParaRPr lang="en-US" sz="1200" b="0" i="1">
              <a:latin typeface="Calibri"/>
              <a:ea typeface="Calibri"/>
              <a:cs typeface="Calibri"/>
              <a:sym typeface="Calibri"/>
            </a:endParaRPr>
          </a:p>
          <a:p>
            <a:pPr marL="0" lvl="0" indent="0" algn="l" rtl="0">
              <a:lnSpc>
                <a:spcPct val="120000"/>
              </a:lnSpc>
              <a:spcBef>
                <a:spcPts val="0"/>
              </a:spcBef>
              <a:spcAft>
                <a:spcPts val="0"/>
              </a:spcAft>
              <a:buClr>
                <a:schemeClr val="dk1"/>
              </a:buClr>
              <a:buSzPts val="1200"/>
              <a:buFont typeface="Calibri"/>
              <a:buNone/>
            </a:pPr>
            <a:r>
              <a:rPr lang="en-US" sz="1200" b="0" i="1">
                <a:latin typeface="Calibri"/>
                <a:ea typeface="Calibri"/>
                <a:cs typeface="Calibri"/>
                <a:sym typeface="Calibri"/>
              </a:rPr>
              <a:t>Possible responses to Session 1 Self-Study 2 questions:</a:t>
            </a:r>
            <a:endParaRPr lang="en-US" sz="1200">
              <a:latin typeface="Calibri"/>
              <a:ea typeface="Calibri"/>
              <a:cs typeface="Calibri"/>
              <a:sym typeface="Calibri"/>
            </a:endParaRPr>
          </a:p>
          <a:p>
            <a:pPr marL="0" lvl="0" indent="0" algn="l" rtl="0">
              <a:lnSpc>
                <a:spcPct val="120000"/>
              </a:lnSpc>
              <a:spcBef>
                <a:spcPts val="0"/>
              </a:spcBef>
              <a:spcAft>
                <a:spcPts val="0"/>
              </a:spcAft>
              <a:buClr>
                <a:schemeClr val="dk1"/>
              </a:buClr>
              <a:buSzPts val="1200"/>
              <a:buFont typeface="Calibri"/>
              <a:buNone/>
            </a:pPr>
            <a:endParaRPr lang="en-US" sz="1200">
              <a:latin typeface="Calibri"/>
              <a:ea typeface="Calibri"/>
              <a:cs typeface="Calibri"/>
              <a:sym typeface="Calibri"/>
            </a:endParaRPr>
          </a:p>
          <a:p>
            <a:pPr marL="228600" lvl="0" indent="-228600" algn="l" rtl="0">
              <a:lnSpc>
                <a:spcPct val="12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 topic of this coaching conversation was the purpose and objectives of literacy centers in the classroom.</a:t>
            </a:r>
          </a:p>
          <a:p>
            <a:pPr marL="228600" lvl="0" indent="-228600" algn="l" rtl="0">
              <a:lnSpc>
                <a:spcPct val="12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 goal of this coaching conversation was to debrief with the teacher regarding small group instruction and literacy centers in her classroom.</a:t>
            </a:r>
            <a:endParaRPr lang="en-US"/>
          </a:p>
          <a:p>
            <a:pPr marL="228600" lvl="0" indent="-228600" algn="l" rtl="0">
              <a:lnSpc>
                <a:spcPct val="12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 coach seemed to talk a bit more than the teacher, but it was fairly balanced.</a:t>
            </a:r>
            <a:endParaRPr lang="en-US"/>
          </a:p>
          <a:p>
            <a:pPr marL="228600" lvl="0" indent="-228600" algn="l" rtl="0">
              <a:lnSpc>
                <a:spcPct val="12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 coach and teacher seemed to have a positive conversation even though there was some concern regarding students talking in the independent reading group on behalf of the coach. It seemed like they had a collaborative relationship. The teacher did seem, in some instances, to feel that she had to justify what she was doing.</a:t>
            </a:r>
            <a:endParaRPr lang="en-US"/>
          </a:p>
          <a:p>
            <a:pPr marL="228600" lvl="0" indent="-228600" algn="l" rtl="0">
              <a:lnSpc>
                <a:spcPct val="12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Strengths included the fact that the coach asked questions of the teacher regarding objectives and activities.</a:t>
            </a:r>
            <a:endParaRPr lang="en-US"/>
          </a:p>
          <a:p>
            <a:pPr marL="228600" lvl="0" indent="-228600" algn="l" rtl="0">
              <a:lnSpc>
                <a:spcPct val="12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The conversation might have been improved if the coach and teacher would have worked together to problem solve – especially in regard to students “straggling” during transition time. The coach pointed the problem out and said they had discussed it during the pre-observation, but they did not seem to address the issue together.</a:t>
            </a:r>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SAY</a:t>
            </a:r>
            <a:r>
              <a:rPr lang="en-US"/>
              <a:t> This is the literacy coach domain and two standards that will be covered during this session. As a reminder, Domain A. Standards 1-3 were covered previously in Session 1. </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291699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There are many factors that can play a part in conducting a conversation with an individual. First, the </a:t>
            </a:r>
            <a:r>
              <a:rPr lang="en-US" b="1"/>
              <a:t>purpose</a:t>
            </a:r>
            <a:r>
              <a:rPr lang="en-US"/>
              <a:t> of the discourse certainly influences how it plays out. Student learning and achievement should be at the forefront of communicating with teachers. When the purpose of the discourse is to enhance student learning and achievement, it becomes less about the teacher and more about the students.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In addition, there may be </a:t>
            </a:r>
            <a:r>
              <a:rPr lang="en-US" b="1"/>
              <a:t>preconceptions</a:t>
            </a:r>
            <a:r>
              <a:rPr lang="en-US"/>
              <a:t> by both individuals. Perhaps the teacher is apprehensive and assumes he is being coached because his performance is considered to be sub-par, while the coach’s perspective is that she has simply been charged with coaching all new teachers. </a:t>
            </a:r>
            <a:r>
              <a:rPr lang="en-US" b="1"/>
              <a:t>Perspective</a:t>
            </a:r>
            <a:r>
              <a:rPr lang="en-US"/>
              <a:t> can also influence discourse. The teacher’s perspective may be affected by what she has read, viewed, or experienced – and the same is true for the coach.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Finally, </a:t>
            </a:r>
            <a:r>
              <a:rPr lang="en-US" b="1"/>
              <a:t>positioning</a:t>
            </a:r>
            <a:r>
              <a:rPr lang="en-US"/>
              <a:t> is also important. Coaches may unintentionally position themselves as the “expert” or someone with power, and the teacher as having less expertise and power. The teacher may also position herself as simply compliant rather than to seemingly engage the coach in order to enhance her own learning.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We will be examining each of these in more depth in the upcoming slides.</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289176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a:t>
            </a:r>
            <a:r>
              <a:rPr lang="en-US"/>
              <a:t> There are different purposes for conversations, and several are delineated on this slide. We know from Session 1 that </a:t>
            </a:r>
            <a:r>
              <a:rPr lang="en-US" b="1"/>
              <a:t>establishing and maintaining a relationship </a:t>
            </a:r>
            <a:r>
              <a:rPr lang="en-US"/>
              <a:t>with teachers in the school is really the foundation of your coaching. If you don’t have a good relationship with your teachers, then you are less likely to be effective in your coaching. Make sure you talk to teachers about their families, their pets, what they did over the weekend, etc. Listen to their concerns and try to help. Having a conversation to develop or further a relationship is time well-spent. </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You could also be having the conversation in order to teach, or </a:t>
            </a:r>
            <a:r>
              <a:rPr lang="en-US" b="1"/>
              <a:t>build knowledge</a:t>
            </a:r>
            <a:r>
              <a:rPr lang="en-US"/>
              <a:t>, for your teachers. You may share an article, a strategy, or an evidence-based practice that your teacher(s) may not be aware of. Knowledge-building is a preliminary step to a change in practice. Your conversations to build knowledge may occur with individual teachers or with groups of teachers during professional development that you are facilitating.</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An important element in coaching is </a:t>
            </a:r>
            <a:r>
              <a:rPr lang="en-US" b="1"/>
              <a:t>planning</a:t>
            </a:r>
            <a:r>
              <a:rPr lang="en-US"/>
              <a:t> with teachers. Having those conversations in collaborative planning can help teachers prepare to implement the knowledge they have gained in prior professional development or coaching sessions with you. Conversations about planning should be centered on students and on the data you have regarding their performance.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a:t>Although there may be additional purposes for conversations with teachers, the last one we talk about here is </a:t>
            </a:r>
            <a:r>
              <a:rPr lang="en-US" b="1"/>
              <a:t>reflecting with teachers and providing feedback</a:t>
            </a:r>
            <a:r>
              <a:rPr lang="en-US"/>
              <a:t>. Guiding questions can help teachers think about their practice during a particular lesson, including what went well and areas they might want to improve. There may be opportunities here for you to provide feedback. That feedback should be centered on students and provided carefully, so as not to indict a teacher, but help him or her improve their practice in order to benefit students.</a:t>
            </a:r>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4067289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a:latin typeface="+mj-lt"/>
                <a:ea typeface="Calibri"/>
                <a:cs typeface="Calibri"/>
                <a:sym typeface="Calibri"/>
              </a:rPr>
              <a:t>Ut </a:t>
            </a:r>
            <a:r>
              <a:rPr lang="en-US" sz="2300" err="1">
                <a:latin typeface="+mj-lt"/>
                <a:ea typeface="Calibri"/>
                <a:cs typeface="Calibri"/>
                <a:sym typeface="Calibri"/>
              </a:rPr>
              <a:t>enim</a:t>
            </a:r>
            <a:r>
              <a:rPr lang="en-US" sz="2300">
                <a:latin typeface="+mj-lt"/>
                <a:ea typeface="Calibri"/>
                <a:cs typeface="Calibri"/>
                <a:sym typeface="Calibri"/>
              </a:rPr>
              <a:t> ad minim </a:t>
            </a:r>
            <a:r>
              <a:rPr lang="en-US" sz="2300" err="1">
                <a:latin typeface="+mj-lt"/>
                <a:ea typeface="Calibri"/>
                <a:cs typeface="Calibri"/>
                <a:sym typeface="Calibri"/>
              </a:rPr>
              <a:t>veniam</a:t>
            </a:r>
            <a:r>
              <a:rPr lang="en-US" sz="2300">
                <a:latin typeface="+mj-lt"/>
                <a:ea typeface="Calibri"/>
                <a:cs typeface="Calibri"/>
                <a:sym typeface="Calibri"/>
              </a:rPr>
              <a:t>, </a:t>
            </a:r>
            <a:r>
              <a:rPr lang="en-US" sz="2300" err="1">
                <a:latin typeface="+mj-lt"/>
                <a:ea typeface="Calibri"/>
                <a:cs typeface="Calibri"/>
                <a:sym typeface="Calibri"/>
              </a:rPr>
              <a:t>quis</a:t>
            </a:r>
            <a:r>
              <a:rPr lang="en-US" sz="2300">
                <a:latin typeface="+mj-lt"/>
                <a:ea typeface="Calibri"/>
                <a:cs typeface="Calibri"/>
                <a:sym typeface="Calibri"/>
              </a:rPr>
              <a:t> </a:t>
            </a:r>
            <a:r>
              <a:rPr lang="en-US" sz="2300" err="1">
                <a:latin typeface="+mj-lt"/>
                <a:ea typeface="Calibri"/>
                <a:cs typeface="Calibri"/>
                <a:sym typeface="Calibri"/>
              </a:rPr>
              <a:t>nostrud</a:t>
            </a:r>
            <a:r>
              <a:rPr lang="en-US" sz="2300">
                <a:latin typeface="+mj-lt"/>
                <a:ea typeface="Calibri"/>
                <a:cs typeface="Calibri"/>
                <a:sym typeface="Calibri"/>
              </a:rPr>
              <a:t> exercitation </a:t>
            </a:r>
            <a:r>
              <a:rPr lang="en-US" sz="2300" err="1">
                <a:latin typeface="+mj-lt"/>
                <a:ea typeface="Calibri"/>
                <a:cs typeface="Calibri"/>
                <a:sym typeface="Calibri"/>
              </a:rPr>
              <a:t>ullamco</a:t>
            </a:r>
            <a:r>
              <a:rPr lang="en-US" sz="2300">
                <a:latin typeface="+mj-lt"/>
                <a:ea typeface="Calibri"/>
                <a:cs typeface="Calibri"/>
                <a:sym typeface="Calibri"/>
              </a:rPr>
              <a:t> </a:t>
            </a:r>
            <a:r>
              <a:rPr lang="en-US" sz="2300" err="1">
                <a:latin typeface="+mj-lt"/>
                <a:ea typeface="Calibri"/>
                <a:cs typeface="Calibri"/>
                <a:sym typeface="Calibri"/>
              </a:rPr>
              <a:t>laboris</a:t>
            </a:r>
            <a:r>
              <a:rPr lang="en-US" sz="2300">
                <a:latin typeface="+mj-lt"/>
                <a:ea typeface="Calibri"/>
                <a:cs typeface="Calibri"/>
                <a:sym typeface="Calibri"/>
              </a:rPr>
              <a:t> nisi </a:t>
            </a:r>
            <a:r>
              <a:rPr lang="pt-BR" sz="2300">
                <a:latin typeface="+mj-lt"/>
                <a:ea typeface="Calibri"/>
                <a:cs typeface="Calibri"/>
                <a:sym typeface="Calibri"/>
              </a:rPr>
              <a:t>ut aliquip ex ea commodo consequat.</a:t>
            </a:r>
            <a:endParaRPr lang="en-US" sz="90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a:latin typeface="Calibri"/>
                <a:ea typeface="Calibri"/>
                <a:cs typeface="Calibri"/>
                <a:sym typeface="Calibri"/>
              </a:rPr>
              <a:t>Ut </a:t>
            </a:r>
            <a:r>
              <a:rPr lang="en-US" sz="2200" err="1">
                <a:latin typeface="Calibri"/>
                <a:ea typeface="Calibri"/>
                <a:cs typeface="Calibri"/>
                <a:sym typeface="Calibri"/>
              </a:rPr>
              <a:t>enim</a:t>
            </a:r>
            <a:r>
              <a:rPr lang="en-US" sz="2200">
                <a:latin typeface="Calibri"/>
                <a:ea typeface="Calibri"/>
                <a:cs typeface="Calibri"/>
                <a:sym typeface="Calibri"/>
              </a:rPr>
              <a:t> ad minim </a:t>
            </a:r>
            <a:r>
              <a:rPr lang="en-US" sz="2200" err="1">
                <a:latin typeface="Calibri"/>
                <a:ea typeface="Calibri"/>
                <a:cs typeface="Calibri"/>
                <a:sym typeface="Calibri"/>
              </a:rPr>
              <a:t>veniam</a:t>
            </a:r>
            <a:r>
              <a:rPr lang="en-US" sz="2200">
                <a:latin typeface="Calibri"/>
                <a:ea typeface="Calibri"/>
                <a:cs typeface="Calibri"/>
                <a:sym typeface="Calibri"/>
              </a:rPr>
              <a:t>, </a:t>
            </a:r>
            <a:r>
              <a:rPr lang="en-US" sz="2200" err="1">
                <a:latin typeface="Calibri"/>
                <a:ea typeface="Calibri"/>
                <a:cs typeface="Calibri"/>
                <a:sym typeface="Calibri"/>
              </a:rPr>
              <a:t>quis</a:t>
            </a:r>
            <a:r>
              <a:rPr lang="en-US" sz="2200">
                <a:latin typeface="Calibri"/>
                <a:ea typeface="Calibri"/>
                <a:cs typeface="Calibri"/>
                <a:sym typeface="Calibri"/>
              </a:rPr>
              <a:t> </a:t>
            </a:r>
            <a:r>
              <a:rPr lang="en-US" sz="2200" err="1">
                <a:latin typeface="Calibri"/>
                <a:ea typeface="Calibri"/>
                <a:cs typeface="Calibri"/>
                <a:sym typeface="Calibri"/>
              </a:rPr>
              <a:t>nostrud</a:t>
            </a:r>
            <a:r>
              <a:rPr lang="en-US" sz="2200">
                <a:latin typeface="Calibri"/>
                <a:ea typeface="Calibri"/>
                <a:cs typeface="Calibri"/>
                <a:sym typeface="Calibri"/>
              </a:rPr>
              <a:t> exercitation </a:t>
            </a:r>
            <a:r>
              <a:rPr lang="en-US" sz="2200" err="1">
                <a:latin typeface="Calibri"/>
                <a:ea typeface="Calibri"/>
                <a:cs typeface="Calibri"/>
                <a:sym typeface="Calibri"/>
              </a:rPr>
              <a:t>ullamco</a:t>
            </a:r>
            <a:r>
              <a:rPr lang="en-US" sz="2200">
                <a:latin typeface="Calibri"/>
                <a:ea typeface="Calibri"/>
                <a:cs typeface="Calibri"/>
                <a:sym typeface="Calibri"/>
              </a:rPr>
              <a:t> </a:t>
            </a:r>
            <a:r>
              <a:rPr lang="en-US" sz="2200" err="1">
                <a:latin typeface="Calibri"/>
                <a:ea typeface="Calibri"/>
                <a:cs typeface="Calibri"/>
                <a:sym typeface="Calibri"/>
              </a:rPr>
              <a:t>laboris</a:t>
            </a:r>
            <a:r>
              <a:rPr lang="en-US" sz="2200">
                <a:latin typeface="Calibri"/>
                <a:ea typeface="Calibri"/>
                <a:cs typeface="Calibri"/>
                <a:sym typeface="Calibri"/>
              </a:rPr>
              <a:t> nisi </a:t>
            </a:r>
            <a:r>
              <a:rPr lang="en-US" sz="2200" err="1">
                <a:latin typeface="Calibri"/>
                <a:ea typeface="Calibri"/>
                <a:cs typeface="Calibri"/>
                <a:sym typeface="Calibri"/>
              </a:rPr>
              <a:t>ut</a:t>
            </a:r>
            <a:r>
              <a:rPr lang="en-US" sz="2200">
                <a:latin typeface="Calibri"/>
                <a:ea typeface="Calibri"/>
                <a:cs typeface="Calibri"/>
                <a:sym typeface="Calibri"/>
              </a:rPr>
              <a:t> </a:t>
            </a:r>
            <a:r>
              <a:rPr lang="en-US" sz="2200" err="1">
                <a:latin typeface="Calibri"/>
                <a:ea typeface="Calibri"/>
                <a:cs typeface="Calibri"/>
                <a:sym typeface="Calibri"/>
              </a:rPr>
              <a:t>aliquip</a:t>
            </a:r>
            <a:r>
              <a:rPr lang="en-US" sz="2200">
                <a:latin typeface="Calibri"/>
                <a:ea typeface="Calibri"/>
                <a:cs typeface="Calibri"/>
                <a:sym typeface="Calibri"/>
              </a:rPr>
              <a:t> ex </a:t>
            </a:r>
            <a:r>
              <a:rPr lang="en-US" sz="2200" err="1">
                <a:latin typeface="Calibri"/>
                <a:ea typeface="Calibri"/>
                <a:cs typeface="Calibri"/>
                <a:sym typeface="Calibri"/>
              </a:rPr>
              <a:t>ea</a:t>
            </a:r>
            <a:r>
              <a:rPr lang="en-US" sz="2200">
                <a:latin typeface="Calibri"/>
                <a:ea typeface="Calibri"/>
                <a:cs typeface="Calibri"/>
                <a:sym typeface="Calibri"/>
              </a:rPr>
              <a:t> </a:t>
            </a:r>
            <a:r>
              <a:rPr lang="en-US" sz="2200" err="1">
                <a:latin typeface="Calibri"/>
                <a:ea typeface="Calibri"/>
                <a:cs typeface="Calibri"/>
                <a:sym typeface="Calibri"/>
              </a:rPr>
              <a:t>commodo</a:t>
            </a:r>
            <a:r>
              <a:rPr lang="en-US" sz="2200">
                <a:latin typeface="Calibri"/>
                <a:ea typeface="Calibri"/>
                <a:cs typeface="Calibri"/>
                <a:sym typeface="Calibri"/>
              </a:rPr>
              <a:t> </a:t>
            </a:r>
            <a:r>
              <a:rPr lang="en-US" sz="2200" err="1">
                <a:latin typeface="Calibri"/>
                <a:ea typeface="Calibri"/>
                <a:cs typeface="Calibri"/>
                <a:sym typeface="Calibri"/>
              </a:rPr>
              <a:t>consequat</a:t>
            </a:r>
            <a:r>
              <a:rPr lang="en-US" sz="2200">
                <a:latin typeface="Calibri"/>
                <a:ea typeface="Calibri"/>
                <a:cs typeface="Calibri"/>
                <a:sym typeface="Calibri"/>
              </a:rPr>
              <a:t>. Duis </a:t>
            </a:r>
            <a:r>
              <a:rPr lang="en-US" sz="2200" err="1">
                <a:latin typeface="Calibri"/>
                <a:ea typeface="Calibri"/>
                <a:cs typeface="Calibri"/>
                <a:sym typeface="Calibri"/>
              </a:rPr>
              <a:t>aute</a:t>
            </a:r>
            <a:r>
              <a:rPr lang="en-US" sz="2200">
                <a:latin typeface="Calibri"/>
                <a:ea typeface="Calibri"/>
                <a:cs typeface="Calibri"/>
                <a:sym typeface="Calibri"/>
              </a:rPr>
              <a:t> </a:t>
            </a:r>
            <a:r>
              <a:rPr lang="en-US" sz="2200" err="1">
                <a:latin typeface="Calibri"/>
                <a:ea typeface="Calibri"/>
                <a:cs typeface="Calibri"/>
                <a:sym typeface="Calibri"/>
              </a:rPr>
              <a:t>irure</a:t>
            </a:r>
            <a:r>
              <a:rPr lang="en-US" sz="2200">
                <a:latin typeface="Calibri"/>
                <a:ea typeface="Calibri"/>
                <a:cs typeface="Calibri"/>
                <a:sym typeface="Calibri"/>
              </a:rPr>
              <a:t> dolor in </a:t>
            </a:r>
            <a:r>
              <a:rPr lang="en-US" sz="2200" err="1">
                <a:latin typeface="Calibri"/>
                <a:ea typeface="Calibri"/>
                <a:cs typeface="Calibri"/>
                <a:sym typeface="Calibri"/>
              </a:rPr>
              <a:t>reprehenderit</a:t>
            </a:r>
            <a:r>
              <a:rPr lang="en-US" sz="2200">
                <a:latin typeface="Calibri"/>
                <a:ea typeface="Calibri"/>
                <a:cs typeface="Calibri"/>
                <a:sym typeface="Calibri"/>
              </a:rPr>
              <a:t> in </a:t>
            </a:r>
            <a:r>
              <a:rPr lang="en-US" sz="2200" err="1">
                <a:latin typeface="Calibri"/>
                <a:ea typeface="Calibri"/>
                <a:cs typeface="Calibri"/>
                <a:sym typeface="Calibri"/>
              </a:rPr>
              <a:t>voluptate</a:t>
            </a:r>
            <a:r>
              <a:rPr lang="en-US" sz="2200">
                <a:latin typeface="Calibri"/>
                <a:ea typeface="Calibri"/>
                <a:cs typeface="Calibri"/>
                <a:sym typeface="Calibri"/>
              </a:rPr>
              <a:t> </a:t>
            </a:r>
            <a:r>
              <a:rPr lang="en-US" sz="2200" err="1">
                <a:latin typeface="Calibri"/>
                <a:ea typeface="Calibri"/>
                <a:cs typeface="Calibri"/>
                <a:sym typeface="Calibri"/>
              </a:rPr>
              <a:t>velit</a:t>
            </a:r>
            <a:r>
              <a:rPr lang="en-US" sz="2200">
                <a:latin typeface="Calibri"/>
                <a:ea typeface="Calibri"/>
                <a:cs typeface="Calibri"/>
                <a:sym typeface="Calibri"/>
              </a:rPr>
              <a:t> </a:t>
            </a:r>
            <a:r>
              <a:rPr lang="en-US" sz="2200" err="1">
                <a:latin typeface="Calibri"/>
                <a:ea typeface="Calibri"/>
                <a:cs typeface="Calibri"/>
                <a:sym typeface="Calibri"/>
              </a:rPr>
              <a:t>esse</a:t>
            </a:r>
            <a:r>
              <a:rPr lang="en-US" sz="2200">
                <a:latin typeface="Calibri"/>
                <a:ea typeface="Calibri"/>
                <a:cs typeface="Calibri"/>
                <a:sym typeface="Calibri"/>
              </a:rPr>
              <a:t> </a:t>
            </a:r>
            <a:r>
              <a:rPr lang="en-US" sz="2200" err="1">
                <a:latin typeface="Calibri"/>
                <a:ea typeface="Calibri"/>
                <a:cs typeface="Calibri"/>
                <a:sym typeface="Calibri"/>
              </a:rPr>
              <a:t>cillum</a:t>
            </a:r>
            <a:r>
              <a:rPr lang="en-US" sz="2200">
                <a:latin typeface="Calibri"/>
                <a:ea typeface="Calibri"/>
                <a:cs typeface="Calibri"/>
                <a:sym typeface="Calibri"/>
              </a:rPr>
              <a:t> dolore </a:t>
            </a:r>
            <a:r>
              <a:rPr lang="en-US" sz="2200" err="1">
                <a:latin typeface="Calibri"/>
                <a:ea typeface="Calibri"/>
                <a:cs typeface="Calibri"/>
                <a:sym typeface="Calibri"/>
              </a:rPr>
              <a:t>eu</a:t>
            </a:r>
            <a:r>
              <a:rPr lang="en-US" sz="2200">
                <a:latin typeface="Calibri"/>
                <a:ea typeface="Calibri"/>
                <a:cs typeface="Calibri"/>
                <a:sym typeface="Calibri"/>
              </a:rPr>
              <a:t> </a:t>
            </a:r>
            <a:r>
              <a:rPr lang="en-US" sz="2200" err="1">
                <a:latin typeface="Calibri"/>
                <a:ea typeface="Calibri"/>
                <a:cs typeface="Calibri"/>
                <a:sym typeface="Calibri"/>
              </a:rPr>
              <a:t>fugiat</a:t>
            </a:r>
            <a:r>
              <a:rPr lang="en-US" sz="2200">
                <a:latin typeface="Calibri"/>
                <a:ea typeface="Calibri"/>
                <a:cs typeface="Calibri"/>
                <a:sym typeface="Calibri"/>
              </a:rPr>
              <a:t> </a:t>
            </a:r>
            <a:r>
              <a:rPr lang="en-US" sz="2200" err="1">
                <a:latin typeface="Calibri"/>
                <a:ea typeface="Calibri"/>
                <a:cs typeface="Calibri"/>
                <a:sym typeface="Calibri"/>
              </a:rPr>
              <a:t>nulla</a:t>
            </a:r>
            <a:r>
              <a:rPr lang="en-US" sz="2200">
                <a:latin typeface="Calibri"/>
                <a:ea typeface="Calibri"/>
                <a:cs typeface="Calibri"/>
                <a:sym typeface="Calibri"/>
              </a:rPr>
              <a:t> </a:t>
            </a:r>
            <a:r>
              <a:rPr lang="en-US" sz="2200" err="1">
                <a:latin typeface="Calibri"/>
                <a:ea typeface="Calibri"/>
                <a:cs typeface="Calibri"/>
                <a:sym typeface="Calibri"/>
              </a:rPr>
              <a:t>pariatur</a:t>
            </a:r>
            <a:r>
              <a:rPr lang="en-US" sz="2200">
                <a:latin typeface="Calibri"/>
                <a:ea typeface="Calibri"/>
                <a:cs typeface="Calibri"/>
                <a:sym typeface="Calibri"/>
              </a:rPr>
              <a:t>. </a:t>
            </a:r>
            <a:r>
              <a:rPr lang="en-US" sz="2200" err="1">
                <a:latin typeface="Calibri"/>
                <a:ea typeface="Calibri"/>
                <a:cs typeface="Calibri"/>
                <a:sym typeface="Calibri"/>
              </a:rPr>
              <a:t>Excepteur</a:t>
            </a:r>
            <a:r>
              <a:rPr lang="en-US" sz="2200">
                <a:latin typeface="Calibri"/>
                <a:ea typeface="Calibri"/>
                <a:cs typeface="Calibri"/>
                <a:sym typeface="Calibri"/>
              </a:rPr>
              <a:t> </a:t>
            </a:r>
            <a:r>
              <a:rPr lang="en-US" sz="2200" err="1">
                <a:latin typeface="Calibri"/>
                <a:ea typeface="Calibri"/>
                <a:cs typeface="Calibri"/>
                <a:sym typeface="Calibri"/>
              </a:rPr>
              <a:t>sint</a:t>
            </a:r>
            <a:r>
              <a:rPr lang="en-US" sz="2200">
                <a:latin typeface="Calibri"/>
                <a:ea typeface="Calibri"/>
                <a:cs typeface="Calibri"/>
                <a:sym typeface="Calibri"/>
              </a:rPr>
              <a:t> </a:t>
            </a:r>
            <a:r>
              <a:rPr lang="en-US" sz="2200" err="1">
                <a:latin typeface="Calibri"/>
                <a:ea typeface="Calibri"/>
                <a:cs typeface="Calibri"/>
                <a:sym typeface="Calibri"/>
              </a:rPr>
              <a:t>occaecat</a:t>
            </a:r>
            <a:r>
              <a:rPr lang="en-US" sz="2200">
                <a:latin typeface="Calibri"/>
                <a:ea typeface="Calibri"/>
                <a:cs typeface="Calibri"/>
                <a:sym typeface="Calibri"/>
              </a:rPr>
              <a:t> </a:t>
            </a:r>
            <a:r>
              <a:rPr lang="en-US" sz="2200" err="1">
                <a:latin typeface="Calibri"/>
                <a:ea typeface="Calibri"/>
                <a:cs typeface="Calibri"/>
                <a:sym typeface="Calibri"/>
              </a:rPr>
              <a:t>cupidatat</a:t>
            </a:r>
            <a:r>
              <a:rPr lang="en-US" sz="2200">
                <a:latin typeface="Calibri"/>
                <a:ea typeface="Calibri"/>
                <a:cs typeface="Calibri"/>
                <a:sym typeface="Calibri"/>
              </a:rPr>
              <a:t> non </a:t>
            </a:r>
            <a:r>
              <a:rPr lang="en-US" sz="2200" err="1">
                <a:latin typeface="Calibri"/>
                <a:ea typeface="Calibri"/>
                <a:cs typeface="Calibri"/>
                <a:sym typeface="Calibri"/>
              </a:rPr>
              <a:t>proident</a:t>
            </a:r>
            <a:r>
              <a:rPr lang="en-US" sz="2200">
                <a:latin typeface="Calibri"/>
                <a:ea typeface="Calibri"/>
                <a:cs typeface="Calibri"/>
                <a:sym typeface="Calibri"/>
              </a:rPr>
              <a:t>, sunt in culpa qui </a:t>
            </a:r>
            <a:r>
              <a:rPr lang="en-US" sz="2200" err="1">
                <a:latin typeface="Calibri"/>
                <a:ea typeface="Calibri"/>
                <a:cs typeface="Calibri"/>
                <a:sym typeface="Calibri"/>
              </a:rPr>
              <a:t>officia</a:t>
            </a:r>
            <a:r>
              <a:rPr lang="en-US" sz="2200">
                <a:latin typeface="Calibri"/>
                <a:ea typeface="Calibri"/>
                <a:cs typeface="Calibri"/>
                <a:sym typeface="Calibri"/>
              </a:rPr>
              <a:t> </a:t>
            </a:r>
            <a:r>
              <a:rPr lang="en-US" sz="2200" err="1">
                <a:latin typeface="Calibri"/>
                <a:ea typeface="Calibri"/>
                <a:cs typeface="Calibri"/>
                <a:sym typeface="Calibri"/>
              </a:rPr>
              <a:t>deserunt</a:t>
            </a:r>
            <a:r>
              <a:rPr lang="en-US" sz="2200">
                <a:latin typeface="Calibri"/>
                <a:ea typeface="Calibri"/>
                <a:cs typeface="Calibri"/>
                <a:sym typeface="Calibri"/>
              </a:rPr>
              <a:t> </a:t>
            </a:r>
            <a:r>
              <a:rPr lang="en-US" sz="2200" err="1">
                <a:latin typeface="Calibri"/>
                <a:ea typeface="Calibri"/>
                <a:cs typeface="Calibri"/>
                <a:sym typeface="Calibri"/>
              </a:rPr>
              <a:t>mollit</a:t>
            </a:r>
            <a:r>
              <a:rPr lang="en-US" sz="2200">
                <a:latin typeface="Calibri"/>
                <a:ea typeface="Calibri"/>
                <a:cs typeface="Calibri"/>
                <a:sym typeface="Calibri"/>
              </a:rPr>
              <a:t> </a:t>
            </a:r>
            <a:r>
              <a:rPr lang="en-US" sz="2200" err="1">
                <a:latin typeface="Calibri"/>
                <a:ea typeface="Calibri"/>
                <a:cs typeface="Calibri"/>
                <a:sym typeface="Calibri"/>
              </a:rPr>
              <a:t>anim</a:t>
            </a:r>
            <a:r>
              <a:rPr lang="en-US" sz="2200">
                <a:latin typeface="Calibri"/>
                <a:ea typeface="Calibri"/>
                <a:cs typeface="Calibri"/>
                <a:sym typeface="Calibri"/>
              </a:rPr>
              <a:t> id </a:t>
            </a:r>
            <a:r>
              <a:rPr lang="en-US" sz="2200" err="1">
                <a:latin typeface="Calibri"/>
                <a:ea typeface="Calibri"/>
                <a:cs typeface="Calibri"/>
                <a:sym typeface="Calibri"/>
              </a:rPr>
              <a:t>est</a:t>
            </a:r>
            <a:r>
              <a:rPr lang="en-US" sz="2200">
                <a:latin typeface="Calibri"/>
                <a:ea typeface="Calibri"/>
                <a:cs typeface="Calibri"/>
                <a:sym typeface="Calibri"/>
              </a:rPr>
              <a:t> </a:t>
            </a:r>
            <a:r>
              <a:rPr lang="en-US" sz="2200" err="1">
                <a:latin typeface="Calibri"/>
                <a:ea typeface="Calibri"/>
                <a:cs typeface="Calibri"/>
                <a:sym typeface="Calibri"/>
              </a:rPr>
              <a:t>laborum</a:t>
            </a:r>
            <a:r>
              <a:rPr lang="en-US" sz="2200">
                <a:latin typeface="Calibri"/>
                <a:ea typeface="Calibri"/>
                <a:cs typeface="Calibri"/>
                <a:sym typeface="Calibri"/>
              </a:rPr>
              <a:t>. Duis </a:t>
            </a:r>
            <a:r>
              <a:rPr lang="en-US" sz="2200" err="1">
                <a:latin typeface="Calibri"/>
                <a:ea typeface="Calibri"/>
                <a:cs typeface="Calibri"/>
                <a:sym typeface="Calibri"/>
              </a:rPr>
              <a:t>aute</a:t>
            </a:r>
            <a:r>
              <a:rPr lang="en-US" sz="2200">
                <a:latin typeface="Calibri"/>
                <a:ea typeface="Calibri"/>
                <a:cs typeface="Calibri"/>
                <a:sym typeface="Calibri"/>
              </a:rPr>
              <a:t> </a:t>
            </a:r>
            <a:r>
              <a:rPr lang="en-US" sz="2200" err="1">
                <a:latin typeface="Calibri"/>
                <a:ea typeface="Calibri"/>
                <a:cs typeface="Calibri"/>
                <a:sym typeface="Calibri"/>
              </a:rPr>
              <a:t>irure</a:t>
            </a:r>
            <a:r>
              <a:rPr lang="en-US" sz="2200">
                <a:latin typeface="Calibri"/>
                <a:ea typeface="Calibri"/>
                <a:cs typeface="Calibri"/>
                <a:sym typeface="Calibri"/>
              </a:rPr>
              <a:t> dolor in </a:t>
            </a:r>
            <a:r>
              <a:rPr lang="en-US" sz="2200" err="1">
                <a:latin typeface="Calibri"/>
                <a:ea typeface="Calibri"/>
                <a:cs typeface="Calibri"/>
                <a:sym typeface="Calibri"/>
              </a:rPr>
              <a:t>reprehenderit</a:t>
            </a:r>
            <a:r>
              <a:rPr lang="en-US" sz="2200">
                <a:latin typeface="Calibri"/>
                <a:ea typeface="Calibri"/>
                <a:cs typeface="Calibri"/>
                <a:sym typeface="Calibri"/>
              </a:rPr>
              <a:t> in </a:t>
            </a:r>
            <a:r>
              <a:rPr lang="en-US" sz="2200" err="1">
                <a:latin typeface="Calibri"/>
                <a:ea typeface="Calibri"/>
                <a:cs typeface="Calibri"/>
                <a:sym typeface="Calibri"/>
              </a:rPr>
              <a:t>voluptate</a:t>
            </a:r>
            <a:r>
              <a:rPr lang="en-US" sz="2200">
                <a:latin typeface="Calibri"/>
                <a:ea typeface="Calibri"/>
                <a:cs typeface="Calibri"/>
                <a:sym typeface="Calibri"/>
              </a:rPr>
              <a:t> </a:t>
            </a:r>
            <a:r>
              <a:rPr lang="en-US" sz="2200" err="1">
                <a:latin typeface="Calibri"/>
                <a:ea typeface="Calibri"/>
                <a:cs typeface="Calibri"/>
                <a:sym typeface="Calibri"/>
              </a:rPr>
              <a:t>velit</a:t>
            </a:r>
            <a:r>
              <a:rPr lang="en-US" sz="2200">
                <a:latin typeface="Calibri"/>
                <a:ea typeface="Calibri"/>
                <a:cs typeface="Calibri"/>
                <a:sym typeface="Calibri"/>
              </a:rPr>
              <a:t> </a:t>
            </a:r>
            <a:r>
              <a:rPr lang="en-US" sz="2200" err="1">
                <a:latin typeface="Calibri"/>
                <a:ea typeface="Calibri"/>
                <a:cs typeface="Calibri"/>
                <a:sym typeface="Calibri"/>
              </a:rPr>
              <a:t>esse</a:t>
            </a:r>
            <a:r>
              <a:rPr lang="en-US" sz="2200">
                <a:latin typeface="Calibri"/>
                <a:ea typeface="Calibri"/>
                <a:cs typeface="Calibri"/>
                <a:sym typeface="Calibri"/>
              </a:rPr>
              <a:t> </a:t>
            </a:r>
            <a:r>
              <a:rPr lang="en-US" sz="2200" err="1">
                <a:latin typeface="Calibri"/>
                <a:ea typeface="Calibri"/>
                <a:cs typeface="Calibri"/>
                <a:sym typeface="Calibri"/>
              </a:rPr>
              <a:t>cillum</a:t>
            </a:r>
            <a:r>
              <a:rPr lang="en-US" sz="2200">
                <a:latin typeface="Calibri"/>
                <a:ea typeface="Calibri"/>
                <a:cs typeface="Calibri"/>
                <a:sym typeface="Calibri"/>
              </a:rPr>
              <a:t> dolore </a:t>
            </a:r>
            <a:r>
              <a:rPr lang="en-US" sz="2200" err="1">
                <a:latin typeface="Calibri"/>
                <a:ea typeface="Calibri"/>
                <a:cs typeface="Calibri"/>
                <a:sym typeface="Calibri"/>
              </a:rPr>
              <a:t>eu</a:t>
            </a:r>
            <a:r>
              <a:rPr lang="en-US" sz="2200">
                <a:latin typeface="Calibri"/>
                <a:ea typeface="Calibri"/>
                <a:cs typeface="Calibri"/>
                <a:sym typeface="Calibri"/>
              </a:rPr>
              <a:t> </a:t>
            </a:r>
            <a:r>
              <a:rPr lang="en-US" sz="2200" err="1">
                <a:latin typeface="Calibri"/>
                <a:ea typeface="Calibri"/>
                <a:cs typeface="Calibri"/>
                <a:sym typeface="Calibri"/>
              </a:rPr>
              <a:t>fugiat</a:t>
            </a:r>
            <a:r>
              <a:rPr lang="en-US" sz="2200">
                <a:latin typeface="Calibri"/>
                <a:ea typeface="Calibri"/>
                <a:cs typeface="Calibri"/>
                <a:sym typeface="Calibri"/>
              </a:rPr>
              <a:t> </a:t>
            </a:r>
            <a:r>
              <a:rPr lang="en-US" sz="2200" err="1">
                <a:latin typeface="Calibri"/>
                <a:ea typeface="Calibri"/>
                <a:cs typeface="Calibri"/>
                <a:sym typeface="Calibri"/>
              </a:rPr>
              <a:t>nulla</a:t>
            </a:r>
            <a:r>
              <a:rPr lang="en-US" sz="2200">
                <a:latin typeface="Calibri"/>
                <a:ea typeface="Calibri"/>
                <a:cs typeface="Calibri"/>
                <a:sym typeface="Calibri"/>
              </a:rPr>
              <a:t> </a:t>
            </a:r>
            <a:r>
              <a:rPr lang="en-US" sz="2200" err="1">
                <a:latin typeface="Calibri"/>
                <a:ea typeface="Calibri"/>
                <a:cs typeface="Calibri"/>
                <a:sym typeface="Calibri"/>
              </a:rPr>
              <a:t>pariatur</a:t>
            </a:r>
            <a:r>
              <a:rPr lang="en-US" sz="2200">
                <a:latin typeface="Calibri"/>
                <a:ea typeface="Calibri"/>
                <a:cs typeface="Calibri"/>
                <a:sym typeface="Calibri"/>
              </a:rPr>
              <a:t>. </a:t>
            </a:r>
            <a:r>
              <a:rPr lang="en-US" sz="2200" err="1">
                <a:latin typeface="Calibri"/>
                <a:ea typeface="Calibri"/>
                <a:cs typeface="Calibri"/>
                <a:sym typeface="Calibri"/>
              </a:rPr>
              <a:t>Excepteur</a:t>
            </a:r>
            <a:r>
              <a:rPr lang="en-US" sz="2200">
                <a:latin typeface="Calibri"/>
                <a:ea typeface="Calibri"/>
                <a:cs typeface="Calibri"/>
                <a:sym typeface="Calibri"/>
              </a:rPr>
              <a:t> </a:t>
            </a:r>
            <a:r>
              <a:rPr lang="en-US" sz="2200" err="1">
                <a:latin typeface="Calibri"/>
                <a:ea typeface="Calibri"/>
                <a:cs typeface="Calibri"/>
                <a:sym typeface="Calibri"/>
              </a:rPr>
              <a:t>sint</a:t>
            </a:r>
            <a:r>
              <a:rPr lang="en-US" sz="2200">
                <a:latin typeface="Calibri"/>
                <a:ea typeface="Calibri"/>
                <a:cs typeface="Calibri"/>
                <a:sym typeface="Calibri"/>
              </a:rPr>
              <a:t> </a:t>
            </a:r>
            <a:r>
              <a:rPr lang="en-US" sz="2200" err="1">
                <a:latin typeface="Calibri"/>
                <a:ea typeface="Calibri"/>
                <a:cs typeface="Calibri"/>
                <a:sym typeface="Calibri"/>
              </a:rPr>
              <a:t>occaecat</a:t>
            </a:r>
            <a:r>
              <a:rPr lang="en-US" sz="2200">
                <a:latin typeface="Calibri"/>
                <a:ea typeface="Calibri"/>
                <a:cs typeface="Calibri"/>
                <a:sym typeface="Calibri"/>
              </a:rPr>
              <a:t> </a:t>
            </a:r>
            <a:r>
              <a:rPr lang="en-US" sz="2200" err="1">
                <a:latin typeface="Calibri"/>
                <a:ea typeface="Calibri"/>
                <a:cs typeface="Calibri"/>
                <a:sym typeface="Calibri"/>
              </a:rPr>
              <a:t>cupidatat</a:t>
            </a:r>
            <a:r>
              <a:rPr lang="en-US" sz="2200">
                <a:latin typeface="Calibri"/>
                <a:ea typeface="Calibri"/>
                <a:cs typeface="Calibri"/>
                <a:sym typeface="Calibri"/>
              </a:rPr>
              <a:t> non </a:t>
            </a:r>
            <a:r>
              <a:rPr lang="en-US" sz="2200" err="1">
                <a:latin typeface="Calibri"/>
                <a:ea typeface="Calibri"/>
                <a:cs typeface="Calibri"/>
                <a:sym typeface="Calibri"/>
              </a:rPr>
              <a:t>proident</a:t>
            </a:r>
            <a:r>
              <a:rPr lang="en-US" sz="2200">
                <a:latin typeface="Calibri"/>
                <a:ea typeface="Calibri"/>
                <a:cs typeface="Calibri"/>
                <a:sym typeface="Calibri"/>
              </a:rPr>
              <a:t>, sunt in culpa qui </a:t>
            </a:r>
            <a:r>
              <a:rPr lang="en-US" sz="2200" err="1">
                <a:latin typeface="Calibri"/>
                <a:ea typeface="Calibri"/>
                <a:cs typeface="Calibri"/>
                <a:sym typeface="Calibri"/>
              </a:rPr>
              <a:t>officia</a:t>
            </a:r>
            <a:r>
              <a:rPr lang="en-US" sz="2200">
                <a:latin typeface="Calibri"/>
                <a:ea typeface="Calibri"/>
                <a:cs typeface="Calibri"/>
                <a:sym typeface="Calibri"/>
              </a:rPr>
              <a:t> </a:t>
            </a:r>
            <a:r>
              <a:rPr lang="en-US" sz="2200" err="1">
                <a:latin typeface="Calibri"/>
                <a:ea typeface="Calibri"/>
                <a:cs typeface="Calibri"/>
                <a:sym typeface="Calibri"/>
              </a:rPr>
              <a:t>deserunt</a:t>
            </a:r>
            <a:r>
              <a:rPr lang="en-US" sz="2200">
                <a:latin typeface="Calibri"/>
                <a:ea typeface="Calibri"/>
                <a:cs typeface="Calibri"/>
                <a:sym typeface="Calibri"/>
              </a:rPr>
              <a:t> </a:t>
            </a:r>
            <a:r>
              <a:rPr lang="en-US" sz="2200" err="1">
                <a:latin typeface="Calibri"/>
                <a:ea typeface="Calibri"/>
                <a:cs typeface="Calibri"/>
                <a:sym typeface="Calibri"/>
              </a:rPr>
              <a:t>mollit</a:t>
            </a:r>
            <a:r>
              <a:rPr lang="en-US" sz="2200">
                <a:latin typeface="Calibri"/>
                <a:ea typeface="Calibri"/>
                <a:cs typeface="Calibri"/>
                <a:sym typeface="Calibri"/>
              </a:rPr>
              <a:t> </a:t>
            </a:r>
            <a:r>
              <a:rPr lang="en-US" sz="2200" err="1">
                <a:latin typeface="Calibri"/>
                <a:ea typeface="Calibri"/>
                <a:cs typeface="Calibri"/>
                <a:sym typeface="Calibri"/>
              </a:rPr>
              <a:t>anim</a:t>
            </a:r>
            <a:r>
              <a:rPr lang="en-US" sz="2200">
                <a:latin typeface="Calibri"/>
                <a:ea typeface="Calibri"/>
                <a:cs typeface="Calibri"/>
                <a:sym typeface="Calibri"/>
              </a:rPr>
              <a:t> id </a:t>
            </a:r>
            <a:r>
              <a:rPr lang="en-US" sz="2200" err="1">
                <a:latin typeface="Calibri"/>
                <a:ea typeface="Calibri"/>
                <a:cs typeface="Calibri"/>
                <a:sym typeface="Calibri"/>
              </a:rPr>
              <a:t>est</a:t>
            </a:r>
            <a:r>
              <a:rPr lang="en-US" sz="2200">
                <a:latin typeface="Calibri"/>
                <a:ea typeface="Calibri"/>
                <a:cs typeface="Calibri"/>
                <a:sym typeface="Calibri"/>
              </a:rPr>
              <a:t> </a:t>
            </a:r>
            <a:r>
              <a:rPr lang="en-US" sz="2200" err="1">
                <a:latin typeface="Calibri"/>
                <a:ea typeface="Calibri"/>
                <a:cs typeface="Calibri"/>
                <a:sym typeface="Calibri"/>
              </a:rPr>
              <a:t>laborum</a:t>
            </a:r>
            <a:r>
              <a:rPr lang="en-US" sz="2200">
                <a:latin typeface="Calibri"/>
                <a:ea typeface="Calibri"/>
                <a:cs typeface="Calibri"/>
                <a:sym typeface="Calibri"/>
              </a:rPr>
              <a:t>.</a:t>
            </a:r>
            <a:endParaRPr lang="en-US" sz="220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5E61A-0597-46BF-9DC9-AB77C37DDF7B}" type="datetimeFigureOut">
              <a:rPr lang="en-US" smtClean="0"/>
              <a:t>8/20/2024</a:t>
            </a:fld>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file/d/1gyeHLDl68n3UJt4d4OBoNUdfv0iTmiBv/view"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rive.google.com/file/d/1WAR1lkTFSp-tslnU1qw9WY1CVUSeAQAp/view?usp=sharing" TargetMode="Externa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pv7GUR8AVVy35sCGreoM2wF_fzvmLimo/view?usp=sharing" TargetMode="External"/><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youtu.be/bBeNs1Q2kXk?si=K3W5VBFCAyyV64T" TargetMode="External"/><Relationship Id="rId5" Type="http://schemas.openxmlformats.org/officeDocument/2006/relationships/hyperlink" Target="https://drive.google.com/file/d/1T6zyMQAKW4bJwqS0KM5nF5HqtQuh5lO5/view?usp=sharing" TargetMode="External"/><Relationship Id="rId4" Type="http://schemas.openxmlformats.org/officeDocument/2006/relationships/hyperlink" Target="https://youtu.be/JNHKZH5ropA?si=ExUfcInYPN0_pdPu&amp;t=23"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706937" y="2520950"/>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a:solidFill>
                  <a:srgbClr val="793889"/>
                </a:solidFill>
                <a:latin typeface="Trebuchet MS" panose="020B0603020202020204" pitchFamily="34" charset="0"/>
                <a:ea typeface="Calibri"/>
                <a:cs typeface="Calibri"/>
                <a:sym typeface="Calibri"/>
              </a:rPr>
              <a:t>Module 1, Session 2</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a:latin typeface="Trebuchet MS"/>
              </a:rPr>
              <a:t>Fundamentals of Literacy Coaching</a:t>
            </a:r>
            <a:endParaRPr lang="en-US" sz="4400" b="1">
              <a:latin typeface="Trebuchet MS" panose="020B0603020202020204" pitchFamily="34" charset="0"/>
            </a:endParaRPr>
          </a:p>
          <a:p>
            <a:pPr algn="ctr"/>
            <a:r>
              <a:rPr lang="en-US" sz="3200">
                <a:latin typeface="Trebuchet MS"/>
              </a:rPr>
              <a:t>Professional Development Modules</a:t>
            </a:r>
            <a:endParaRPr lang="en-US" sz="320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606241" y="3158376"/>
            <a:ext cx="499393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3602603" y="3193532"/>
            <a:ext cx="4992482" cy="458685"/>
          </a:xfrm>
          <a:prstGeom prst="rect">
            <a:avLst/>
          </a:prstGeom>
          <a:noFill/>
          <a:ln>
            <a:noFill/>
          </a:ln>
        </p:spPr>
        <p:txBody>
          <a:bodyPr spcFirstLastPara="1" vert="horz" wrap="square" lIns="91425" tIns="45700" rIns="91425" bIns="45700"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2000" b="1">
                <a:solidFill>
                  <a:srgbClr val="793889"/>
                </a:solidFill>
                <a:latin typeface="Trebuchet MS" panose="020B0603020202020204" pitchFamily="34" charset="0"/>
                <a:ea typeface="Calibri"/>
                <a:cs typeface="Calibri"/>
                <a:sym typeface="Calibri"/>
              </a:rPr>
              <a:t>Communication</a:t>
            </a:r>
          </a:p>
        </p:txBody>
      </p:sp>
    </p:spTree>
    <p:extLst>
      <p:ext uri="{BB962C8B-B14F-4D97-AF65-F5344CB8AC3E}">
        <p14:creationId xmlns:p14="http://schemas.microsoft.com/office/powerpoint/2010/main" val="1041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183494" y="2178756"/>
            <a:ext cx="10047112" cy="3108543"/>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2400"/>
              <a:buNone/>
            </a:pPr>
            <a:r>
              <a:rPr lang="en-US" sz="2800">
                <a:latin typeface="Calibri"/>
                <a:ea typeface="Calibri"/>
                <a:cs typeface="Calibri"/>
                <a:sym typeface="Calibri"/>
              </a:rPr>
              <a:t>“Personal interactions with teachers are at the heart of the coaching initiative. Hargreaves wrote about the possibility of transforming people through ‘the meanings and language of human interaction’ (1995, p. 11). The relationships that coaches build allow them to interact with teachers about the very important work of school improvement. In the case of these three coaches, these interactions were in fact fundamental to their everyday practice.”</a:t>
            </a:r>
            <a:endParaRPr lang="en-US" sz="2800"/>
          </a:p>
        </p:txBody>
      </p:sp>
      <p:sp>
        <p:nvSpPr>
          <p:cNvPr id="3" name="TextBox 2">
            <a:extLst>
              <a:ext uri="{FF2B5EF4-FFF2-40B4-BE49-F238E27FC236}">
                <a16:creationId xmlns:a16="http://schemas.microsoft.com/office/drawing/2014/main" id="{6D22D418-3CE5-1D7F-DD90-E46602DA4D05}"/>
              </a:ext>
            </a:extLst>
          </p:cNvPr>
          <p:cNvSpPr txBox="1"/>
          <p:nvPr/>
        </p:nvSpPr>
        <p:spPr>
          <a:xfrm>
            <a:off x="3892983" y="6086588"/>
            <a:ext cx="7443083"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Hargreaves, 1995, p. 11; Lowenhaupt, McKinney, &amp; Reeves, 2013, p. 749</a:t>
            </a:r>
          </a:p>
        </p:txBody>
      </p:sp>
    </p:spTree>
    <p:extLst>
      <p:ext uri="{BB962C8B-B14F-4D97-AF65-F5344CB8AC3E}">
        <p14:creationId xmlns:p14="http://schemas.microsoft.com/office/powerpoint/2010/main" val="360882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160150" y="1998133"/>
            <a:ext cx="10261600" cy="4051558"/>
          </a:xfrm>
          <a:prstGeom prst="rect">
            <a:avLst/>
          </a:prstGeom>
          <a:noFill/>
        </p:spPr>
        <p:txBody>
          <a:bodyPr wrap="square" lIns="91440" tIns="45720" rIns="91440" bIns="45720" rtlCol="0" anchor="t">
            <a:spAutoFit/>
          </a:bodyPr>
          <a:lstStyle/>
          <a:p>
            <a:pPr marL="0" lvl="0" indent="0" algn="l" rtl="0">
              <a:lnSpc>
                <a:spcPct val="120000"/>
              </a:lnSpc>
              <a:spcBef>
                <a:spcPts val="0"/>
              </a:spcBef>
              <a:spcAft>
                <a:spcPts val="0"/>
              </a:spcAft>
              <a:buClr>
                <a:schemeClr val="dk1"/>
              </a:buClr>
              <a:buSzPct val="100000"/>
              <a:buNone/>
            </a:pPr>
            <a:r>
              <a:rPr lang="en-US" sz="2400">
                <a:latin typeface="Calibri"/>
                <a:ea typeface="Calibri"/>
                <a:cs typeface="Calibri"/>
                <a:sym typeface="Calibri"/>
              </a:rPr>
              <a:t>“</a:t>
            </a:r>
            <a:r>
              <a:rPr lang="en-US" sz="2400" i="1">
                <a:latin typeface="Calibri"/>
                <a:ea typeface="Calibri"/>
                <a:cs typeface="Calibri"/>
                <a:sym typeface="Calibri"/>
              </a:rPr>
              <a:t>If there’s no goal, it’s just a nice conversation.</a:t>
            </a:r>
            <a:r>
              <a:rPr lang="en-US" sz="2400">
                <a:latin typeface="Calibri"/>
                <a:ea typeface="Calibri"/>
                <a:cs typeface="Calibri"/>
                <a:sym typeface="Calibri"/>
              </a:rPr>
              <a:t> I heard this saying from coaching expert John Campbell (who attributes it to coaching researcher Tony Grant). Effective instructional coaching is a goal-directed action. Goals give direction to coaching; they provide a finish line, and when they matter to teachers, goals propel the entire coaching process. If teachers don’t have a goal, or if they are pursuing a goal they don’t care about, the entire coaching process can be a waste of time. But when teachers pursue a powerful, student-focused goal that truly matters to them, unmistakable improvements happen in students’ lives and learning.”</a:t>
            </a:r>
            <a:endParaRPr lang="en-US" sz="2400"/>
          </a:p>
        </p:txBody>
      </p:sp>
      <p:sp>
        <p:nvSpPr>
          <p:cNvPr id="3" name="TextBox 2">
            <a:extLst>
              <a:ext uri="{FF2B5EF4-FFF2-40B4-BE49-F238E27FC236}">
                <a16:creationId xmlns:a16="http://schemas.microsoft.com/office/drawing/2014/main" id="{6D22D418-3CE5-1D7F-DD90-E46602DA4D05}"/>
              </a:ext>
            </a:extLst>
          </p:cNvPr>
          <p:cNvSpPr txBox="1"/>
          <p:nvPr/>
        </p:nvSpPr>
        <p:spPr>
          <a:xfrm>
            <a:off x="9550399" y="6109335"/>
            <a:ext cx="1512711"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Calibri"/>
                <a:ea typeface="Calibri"/>
                <a:cs typeface="Calibri"/>
                <a:sym typeface="Calibri"/>
              </a:rPr>
              <a:t>Knight, 2021</a:t>
            </a:r>
          </a:p>
        </p:txBody>
      </p:sp>
    </p:spTree>
    <p:extLst>
      <p:ext uri="{BB962C8B-B14F-4D97-AF65-F5344CB8AC3E}">
        <p14:creationId xmlns:p14="http://schemas.microsoft.com/office/powerpoint/2010/main" val="273163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12</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128889" y="2314222"/>
            <a:ext cx="9031111" cy="2677656"/>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2400"/>
              <a:buNone/>
            </a:pPr>
            <a:r>
              <a:rPr lang="en-US" sz="2800">
                <a:latin typeface="Calibri"/>
                <a:ea typeface="Calibri"/>
                <a:cs typeface="Calibri"/>
                <a:sym typeface="Calibri"/>
              </a:rPr>
              <a:t>“Use of relevant, reliable, and valid data to analyze, evaluate, and inform next steps and action planning (including goal setting, identifying progress monitoring or outcome data needed, and development of an action plan). Decision making is an iterative process with on-going data feeding into subsequent actions.”</a:t>
            </a:r>
            <a:endParaRPr lang="en-US" sz="2800"/>
          </a:p>
        </p:txBody>
      </p:sp>
      <p:sp>
        <p:nvSpPr>
          <p:cNvPr id="3" name="TextBox 2">
            <a:extLst>
              <a:ext uri="{FF2B5EF4-FFF2-40B4-BE49-F238E27FC236}">
                <a16:creationId xmlns:a16="http://schemas.microsoft.com/office/drawing/2014/main" id="{6D22D418-3CE5-1D7F-DD90-E46602DA4D05}"/>
              </a:ext>
            </a:extLst>
          </p:cNvPr>
          <p:cNvSpPr txBox="1"/>
          <p:nvPr/>
        </p:nvSpPr>
        <p:spPr>
          <a:xfrm>
            <a:off x="7653867" y="6109335"/>
            <a:ext cx="3409243"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sz="1800" b="0" i="0" u="none" strike="noStrike" cap="none" err="1">
                <a:solidFill>
                  <a:srgbClr val="000000"/>
                </a:solidFill>
                <a:latin typeface="Calibri"/>
                <a:ea typeface="Calibri"/>
                <a:cs typeface="Calibri"/>
                <a:sym typeface="Calibri"/>
              </a:rPr>
              <a:t>Cusmano</a:t>
            </a:r>
            <a:r>
              <a:rPr lang="en-US" sz="1800" b="0" i="0" u="none" strike="noStrike" cap="none">
                <a:solidFill>
                  <a:srgbClr val="000000"/>
                </a:solidFill>
                <a:latin typeface="Calibri"/>
                <a:ea typeface="Calibri"/>
                <a:cs typeface="Calibri"/>
                <a:sym typeface="Calibri"/>
              </a:rPr>
              <a:t> &amp; Preston, 2018, p. 6</a:t>
            </a:r>
          </a:p>
        </p:txBody>
      </p:sp>
    </p:spTree>
    <p:extLst>
      <p:ext uri="{BB962C8B-B14F-4D97-AF65-F5344CB8AC3E}">
        <p14:creationId xmlns:p14="http://schemas.microsoft.com/office/powerpoint/2010/main" val="43414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4" y="2189527"/>
            <a:ext cx="9144000" cy="2246769"/>
          </a:xfrm>
          <a:prstGeom prst="rect">
            <a:avLst/>
          </a:prstGeom>
          <a:noFill/>
        </p:spPr>
        <p:txBody>
          <a:bodyPr wrap="square" rtlCol="0">
            <a:spAutoFit/>
          </a:bodyPr>
          <a:lstStyle/>
          <a:p>
            <a:pPr marL="0" lvl="0" indent="0" algn="l" rtl="0">
              <a:lnSpc>
                <a:spcPct val="100000"/>
              </a:lnSpc>
              <a:spcBef>
                <a:spcPts val="0"/>
              </a:spcBef>
              <a:spcAft>
                <a:spcPts val="0"/>
              </a:spcAft>
              <a:buSzPts val="3200"/>
              <a:buNone/>
            </a:pPr>
            <a:r>
              <a:rPr lang="en-US" sz="2800">
                <a:latin typeface="Calibri"/>
                <a:ea typeface="Calibri"/>
                <a:cs typeface="Calibri"/>
                <a:sym typeface="Calibri"/>
              </a:rPr>
              <a:t>Possible Preconceptions:</a:t>
            </a:r>
            <a:endParaRPr lang="en-US" sz="2800"/>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The coach is evaluating my performance.</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The coach is working with me because I am not a good teacher.</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The coach will report my deficiencies to administration.</a:t>
            </a:r>
          </a:p>
        </p:txBody>
      </p:sp>
    </p:spTree>
    <p:extLst>
      <p:ext uri="{BB962C8B-B14F-4D97-AF65-F5344CB8AC3E}">
        <p14:creationId xmlns:p14="http://schemas.microsoft.com/office/powerpoint/2010/main" val="159012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128889"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128889" y="2314222"/>
            <a:ext cx="9031111" cy="2677656"/>
          </a:xfrm>
          <a:prstGeom prst="rect">
            <a:avLst/>
          </a:prstGeom>
          <a:noFill/>
        </p:spPr>
        <p:txBody>
          <a:bodyPr wrap="square" lIns="91440" tIns="45720" rIns="91440" bIns="45720" rtlCol="0" anchor="t">
            <a:spAutoFit/>
          </a:bodyPr>
          <a:lstStyle/>
          <a:p>
            <a:pPr marL="0" lvl="0" indent="0" algn="l" rtl="0">
              <a:lnSpc>
                <a:spcPct val="100000"/>
              </a:lnSpc>
              <a:spcBef>
                <a:spcPts val="0"/>
              </a:spcBef>
              <a:spcAft>
                <a:spcPts val="0"/>
              </a:spcAft>
              <a:buClr>
                <a:schemeClr val="dk1"/>
              </a:buClr>
              <a:buSzPts val="2400"/>
              <a:buNone/>
            </a:pPr>
            <a:r>
              <a:rPr lang="en-US" sz="2800">
                <a:latin typeface="Calibri"/>
                <a:ea typeface="Calibri"/>
                <a:cs typeface="Calibri"/>
                <a:sym typeface="Calibri"/>
              </a:rPr>
              <a:t>“And when coaches focus their discussions on how to address the needs of students—rather than on the strengths or weaknesses of a teacher’s instruction (McCombs &amp; Marsh, 2009)—they clearly communicate their intention to be a collaborator with the teacher, not an evaluator ”</a:t>
            </a:r>
          </a:p>
          <a:p>
            <a:pPr marL="0" lvl="0" indent="0" algn="l" rtl="0">
              <a:lnSpc>
                <a:spcPct val="100000"/>
              </a:lnSpc>
              <a:spcBef>
                <a:spcPts val="0"/>
              </a:spcBef>
              <a:spcAft>
                <a:spcPts val="0"/>
              </a:spcAft>
              <a:buClr>
                <a:schemeClr val="dk1"/>
              </a:buClr>
              <a:buSzPts val="2400"/>
              <a:buNone/>
            </a:pPr>
            <a:r>
              <a:rPr lang="en-US" sz="2800">
                <a:latin typeface="Calibri"/>
                <a:ea typeface="Calibri"/>
                <a:cs typeface="Calibri"/>
                <a:sym typeface="Calibri"/>
              </a:rPr>
              <a:t>(Casey, 2006; Toll, 2005).</a:t>
            </a:r>
            <a:endParaRPr lang="en-US" sz="1400">
              <a:latin typeface="Calibri"/>
              <a:ea typeface="Calibri"/>
              <a:cs typeface="Calibri"/>
              <a:sym typeface="Calibri"/>
            </a:endParaRPr>
          </a:p>
        </p:txBody>
      </p:sp>
      <p:sp>
        <p:nvSpPr>
          <p:cNvPr id="3" name="TextBox 2">
            <a:extLst>
              <a:ext uri="{FF2B5EF4-FFF2-40B4-BE49-F238E27FC236}">
                <a16:creationId xmlns:a16="http://schemas.microsoft.com/office/drawing/2014/main" id="{6D22D418-3CE5-1D7F-DD90-E46602DA4D05}"/>
              </a:ext>
            </a:extLst>
          </p:cNvPr>
          <p:cNvSpPr txBox="1"/>
          <p:nvPr/>
        </p:nvSpPr>
        <p:spPr>
          <a:xfrm>
            <a:off x="7190180" y="6109335"/>
            <a:ext cx="3872930"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a:solidFill>
                  <a:srgbClr val="000000"/>
                </a:solidFill>
                <a:latin typeface="Calibri"/>
                <a:ea typeface="Calibri"/>
                <a:cs typeface="Calibri"/>
                <a:sym typeface="Calibri"/>
              </a:rPr>
              <a:t>L’Allier, Elish-Piper, Bean, 2010, p. 547</a:t>
            </a:r>
            <a:endParaRPr lang="en-US"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4142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128889"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128889" y="2314222"/>
            <a:ext cx="9031111" cy="2246769"/>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2400"/>
              <a:buNone/>
            </a:pPr>
            <a:r>
              <a:rPr lang="en-US" sz="2800">
                <a:latin typeface="Calibri"/>
                <a:ea typeface="Calibri"/>
                <a:cs typeface="Calibri"/>
                <a:sym typeface="Calibri"/>
              </a:rPr>
              <a:t>“As coaches engage in activities such as making classroom observations and conferencing with teachers about those observations, they must maintain confidentiality by not discussing those activities with other teachers or the principal” (</a:t>
            </a:r>
            <a:r>
              <a:rPr lang="en-US" sz="2800" err="1">
                <a:latin typeface="Calibri"/>
                <a:ea typeface="Calibri"/>
                <a:cs typeface="Calibri"/>
                <a:sym typeface="Calibri"/>
              </a:rPr>
              <a:t>Rainville</a:t>
            </a:r>
            <a:r>
              <a:rPr lang="en-US" sz="2800">
                <a:latin typeface="Calibri"/>
                <a:ea typeface="Calibri"/>
                <a:cs typeface="Calibri"/>
                <a:sym typeface="Calibri"/>
              </a:rPr>
              <a:t> &amp; Jones, 2008).</a:t>
            </a:r>
            <a:endParaRPr lang="en-US" sz="1400">
              <a:latin typeface="Calibri"/>
              <a:ea typeface="Calibri"/>
              <a:cs typeface="Calibri"/>
              <a:sym typeface="Calibri"/>
            </a:endParaRPr>
          </a:p>
        </p:txBody>
      </p:sp>
      <p:sp>
        <p:nvSpPr>
          <p:cNvPr id="3" name="TextBox 2">
            <a:extLst>
              <a:ext uri="{FF2B5EF4-FFF2-40B4-BE49-F238E27FC236}">
                <a16:creationId xmlns:a16="http://schemas.microsoft.com/office/drawing/2014/main" id="{6D22D418-3CE5-1D7F-DD90-E46602DA4D05}"/>
              </a:ext>
            </a:extLst>
          </p:cNvPr>
          <p:cNvSpPr txBox="1"/>
          <p:nvPr/>
        </p:nvSpPr>
        <p:spPr>
          <a:xfrm>
            <a:off x="7190180" y="6109335"/>
            <a:ext cx="3872930"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a:solidFill>
                  <a:srgbClr val="000000"/>
                </a:solidFill>
                <a:latin typeface="Calibri"/>
                <a:ea typeface="Calibri"/>
                <a:cs typeface="Calibri"/>
                <a:sym typeface="Calibri"/>
              </a:rPr>
              <a:t>L’Allier, </a:t>
            </a:r>
            <a:r>
              <a:rPr lang="en-US" err="1">
                <a:solidFill>
                  <a:srgbClr val="000000"/>
                </a:solidFill>
                <a:latin typeface="Calibri"/>
                <a:ea typeface="Calibri"/>
                <a:cs typeface="Calibri"/>
                <a:sym typeface="Calibri"/>
              </a:rPr>
              <a:t>Elish</a:t>
            </a:r>
            <a:r>
              <a:rPr lang="en-US">
                <a:solidFill>
                  <a:srgbClr val="000000"/>
                </a:solidFill>
                <a:latin typeface="Calibri"/>
                <a:ea typeface="Calibri"/>
                <a:cs typeface="Calibri"/>
                <a:sym typeface="Calibri"/>
              </a:rPr>
              <a:t>-Piper, Bean, 2010, p. 547</a:t>
            </a:r>
            <a:endParaRPr lang="en-US"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094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16</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4" y="2189527"/>
            <a:ext cx="9144000" cy="2677656"/>
          </a:xfrm>
          <a:prstGeom prst="rect">
            <a:avLst/>
          </a:prstGeom>
          <a:noFill/>
        </p:spPr>
        <p:txBody>
          <a:bodyPr wrap="square" rtlCol="0">
            <a:spAutoFit/>
          </a:bodyPr>
          <a:lstStyle/>
          <a:p>
            <a:pPr marL="0" lvl="0" indent="0" algn="l" rtl="0">
              <a:lnSpc>
                <a:spcPct val="100000"/>
              </a:lnSpc>
              <a:spcBef>
                <a:spcPts val="0"/>
              </a:spcBef>
              <a:spcAft>
                <a:spcPts val="0"/>
              </a:spcAft>
              <a:buSzPts val="3200"/>
              <a:buNone/>
            </a:pPr>
            <a:r>
              <a:rPr lang="en-US" sz="2800">
                <a:latin typeface="Calibri"/>
                <a:ea typeface="Calibri"/>
                <a:cs typeface="Calibri"/>
                <a:sym typeface="Calibri"/>
              </a:rPr>
              <a:t>Perspective:</a:t>
            </a:r>
            <a:endParaRPr lang="en-US" sz="2800"/>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I am a good teacher, so I don’t need a coach.</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I know more than my coach does.</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I do not need to change my practice.</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My philosophy for teaching reading is not the same as the coach.</a:t>
            </a:r>
          </a:p>
        </p:txBody>
      </p:sp>
    </p:spTree>
    <p:extLst>
      <p:ext uri="{BB962C8B-B14F-4D97-AF65-F5344CB8AC3E}">
        <p14:creationId xmlns:p14="http://schemas.microsoft.com/office/powerpoint/2010/main" val="179346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17</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3" y="1876567"/>
            <a:ext cx="9189156" cy="3785652"/>
          </a:xfrm>
          <a:prstGeom prst="rect">
            <a:avLst/>
          </a:prstGeom>
          <a:noFill/>
        </p:spPr>
        <p:txBody>
          <a:bodyPr wrap="square" lIns="91440" tIns="45720" rIns="91440" bIns="45720" rtlCol="0" anchor="t">
            <a:spAutoFit/>
          </a:bodyPr>
          <a:lstStyle/>
          <a:p>
            <a:pPr marL="342900" lvl="0" indent="-342900" algn="l" rtl="0">
              <a:lnSpc>
                <a:spcPct val="100000"/>
              </a:lnSpc>
              <a:spcBef>
                <a:spcPts val="0"/>
              </a:spcBef>
              <a:spcAft>
                <a:spcPts val="0"/>
              </a:spcAft>
              <a:buClr>
                <a:srgbClr val="7F7F7F"/>
              </a:buClr>
              <a:buSzPts val="2000"/>
              <a:buChar char="•"/>
            </a:pPr>
            <a:r>
              <a:rPr lang="en-US" sz="2400">
                <a:latin typeface="Calibri"/>
                <a:ea typeface="Calibri"/>
                <a:cs typeface="Calibri"/>
                <a:sym typeface="Calibri"/>
              </a:rPr>
              <a:t>“The experience of teacher wariness to allow coaches and other professionals into the classroom is a common experience cited in the literature (e.g., </a:t>
            </a:r>
            <a:r>
              <a:rPr lang="en-US" sz="2400" err="1">
                <a:latin typeface="Calibri"/>
                <a:ea typeface="Calibri"/>
                <a:cs typeface="Calibri"/>
                <a:sym typeface="Calibri"/>
              </a:rPr>
              <a:t>Ancess</a:t>
            </a:r>
            <a:r>
              <a:rPr lang="en-US" sz="2400">
                <a:latin typeface="Calibri"/>
                <a:ea typeface="Calibri"/>
                <a:cs typeface="Calibri"/>
                <a:sym typeface="Calibri"/>
              </a:rPr>
              <a:t>, Barnett, &amp; Allen, 2007; </a:t>
            </a:r>
            <a:r>
              <a:rPr lang="en-US" sz="2400" err="1">
                <a:latin typeface="Calibri"/>
                <a:ea typeface="Calibri"/>
                <a:cs typeface="Calibri"/>
                <a:sym typeface="Calibri"/>
              </a:rPr>
              <a:t>Sarason</a:t>
            </a:r>
            <a:r>
              <a:rPr lang="en-US" sz="2400">
                <a:latin typeface="Calibri"/>
                <a:ea typeface="Calibri"/>
                <a:cs typeface="Calibri"/>
                <a:sym typeface="Calibri"/>
              </a:rPr>
              <a:t>, 1996) and can be seen as a normal reaction that people have toward attempts at behavior change” (Miller &amp; Rollnick, 2002).</a:t>
            </a:r>
          </a:p>
          <a:p>
            <a:pPr marL="342900" lvl="0" indent="-273050" algn="l" rtl="0">
              <a:lnSpc>
                <a:spcPct val="100000"/>
              </a:lnSpc>
              <a:spcBef>
                <a:spcPts val="0"/>
              </a:spcBef>
              <a:spcAft>
                <a:spcPts val="0"/>
              </a:spcAft>
              <a:buClr>
                <a:srgbClr val="7F7F7F"/>
              </a:buClr>
              <a:buSzPts val="1100"/>
              <a:buNone/>
            </a:pPr>
            <a:endParaRPr lang="en-US" sz="24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000"/>
              <a:buChar char="•"/>
            </a:pPr>
            <a:r>
              <a:rPr lang="en-US" sz="2400">
                <a:latin typeface="Calibri"/>
                <a:ea typeface="Calibri"/>
                <a:cs typeface="Calibri"/>
                <a:sym typeface="Calibri"/>
              </a:rPr>
              <a:t>“Continuous dialogue and responsiveness among the partners, working alongside practitioners to seek and craft solutions, and expressing sensitivity to teacher needs help to build trust between the coach and teachers ” (</a:t>
            </a:r>
            <a:r>
              <a:rPr lang="en-US" sz="2400" err="1">
                <a:latin typeface="Calibri"/>
                <a:ea typeface="Calibri"/>
                <a:cs typeface="Calibri"/>
                <a:sym typeface="Calibri"/>
              </a:rPr>
              <a:t>Ancess</a:t>
            </a:r>
            <a:r>
              <a:rPr lang="en-US" sz="2400">
                <a:latin typeface="Calibri"/>
                <a:ea typeface="Calibri"/>
                <a:cs typeface="Calibri"/>
                <a:sym typeface="Calibri"/>
              </a:rPr>
              <a:t> et al., 2007). </a:t>
            </a:r>
            <a:endParaRPr lang="en-US" sz="2400"/>
          </a:p>
        </p:txBody>
      </p:sp>
      <p:sp>
        <p:nvSpPr>
          <p:cNvPr id="3" name="TextBox 2">
            <a:extLst>
              <a:ext uri="{FF2B5EF4-FFF2-40B4-BE49-F238E27FC236}">
                <a16:creationId xmlns:a16="http://schemas.microsoft.com/office/drawing/2014/main" id="{6D22D418-3CE5-1D7F-DD90-E46602DA4D05}"/>
              </a:ext>
            </a:extLst>
          </p:cNvPr>
          <p:cNvSpPr txBox="1"/>
          <p:nvPr/>
        </p:nvSpPr>
        <p:spPr>
          <a:xfrm>
            <a:off x="5305778" y="6198569"/>
            <a:ext cx="5520266"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err="1">
                <a:solidFill>
                  <a:srgbClr val="000000"/>
                </a:solidFill>
                <a:latin typeface="Calibri"/>
                <a:ea typeface="Calibri"/>
                <a:cs typeface="Calibri"/>
                <a:sym typeface="Calibri"/>
              </a:rPr>
              <a:t>Hershfeldt</a:t>
            </a:r>
            <a:r>
              <a:rPr lang="en-US">
                <a:solidFill>
                  <a:srgbClr val="000000"/>
                </a:solidFill>
                <a:latin typeface="Calibri"/>
                <a:ea typeface="Calibri"/>
                <a:cs typeface="Calibri"/>
                <a:sym typeface="Calibri"/>
              </a:rPr>
              <a:t>, Pell, </a:t>
            </a:r>
            <a:r>
              <a:rPr lang="en-US" err="1">
                <a:solidFill>
                  <a:srgbClr val="000000"/>
                </a:solidFill>
                <a:latin typeface="Calibri"/>
                <a:ea typeface="Calibri"/>
                <a:cs typeface="Calibri"/>
                <a:sym typeface="Calibri"/>
              </a:rPr>
              <a:t>Sechrest</a:t>
            </a:r>
            <a:r>
              <a:rPr lang="en-US">
                <a:solidFill>
                  <a:srgbClr val="000000"/>
                </a:solidFill>
                <a:latin typeface="Calibri"/>
                <a:ea typeface="Calibri"/>
                <a:cs typeface="Calibri"/>
                <a:sym typeface="Calibri"/>
              </a:rPr>
              <a:t>, Pas &amp; Bradshaw, 2012, p 9</a:t>
            </a:r>
            <a:endParaRPr lang="en-US"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6598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18</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3" y="1876567"/>
            <a:ext cx="9132711" cy="3416320"/>
          </a:xfrm>
          <a:prstGeom prst="rect">
            <a:avLst/>
          </a:prstGeom>
          <a:noFill/>
        </p:spPr>
        <p:txBody>
          <a:bodyPr wrap="square" rtlCol="0">
            <a:spAutoFit/>
          </a:bodyPr>
          <a:lstStyle/>
          <a:p>
            <a:pPr marL="0" lvl="0" indent="0" algn="l" rtl="0">
              <a:spcBef>
                <a:spcPts val="0"/>
              </a:spcBef>
              <a:spcAft>
                <a:spcPts val="0"/>
              </a:spcAft>
              <a:buClr>
                <a:schemeClr val="dk1"/>
              </a:buClr>
              <a:buSzPct val="100000"/>
              <a:buNone/>
            </a:pPr>
            <a:r>
              <a:rPr lang="en-US" sz="2400">
                <a:latin typeface="Calibri"/>
                <a:ea typeface="Calibri"/>
                <a:cs typeface="Calibri"/>
                <a:sym typeface="Calibri"/>
              </a:rPr>
              <a:t>“Prior research has highlighted some implementation challenges of coaching initiatives. Most notably, evidence suggested that instructional coaches often face resistance from the teachers with whom they work, a manifestation of what has been described as a loosely coupled and isolated culture of teaching (</a:t>
            </a:r>
            <a:r>
              <a:rPr lang="en-US" sz="2400" err="1">
                <a:latin typeface="Calibri"/>
                <a:ea typeface="Calibri"/>
                <a:cs typeface="Calibri"/>
                <a:sym typeface="Calibri"/>
              </a:rPr>
              <a:t>Bredeson</a:t>
            </a:r>
            <a:r>
              <a:rPr lang="en-US" sz="2400">
                <a:latin typeface="Calibri"/>
                <a:ea typeface="Calibri"/>
                <a:cs typeface="Calibri"/>
                <a:sym typeface="Calibri"/>
              </a:rPr>
              <a:t> 2003, Weick 1976). Some teachers also report feeling professionally threatened by their instructional coach peers, a topic discussed in recent literature with respect to notions of authority and power” (</a:t>
            </a:r>
            <a:r>
              <a:rPr lang="en-US" sz="2400" err="1">
                <a:latin typeface="Calibri"/>
                <a:ea typeface="Calibri"/>
                <a:cs typeface="Calibri"/>
                <a:sym typeface="Calibri"/>
              </a:rPr>
              <a:t>Camburn</a:t>
            </a:r>
            <a:r>
              <a:rPr lang="en-US" sz="2400">
                <a:latin typeface="Calibri"/>
                <a:ea typeface="Calibri"/>
                <a:cs typeface="Calibri"/>
                <a:sym typeface="Calibri"/>
              </a:rPr>
              <a:t> et al. 2008, Lynch and Ferguson 2010, Coburn and </a:t>
            </a:r>
            <a:r>
              <a:rPr lang="en-US" sz="2400" err="1">
                <a:latin typeface="Calibri"/>
                <a:ea typeface="Calibri"/>
                <a:cs typeface="Calibri"/>
                <a:sym typeface="Calibri"/>
              </a:rPr>
              <a:t>Woulfin</a:t>
            </a:r>
            <a:r>
              <a:rPr lang="en-US" sz="2400">
                <a:latin typeface="Calibri"/>
                <a:ea typeface="Calibri"/>
                <a:cs typeface="Calibri"/>
                <a:sym typeface="Calibri"/>
              </a:rPr>
              <a:t> 2012).</a:t>
            </a:r>
            <a:endParaRPr lang="en-US" sz="1050"/>
          </a:p>
        </p:txBody>
      </p:sp>
      <p:sp>
        <p:nvSpPr>
          <p:cNvPr id="3" name="TextBox 2">
            <a:extLst>
              <a:ext uri="{FF2B5EF4-FFF2-40B4-BE49-F238E27FC236}">
                <a16:creationId xmlns:a16="http://schemas.microsoft.com/office/drawing/2014/main" id="{6D22D418-3CE5-1D7F-DD90-E46602DA4D05}"/>
              </a:ext>
            </a:extLst>
          </p:cNvPr>
          <p:cNvSpPr txBox="1"/>
          <p:nvPr/>
        </p:nvSpPr>
        <p:spPr>
          <a:xfrm>
            <a:off x="5305778" y="6153076"/>
            <a:ext cx="5520266"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err="1">
                <a:solidFill>
                  <a:srgbClr val="000000"/>
                </a:solidFill>
                <a:latin typeface="Calibri"/>
                <a:ea typeface="Calibri"/>
                <a:cs typeface="Calibri"/>
                <a:sym typeface="Calibri"/>
              </a:rPr>
              <a:t>Lowenhaupt</a:t>
            </a:r>
            <a:r>
              <a:rPr lang="en-US">
                <a:solidFill>
                  <a:srgbClr val="000000"/>
                </a:solidFill>
                <a:latin typeface="Calibri"/>
                <a:ea typeface="Calibri"/>
                <a:cs typeface="Calibri"/>
                <a:sym typeface="Calibri"/>
              </a:rPr>
              <a:t>, </a:t>
            </a:r>
            <a:r>
              <a:rPr lang="en-US" err="1">
                <a:solidFill>
                  <a:srgbClr val="000000"/>
                </a:solidFill>
                <a:latin typeface="Calibri"/>
                <a:ea typeface="Calibri"/>
                <a:cs typeface="Calibri"/>
                <a:sym typeface="Calibri"/>
              </a:rPr>
              <a:t>McKeinney</a:t>
            </a:r>
            <a:r>
              <a:rPr lang="en-US">
                <a:solidFill>
                  <a:srgbClr val="000000"/>
                </a:solidFill>
                <a:latin typeface="Calibri"/>
                <a:ea typeface="Calibri"/>
                <a:cs typeface="Calibri"/>
                <a:sym typeface="Calibri"/>
              </a:rPr>
              <a:t>, &amp; Reeves, 2013, p. 740</a:t>
            </a:r>
            <a:endParaRPr lang="en-US"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2106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3" y="2302933"/>
            <a:ext cx="9662037" cy="1815882"/>
          </a:xfrm>
          <a:prstGeom prst="rect">
            <a:avLst/>
          </a:prstGeom>
          <a:noFill/>
        </p:spPr>
        <p:txBody>
          <a:bodyPr wrap="square" rtlCol="0">
            <a:spAutoFit/>
          </a:bodyPr>
          <a:lstStyle/>
          <a:p>
            <a:pPr marL="0" lvl="0" indent="0" algn="l" rtl="0">
              <a:lnSpc>
                <a:spcPct val="100000"/>
              </a:lnSpc>
              <a:spcBef>
                <a:spcPts val="0"/>
              </a:spcBef>
              <a:spcAft>
                <a:spcPts val="0"/>
              </a:spcAft>
              <a:buSzPts val="3200"/>
              <a:buNone/>
            </a:pPr>
            <a:r>
              <a:rPr lang="en-US" sz="2800">
                <a:latin typeface="Calibri"/>
                <a:ea typeface="Calibri"/>
                <a:cs typeface="Calibri"/>
                <a:sym typeface="Calibri"/>
              </a:rPr>
              <a:t>Possible Positioning:</a:t>
            </a:r>
            <a:endParaRPr lang="en-US" sz="2800"/>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The coach is the expert.</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The coach has power over the teacher.</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The teacher has less expertise and commands less respect.</a:t>
            </a:r>
          </a:p>
        </p:txBody>
      </p:sp>
    </p:spTree>
    <p:extLst>
      <p:ext uri="{BB962C8B-B14F-4D97-AF65-F5344CB8AC3E}">
        <p14:creationId xmlns:p14="http://schemas.microsoft.com/office/powerpoint/2010/main" val="134206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2666602898"/>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a:solidFill>
                            <a:schemeClr val="lt1"/>
                          </a:solidFill>
                          <a:latin typeface="Calibri"/>
                          <a:ea typeface="Calibri"/>
                          <a:cs typeface="Calibri"/>
                          <a:sym typeface="Calibri"/>
                        </a:rPr>
                        <a:t>Module</a:t>
                      </a:r>
                      <a:endParaRPr sz="1400" b="1" u="none" strike="noStrike" cap="none">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Topic</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Session</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Minutes</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Session Date</a:t>
                      </a:r>
                      <a:endParaRPr sz="15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1</a:t>
                      </a:r>
                      <a:endParaRPr sz="14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Applying Principles and Practices that Foster a Positive Culture</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Intro</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60 </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2</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AECC"/>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2</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Applying Effective Pedagogy and Andragogy</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4</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6</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3</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Collecting Data to Inform Professional Learning</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8</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140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170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4</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Implementing, and Analyzing Literacy Instruction</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175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5</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Growing Professionally</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14</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a:t>
                      </a:r>
                      <a:endParaRPr sz="1400" u="none" strike="noStrike" cap="none">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6</a:t>
                      </a:r>
                      <a:endParaRPr sz="18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and Implementing Coaching</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a:p>
        </p:txBody>
      </p:sp>
    </p:spTree>
    <p:extLst>
      <p:ext uri="{BB962C8B-B14F-4D97-AF65-F5344CB8AC3E}">
        <p14:creationId xmlns:p14="http://schemas.microsoft.com/office/powerpoint/2010/main" val="14091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3" y="2009161"/>
            <a:ext cx="9132711" cy="3386440"/>
          </a:xfrm>
          <a:prstGeom prst="rect">
            <a:avLst/>
          </a:prstGeom>
          <a:noFill/>
        </p:spPr>
        <p:txBody>
          <a:bodyPr wrap="square" rtlCol="0">
            <a:spAutoFit/>
          </a:bodyPr>
          <a:lstStyle/>
          <a:p>
            <a:pPr marL="0" lvl="0" indent="0" algn="l" rtl="0">
              <a:lnSpc>
                <a:spcPct val="110000"/>
              </a:lnSpc>
              <a:spcBef>
                <a:spcPts val="0"/>
              </a:spcBef>
              <a:spcAft>
                <a:spcPts val="0"/>
              </a:spcAft>
              <a:buClr>
                <a:schemeClr val="dk1"/>
              </a:buClr>
              <a:buSzPts val="2400"/>
              <a:buNone/>
            </a:pPr>
            <a:r>
              <a:rPr lang="en-US" sz="2800">
                <a:latin typeface="Calibri"/>
                <a:ea typeface="Calibri"/>
                <a:cs typeface="Calibri"/>
                <a:sym typeface="Calibri"/>
              </a:rPr>
              <a:t>“Finding ways to value the knowledge and expertise that all participants bring to professional learning interactions is an important step in developing a culture of shared inquiry. As members of a community recognize, and are recognized for, the strengths they bring to the community, relationships will grow, creating solid ground for deeper inquiry into literacy practices and discourses.”</a:t>
            </a:r>
          </a:p>
        </p:txBody>
      </p:sp>
      <p:sp>
        <p:nvSpPr>
          <p:cNvPr id="3" name="TextBox 2">
            <a:extLst>
              <a:ext uri="{FF2B5EF4-FFF2-40B4-BE49-F238E27FC236}">
                <a16:creationId xmlns:a16="http://schemas.microsoft.com/office/drawing/2014/main" id="{6D22D418-3CE5-1D7F-DD90-E46602DA4D05}"/>
              </a:ext>
            </a:extLst>
          </p:cNvPr>
          <p:cNvSpPr txBox="1"/>
          <p:nvPr/>
        </p:nvSpPr>
        <p:spPr>
          <a:xfrm>
            <a:off x="5305778" y="6198569"/>
            <a:ext cx="5520266"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a:solidFill>
                  <a:srgbClr val="000000"/>
                </a:solidFill>
                <a:latin typeface="Calibri"/>
                <a:ea typeface="Calibri"/>
                <a:cs typeface="Calibri"/>
                <a:sym typeface="Calibri"/>
              </a:rPr>
              <a:t>MacPhee &amp; Hunt, 2018, p. 14</a:t>
            </a:r>
            <a:endParaRPr lang="en-US"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2478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21</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3" y="2044005"/>
            <a:ext cx="9042400" cy="1384995"/>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3200"/>
              <a:buNone/>
            </a:pPr>
            <a:r>
              <a:rPr lang="en-US" sz="2800">
                <a:latin typeface="Calibri"/>
                <a:ea typeface="Calibri"/>
                <a:cs typeface="Calibri"/>
                <a:sym typeface="Calibri"/>
              </a:rPr>
              <a:t>“Through a collaborative approach, teachers are likely to feel their ideas are valued, and in turn, communication will be more effective.”</a:t>
            </a:r>
            <a:endParaRPr lang="en-US" sz="1400">
              <a:latin typeface="Calibri"/>
              <a:ea typeface="Calibri"/>
              <a:cs typeface="Calibri"/>
              <a:sym typeface="Calibri"/>
            </a:endParaRPr>
          </a:p>
        </p:txBody>
      </p:sp>
      <p:sp>
        <p:nvSpPr>
          <p:cNvPr id="3" name="TextBox 2">
            <a:extLst>
              <a:ext uri="{FF2B5EF4-FFF2-40B4-BE49-F238E27FC236}">
                <a16:creationId xmlns:a16="http://schemas.microsoft.com/office/drawing/2014/main" id="{6D22D418-3CE5-1D7F-DD90-E46602DA4D05}"/>
              </a:ext>
            </a:extLst>
          </p:cNvPr>
          <p:cNvSpPr txBox="1"/>
          <p:nvPr/>
        </p:nvSpPr>
        <p:spPr>
          <a:xfrm>
            <a:off x="5305778" y="6198569"/>
            <a:ext cx="5520266" cy="369332"/>
          </a:xfrm>
          <a:prstGeom prst="rect">
            <a:avLst/>
          </a:prstGeom>
          <a:noFill/>
        </p:spPr>
        <p:txBody>
          <a:bodyPr wrap="square" rtlCol="0">
            <a:spAutoFit/>
          </a:bodyPr>
          <a:lstStyle/>
          <a:p>
            <a:pPr marL="0" marR="0" lvl="0" indent="0" algn="r" rtl="0">
              <a:lnSpc>
                <a:spcPct val="100000"/>
              </a:lnSpc>
              <a:spcBef>
                <a:spcPts val="0"/>
              </a:spcBef>
              <a:spcAft>
                <a:spcPts val="0"/>
              </a:spcAft>
              <a:buNone/>
            </a:pPr>
            <a:r>
              <a:rPr lang="en-US" err="1">
                <a:solidFill>
                  <a:srgbClr val="000000"/>
                </a:solidFill>
                <a:latin typeface="Calibri"/>
                <a:ea typeface="Calibri"/>
                <a:cs typeface="Calibri"/>
                <a:sym typeface="Calibri"/>
              </a:rPr>
              <a:t>Walkowiak</a:t>
            </a:r>
            <a:r>
              <a:rPr lang="en-US">
                <a:solidFill>
                  <a:srgbClr val="000000"/>
                </a:solidFill>
                <a:latin typeface="Calibri"/>
                <a:ea typeface="Calibri"/>
                <a:cs typeface="Calibri"/>
                <a:sym typeface="Calibri"/>
              </a:rPr>
              <a:t>, 2016, p. 16</a:t>
            </a:r>
            <a:endParaRPr lang="en-US"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0494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22</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2" y="2026791"/>
            <a:ext cx="9622961" cy="954107"/>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3200"/>
              <a:buNone/>
            </a:pPr>
            <a:r>
              <a:rPr lang="en-US" sz="2800">
                <a:latin typeface="Calibri"/>
                <a:ea typeface="Calibri"/>
                <a:cs typeface="Calibri"/>
                <a:sym typeface="Calibri"/>
              </a:rPr>
              <a:t>Read Handout 1: How Varying Perspectives Influence Discourse: A Scenario</a:t>
            </a:r>
            <a:endParaRPr lang="en-US" sz="1400">
              <a:latin typeface="Calibri"/>
              <a:ea typeface="Calibri"/>
              <a:cs typeface="Calibri"/>
              <a:sym typeface="Calibri"/>
            </a:endParaRPr>
          </a:p>
        </p:txBody>
      </p:sp>
    </p:spTree>
    <p:extLst>
      <p:ext uri="{BB962C8B-B14F-4D97-AF65-F5344CB8AC3E}">
        <p14:creationId xmlns:p14="http://schemas.microsoft.com/office/powerpoint/2010/main" val="10764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23</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41778" y="1199072"/>
            <a:ext cx="6677428"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41778" y="1975556"/>
            <a:ext cx="9618133" cy="3431709"/>
          </a:xfrm>
          <a:prstGeom prst="rect">
            <a:avLst/>
          </a:prstGeom>
          <a:noFill/>
        </p:spPr>
        <p:txBody>
          <a:bodyPr wrap="square" lIns="91440" tIns="45720" rIns="91440" bIns="45720" rtlCol="0" anchor="t">
            <a:spAutoFit/>
          </a:bodyPr>
          <a:lstStyle/>
          <a:p>
            <a:pPr marL="0" lvl="0" indent="0" algn="l" rtl="0">
              <a:lnSpc>
                <a:spcPct val="100000"/>
              </a:lnSpc>
              <a:spcBef>
                <a:spcPts val="0"/>
              </a:spcBef>
              <a:spcAft>
                <a:spcPts val="0"/>
              </a:spcAft>
              <a:buSzPts val="3200"/>
              <a:buNone/>
            </a:pPr>
            <a:r>
              <a:rPr lang="en-US" sz="2800">
                <a:latin typeface="Calibri"/>
                <a:ea typeface="Calibri"/>
                <a:cs typeface="Calibri"/>
                <a:sym typeface="Calibri"/>
              </a:rPr>
              <a:t>Discuss Handout 1 with a partner or in small groups:</a:t>
            </a:r>
          </a:p>
          <a:p>
            <a:pPr marL="0" lvl="0" indent="0" algn="l" rtl="0">
              <a:lnSpc>
                <a:spcPct val="100000"/>
              </a:lnSpc>
              <a:spcBef>
                <a:spcPts val="0"/>
              </a:spcBef>
              <a:spcAft>
                <a:spcPts val="0"/>
              </a:spcAft>
              <a:buSzPts val="3200"/>
              <a:buNone/>
            </a:pPr>
            <a:endParaRPr lang="en-US" sz="700"/>
          </a:p>
          <a:p>
            <a:pPr marL="342900" lvl="0" indent="-342900" algn="l" rtl="0">
              <a:lnSpc>
                <a:spcPct val="100000"/>
              </a:lnSpc>
              <a:spcBef>
                <a:spcPts val="0"/>
              </a:spcBef>
              <a:spcAft>
                <a:spcPts val="0"/>
              </a:spcAft>
              <a:buClr>
                <a:srgbClr val="7F7F7F"/>
              </a:buClr>
              <a:buSzPct val="100000"/>
              <a:buChar char="•"/>
            </a:pPr>
            <a:r>
              <a:rPr lang="en-US" sz="2200">
                <a:latin typeface="Calibri"/>
                <a:ea typeface="Calibri"/>
                <a:cs typeface="Calibri"/>
                <a:sym typeface="Calibri"/>
              </a:rPr>
              <a:t>Do you think that Ms. Jensen and Ms. Thomas knew that the other was frustrated? What makes you think that?</a:t>
            </a:r>
            <a:endParaRPr lang="en-US" sz="2200"/>
          </a:p>
          <a:p>
            <a:pPr marL="342900" lvl="0" indent="-225425" algn="l" rtl="0">
              <a:lnSpc>
                <a:spcPct val="100000"/>
              </a:lnSpc>
              <a:spcBef>
                <a:spcPts val="0"/>
              </a:spcBef>
              <a:spcAft>
                <a:spcPts val="0"/>
              </a:spcAft>
              <a:buClr>
                <a:srgbClr val="7F7F7F"/>
              </a:buClr>
              <a:buSzPct val="100000"/>
              <a:buNone/>
            </a:pPr>
            <a:endParaRPr lang="en-US" sz="700">
              <a:latin typeface="Calibri"/>
              <a:ea typeface="Calibri"/>
              <a:cs typeface="Calibri"/>
            </a:endParaRPr>
          </a:p>
          <a:p>
            <a:pPr marL="342900" lvl="0" indent="-342900" algn="l" rtl="0">
              <a:lnSpc>
                <a:spcPct val="100000"/>
              </a:lnSpc>
              <a:spcBef>
                <a:spcPts val="0"/>
              </a:spcBef>
              <a:spcAft>
                <a:spcPts val="0"/>
              </a:spcAft>
              <a:buClr>
                <a:srgbClr val="7F7F7F"/>
              </a:buClr>
              <a:buSzPct val="100000"/>
              <a:buChar char="•"/>
            </a:pPr>
            <a:r>
              <a:rPr lang="en-US" sz="2200">
                <a:latin typeface="Calibri"/>
                <a:ea typeface="Calibri"/>
                <a:cs typeface="Calibri"/>
                <a:sym typeface="Calibri"/>
              </a:rPr>
              <a:t>Why were they both frustrated?</a:t>
            </a:r>
            <a:endParaRPr lang="en-US" sz="2200"/>
          </a:p>
          <a:p>
            <a:pPr marL="342900" lvl="0" indent="-225425" algn="l" rtl="0">
              <a:lnSpc>
                <a:spcPct val="100000"/>
              </a:lnSpc>
              <a:spcBef>
                <a:spcPts val="0"/>
              </a:spcBef>
              <a:spcAft>
                <a:spcPts val="0"/>
              </a:spcAft>
              <a:buClr>
                <a:srgbClr val="7F7F7F"/>
              </a:buClr>
              <a:buSzPct val="100000"/>
              <a:buNone/>
            </a:pPr>
            <a:endParaRPr lang="en-US" sz="700">
              <a:latin typeface="Calibri"/>
              <a:ea typeface="Calibri"/>
              <a:cs typeface="Calibri"/>
            </a:endParaRPr>
          </a:p>
          <a:p>
            <a:pPr marL="342900" lvl="0" indent="-342900" algn="l" rtl="0">
              <a:lnSpc>
                <a:spcPct val="100000"/>
              </a:lnSpc>
              <a:spcBef>
                <a:spcPts val="0"/>
              </a:spcBef>
              <a:spcAft>
                <a:spcPts val="0"/>
              </a:spcAft>
              <a:buClr>
                <a:srgbClr val="7F7F7F"/>
              </a:buClr>
              <a:buSzPct val="100000"/>
              <a:buChar char="•"/>
            </a:pPr>
            <a:r>
              <a:rPr lang="en-US" sz="2200">
                <a:latin typeface="Calibri"/>
                <a:ea typeface="Calibri"/>
                <a:cs typeface="Calibri"/>
                <a:sym typeface="Calibri"/>
              </a:rPr>
              <a:t>What could have been done to ensure that the conversation was productive?</a:t>
            </a:r>
            <a:endParaRPr lang="en-US" sz="2200"/>
          </a:p>
          <a:p>
            <a:pPr marL="342900" lvl="0" indent="-225425" algn="l" rtl="0">
              <a:lnSpc>
                <a:spcPct val="100000"/>
              </a:lnSpc>
              <a:spcBef>
                <a:spcPts val="0"/>
              </a:spcBef>
              <a:spcAft>
                <a:spcPts val="0"/>
              </a:spcAft>
              <a:buClr>
                <a:srgbClr val="7F7F7F"/>
              </a:buClr>
              <a:buSzPct val="100000"/>
              <a:buNone/>
            </a:pPr>
            <a:endParaRPr lang="en-US" sz="700">
              <a:latin typeface="Calibri"/>
              <a:ea typeface="Calibri"/>
              <a:cs typeface="Calibri"/>
            </a:endParaRPr>
          </a:p>
          <a:p>
            <a:pPr marL="342900" lvl="0" indent="-342900" algn="l" rtl="0">
              <a:lnSpc>
                <a:spcPct val="100000"/>
              </a:lnSpc>
              <a:spcBef>
                <a:spcPts val="0"/>
              </a:spcBef>
              <a:spcAft>
                <a:spcPts val="0"/>
              </a:spcAft>
              <a:buClr>
                <a:srgbClr val="7F7F7F"/>
              </a:buClr>
              <a:buSzPct val="100000"/>
              <a:buChar char="•"/>
            </a:pPr>
            <a:r>
              <a:rPr lang="en-US" sz="2200">
                <a:latin typeface="Calibri"/>
                <a:ea typeface="Calibri"/>
                <a:cs typeface="Calibri"/>
                <a:sym typeface="Calibri"/>
              </a:rPr>
              <a:t>What do you think happens if the discourse continues as it is between the coach and the teacher?</a:t>
            </a:r>
            <a:endParaRPr lang="en-US" sz="2200"/>
          </a:p>
          <a:p>
            <a:pPr marL="342900" lvl="0" indent="-225425" algn="l" rtl="0">
              <a:lnSpc>
                <a:spcPct val="100000"/>
              </a:lnSpc>
              <a:spcBef>
                <a:spcPts val="0"/>
              </a:spcBef>
              <a:spcAft>
                <a:spcPts val="0"/>
              </a:spcAft>
              <a:buClr>
                <a:srgbClr val="7F7F7F"/>
              </a:buClr>
              <a:buSzPct val="100000"/>
              <a:buNone/>
            </a:pPr>
            <a:endParaRPr lang="en-US" sz="700">
              <a:latin typeface="Calibri"/>
              <a:ea typeface="Calibri"/>
              <a:cs typeface="Calibri"/>
            </a:endParaRPr>
          </a:p>
          <a:p>
            <a:pPr marL="342900" lvl="0" indent="-342900" algn="l" rtl="0">
              <a:lnSpc>
                <a:spcPct val="100000"/>
              </a:lnSpc>
              <a:spcBef>
                <a:spcPts val="0"/>
              </a:spcBef>
              <a:spcAft>
                <a:spcPts val="0"/>
              </a:spcAft>
              <a:buClr>
                <a:srgbClr val="7F7F7F"/>
              </a:buClr>
              <a:buSzPct val="100000"/>
              <a:buChar char="•"/>
            </a:pPr>
            <a:r>
              <a:rPr lang="en-US" sz="2200">
                <a:latin typeface="Calibri"/>
                <a:ea typeface="Calibri"/>
                <a:cs typeface="Calibri"/>
                <a:sym typeface="Calibri"/>
              </a:rPr>
              <a:t>Whose responsibility is it to ensure that conversations are productive?</a:t>
            </a:r>
            <a:endParaRPr lang="en-US" sz="2200"/>
          </a:p>
        </p:txBody>
      </p:sp>
    </p:spTree>
    <p:extLst>
      <p:ext uri="{BB962C8B-B14F-4D97-AF65-F5344CB8AC3E}">
        <p14:creationId xmlns:p14="http://schemas.microsoft.com/office/powerpoint/2010/main" val="4181127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24</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347410" y="1225755"/>
            <a:ext cx="10430933" cy="107717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Enhancing Communication Between Coaches and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347410" y="2336955"/>
            <a:ext cx="9773882" cy="1815882"/>
          </a:xfrm>
          <a:prstGeom prst="rect">
            <a:avLst/>
          </a:prstGeom>
          <a:noFill/>
        </p:spPr>
        <p:txBody>
          <a:bodyPr wrap="square" rtlCol="0">
            <a:spAutoFit/>
          </a:bodyPr>
          <a:lstStyle/>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The topic of coaching is focused on literacy instruction/practice.</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The coaching goal is teacher learning.</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Teachers should talk more than coaches during coaching conversations.</a:t>
            </a:r>
          </a:p>
        </p:txBody>
      </p:sp>
    </p:spTree>
    <p:extLst>
      <p:ext uri="{BB962C8B-B14F-4D97-AF65-F5344CB8AC3E}">
        <p14:creationId xmlns:p14="http://schemas.microsoft.com/office/powerpoint/2010/main" val="4292816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25</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4" y="2302933"/>
            <a:ext cx="8991650" cy="3108543"/>
          </a:xfrm>
          <a:prstGeom prst="rect">
            <a:avLst/>
          </a:prstGeom>
          <a:noFill/>
        </p:spPr>
        <p:txBody>
          <a:bodyPr wrap="square" rtlCol="0">
            <a:spAutoFit/>
          </a:bodyPr>
          <a:lstStyle/>
          <a:p>
            <a:pPr marL="0" lvl="0" indent="0" algn="l" rtl="0">
              <a:lnSpc>
                <a:spcPct val="100000"/>
              </a:lnSpc>
              <a:spcBef>
                <a:spcPts val="0"/>
              </a:spcBef>
              <a:spcAft>
                <a:spcPts val="0"/>
              </a:spcAft>
              <a:buSzPts val="3200"/>
              <a:buNone/>
            </a:pPr>
            <a:r>
              <a:rPr lang="en-US" sz="2800">
                <a:latin typeface="Calibri"/>
                <a:ea typeface="Calibri"/>
                <a:cs typeface="Calibri"/>
                <a:sym typeface="Calibri"/>
              </a:rPr>
              <a:t>Engage teachers using verbal moves to extend the conversation and encourage more teacher talk, which leads to collaborative learning.</a:t>
            </a:r>
          </a:p>
          <a:p>
            <a:pPr marL="0" lvl="0" indent="0" algn="l" rtl="0">
              <a:lnSpc>
                <a:spcPct val="100000"/>
              </a:lnSpc>
              <a:spcBef>
                <a:spcPts val="0"/>
              </a:spcBef>
              <a:spcAft>
                <a:spcPts val="0"/>
              </a:spcAft>
              <a:buSzPts val="3200"/>
              <a:buNone/>
            </a:pPr>
            <a:endParaRPr lang="en-US" sz="2800"/>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Request information.</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Ask for the teacher’s opinion.</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Request clarification.</a:t>
            </a:r>
          </a:p>
        </p:txBody>
      </p:sp>
    </p:spTree>
    <p:extLst>
      <p:ext uri="{BB962C8B-B14F-4D97-AF65-F5344CB8AC3E}">
        <p14:creationId xmlns:p14="http://schemas.microsoft.com/office/powerpoint/2010/main" val="354941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26</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4" y="2302933"/>
            <a:ext cx="8991650" cy="2677656"/>
          </a:xfrm>
          <a:prstGeom prst="rect">
            <a:avLst/>
          </a:prstGeom>
          <a:noFill/>
        </p:spPr>
        <p:txBody>
          <a:bodyPr wrap="square" rtlCol="0">
            <a:spAutoFit/>
          </a:bodyPr>
          <a:lstStyle/>
          <a:p>
            <a:pPr marL="0" lvl="0" indent="0" algn="l" rtl="0">
              <a:lnSpc>
                <a:spcPct val="100000"/>
              </a:lnSpc>
              <a:spcBef>
                <a:spcPts val="0"/>
              </a:spcBef>
              <a:spcAft>
                <a:spcPts val="0"/>
              </a:spcAft>
              <a:buSzPts val="3200"/>
              <a:buNone/>
            </a:pPr>
            <a:r>
              <a:rPr lang="en-US" sz="2800">
                <a:latin typeface="Calibri"/>
                <a:ea typeface="Calibri"/>
                <a:cs typeface="Calibri"/>
                <a:sym typeface="Calibri"/>
              </a:rPr>
              <a:t>Practices to avoid when having a coaching conversation:</a:t>
            </a:r>
          </a:p>
          <a:p>
            <a:pPr marL="0" lvl="0" indent="0" algn="l" rtl="0">
              <a:lnSpc>
                <a:spcPct val="100000"/>
              </a:lnSpc>
              <a:spcBef>
                <a:spcPts val="0"/>
              </a:spcBef>
              <a:spcAft>
                <a:spcPts val="0"/>
              </a:spcAft>
              <a:buSzPts val="3200"/>
              <a:buNone/>
            </a:pPr>
            <a:endParaRPr lang="en-US" sz="2800"/>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Talking too much.</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Interrupting the teacher.</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Simply acknowledging, agreeing, or showing acceptance (this tends to shut down the exchange).</a:t>
            </a:r>
          </a:p>
        </p:txBody>
      </p:sp>
    </p:spTree>
    <p:extLst>
      <p:ext uri="{BB962C8B-B14F-4D97-AF65-F5344CB8AC3E}">
        <p14:creationId xmlns:p14="http://schemas.microsoft.com/office/powerpoint/2010/main" val="671394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27</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3" y="1876567"/>
            <a:ext cx="8991651" cy="3108543"/>
          </a:xfrm>
          <a:prstGeom prst="rect">
            <a:avLst/>
          </a:prstGeom>
          <a:noFill/>
        </p:spPr>
        <p:txBody>
          <a:bodyPr wrap="square" rtlCol="0">
            <a:spAutoFit/>
          </a:bodyPr>
          <a:lstStyle/>
          <a:p>
            <a:pPr marL="0" lvl="0" indent="0" algn="l" rtl="0">
              <a:lnSpc>
                <a:spcPct val="100000"/>
              </a:lnSpc>
              <a:spcBef>
                <a:spcPts val="0"/>
              </a:spcBef>
              <a:spcAft>
                <a:spcPts val="0"/>
              </a:spcAft>
              <a:buSzPts val="3200"/>
              <a:buNone/>
            </a:pPr>
            <a:endParaRPr lang="en-US" sz="2800"/>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Read Handout 2: A Coaching Conversation Vignette regarding the experience between literacy coach, </a:t>
            </a:r>
          </a:p>
          <a:p>
            <a:pPr lvl="0" algn="l" rtl="0">
              <a:lnSpc>
                <a:spcPct val="100000"/>
              </a:lnSpc>
              <a:spcBef>
                <a:spcPts val="0"/>
              </a:spcBef>
              <a:spcAft>
                <a:spcPts val="0"/>
              </a:spcAft>
              <a:buClr>
                <a:srgbClr val="7F7F7F"/>
              </a:buClr>
              <a:buSzPts val="2400"/>
            </a:pPr>
            <a:r>
              <a:rPr lang="en-US" sz="2800">
                <a:latin typeface="Calibri"/>
                <a:ea typeface="Calibri"/>
                <a:cs typeface="Calibri"/>
                <a:sym typeface="Calibri"/>
              </a:rPr>
              <a:t>    Ms. Porter, and teacher, Ms. Walters.</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Answer the questions about the vignette.</a:t>
            </a:r>
          </a:p>
          <a:p>
            <a:pPr marL="342900" lvl="0" indent="-342900" algn="l" rtl="0">
              <a:lnSpc>
                <a:spcPct val="100000"/>
              </a:lnSpc>
              <a:spcBef>
                <a:spcPts val="0"/>
              </a:spcBef>
              <a:spcAft>
                <a:spcPts val="0"/>
              </a:spcAft>
              <a:buClr>
                <a:srgbClr val="7F7F7F"/>
              </a:buClr>
              <a:buSzPts val="2400"/>
              <a:buChar char="•"/>
            </a:pPr>
            <a:r>
              <a:rPr lang="en-US" sz="2800">
                <a:latin typeface="Calibri"/>
                <a:ea typeface="Calibri"/>
                <a:cs typeface="Calibri"/>
                <a:sym typeface="Calibri"/>
              </a:rPr>
              <a:t>Discuss the questions and your answers with a partner or with a small group.</a:t>
            </a:r>
          </a:p>
        </p:txBody>
      </p:sp>
    </p:spTree>
    <p:extLst>
      <p:ext uri="{BB962C8B-B14F-4D97-AF65-F5344CB8AC3E}">
        <p14:creationId xmlns:p14="http://schemas.microsoft.com/office/powerpoint/2010/main" val="125453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28</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3" y="1876566"/>
            <a:ext cx="9465785" cy="4157548"/>
          </a:xfrm>
          <a:prstGeom prst="rect">
            <a:avLst/>
          </a:prstGeom>
          <a:noFill/>
        </p:spPr>
        <p:txBody>
          <a:bodyPr wrap="square" rtlCol="0">
            <a:spAutoFit/>
          </a:bodyPr>
          <a:lstStyle/>
          <a:p>
            <a:pPr lvl="0" algn="l" rtl="0">
              <a:lnSpc>
                <a:spcPct val="100000"/>
              </a:lnSpc>
              <a:spcBef>
                <a:spcPts val="0"/>
              </a:spcBef>
              <a:spcAft>
                <a:spcPts val="0"/>
              </a:spcAft>
              <a:buClr>
                <a:srgbClr val="7F7F7F"/>
              </a:buClr>
              <a:buSzPts val="2400"/>
            </a:pPr>
            <a:r>
              <a:rPr lang="en-US" sz="2000">
                <a:latin typeface="Calibri"/>
                <a:ea typeface="Calibri"/>
                <a:cs typeface="Calibri"/>
                <a:sym typeface="Calibri"/>
              </a:rPr>
              <a:t>Handout 3: Video Viewing Guide for Video 1: Watch the video, complete the viewing guide, and discuss with a partner or in your small group.</a:t>
            </a:r>
          </a:p>
          <a:p>
            <a:pPr marL="342900" lvl="0" indent="-342900" algn="l" rtl="0">
              <a:lnSpc>
                <a:spcPct val="100000"/>
              </a:lnSpc>
              <a:spcBef>
                <a:spcPts val="0"/>
              </a:spcBef>
              <a:spcAft>
                <a:spcPts val="0"/>
              </a:spcAft>
              <a:buClr>
                <a:srgbClr val="7F7F7F"/>
              </a:buClr>
              <a:buSzPts val="2400"/>
              <a:buChar char="•"/>
            </a:pPr>
            <a:endParaRPr lang="en-US" sz="28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400"/>
              <a:buChar char="•"/>
            </a:pPr>
            <a:endParaRPr lang="en-US" sz="28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400"/>
              <a:buChar char="•"/>
            </a:pPr>
            <a:endParaRPr lang="en-US" sz="28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400"/>
              <a:buChar char="•"/>
            </a:pPr>
            <a:endParaRPr lang="en-US" sz="28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400"/>
              <a:buChar char="•"/>
            </a:pPr>
            <a:endParaRPr lang="en-US" sz="28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400"/>
              <a:buChar char="•"/>
            </a:pPr>
            <a:endParaRPr lang="en-US" sz="28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400"/>
              <a:buChar char="•"/>
            </a:pPr>
            <a:endParaRPr lang="en-US" sz="2800">
              <a:latin typeface="Calibri"/>
              <a:ea typeface="Calibri"/>
              <a:cs typeface="Calibri"/>
              <a:sym typeface="Calibri"/>
            </a:endParaRPr>
          </a:p>
          <a:p>
            <a:pPr marL="342900" lvl="0" indent="-329565" algn="l" rtl="0">
              <a:lnSpc>
                <a:spcPct val="100000"/>
              </a:lnSpc>
              <a:spcBef>
                <a:spcPts val="518"/>
              </a:spcBef>
              <a:spcAft>
                <a:spcPts val="0"/>
              </a:spcAft>
              <a:buClr>
                <a:srgbClr val="7F7F7F"/>
              </a:buClr>
              <a:buSzPct val="100000"/>
              <a:buChar char="•"/>
            </a:pPr>
            <a:r>
              <a:rPr lang="en-US" sz="2400" b="1" u="sng">
                <a:solidFill>
                  <a:schemeClr val="hlink"/>
                </a:solidFill>
                <a:latin typeface="Calibri"/>
                <a:ea typeface="Calibri"/>
                <a:cs typeface="Calibri"/>
                <a:sym typeface="Calibri"/>
                <a:hlinkClick r:id="rId3"/>
              </a:rPr>
              <a:t>Video 1: Coaching Conversation-Reflecting on a Lesson (Grade 2)</a:t>
            </a:r>
            <a:endParaRPr lang="en-US" sz="2400" b="1"/>
          </a:p>
        </p:txBody>
      </p:sp>
      <p:pic>
        <p:nvPicPr>
          <p:cNvPr id="3" name="Picture 2">
            <a:extLst>
              <a:ext uri="{FF2B5EF4-FFF2-40B4-BE49-F238E27FC236}">
                <a16:creationId xmlns:a16="http://schemas.microsoft.com/office/drawing/2014/main" id="{F6E95E73-7788-6B49-CCF7-6D64609D016A}"/>
              </a:ext>
            </a:extLst>
          </p:cNvPr>
          <p:cNvPicPr>
            <a:picLocks noChangeAspect="1"/>
          </p:cNvPicPr>
          <p:nvPr/>
        </p:nvPicPr>
        <p:blipFill>
          <a:blip r:embed="rId4"/>
          <a:stretch>
            <a:fillRect/>
          </a:stretch>
        </p:blipFill>
        <p:spPr>
          <a:xfrm>
            <a:off x="3247451" y="2754489"/>
            <a:ext cx="5196638" cy="2686755"/>
          </a:xfrm>
          <a:prstGeom prst="rect">
            <a:avLst/>
          </a:prstGeom>
        </p:spPr>
      </p:pic>
    </p:spTree>
    <p:extLst>
      <p:ext uri="{BB962C8B-B14F-4D97-AF65-F5344CB8AC3E}">
        <p14:creationId xmlns:p14="http://schemas.microsoft.com/office/powerpoint/2010/main" val="2321970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29</a:t>
            </a:fld>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a:solidFill>
                  <a:schemeClr val="dk1"/>
                </a:solidFill>
                <a:latin typeface="Trebuchet MS" panose="020B0603020202020204" pitchFamily="34" charset="0"/>
                <a:ea typeface="Calibri"/>
                <a:cs typeface="Calibri"/>
                <a:sym typeface="Calibri"/>
              </a:rPr>
              <a:t>Collaborate and Practice</a:t>
            </a:r>
            <a:endParaRPr sz="1600" b="0" i="0" u="none" strike="noStrike" cap="none">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40594" y="2957523"/>
            <a:ext cx="9297744" cy="246466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0"/>
              </a:spcBef>
              <a:buClr>
                <a:srgbClr val="7F7F7F"/>
              </a:buClr>
              <a:buSzPts val="2400"/>
            </a:pPr>
            <a:r>
              <a:rPr lang="en-US" sz="2400">
                <a:latin typeface="Calibri"/>
                <a:ea typeface="Calibri"/>
                <a:cs typeface="Calibri"/>
                <a:sym typeface="Calibri"/>
              </a:rPr>
              <a:t>Review Handout 4: Scenarios for Coaching Conversations to Role-Play.</a:t>
            </a:r>
          </a:p>
          <a:p>
            <a:pPr marL="342900" indent="-292100">
              <a:lnSpc>
                <a:spcPct val="100000"/>
              </a:lnSpc>
              <a:spcBef>
                <a:spcPts val="0"/>
              </a:spcBef>
              <a:buClr>
                <a:srgbClr val="7F7F7F"/>
              </a:buClr>
              <a:buSzPts val="800"/>
              <a:buFont typeface="Arial" panose="020B0604020202020204" pitchFamily="34" charset="0"/>
              <a:buNone/>
            </a:pPr>
            <a:endParaRPr lang="en-US" sz="800">
              <a:latin typeface="Calibri"/>
              <a:ea typeface="Calibri"/>
              <a:cs typeface="Calibri"/>
              <a:sym typeface="Calibri"/>
            </a:endParaRPr>
          </a:p>
          <a:p>
            <a:pPr marL="342900" indent="-342900">
              <a:lnSpc>
                <a:spcPct val="100000"/>
              </a:lnSpc>
              <a:spcBef>
                <a:spcPts val="0"/>
              </a:spcBef>
              <a:buClr>
                <a:srgbClr val="7F7F7F"/>
              </a:buClr>
              <a:buSzPts val="2400"/>
            </a:pPr>
            <a:r>
              <a:rPr lang="en-US" sz="2400">
                <a:latin typeface="Calibri"/>
                <a:ea typeface="Calibri"/>
                <a:cs typeface="Calibri"/>
                <a:sym typeface="Calibri"/>
              </a:rPr>
              <a:t>Role play scenarios with a partner.</a:t>
            </a:r>
          </a:p>
          <a:p>
            <a:pPr marL="342900" indent="-342900">
              <a:lnSpc>
                <a:spcPct val="100000"/>
              </a:lnSpc>
              <a:spcBef>
                <a:spcPts val="0"/>
              </a:spcBef>
              <a:buClr>
                <a:srgbClr val="7F7F7F"/>
              </a:buClr>
              <a:buSzPts val="2400"/>
            </a:pPr>
            <a:endParaRPr lang="en-US" sz="800">
              <a:latin typeface="Calibri"/>
              <a:ea typeface="Calibri"/>
              <a:cs typeface="Calibri"/>
              <a:sym typeface="Calibri"/>
            </a:endParaRPr>
          </a:p>
          <a:p>
            <a:pPr marL="342900" indent="-342900">
              <a:lnSpc>
                <a:spcPct val="100000"/>
              </a:lnSpc>
              <a:spcBef>
                <a:spcPts val="0"/>
              </a:spcBef>
              <a:buClr>
                <a:srgbClr val="7F7F7F"/>
              </a:buClr>
              <a:buSzPts val="2400"/>
            </a:pPr>
            <a:r>
              <a:rPr lang="en-US" sz="2400">
                <a:latin typeface="Calibri"/>
                <a:cs typeface="Calibri"/>
                <a:sym typeface="Calibri"/>
              </a:rPr>
              <a:t>Debrief in whole group.</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Communicating with Teachers</a:t>
            </a:r>
            <a:endParaRPr sz="2400">
              <a:latin typeface="Trebuchet MS" panose="020B0603020202020204" pitchFamily="34" charset="0"/>
            </a:endParaRPr>
          </a:p>
        </p:txBody>
      </p:sp>
      <p:pic>
        <p:nvPicPr>
          <p:cNvPr id="2" name="Picture 1">
            <a:extLst>
              <a:ext uri="{FF2B5EF4-FFF2-40B4-BE49-F238E27FC236}">
                <a16:creationId xmlns:a16="http://schemas.microsoft.com/office/drawing/2014/main" id="{E1971B43-C5C9-18D7-50DF-2C1EBE921E69}"/>
              </a:ext>
            </a:extLst>
          </p:cNvPr>
          <p:cNvPicPr>
            <a:picLocks noChangeAspect="1"/>
          </p:cNvPicPr>
          <p:nvPr/>
        </p:nvPicPr>
        <p:blipFill>
          <a:blip r:embed="rId3"/>
          <a:stretch>
            <a:fillRect/>
          </a:stretch>
        </p:blipFill>
        <p:spPr>
          <a:xfrm>
            <a:off x="1440594" y="1421704"/>
            <a:ext cx="554784" cy="518205"/>
          </a:xfrm>
          <a:prstGeom prst="rect">
            <a:avLst/>
          </a:prstGeom>
        </p:spPr>
      </p:pic>
    </p:spTree>
    <p:extLst>
      <p:ext uri="{BB962C8B-B14F-4D97-AF65-F5344CB8AC3E}">
        <p14:creationId xmlns:p14="http://schemas.microsoft.com/office/powerpoint/2010/main" val="413369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718638"/>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a:latin typeface="Trebuchet MS" panose="020B0603020202020204" pitchFamily="34" charset="0"/>
                <a:ea typeface="Calibri"/>
                <a:cs typeface="Calibri"/>
                <a:sym typeface="Calibri"/>
              </a:rPr>
              <a:t>Bridge to Practice Projects for Coaches</a:t>
            </a:r>
            <a:endParaRPr sz="3200">
              <a:latin typeface="Trebuchet MS" panose="020B060302020202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015312" y="1385455"/>
            <a:ext cx="9735821"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3191777920"/>
              </p:ext>
            </p:extLst>
          </p:nvPr>
        </p:nvGraphicFramePr>
        <p:xfrm>
          <a:off x="498763" y="2301330"/>
          <a:ext cx="11409217" cy="3296920"/>
        </p:xfrm>
        <a:graphic>
          <a:graphicData uri="http://schemas.openxmlformats.org/drawingml/2006/table">
            <a:tbl>
              <a:tblPr firstRow="1" bandRow="1">
                <a:tableStyleId>{5C22544A-7EE6-4342-B048-85BDC9FD1C3A}</a:tableStyleId>
              </a:tblPr>
              <a:tblGrid>
                <a:gridCol w="2135987">
                  <a:extLst>
                    <a:ext uri="{9D8B030D-6E8A-4147-A177-3AD203B41FA5}">
                      <a16:colId xmlns:a16="http://schemas.microsoft.com/office/drawing/2014/main" val="672023635"/>
                    </a:ext>
                  </a:extLst>
                </a:gridCol>
                <a:gridCol w="9273230">
                  <a:extLst>
                    <a:ext uri="{9D8B030D-6E8A-4147-A177-3AD203B41FA5}">
                      <a16:colId xmlns:a16="http://schemas.microsoft.com/office/drawing/2014/main" val="915301730"/>
                    </a:ext>
                  </a:extLst>
                </a:gridCol>
              </a:tblGrid>
              <a:tr h="0">
                <a:tc>
                  <a:txBody>
                    <a:bodyPr/>
                    <a:lstStyle/>
                    <a:p>
                      <a:r>
                        <a:rPr lang="en-US" sz="1800" b="0" kern="1200">
                          <a:solidFill>
                            <a:schemeClr val="dk1"/>
                          </a:solidFill>
                          <a:latin typeface="+mn-lt"/>
                          <a:ea typeface="+mn-ea"/>
                          <a:cs typeface="+mn-cs"/>
                        </a:rPr>
                        <a:t>Module 1</a:t>
                      </a:r>
                    </a:p>
                  </a:txBody>
                  <a:tcPr>
                    <a:solidFill>
                      <a:schemeClr val="tx2">
                        <a:lumMod val="20000"/>
                        <a:lumOff val="80000"/>
                      </a:schemeClr>
                    </a:solidFill>
                  </a:tcPr>
                </a:tc>
                <a:tc>
                  <a:txBody>
                    <a:bodyPr/>
                    <a:lstStyle/>
                    <a:p>
                      <a:r>
                        <a:rPr lang="en-US" sz="1800" b="0" kern="1200">
                          <a:solidFill>
                            <a:schemeClr val="dk1"/>
                          </a:solidFill>
                          <a:latin typeface="+mn-lt"/>
                          <a:ea typeface="+mn-ea"/>
                          <a:cs typeface="+mn-cs"/>
                        </a:rPr>
                        <a:t>Develop a principal-coach partnership agreement.</a:t>
                      </a:r>
                    </a:p>
                  </a:txBody>
                  <a:tcPr>
                    <a:solidFill>
                      <a:schemeClr val="tx2">
                        <a:lumMod val="20000"/>
                        <a:lumOff val="80000"/>
                      </a:schemeClr>
                    </a:solidFill>
                  </a:tcPr>
                </a:tc>
                <a:extLst>
                  <a:ext uri="{0D108BD9-81ED-4DB2-BD59-A6C34878D82A}">
                    <a16:rowId xmlns:a16="http://schemas.microsoft.com/office/drawing/2014/main" val="2219873317"/>
                  </a:ext>
                </a:extLst>
              </a:tr>
              <a:tr h="370840">
                <a:tc>
                  <a:txBody>
                    <a:bodyPr/>
                    <a:lstStyle/>
                    <a:p>
                      <a:r>
                        <a:rPr lang="en-US"/>
                        <a:t>Module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ea typeface="Calibri"/>
                          <a:cs typeface="Calibri"/>
                          <a:sym typeface="Calibri"/>
                        </a:rPr>
                        <a:t>Develop a needs assessment for professional development on evidence-based instructional practices and complete an </a:t>
                      </a:r>
                      <a:r>
                        <a:rPr lang="en-US" sz="1800" u="sng">
                          <a:solidFill>
                            <a:schemeClr val="hlink"/>
                          </a:solidFill>
                          <a:latin typeface="+mn-lt"/>
                          <a:ea typeface="Calibri"/>
                          <a:cs typeface="Calibri"/>
                          <a:sym typeface="Calibri"/>
                          <a:hlinkClick r:id="rId3"/>
                        </a:rPr>
                        <a:t>ADDIE model </a:t>
                      </a:r>
                      <a:r>
                        <a:rPr lang="en-US" sz="1800">
                          <a:latin typeface="+mn-lt"/>
                          <a:ea typeface="Calibri"/>
                          <a:cs typeface="Calibri"/>
                          <a:sym typeface="Calibri"/>
                        </a:rPr>
                        <a:t>for planning this professional development. </a:t>
                      </a:r>
                      <a:endParaRPr lang="en-US"/>
                    </a:p>
                  </a:txBody>
                  <a:tcPr/>
                </a:tc>
                <a:extLst>
                  <a:ext uri="{0D108BD9-81ED-4DB2-BD59-A6C34878D82A}">
                    <a16:rowId xmlns:a16="http://schemas.microsoft.com/office/drawing/2014/main" val="966963956"/>
                  </a:ext>
                </a:extLst>
              </a:tr>
              <a:tr h="0">
                <a:tc>
                  <a:txBody>
                    <a:bodyPr/>
                    <a:lstStyle/>
                    <a:p>
                      <a:r>
                        <a:rPr lang="en-US"/>
                        <a:t>Module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ea typeface="Calibri"/>
                          <a:cs typeface="Calibri"/>
                          <a:sym typeface="Calibri"/>
                        </a:rPr>
                        <a:t>Develop and describe planned implementation of a professional learning action plan. </a:t>
                      </a:r>
                      <a:endParaRPr lang="en-US"/>
                    </a:p>
                  </a:txBody>
                  <a:tcPr/>
                </a:tc>
                <a:extLst>
                  <a:ext uri="{0D108BD9-81ED-4DB2-BD59-A6C34878D82A}">
                    <a16:rowId xmlns:a16="http://schemas.microsoft.com/office/drawing/2014/main" val="534207610"/>
                  </a:ext>
                </a:extLst>
              </a:tr>
              <a:tr h="370840">
                <a:tc>
                  <a:txBody>
                    <a:bodyPr/>
                    <a:lstStyle/>
                    <a:p>
                      <a:r>
                        <a:rPr lang="en-US"/>
                        <a:t>Module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ea typeface="Calibri"/>
                          <a:cs typeface="Calibri"/>
                          <a:sym typeface="Calibri"/>
                        </a:rPr>
                        <a:t>Create a video that reflects coaching to help teachers plan, implement, and analyze standards-based literacy instruction.</a:t>
                      </a:r>
                      <a:endParaRPr lang="en-US"/>
                    </a:p>
                  </a:txBody>
                  <a:tcPr/>
                </a:tc>
                <a:extLst>
                  <a:ext uri="{0D108BD9-81ED-4DB2-BD59-A6C34878D82A}">
                    <a16:rowId xmlns:a16="http://schemas.microsoft.com/office/drawing/2014/main" val="2190186905"/>
                  </a:ext>
                </a:extLst>
              </a:tr>
              <a:tr h="370840">
                <a:tc>
                  <a:txBody>
                    <a:bodyPr/>
                    <a:lstStyle/>
                    <a:p>
                      <a:r>
                        <a:rPr lang="en-US"/>
                        <a:t>Module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ea typeface="Calibri"/>
                          <a:cs typeface="Calibri"/>
                          <a:sym typeface="Calibri"/>
                        </a:rPr>
                        <a:t>Complete a reflection on the course, including plans for continued professional growth.</a:t>
                      </a:r>
                    </a:p>
                  </a:txBody>
                  <a:tcPr/>
                </a:tc>
                <a:extLst>
                  <a:ext uri="{0D108BD9-81ED-4DB2-BD59-A6C34878D82A}">
                    <a16:rowId xmlns:a16="http://schemas.microsoft.com/office/drawing/2014/main" val="2349813310"/>
                  </a:ext>
                </a:extLst>
              </a:tr>
              <a:tr h="370840">
                <a:tc>
                  <a:txBody>
                    <a:bodyPr/>
                    <a:lstStyle/>
                    <a:p>
                      <a:r>
                        <a:rPr lang="en-US"/>
                        <a:t>Module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cs typeface="Calibri"/>
                        </a:rPr>
                        <a:t>Choose one teacher with whom you have seen significant growth as a result of coaching support and complete a reflection on what worked, why it worked and which areas of growth were most evident.</a:t>
                      </a:r>
                    </a:p>
                  </a:txBody>
                  <a:tcPr/>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185520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30</a:t>
            </a:fld>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a:solidFill>
                  <a:schemeClr val="dk1"/>
                </a:solidFill>
                <a:latin typeface="Trebuchet MS" panose="020B0603020202020204" pitchFamily="34" charset="0"/>
                <a:ea typeface="Calibri"/>
                <a:cs typeface="Calibri"/>
                <a:sym typeface="Calibri"/>
              </a:rPr>
              <a:t>Learn and Confirm</a:t>
            </a:r>
            <a:endParaRPr sz="1600" b="0" i="0" u="none" strike="noStrike" cap="none">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40594" y="2957523"/>
            <a:ext cx="8676285" cy="246466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00000"/>
              </a:lnSpc>
              <a:spcBef>
                <a:spcPts val="0"/>
              </a:spcBef>
              <a:buClr>
                <a:srgbClr val="7F7F7F"/>
              </a:buClr>
              <a:buSzPts val="2400"/>
            </a:pPr>
            <a:r>
              <a:rPr lang="en-US" sz="2400">
                <a:latin typeface="Calibri"/>
                <a:ea typeface="Calibri"/>
                <a:cs typeface="Calibri"/>
                <a:sym typeface="Calibri"/>
              </a:rPr>
              <a:t>Professional development should address needs of the school based on data.</a:t>
            </a:r>
          </a:p>
          <a:p>
            <a:pPr marL="342900" indent="-292100">
              <a:lnSpc>
                <a:spcPct val="100000"/>
              </a:lnSpc>
              <a:spcBef>
                <a:spcPts val="0"/>
              </a:spcBef>
              <a:buClr>
                <a:srgbClr val="7F7F7F"/>
              </a:buClr>
              <a:buSzPts val="800"/>
              <a:buFont typeface="Arial" panose="020B0604020202020204" pitchFamily="34" charset="0"/>
              <a:buNone/>
            </a:pPr>
            <a:endParaRPr lang="en-US" sz="800">
              <a:latin typeface="Calibri"/>
              <a:ea typeface="Calibri"/>
              <a:cs typeface="Calibri"/>
              <a:sym typeface="Calibri"/>
            </a:endParaRPr>
          </a:p>
          <a:p>
            <a:pPr marL="342900" indent="-342900">
              <a:lnSpc>
                <a:spcPct val="100000"/>
              </a:lnSpc>
              <a:spcBef>
                <a:spcPts val="0"/>
              </a:spcBef>
              <a:buClr>
                <a:srgbClr val="7F7F7F"/>
              </a:buClr>
              <a:buSzPts val="2400"/>
            </a:pPr>
            <a:r>
              <a:rPr lang="en-US" sz="2400">
                <a:latin typeface="Calibri"/>
                <a:ea typeface="Calibri"/>
                <a:cs typeface="Calibri"/>
                <a:sym typeface="Calibri"/>
              </a:rPr>
              <a:t>Professional development should be ongoing, and coaches should support implementation in the classroom.</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Facilitating Professional Learning in Groups</a:t>
            </a:r>
            <a:endParaRPr sz="2400">
              <a:latin typeface="Trebuchet MS" panose="020B0603020202020204" pitchFamily="34" charset="0"/>
            </a:endParaRPr>
          </a:p>
        </p:txBody>
      </p:sp>
      <p:pic>
        <p:nvPicPr>
          <p:cNvPr id="3" name="Picture 2">
            <a:extLst>
              <a:ext uri="{FF2B5EF4-FFF2-40B4-BE49-F238E27FC236}">
                <a16:creationId xmlns:a16="http://schemas.microsoft.com/office/drawing/2014/main" id="{FA1D97EE-B167-2D25-1C08-FFBF59375B50}"/>
              </a:ext>
            </a:extLst>
          </p:cNvPr>
          <p:cNvPicPr>
            <a:picLocks noChangeAspect="1"/>
          </p:cNvPicPr>
          <p:nvPr/>
        </p:nvPicPr>
        <p:blipFill>
          <a:blip r:embed="rId3"/>
          <a:stretch>
            <a:fillRect/>
          </a:stretch>
        </p:blipFill>
        <p:spPr>
          <a:xfrm>
            <a:off x="1430079" y="1435816"/>
            <a:ext cx="518205" cy="469433"/>
          </a:xfrm>
          <a:prstGeom prst="rect">
            <a:avLst/>
          </a:prstGeom>
        </p:spPr>
      </p:pic>
    </p:spTree>
    <p:extLst>
      <p:ext uri="{BB962C8B-B14F-4D97-AF65-F5344CB8AC3E}">
        <p14:creationId xmlns:p14="http://schemas.microsoft.com/office/powerpoint/2010/main" val="204932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6107964" y="6109335"/>
            <a:ext cx="5761365" cy="35919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31</a:t>
            </a:fld>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40594" y="2415823"/>
            <a:ext cx="8676286" cy="300636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Research (e.g., case studies, interviews, observations) and scholarship on professional development practices suggest that in some cases, PLCs can foster teacher learning and improve the professional culture of a school.</a:t>
            </a:r>
            <a:endParaRPr lang="en-US" sz="2800"/>
          </a:p>
          <a:p>
            <a:pPr marL="342900" indent="-292100">
              <a:lnSpc>
                <a:spcPct val="100000"/>
              </a:lnSpc>
              <a:spcBef>
                <a:spcPts val="0"/>
              </a:spcBef>
              <a:buClr>
                <a:srgbClr val="7F7F7F"/>
              </a:buClr>
              <a:buSzPts val="800"/>
              <a:buFont typeface="Arial" panose="020B0604020202020204" pitchFamily="34" charset="0"/>
              <a:buNone/>
            </a:pPr>
            <a:endParaRPr lang="en-US" sz="8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PLC materials have been developed to promote teacher learning on a variety of topics.</a:t>
            </a:r>
            <a:endParaRPr lang="en-US" sz="240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40593" y="1253068"/>
            <a:ext cx="8676285" cy="7902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Facilitating Professional Learning in Groups</a:t>
            </a:r>
            <a:endParaRPr sz="2400">
              <a:latin typeface="Trebuchet MS" panose="020B0603020202020204" pitchFamily="34" charset="0"/>
            </a:endParaRPr>
          </a:p>
        </p:txBody>
      </p:sp>
      <p:sp>
        <p:nvSpPr>
          <p:cNvPr id="4" name="TextBox 3">
            <a:extLst>
              <a:ext uri="{FF2B5EF4-FFF2-40B4-BE49-F238E27FC236}">
                <a16:creationId xmlns:a16="http://schemas.microsoft.com/office/drawing/2014/main" id="{5B263FC8-190D-0074-8FCC-01F69BCF31A2}"/>
              </a:ext>
            </a:extLst>
          </p:cNvPr>
          <p:cNvSpPr txBox="1"/>
          <p:nvPr/>
        </p:nvSpPr>
        <p:spPr>
          <a:xfrm>
            <a:off x="5202661" y="6120622"/>
            <a:ext cx="5544866" cy="461665"/>
          </a:xfrm>
          <a:prstGeom prst="rect">
            <a:avLst/>
          </a:prstGeom>
          <a:noFill/>
        </p:spPr>
        <p:txBody>
          <a:bodyPr wrap="square">
            <a:spAutoFit/>
          </a:bodyPr>
          <a:lstStyle/>
          <a:p>
            <a:pPr marL="0" marR="0" lvl="0" indent="0" algn="r" rtl="0">
              <a:lnSpc>
                <a:spcPct val="100000"/>
              </a:lnSpc>
              <a:spcBef>
                <a:spcPts val="0"/>
              </a:spcBef>
              <a:spcAft>
                <a:spcPts val="0"/>
              </a:spcAft>
              <a:buNone/>
            </a:pPr>
            <a:r>
              <a:rPr lang="en-US" sz="1200" b="0" i="0" u="none" strike="noStrike" cap="none" err="1">
                <a:solidFill>
                  <a:srgbClr val="000000"/>
                </a:solidFill>
                <a:latin typeface="Arial"/>
                <a:ea typeface="Arial"/>
                <a:cs typeface="Arial"/>
                <a:sym typeface="Arial"/>
              </a:rPr>
              <a:t>Borko</a:t>
            </a:r>
            <a:r>
              <a:rPr lang="en-US" sz="1200" b="0" i="0" u="none" strike="noStrike" cap="none">
                <a:solidFill>
                  <a:srgbClr val="000000"/>
                </a:solidFill>
                <a:latin typeface="Arial"/>
                <a:ea typeface="Arial"/>
                <a:cs typeface="Arial"/>
                <a:sym typeface="Arial"/>
              </a:rPr>
              <a:t>, 2004; </a:t>
            </a:r>
            <a:r>
              <a:rPr lang="en-US" sz="1200" b="0" i="0" u="none" strike="noStrike" cap="none" err="1">
                <a:solidFill>
                  <a:srgbClr val="000000"/>
                </a:solidFill>
                <a:latin typeface="Arial"/>
                <a:ea typeface="Arial"/>
                <a:cs typeface="Arial"/>
                <a:sym typeface="Arial"/>
              </a:rPr>
              <a:t>Buysse</a:t>
            </a:r>
            <a:r>
              <a:rPr lang="en-US" sz="1200" b="0" i="0" u="none" strike="noStrike" cap="none">
                <a:solidFill>
                  <a:srgbClr val="000000"/>
                </a:solidFill>
                <a:latin typeface="Arial"/>
                <a:ea typeface="Arial"/>
                <a:cs typeface="Arial"/>
                <a:sym typeface="Arial"/>
              </a:rPr>
              <a:t>, Sparkman, &amp; Wesley, 2003; Englert &amp; Tarrant, 1995; </a:t>
            </a:r>
            <a:endParaRPr lang="en-US" sz="1200"/>
          </a:p>
          <a:p>
            <a:pPr marL="0" marR="0" lvl="0" indent="0" algn="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Little, 2002; Wilson &amp; Berne,1999; </a:t>
            </a:r>
            <a:r>
              <a:rPr lang="en-US" sz="1200" b="0" i="0" u="none" strike="noStrike" cap="none" err="1">
                <a:solidFill>
                  <a:srgbClr val="000000"/>
                </a:solidFill>
                <a:latin typeface="Arial"/>
                <a:ea typeface="Arial"/>
                <a:cs typeface="Arial"/>
                <a:sym typeface="Arial"/>
              </a:rPr>
              <a:t>Vescio</a:t>
            </a:r>
            <a:r>
              <a:rPr lang="en-US" sz="1200" b="0" i="0" u="none" strike="noStrike" cap="none">
                <a:solidFill>
                  <a:srgbClr val="000000"/>
                </a:solidFill>
                <a:latin typeface="Arial"/>
                <a:ea typeface="Arial"/>
                <a:cs typeface="Arial"/>
                <a:sym typeface="Arial"/>
              </a:rPr>
              <a:t> et al., 2008 </a:t>
            </a:r>
            <a:endParaRPr lang="en-US" sz="1200"/>
          </a:p>
        </p:txBody>
      </p:sp>
    </p:spTree>
    <p:extLst>
      <p:ext uri="{BB962C8B-B14F-4D97-AF65-F5344CB8AC3E}">
        <p14:creationId xmlns:p14="http://schemas.microsoft.com/office/powerpoint/2010/main" val="31155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6016978" y="6109335"/>
            <a:ext cx="5761365" cy="35919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32</a:t>
            </a:fld>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40594" y="2415823"/>
            <a:ext cx="8676286" cy="300636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Establish norms.</a:t>
            </a:r>
            <a:endParaRPr lang="en-US" sz="800">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Build trust within the group.</a:t>
            </a:r>
          </a:p>
          <a:p>
            <a:pPr marL="342900" lvl="0" indent="-342900" algn="l" rtl="0">
              <a:lnSpc>
                <a:spcPct val="100000"/>
              </a:lnSpc>
              <a:spcBef>
                <a:spcPts val="0"/>
              </a:spcBef>
              <a:spcAft>
                <a:spcPts val="0"/>
              </a:spcAft>
              <a:buClr>
                <a:srgbClr val="7F7F7F"/>
              </a:buClr>
              <a:buSzPts val="2400"/>
              <a:buChar char="•"/>
            </a:pPr>
            <a:r>
              <a:rPr lang="en-US" sz="2400">
                <a:latin typeface="Calibri"/>
                <a:cs typeface="Calibri"/>
                <a:sym typeface="Calibri"/>
              </a:rPr>
              <a:t>Value everyone’s contributions.</a:t>
            </a:r>
          </a:p>
          <a:p>
            <a:pPr marL="342900" lvl="0" indent="-342900" algn="l" rtl="0">
              <a:lnSpc>
                <a:spcPct val="100000"/>
              </a:lnSpc>
              <a:spcBef>
                <a:spcPts val="0"/>
              </a:spcBef>
              <a:spcAft>
                <a:spcPts val="0"/>
              </a:spcAft>
              <a:buClr>
                <a:srgbClr val="7F7F7F"/>
              </a:buClr>
              <a:buSzPts val="2400"/>
              <a:buChar char="•"/>
            </a:pPr>
            <a:r>
              <a:rPr lang="en-US" sz="2400">
                <a:latin typeface="Calibri"/>
                <a:cs typeface="Calibri"/>
                <a:sym typeface="Calibri"/>
              </a:rPr>
              <a:t>Develop shared goals.</a:t>
            </a:r>
          </a:p>
          <a:p>
            <a:pPr marL="342900" lvl="0" indent="-342900" algn="l" rtl="0">
              <a:lnSpc>
                <a:spcPct val="100000"/>
              </a:lnSpc>
              <a:spcBef>
                <a:spcPts val="0"/>
              </a:spcBef>
              <a:spcAft>
                <a:spcPts val="0"/>
              </a:spcAft>
              <a:buClr>
                <a:srgbClr val="7F7F7F"/>
              </a:buClr>
              <a:buSzPts val="2400"/>
              <a:buChar char="•"/>
            </a:pPr>
            <a:r>
              <a:rPr lang="en-US" sz="2400">
                <a:latin typeface="Calibri"/>
                <a:cs typeface="Calibri"/>
                <a:sym typeface="Calibri"/>
              </a:rPr>
              <a:t>Allow teachers to discuss in small groups before calling on them to share in a large group.</a:t>
            </a:r>
          </a:p>
          <a:p>
            <a:pPr marL="342900" lvl="0" indent="-342900" algn="l" rtl="0">
              <a:lnSpc>
                <a:spcPct val="100000"/>
              </a:lnSpc>
              <a:spcBef>
                <a:spcPts val="0"/>
              </a:spcBef>
              <a:spcAft>
                <a:spcPts val="0"/>
              </a:spcAft>
              <a:buClr>
                <a:srgbClr val="7F7F7F"/>
              </a:buClr>
              <a:buSzPts val="2400"/>
              <a:buChar char="•"/>
            </a:pPr>
            <a:r>
              <a:rPr lang="en-US" sz="2400">
                <a:latin typeface="Calibri"/>
                <a:cs typeface="Calibri"/>
                <a:sym typeface="Calibri"/>
              </a:rPr>
              <a:t>Use a graphic organizer to track teacher/discourse/participation.</a:t>
            </a:r>
            <a:endParaRPr lang="en-US" sz="240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40593" y="1253068"/>
            <a:ext cx="8676285" cy="7902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Facilitating Professional Learning in Groups</a:t>
            </a:r>
            <a:endParaRPr sz="2400">
              <a:latin typeface="Trebuchet MS" panose="020B0603020202020204" pitchFamily="34" charset="0"/>
            </a:endParaRPr>
          </a:p>
        </p:txBody>
      </p:sp>
      <p:sp>
        <p:nvSpPr>
          <p:cNvPr id="4" name="TextBox 3">
            <a:extLst>
              <a:ext uri="{FF2B5EF4-FFF2-40B4-BE49-F238E27FC236}">
                <a16:creationId xmlns:a16="http://schemas.microsoft.com/office/drawing/2014/main" id="{5B263FC8-190D-0074-8FCC-01F69BCF31A2}"/>
              </a:ext>
            </a:extLst>
          </p:cNvPr>
          <p:cNvSpPr txBox="1"/>
          <p:nvPr/>
        </p:nvSpPr>
        <p:spPr>
          <a:xfrm>
            <a:off x="8082844" y="6063757"/>
            <a:ext cx="2596444" cy="276999"/>
          </a:xfrm>
          <a:prstGeom prst="rect">
            <a:avLst/>
          </a:prstGeom>
          <a:noFill/>
        </p:spPr>
        <p:txBody>
          <a:bodyPr wrap="square">
            <a:spAutoFit/>
          </a:bodyPr>
          <a:lstStyle/>
          <a:p>
            <a:pPr marL="0" marR="0" lvl="0" indent="0" algn="r" rtl="0">
              <a:lnSpc>
                <a:spcPct val="100000"/>
              </a:lnSpc>
              <a:spcBef>
                <a:spcPts val="0"/>
              </a:spcBef>
              <a:spcAft>
                <a:spcPts val="0"/>
              </a:spcAft>
              <a:buNone/>
            </a:pPr>
            <a:r>
              <a:rPr lang="en-US" sz="1200" b="0" i="0" u="none" strike="noStrike" cap="none" err="1">
                <a:solidFill>
                  <a:srgbClr val="000000"/>
                </a:solidFill>
                <a:latin typeface="Arial"/>
                <a:ea typeface="Arial"/>
                <a:cs typeface="Arial"/>
                <a:sym typeface="Arial"/>
              </a:rPr>
              <a:t>Rasberry</a:t>
            </a:r>
            <a:r>
              <a:rPr lang="en-US" sz="1200" b="0" i="0" u="none" strike="noStrike" cap="none">
                <a:solidFill>
                  <a:srgbClr val="000000"/>
                </a:solidFill>
                <a:latin typeface="Arial"/>
                <a:ea typeface="Arial"/>
                <a:cs typeface="Arial"/>
                <a:sym typeface="Arial"/>
              </a:rPr>
              <a:t> &amp; Mahajan, 2008</a:t>
            </a:r>
            <a:endParaRPr lang="en-US" sz="1200"/>
          </a:p>
        </p:txBody>
      </p:sp>
    </p:spTree>
    <p:extLst>
      <p:ext uri="{BB962C8B-B14F-4D97-AF65-F5344CB8AC3E}">
        <p14:creationId xmlns:p14="http://schemas.microsoft.com/office/powerpoint/2010/main" val="63314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33</a:t>
            </a:fld>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a:solidFill>
                  <a:schemeClr val="dk1"/>
                </a:solidFill>
                <a:latin typeface="Trebuchet MS" panose="020B0603020202020204" pitchFamily="34" charset="0"/>
                <a:ea typeface="Calibri"/>
                <a:cs typeface="Calibri"/>
                <a:sym typeface="Calibri"/>
              </a:rPr>
              <a:t>Collaborate and Practice</a:t>
            </a:r>
            <a:endParaRPr sz="1600" b="0" i="0" u="none" strike="noStrike" cap="none">
              <a:solidFill>
                <a:srgbClr val="000000"/>
              </a:solidFill>
              <a:latin typeface="Trebuchet MS" panose="020B0603020202020204" pitchFamily="34" charset="0"/>
              <a:ea typeface="Arial"/>
              <a:cs typeface="Arial"/>
              <a:sym typeface="Arial"/>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Facilitating Professional Learning in Groups</a:t>
            </a:r>
            <a:endParaRPr sz="2400">
              <a:latin typeface="Trebuchet MS" panose="020B0603020202020204" pitchFamily="34" charset="0"/>
            </a:endParaRPr>
          </a:p>
        </p:txBody>
      </p:sp>
      <p:pic>
        <p:nvPicPr>
          <p:cNvPr id="2" name="Picture 1">
            <a:extLst>
              <a:ext uri="{FF2B5EF4-FFF2-40B4-BE49-F238E27FC236}">
                <a16:creationId xmlns:a16="http://schemas.microsoft.com/office/drawing/2014/main" id="{E1971B43-C5C9-18D7-50DF-2C1EBE921E69}"/>
              </a:ext>
            </a:extLst>
          </p:cNvPr>
          <p:cNvPicPr>
            <a:picLocks noChangeAspect="1"/>
          </p:cNvPicPr>
          <p:nvPr/>
        </p:nvPicPr>
        <p:blipFill>
          <a:blip r:embed="rId3"/>
          <a:stretch>
            <a:fillRect/>
          </a:stretch>
        </p:blipFill>
        <p:spPr>
          <a:xfrm>
            <a:off x="1440594" y="1421704"/>
            <a:ext cx="554784" cy="518205"/>
          </a:xfrm>
          <a:prstGeom prst="rect">
            <a:avLst/>
          </a:prstGeom>
        </p:spPr>
      </p:pic>
      <p:pic>
        <p:nvPicPr>
          <p:cNvPr id="3" name="Picture 2">
            <a:extLst>
              <a:ext uri="{FF2B5EF4-FFF2-40B4-BE49-F238E27FC236}">
                <a16:creationId xmlns:a16="http://schemas.microsoft.com/office/drawing/2014/main" id="{97E21786-2381-0829-20C3-6FB184582616}"/>
              </a:ext>
            </a:extLst>
          </p:cNvPr>
          <p:cNvPicPr>
            <a:picLocks noChangeAspect="1"/>
          </p:cNvPicPr>
          <p:nvPr/>
        </p:nvPicPr>
        <p:blipFill>
          <a:blip r:embed="rId4"/>
          <a:stretch>
            <a:fillRect/>
          </a:stretch>
        </p:blipFill>
        <p:spPr>
          <a:xfrm>
            <a:off x="8309639" y="1982695"/>
            <a:ext cx="3614479" cy="2409653"/>
          </a:xfrm>
          <a:prstGeom prst="rect">
            <a:avLst/>
          </a:prstGeom>
        </p:spPr>
      </p:pic>
      <p:sp>
        <p:nvSpPr>
          <p:cNvPr id="4" name="TextBox 3">
            <a:extLst>
              <a:ext uri="{FF2B5EF4-FFF2-40B4-BE49-F238E27FC236}">
                <a16:creationId xmlns:a16="http://schemas.microsoft.com/office/drawing/2014/main" id="{AAD8246E-979C-A68D-AFC6-CD1C5D51DD55}"/>
              </a:ext>
            </a:extLst>
          </p:cNvPr>
          <p:cNvSpPr txBox="1"/>
          <p:nvPr/>
        </p:nvSpPr>
        <p:spPr>
          <a:xfrm>
            <a:off x="1440594" y="3002462"/>
            <a:ext cx="4031151" cy="830997"/>
          </a:xfrm>
          <a:prstGeom prst="rect">
            <a:avLst/>
          </a:prstGeom>
          <a:noFill/>
        </p:spPr>
        <p:txBody>
          <a:bodyPr wrap="square" lIns="91440" tIns="45720" rIns="91440" bIns="45720" rtlCol="0" anchor="t">
            <a:spAutoFit/>
          </a:bodyPr>
          <a:lstStyle/>
          <a:p>
            <a:r>
              <a:rPr lang="en-US" sz="2400"/>
              <a:t>Sneak Peek: Establishing Expectations and Norms</a:t>
            </a:r>
          </a:p>
        </p:txBody>
      </p:sp>
      <p:sp>
        <p:nvSpPr>
          <p:cNvPr id="5" name="TextBox 4">
            <a:extLst>
              <a:ext uri="{FF2B5EF4-FFF2-40B4-BE49-F238E27FC236}">
                <a16:creationId xmlns:a16="http://schemas.microsoft.com/office/drawing/2014/main" id="{BC9137C7-3980-4BED-8BAE-FD8989A7F003}"/>
              </a:ext>
            </a:extLst>
          </p:cNvPr>
          <p:cNvSpPr txBox="1"/>
          <p:nvPr/>
        </p:nvSpPr>
        <p:spPr>
          <a:xfrm>
            <a:off x="1430079" y="4485657"/>
            <a:ext cx="9053689" cy="830997"/>
          </a:xfrm>
          <a:prstGeom prst="rect">
            <a:avLst/>
          </a:prstGeom>
          <a:noFill/>
        </p:spPr>
        <p:txBody>
          <a:bodyPr wrap="square" rtlCol="0">
            <a:spAutoFit/>
          </a:bodyPr>
          <a:lstStyle/>
          <a:p>
            <a:pPr marL="342900" marR="0" lvl="0" indent="-330200" algn="l" rtl="0">
              <a:lnSpc>
                <a:spcPct val="100000"/>
              </a:lnSpc>
              <a:spcBef>
                <a:spcPts val="0"/>
              </a:spcBef>
              <a:spcAft>
                <a:spcPts val="0"/>
              </a:spcAft>
              <a:buClr>
                <a:srgbClr val="7F7F7F"/>
              </a:buClr>
              <a:buSzPts val="2000"/>
              <a:buFont typeface="Arial"/>
              <a:buChar char="•"/>
            </a:pPr>
            <a:r>
              <a:rPr lang="en-US" sz="2400" b="0" i="0" u="none" strike="noStrike" cap="none">
                <a:solidFill>
                  <a:schemeClr val="dk1"/>
                </a:solidFill>
                <a:latin typeface="Calibri"/>
                <a:ea typeface="Calibri"/>
                <a:cs typeface="Calibri"/>
                <a:sym typeface="Calibri"/>
              </a:rPr>
              <a:t>Watch the </a:t>
            </a:r>
            <a:r>
              <a:rPr lang="en-US" sz="2400" b="1" i="0" u="sng" strike="noStrike" cap="none">
                <a:solidFill>
                  <a:schemeClr val="hlink"/>
                </a:solidFill>
                <a:latin typeface="Calibri"/>
                <a:ea typeface="Calibri"/>
                <a:cs typeface="Calibri"/>
                <a:sym typeface="Calibri"/>
                <a:hlinkClick r:id="rId5"/>
              </a:rPr>
              <a:t>Video 2: Small Group Data Discussion and Planning</a:t>
            </a:r>
            <a:r>
              <a:rPr lang="en-US" sz="2400" b="0" i="0" u="none" strike="noStrike" cap="none">
                <a:solidFill>
                  <a:schemeClr val="dk1"/>
                </a:solidFill>
                <a:latin typeface="Calibri"/>
                <a:ea typeface="Calibri"/>
                <a:cs typeface="Calibri"/>
                <a:sym typeface="Calibri"/>
                <a:hlinkClick r:id="rId5"/>
              </a:rPr>
              <a:t> </a:t>
            </a:r>
            <a:endParaRPr lang="en-US" sz="2400"/>
          </a:p>
          <a:p>
            <a:pPr marL="342900" marR="0" lvl="0" indent="-330200" algn="l" rtl="0">
              <a:lnSpc>
                <a:spcPct val="100000"/>
              </a:lnSpc>
              <a:spcBef>
                <a:spcPts val="0"/>
              </a:spcBef>
              <a:spcAft>
                <a:spcPts val="0"/>
              </a:spcAft>
              <a:buClr>
                <a:srgbClr val="7F7F7F"/>
              </a:buClr>
              <a:buSzPts val="2000"/>
              <a:buFont typeface="Arial"/>
              <a:buChar char="•"/>
            </a:pPr>
            <a:r>
              <a:rPr lang="en-US" sz="2400" b="0" i="0" u="none" strike="noStrike" cap="none">
                <a:solidFill>
                  <a:schemeClr val="dk1"/>
                </a:solidFill>
                <a:latin typeface="Calibri"/>
                <a:ea typeface="Calibri"/>
                <a:cs typeface="Calibri"/>
                <a:sym typeface="Calibri"/>
              </a:rPr>
              <a:t>Debrief in whole group.</a:t>
            </a:r>
            <a:endParaRPr lang="en-US" sz="2400"/>
          </a:p>
        </p:txBody>
      </p:sp>
    </p:spTree>
    <p:extLst>
      <p:ext uri="{BB962C8B-B14F-4D97-AF65-F5344CB8AC3E}">
        <p14:creationId xmlns:p14="http://schemas.microsoft.com/office/powerpoint/2010/main" val="3283441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6016978" y="6109335"/>
            <a:ext cx="5761365" cy="35919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34</a:t>
            </a:fld>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40594" y="2415823"/>
            <a:ext cx="8676286" cy="3006362"/>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2800"/>
              <a:buNone/>
            </a:pPr>
            <a:r>
              <a:rPr lang="en-US" sz="2400">
                <a:latin typeface="Calibri"/>
                <a:ea typeface="Calibri"/>
                <a:cs typeface="Calibri"/>
                <a:sym typeface="Calibri"/>
              </a:rPr>
              <a:t>With a partner or in your small groups, use chart paper and markers to create an infographic that reflects how to conduct a small or large group professional development where everyone participates and shares ideas.</a:t>
            </a:r>
            <a:endParaRPr lang="en-US" sz="280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40593" y="1253068"/>
            <a:ext cx="8676285" cy="79022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Facilitating Professional Learning in Groups</a:t>
            </a:r>
            <a:endParaRPr sz="2400">
              <a:latin typeface="Trebuchet MS" panose="020B0603020202020204" pitchFamily="34" charset="0"/>
            </a:endParaRPr>
          </a:p>
        </p:txBody>
      </p:sp>
    </p:spTree>
    <p:extLst>
      <p:ext uri="{BB962C8B-B14F-4D97-AF65-F5344CB8AC3E}">
        <p14:creationId xmlns:p14="http://schemas.microsoft.com/office/powerpoint/2010/main" val="1561117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35</a:t>
            </a:fld>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a:solidFill>
                  <a:schemeClr val="dk1"/>
                </a:solidFill>
                <a:latin typeface="Trebuchet MS" panose="020B0603020202020204" pitchFamily="34" charset="0"/>
                <a:ea typeface="Calibri"/>
                <a:cs typeface="Calibri"/>
                <a:sym typeface="Calibri"/>
              </a:rPr>
              <a:t>Reflect, Plan, and Implement</a:t>
            </a:r>
            <a:endParaRPr sz="1600" b="0" i="0" u="none" strike="noStrike" cap="none">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40594" y="2957523"/>
            <a:ext cx="8676285" cy="246466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170" indent="-344170">
              <a:lnSpc>
                <a:spcPct val="100000"/>
              </a:lnSpc>
              <a:spcBef>
                <a:spcPts val="0"/>
              </a:spcBef>
              <a:buClr>
                <a:srgbClr val="7F7F7F"/>
              </a:buClr>
              <a:buSzPts val="2400"/>
            </a:pPr>
            <a:r>
              <a:rPr lang="en-US" sz="2400">
                <a:latin typeface="Calibri"/>
                <a:ea typeface="Calibri"/>
                <a:cs typeface="Calibri"/>
                <a:sym typeface="Calibri"/>
              </a:rPr>
              <a:t>What did you learn during this session that confirmed what you already knew about having coaching conversations and facilitating dialogue in small and large professional learning sessions?</a:t>
            </a:r>
            <a:endParaRPr lang="en-US"/>
          </a:p>
          <a:p>
            <a:pPr marL="342900" indent="-292100">
              <a:lnSpc>
                <a:spcPct val="100000"/>
              </a:lnSpc>
              <a:spcBef>
                <a:spcPts val="0"/>
              </a:spcBef>
              <a:buClr>
                <a:srgbClr val="7F7F7F"/>
              </a:buClr>
              <a:buSzPts val="800"/>
              <a:buFont typeface="Arial" panose="020B0604020202020204" pitchFamily="34" charset="0"/>
              <a:buNone/>
            </a:pPr>
            <a:endParaRPr lang="en-US" sz="800">
              <a:latin typeface="Calibri"/>
              <a:ea typeface="Calibri"/>
              <a:cs typeface="Calibri"/>
              <a:sym typeface="Calibri"/>
            </a:endParaRPr>
          </a:p>
          <a:p>
            <a:pPr marL="342900" indent="-342900">
              <a:lnSpc>
                <a:spcPct val="100000"/>
              </a:lnSpc>
              <a:spcBef>
                <a:spcPts val="0"/>
              </a:spcBef>
              <a:buClr>
                <a:srgbClr val="7F7F7F"/>
              </a:buClr>
              <a:buSzPts val="2400"/>
            </a:pPr>
            <a:r>
              <a:rPr lang="en-US" sz="2400">
                <a:latin typeface="Calibri"/>
                <a:ea typeface="Calibri"/>
                <a:cs typeface="Calibri"/>
                <a:sym typeface="Calibri"/>
              </a:rPr>
              <a:t>What did you learn that you need to focus on implementing as a coach?</a:t>
            </a:r>
            <a:endParaRPr lang="en-US" sz="2400">
              <a:latin typeface="Calibri"/>
              <a:ea typeface="Calibri"/>
              <a:cs typeface="Calibri"/>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Think-Pair-Share</a:t>
            </a:r>
            <a:endParaRPr sz="2400">
              <a:latin typeface="Trebuchet MS" panose="020B0603020202020204" pitchFamily="34" charset="0"/>
            </a:endParaRPr>
          </a:p>
        </p:txBody>
      </p:sp>
      <p:pic>
        <p:nvPicPr>
          <p:cNvPr id="3" name="Picture 2">
            <a:extLst>
              <a:ext uri="{FF2B5EF4-FFF2-40B4-BE49-F238E27FC236}">
                <a16:creationId xmlns:a16="http://schemas.microsoft.com/office/drawing/2014/main" id="{C2BC6C3F-6E79-99A1-F690-481102005E4E}"/>
              </a:ext>
            </a:extLst>
          </p:cNvPr>
          <p:cNvPicPr>
            <a:picLocks noChangeAspect="1"/>
          </p:cNvPicPr>
          <p:nvPr/>
        </p:nvPicPr>
        <p:blipFill>
          <a:blip r:embed="rId3"/>
          <a:stretch>
            <a:fillRect/>
          </a:stretch>
        </p:blipFill>
        <p:spPr>
          <a:xfrm>
            <a:off x="1500443" y="1366206"/>
            <a:ext cx="481626" cy="585267"/>
          </a:xfrm>
          <a:prstGeom prst="rect">
            <a:avLst/>
          </a:prstGeom>
        </p:spPr>
      </p:pic>
    </p:spTree>
    <p:extLst>
      <p:ext uri="{BB962C8B-B14F-4D97-AF65-F5344CB8AC3E}">
        <p14:creationId xmlns:p14="http://schemas.microsoft.com/office/powerpoint/2010/main" val="296525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36</a:t>
            </a:fld>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a:solidFill>
                  <a:schemeClr val="dk1"/>
                </a:solidFill>
                <a:latin typeface="Trebuchet MS" panose="020B0603020202020204" pitchFamily="34" charset="0"/>
                <a:ea typeface="Calibri"/>
                <a:cs typeface="Calibri"/>
                <a:sym typeface="Calibri"/>
              </a:rPr>
              <a:t>Reflect, Plan, and Implement</a:t>
            </a:r>
            <a:endParaRPr sz="1600" b="0" i="0" u="none" strike="noStrike" cap="none">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40594" y="2957523"/>
            <a:ext cx="10190572" cy="3003010"/>
          </a:xfrm>
          <a:prstGeom prst="rect">
            <a:avLst/>
          </a:prstGeom>
          <a:noFill/>
          <a:ln>
            <a:noFill/>
          </a:ln>
        </p:spPr>
        <p:txBody>
          <a:bodyPr spcFirstLastPara="1" vert="horz" wrap="square" lIns="91425" tIns="45700" rIns="91425" bIns="45700" rtlCol="0" anchor="t"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1600"/>
              <a:buNone/>
            </a:pPr>
            <a:r>
              <a:rPr lang="en-US" sz="2400" b="1">
                <a:latin typeface="Calibri"/>
                <a:ea typeface="Calibri"/>
                <a:cs typeface="Calibri"/>
                <a:sym typeface="Calibri"/>
              </a:rPr>
              <a:t>Handout 5: Coaching in Context-The Role of Relationships in the Work of Three </a:t>
            </a:r>
            <a:br>
              <a:rPr lang="en-US" sz="2400" b="1">
                <a:latin typeface="Calibri"/>
                <a:ea typeface="Calibri"/>
                <a:cs typeface="Calibri"/>
                <a:sym typeface="Calibri"/>
              </a:rPr>
            </a:br>
            <a:r>
              <a:rPr lang="en-US" sz="2400" b="1">
                <a:latin typeface="Calibri"/>
                <a:ea typeface="Calibri"/>
                <a:cs typeface="Calibri"/>
                <a:sym typeface="Calibri"/>
              </a:rPr>
              <a:t>Literacy Coaches </a:t>
            </a:r>
          </a:p>
          <a:p>
            <a:pPr marL="0" lvl="0" indent="0" algn="l" rtl="0">
              <a:lnSpc>
                <a:spcPct val="120000"/>
              </a:lnSpc>
              <a:spcBef>
                <a:spcPts val="0"/>
              </a:spcBef>
              <a:spcAft>
                <a:spcPts val="0"/>
              </a:spcAft>
              <a:buClr>
                <a:schemeClr val="dk1"/>
              </a:buClr>
              <a:buSzPts val="1200"/>
              <a:buNone/>
            </a:pPr>
            <a:endParaRPr lang="en-US" sz="1900" b="1">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1600"/>
              <a:buChar char="•"/>
            </a:pPr>
            <a:r>
              <a:rPr lang="en-US" sz="2400">
                <a:latin typeface="Calibri"/>
                <a:ea typeface="Calibri"/>
                <a:cs typeface="Calibri"/>
                <a:sym typeface="Calibri"/>
              </a:rPr>
              <a:t>Complete </a:t>
            </a:r>
            <a:r>
              <a:rPr lang="en-US" sz="2400" b="1">
                <a:latin typeface="Calibri"/>
                <a:ea typeface="Calibri"/>
                <a:cs typeface="Calibri"/>
                <a:sym typeface="Calibri"/>
              </a:rPr>
              <a:t>Self-Study 1: Reflections on Session 2 and Communication</a:t>
            </a:r>
            <a:r>
              <a:rPr lang="en-US" sz="2400">
                <a:latin typeface="Calibri"/>
                <a:ea typeface="Calibri"/>
                <a:cs typeface="Calibri"/>
                <a:sym typeface="Calibri"/>
              </a:rPr>
              <a:t>.</a:t>
            </a:r>
          </a:p>
          <a:p>
            <a:pPr marL="342900" lvl="0" indent="-342900" algn="l" rtl="0">
              <a:lnSpc>
                <a:spcPct val="100000"/>
              </a:lnSpc>
              <a:spcBef>
                <a:spcPts val="0"/>
              </a:spcBef>
              <a:spcAft>
                <a:spcPts val="0"/>
              </a:spcAft>
              <a:buClr>
                <a:srgbClr val="7F7F7F"/>
              </a:buClr>
              <a:buSzPts val="1600"/>
              <a:buChar char="•"/>
            </a:pPr>
            <a:r>
              <a:rPr lang="en-US" sz="2400">
                <a:latin typeface="Calibri"/>
                <a:ea typeface="Calibri"/>
                <a:cs typeface="Calibri"/>
                <a:sym typeface="Calibri"/>
              </a:rPr>
              <a:t>Reflect on your participation in Session 2 by noting any questions about the content or format in Self-Study 1. Bring this self-study assignment to Session 3.</a:t>
            </a:r>
            <a:endParaRPr lang="en-US" sz="2400">
              <a:latin typeface="Calibri"/>
              <a:ea typeface="Calibri"/>
              <a:cs typeface="Calibri"/>
            </a:endParaRPr>
          </a:p>
          <a:p>
            <a:pPr marL="0" lvl="0" indent="0" algn="l" rtl="0">
              <a:lnSpc>
                <a:spcPct val="120000"/>
              </a:lnSpc>
              <a:spcBef>
                <a:spcPts val="0"/>
              </a:spcBef>
              <a:spcAft>
                <a:spcPts val="0"/>
              </a:spcAft>
              <a:buClr>
                <a:schemeClr val="dk1"/>
              </a:buClr>
              <a:buSzPts val="1200"/>
              <a:buNone/>
            </a:pPr>
            <a:endParaRPr lang="en-US" sz="1800" b="1">
              <a:latin typeface="Calibri"/>
              <a:ea typeface="Calibri"/>
              <a:cs typeface="Calibri"/>
              <a:sym typeface="Calibri"/>
            </a:endParaRPr>
          </a:p>
          <a:p>
            <a:pPr marL="0" indent="0">
              <a:lnSpc>
                <a:spcPct val="100000"/>
              </a:lnSpc>
              <a:spcBef>
                <a:spcPts val="0"/>
              </a:spcBef>
              <a:buClr>
                <a:schemeClr val="dk1"/>
              </a:buClr>
              <a:buSzPts val="1600"/>
              <a:buNone/>
            </a:pPr>
            <a:r>
              <a:rPr lang="en-US" sz="2400" b="1" u="sng">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Video 3: Coaching Conversations with Diana </a:t>
            </a:r>
            <a:r>
              <a:rPr lang="en-US" sz="2400" b="1" u="sng" err="1">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Beabout</a:t>
            </a:r>
            <a:r>
              <a:rPr lang="en-US" sz="2400">
                <a:latin typeface="Calibri"/>
                <a:ea typeface="Calibri"/>
                <a:cs typeface="Calibri"/>
                <a:sym typeface="Calibri"/>
                <a:hlinkClick r:id="rId3">
                  <a:extLst>
                    <a:ext uri="{A12FA001-AC4F-418D-AE19-62706E023703}">
                      <ahyp:hlinkClr xmlns:ahyp="http://schemas.microsoft.com/office/drawing/2018/hyperlinkcolor" val="tx"/>
                    </a:ext>
                  </a:extLst>
                </a:hlinkClick>
              </a:rPr>
              <a:t> </a:t>
            </a:r>
            <a:endParaRPr lang="en-US" sz="2400">
              <a:latin typeface="Calibri"/>
              <a:ea typeface="Calibri"/>
              <a:cs typeface="Calibri"/>
              <a:sym typeface="Calibri"/>
            </a:endParaRPr>
          </a:p>
          <a:p>
            <a:pPr marL="0" indent="0">
              <a:lnSpc>
                <a:spcPct val="100000"/>
              </a:lnSpc>
              <a:spcBef>
                <a:spcPts val="0"/>
              </a:spcBef>
              <a:buClr>
                <a:schemeClr val="dk1"/>
              </a:buClr>
              <a:buSzPts val="1600"/>
              <a:buNone/>
            </a:pPr>
            <a:r>
              <a:rPr lang="en-US" sz="1600">
                <a:latin typeface="Calibri"/>
                <a:ea typeface="Calibri"/>
                <a:cs typeface="Calibri"/>
                <a:sym typeface="Calibri"/>
              </a:rPr>
              <a:t>Retrieved from: </a:t>
            </a:r>
            <a:r>
              <a:rPr lang="en-US" sz="1600">
                <a:latin typeface="Calibri"/>
                <a:ea typeface="Calibri"/>
                <a:cs typeface="Calibri"/>
                <a:sym typeface="Calibri"/>
                <a:hlinkClick r:id="rId4"/>
              </a:rPr>
              <a:t>https://youtu.be/JNHKZH5ropA?si=ExUfcInYPN0_pdPu&amp;t=23</a:t>
            </a:r>
            <a:r>
              <a:rPr lang="en-US" sz="1600">
                <a:latin typeface="Calibri"/>
                <a:ea typeface="Calibri"/>
                <a:cs typeface="Calibri"/>
                <a:sym typeface="Calibri"/>
              </a:rPr>
              <a:t> on 1/4/2024</a:t>
            </a:r>
          </a:p>
          <a:p>
            <a:pPr marL="0" indent="0">
              <a:lnSpc>
                <a:spcPct val="100000"/>
              </a:lnSpc>
              <a:spcBef>
                <a:spcPts val="0"/>
              </a:spcBef>
              <a:buClr>
                <a:schemeClr val="dk1"/>
              </a:buClr>
              <a:buSzPts val="1600"/>
              <a:buNone/>
            </a:pPr>
            <a:endParaRPr lang="en-US" sz="1600">
              <a:latin typeface="Calibri"/>
              <a:ea typeface="Calibri"/>
              <a:cs typeface="Calibri"/>
              <a:sym typeface="Calibri"/>
            </a:endParaRPr>
          </a:p>
          <a:p>
            <a:pPr marL="0" indent="0">
              <a:lnSpc>
                <a:spcPct val="100000"/>
              </a:lnSpc>
              <a:spcBef>
                <a:spcPts val="0"/>
              </a:spcBef>
              <a:buClr>
                <a:schemeClr val="dk1"/>
              </a:buClr>
              <a:buSzPts val="1600"/>
              <a:buNone/>
            </a:pPr>
            <a:r>
              <a:rPr lang="en-US" sz="2400">
                <a:latin typeface="Calibri"/>
                <a:ea typeface="Calibri"/>
                <a:cs typeface="Calibri"/>
                <a:sym typeface="Calibri"/>
              </a:rPr>
              <a:t>and </a:t>
            </a:r>
            <a:r>
              <a:rPr lang="en-US" sz="2400" b="1" u="sng">
                <a:solidFill>
                  <a:schemeClr val="hlink"/>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Video 4: Observations and </a:t>
            </a:r>
            <a:r>
              <a:rPr lang="en-US" sz="2400" b="1">
                <a:solidFill>
                  <a:schemeClr val="hlink"/>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Feedback</a:t>
            </a:r>
            <a:endParaRPr lang="en-US" sz="2400" b="1">
              <a:solidFill>
                <a:schemeClr val="hlink"/>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prstClr val="black"/>
              </a:buClr>
              <a:buSzPts val="1600"/>
              <a:buFontTx/>
              <a:buNone/>
              <a:tabLst/>
              <a:defRPr/>
            </a:pPr>
            <a:r>
              <a:rPr kumimoji="0" lang="en-US" sz="1600" b="0" i="0" u="none" strike="noStrike" kern="1200" cap="none" spc="0" normalizeH="0" baseline="0" noProof="0">
                <a:ln>
                  <a:noFill/>
                </a:ln>
                <a:solidFill>
                  <a:prstClr val="black"/>
                </a:solidFill>
                <a:effectLst/>
                <a:uLnTx/>
                <a:uFillTx/>
                <a:latin typeface="Calibri"/>
                <a:ea typeface="Calibri"/>
                <a:cs typeface="Calibri"/>
                <a:sym typeface="Calibri"/>
              </a:rPr>
              <a:t>Retrieved from: </a:t>
            </a:r>
            <a:r>
              <a:rPr lang="en-US" sz="1600">
                <a:solidFill>
                  <a:prstClr val="black"/>
                </a:solidFill>
                <a:latin typeface="Calibri"/>
                <a:ea typeface="Calibri"/>
                <a:cs typeface="Calibri"/>
                <a:sym typeface="Calibri"/>
                <a:hlinkClick r:id="rId6"/>
              </a:rPr>
              <a:t>https://youtu.be/bBeNs1Q2kXk?si=K3W5VBFCAyyV64T</a:t>
            </a:r>
            <a:r>
              <a:rPr lang="en-US" sz="1600">
                <a:solidFill>
                  <a:prstClr val="black"/>
                </a:solidFill>
                <a:latin typeface="Calibri"/>
                <a:ea typeface="Calibri"/>
                <a:cs typeface="Calibri"/>
                <a:sym typeface="Calibri"/>
              </a:rPr>
              <a:t> </a:t>
            </a:r>
            <a:r>
              <a:rPr kumimoji="0" lang="en-US" sz="1600" b="0" i="0" u="none" strike="noStrike" kern="1200" cap="none" spc="0" normalizeH="0" baseline="0" noProof="0">
                <a:ln>
                  <a:noFill/>
                </a:ln>
                <a:solidFill>
                  <a:prstClr val="black"/>
                </a:solidFill>
                <a:effectLst/>
                <a:uLnTx/>
                <a:uFillTx/>
                <a:latin typeface="Calibri"/>
                <a:ea typeface="Calibri"/>
                <a:cs typeface="Calibri"/>
                <a:sym typeface="Calibri"/>
              </a:rPr>
              <a:t>on 1/4/2024</a:t>
            </a:r>
          </a:p>
          <a:p>
            <a:pPr marL="0" marR="0" lvl="0" indent="0" algn="l" defTabSz="914400" rtl="0" eaLnBrk="1" fontAlgn="auto" latinLnBrk="0" hangingPunct="1">
              <a:lnSpc>
                <a:spcPct val="100000"/>
              </a:lnSpc>
              <a:spcBef>
                <a:spcPts val="0"/>
              </a:spcBef>
              <a:spcAft>
                <a:spcPts val="0"/>
              </a:spcAft>
              <a:buClr>
                <a:prstClr val="black"/>
              </a:buClr>
              <a:buSzPts val="1600"/>
              <a:buFontTx/>
              <a:buNone/>
              <a:tabLst/>
              <a:defRPr/>
            </a:pPr>
            <a:endParaRPr kumimoji="0" lang="en-US" sz="1600" b="0" i="0" u="none" strike="noStrike" kern="1200" cap="none" spc="0" normalizeH="0" baseline="0" noProof="0">
              <a:ln>
                <a:noFill/>
              </a:ln>
              <a:solidFill>
                <a:prstClr val="black"/>
              </a:solidFill>
              <a:effectLst/>
              <a:uLnTx/>
              <a:uFillTx/>
              <a:latin typeface="Calibri"/>
              <a:ea typeface="Calibri"/>
              <a:cs typeface="Calibri"/>
              <a:sym typeface="Calibri"/>
            </a:endParaRPr>
          </a:p>
          <a:p>
            <a:pPr marL="0" indent="0">
              <a:lnSpc>
                <a:spcPct val="100000"/>
              </a:lnSpc>
              <a:spcBef>
                <a:spcPts val="0"/>
              </a:spcBef>
              <a:buClr>
                <a:schemeClr val="dk1"/>
              </a:buClr>
              <a:buSzPts val="1600"/>
              <a:buNone/>
            </a:pPr>
            <a:r>
              <a:rPr lang="en-US" sz="2400">
                <a:solidFill>
                  <a:srgbClr val="000000"/>
                </a:solidFill>
                <a:latin typeface="Calibri"/>
                <a:ea typeface="Calibri"/>
                <a:cs typeface="Calibri"/>
                <a:sym typeface="Calibri"/>
              </a:rPr>
              <a:t>and</a:t>
            </a:r>
            <a:r>
              <a:rPr lang="en-US" sz="2400">
                <a:latin typeface="Calibri"/>
                <a:ea typeface="Calibri"/>
                <a:cs typeface="Calibri"/>
                <a:sym typeface="Calibri"/>
              </a:rPr>
              <a:t> complete </a:t>
            </a:r>
            <a:r>
              <a:rPr lang="en-US" sz="2400" b="1">
                <a:latin typeface="Calibri"/>
                <a:ea typeface="Calibri"/>
                <a:cs typeface="Calibri"/>
                <a:sym typeface="Calibri"/>
              </a:rPr>
              <a:t>Self-Study 2:Video Viewing Guide for Video 3 and Video 4 Coaching Conversations</a:t>
            </a:r>
            <a:r>
              <a:rPr lang="en-US" sz="2400">
                <a:latin typeface="Calibri"/>
                <a:ea typeface="Calibri"/>
                <a:cs typeface="Calibri"/>
                <a:sym typeface="Calibri"/>
              </a:rPr>
              <a:t>. </a:t>
            </a:r>
          </a:p>
          <a:p>
            <a:pPr marL="0" indent="0">
              <a:lnSpc>
                <a:spcPct val="100000"/>
              </a:lnSpc>
              <a:spcBef>
                <a:spcPts val="0"/>
              </a:spcBef>
              <a:buClr>
                <a:schemeClr val="dk1"/>
              </a:buClr>
              <a:buSzPts val="1600"/>
              <a:buNone/>
            </a:pPr>
            <a:r>
              <a:rPr lang="en-US" sz="2400">
                <a:latin typeface="Calibri"/>
                <a:ea typeface="Calibri"/>
                <a:cs typeface="Calibri"/>
                <a:sym typeface="Calibri"/>
              </a:rPr>
              <a:t>Be prepared to debrief at our next session.</a:t>
            </a: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Post-Session Reflection, Planning, and Implementation</a:t>
            </a:r>
            <a:endParaRPr sz="2400">
              <a:latin typeface="Trebuchet MS" panose="020B0603020202020204" pitchFamily="34" charset="0"/>
            </a:endParaRPr>
          </a:p>
        </p:txBody>
      </p:sp>
      <p:pic>
        <p:nvPicPr>
          <p:cNvPr id="3" name="Picture 2">
            <a:extLst>
              <a:ext uri="{FF2B5EF4-FFF2-40B4-BE49-F238E27FC236}">
                <a16:creationId xmlns:a16="http://schemas.microsoft.com/office/drawing/2014/main" id="{C2BC6C3F-6E79-99A1-F690-481102005E4E}"/>
              </a:ext>
            </a:extLst>
          </p:cNvPr>
          <p:cNvPicPr>
            <a:picLocks noChangeAspect="1"/>
          </p:cNvPicPr>
          <p:nvPr/>
        </p:nvPicPr>
        <p:blipFill>
          <a:blip r:embed="rId7"/>
          <a:stretch>
            <a:fillRect/>
          </a:stretch>
        </p:blipFill>
        <p:spPr>
          <a:xfrm>
            <a:off x="1500443" y="1366206"/>
            <a:ext cx="481626" cy="585267"/>
          </a:xfrm>
          <a:prstGeom prst="rect">
            <a:avLst/>
          </a:prstGeom>
        </p:spPr>
      </p:pic>
      <p:sp>
        <p:nvSpPr>
          <p:cNvPr id="2" name="TextBox 1">
            <a:extLst>
              <a:ext uri="{FF2B5EF4-FFF2-40B4-BE49-F238E27FC236}">
                <a16:creationId xmlns:a16="http://schemas.microsoft.com/office/drawing/2014/main" id="{53E08FAD-BA15-2291-5D91-3568AB711EBA}"/>
              </a:ext>
            </a:extLst>
          </p:cNvPr>
          <p:cNvSpPr txBox="1"/>
          <p:nvPr/>
        </p:nvSpPr>
        <p:spPr>
          <a:xfrm>
            <a:off x="560834" y="2918178"/>
            <a:ext cx="869245" cy="369332"/>
          </a:xfrm>
          <a:prstGeom prst="rect">
            <a:avLst/>
          </a:prstGeom>
          <a:noFill/>
        </p:spPr>
        <p:txBody>
          <a:bodyPr wrap="square" rtlCol="0">
            <a:spAutoFit/>
          </a:bodyPr>
          <a:lstStyle/>
          <a:p>
            <a:pPr algn="r"/>
            <a:r>
              <a:rPr lang="en-US" b="1"/>
              <a:t>READ</a:t>
            </a:r>
          </a:p>
        </p:txBody>
      </p:sp>
      <p:sp>
        <p:nvSpPr>
          <p:cNvPr id="4" name="TextBox 3">
            <a:extLst>
              <a:ext uri="{FF2B5EF4-FFF2-40B4-BE49-F238E27FC236}">
                <a16:creationId xmlns:a16="http://schemas.microsoft.com/office/drawing/2014/main" id="{67DC8FB8-6377-7939-4ECE-D0155E3A0FEA}"/>
              </a:ext>
            </a:extLst>
          </p:cNvPr>
          <p:cNvSpPr txBox="1"/>
          <p:nvPr/>
        </p:nvSpPr>
        <p:spPr>
          <a:xfrm>
            <a:off x="831769" y="3553633"/>
            <a:ext cx="598310" cy="369332"/>
          </a:xfrm>
          <a:prstGeom prst="rect">
            <a:avLst/>
          </a:prstGeom>
          <a:noFill/>
        </p:spPr>
        <p:txBody>
          <a:bodyPr wrap="square" rtlCol="0">
            <a:spAutoFit/>
          </a:bodyPr>
          <a:lstStyle/>
          <a:p>
            <a:pPr algn="r"/>
            <a:r>
              <a:rPr lang="en-US" b="1"/>
              <a:t>DO</a:t>
            </a:r>
          </a:p>
        </p:txBody>
      </p:sp>
      <p:sp>
        <p:nvSpPr>
          <p:cNvPr id="5" name="TextBox 4">
            <a:extLst>
              <a:ext uri="{FF2B5EF4-FFF2-40B4-BE49-F238E27FC236}">
                <a16:creationId xmlns:a16="http://schemas.microsoft.com/office/drawing/2014/main" id="{45C10C66-E230-E5A9-5AAB-192EE48B0D01}"/>
              </a:ext>
            </a:extLst>
          </p:cNvPr>
          <p:cNvSpPr txBox="1"/>
          <p:nvPr/>
        </p:nvSpPr>
        <p:spPr>
          <a:xfrm>
            <a:off x="417688" y="4334933"/>
            <a:ext cx="1012391" cy="369332"/>
          </a:xfrm>
          <a:prstGeom prst="rect">
            <a:avLst/>
          </a:prstGeom>
          <a:noFill/>
        </p:spPr>
        <p:txBody>
          <a:bodyPr wrap="square" rtlCol="0">
            <a:spAutoFit/>
          </a:bodyPr>
          <a:lstStyle/>
          <a:p>
            <a:pPr algn="r"/>
            <a:r>
              <a:rPr lang="en-US" b="1"/>
              <a:t>WATCH</a:t>
            </a:r>
          </a:p>
        </p:txBody>
      </p:sp>
    </p:spTree>
    <p:extLst>
      <p:ext uri="{BB962C8B-B14F-4D97-AF65-F5344CB8AC3E}">
        <p14:creationId xmlns:p14="http://schemas.microsoft.com/office/powerpoint/2010/main" val="2824265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37</a:t>
            </a:fld>
            <a:endParaRPr/>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a:solidFill>
                  <a:schemeClr val="dk1"/>
                </a:solidFill>
                <a:latin typeface="Calibri"/>
                <a:ea typeface="Calibri"/>
                <a:cs typeface="Calibri"/>
                <a:sym typeface="Calibri"/>
              </a:rPr>
              <a:t>We have completed </a:t>
            </a:r>
            <a:endParaRPr sz="3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a:solidFill>
                  <a:schemeClr val="dk1"/>
                </a:solidFill>
                <a:latin typeface="Calibri"/>
                <a:ea typeface="Calibri"/>
                <a:cs typeface="Calibri"/>
                <a:sym typeface="Calibri"/>
              </a:rPr>
              <a:t>Session 2</a:t>
            </a:r>
            <a:endParaRPr sz="3800" b="0" i="0" u="none" strike="noStrike" cap="none">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38</a:t>
            </a:fld>
            <a:endParaRPr/>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a:latin typeface="Trebuchet MS" panose="020B0603020202020204" pitchFamily="34" charset="0"/>
                <a:ea typeface="Calibri"/>
                <a:cs typeface="Calibri"/>
                <a:sym typeface="Calibri"/>
              </a:rPr>
              <a:t>Norms for Our Course</a:t>
            </a:r>
            <a:endParaRPr sz="480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a:latin typeface="Calibri"/>
                <a:ea typeface="Calibri"/>
                <a:cs typeface="Calibri"/>
                <a:sym typeface="Calibri"/>
              </a:rPr>
              <a:t>Cell phones on silent</a:t>
            </a:r>
            <a:endParaRPr lang="en-US"/>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a:p>
        </p:txBody>
      </p:sp>
    </p:spTree>
    <p:extLst>
      <p:ext uri="{BB962C8B-B14F-4D97-AF65-F5344CB8AC3E}">
        <p14:creationId xmlns:p14="http://schemas.microsoft.com/office/powerpoint/2010/main" val="175643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30079" y="1366206"/>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30078" y="2652055"/>
            <a:ext cx="9003459" cy="2770130"/>
          </a:xfrm>
          <a:prstGeom prst="rect">
            <a:avLst/>
          </a:prstGeom>
          <a:noFill/>
          <a:ln>
            <a:noFill/>
          </a:ln>
        </p:spPr>
        <p:txBody>
          <a:bodyPr spcFirstLastPara="1" vert="horz" wrap="square" lIns="91425" tIns="45700" rIns="91425" bIns="45700"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lnSpc>
                <a:spcPct val="120000"/>
              </a:lnSpc>
              <a:spcBef>
                <a:spcPts val="0"/>
              </a:spcBef>
              <a:buClr>
                <a:srgbClr val="7F7F7F"/>
              </a:buClr>
              <a:buSzPts val="2400"/>
            </a:pPr>
            <a:r>
              <a:rPr lang="en-US" sz="2400">
                <a:latin typeface="Calibri"/>
                <a:ea typeface="Calibri"/>
                <a:cs typeface="Calibri"/>
                <a:sym typeface="Calibri"/>
              </a:rPr>
              <a:t>Review Session 1 and debrief the self-study activities completed after the session.</a:t>
            </a:r>
          </a:p>
          <a:p>
            <a:pPr marL="342900" indent="-292100">
              <a:lnSpc>
                <a:spcPct val="120000"/>
              </a:lnSpc>
              <a:spcBef>
                <a:spcPts val="0"/>
              </a:spcBef>
              <a:buClr>
                <a:srgbClr val="7F7F7F"/>
              </a:buClr>
              <a:buSzPts val="800"/>
              <a:buFont typeface="Arial" panose="020B0604020202020204" pitchFamily="34" charset="0"/>
              <a:buNone/>
            </a:pPr>
            <a:endParaRPr lang="en-US" sz="800">
              <a:latin typeface="Calibri"/>
              <a:ea typeface="Calibri"/>
              <a:cs typeface="Calibri"/>
              <a:sym typeface="Calibri"/>
            </a:endParaRPr>
          </a:p>
          <a:p>
            <a:pPr marL="342900" indent="-342900">
              <a:lnSpc>
                <a:spcPct val="120000"/>
              </a:lnSpc>
              <a:spcBef>
                <a:spcPts val="0"/>
              </a:spcBef>
              <a:buClr>
                <a:srgbClr val="7F7F7F"/>
              </a:buClr>
              <a:buSzPts val="2400"/>
            </a:pPr>
            <a:r>
              <a:rPr lang="en-US" sz="2400">
                <a:latin typeface="Calibri"/>
                <a:ea typeface="Calibri"/>
                <a:cs typeface="Calibri"/>
                <a:sym typeface="Calibri"/>
              </a:rPr>
              <a:t>Learn about the importance of communication in the coaching process and how to ensure that communication is positive, clear, and productive.</a:t>
            </a:r>
          </a:p>
          <a:p>
            <a:pPr marL="342900" indent="-292100">
              <a:lnSpc>
                <a:spcPct val="120000"/>
              </a:lnSpc>
              <a:spcBef>
                <a:spcPts val="0"/>
              </a:spcBef>
              <a:buClr>
                <a:srgbClr val="7F7F7F"/>
              </a:buClr>
              <a:buSzPts val="800"/>
              <a:buFont typeface="Arial" panose="020B0604020202020204" pitchFamily="34" charset="0"/>
              <a:buNone/>
            </a:pPr>
            <a:endParaRPr lang="en-US" sz="800">
              <a:latin typeface="Calibri"/>
              <a:ea typeface="Calibri"/>
              <a:cs typeface="Calibri"/>
              <a:sym typeface="Calibri"/>
            </a:endParaRPr>
          </a:p>
          <a:p>
            <a:pPr marL="342900" indent="-342900">
              <a:lnSpc>
                <a:spcPct val="120000"/>
              </a:lnSpc>
              <a:spcBef>
                <a:spcPts val="0"/>
              </a:spcBef>
              <a:buClr>
                <a:srgbClr val="7F7F7F"/>
              </a:buClr>
              <a:buSzPts val="2400"/>
            </a:pPr>
            <a:r>
              <a:rPr lang="en-US" sz="2400">
                <a:latin typeface="Calibri"/>
                <a:cs typeface="Calibri"/>
                <a:sym typeface="Calibri"/>
              </a:rPr>
              <a:t>Examine communication in one-on-one and group settings.</a:t>
            </a:r>
          </a:p>
          <a:p>
            <a:pPr marL="342900" indent="-342900">
              <a:lnSpc>
                <a:spcPct val="120000"/>
              </a:lnSpc>
              <a:spcBef>
                <a:spcPts val="0"/>
              </a:spcBef>
              <a:buClr>
                <a:srgbClr val="7F7F7F"/>
              </a:buClr>
              <a:buSzPts val="2400"/>
            </a:pPr>
            <a:endParaRPr lang="en-US" sz="800">
              <a:latin typeface="Calibri"/>
              <a:cs typeface="Calibri"/>
              <a:sym typeface="Calibri"/>
            </a:endParaRPr>
          </a:p>
          <a:p>
            <a:pPr marL="342900" indent="-342900">
              <a:lnSpc>
                <a:spcPct val="120000"/>
              </a:lnSpc>
              <a:spcBef>
                <a:spcPts val="0"/>
              </a:spcBef>
              <a:buClr>
                <a:srgbClr val="7F7F7F"/>
              </a:buClr>
              <a:buSzPts val="2400"/>
            </a:pPr>
            <a:r>
              <a:rPr lang="en-US" sz="2400">
                <a:latin typeface="Calibri"/>
                <a:cs typeface="Calibri"/>
                <a:sym typeface="Calibri"/>
              </a:rPr>
              <a:t>Preview the self-study activities to be completed before Session 3.</a:t>
            </a:r>
            <a:endParaRPr lang="en-US" sz="2400"/>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Goals for Today</a:t>
            </a:r>
            <a:endParaRPr sz="2400">
              <a:latin typeface="Trebuchet MS" panose="020B0603020202020204" pitchFamily="34" charset="0"/>
            </a:endParaRPr>
          </a:p>
        </p:txBody>
      </p:sp>
    </p:spTree>
    <p:extLst>
      <p:ext uri="{BB962C8B-B14F-4D97-AF65-F5344CB8AC3E}">
        <p14:creationId xmlns:p14="http://schemas.microsoft.com/office/powerpoint/2010/main" val="18198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19743" y="1366206"/>
            <a:ext cx="8476879" cy="52318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sz="2800" b="1" i="0" u="none" strike="noStrike" cap="none">
                <a:solidFill>
                  <a:schemeClr val="dk1"/>
                </a:solidFill>
                <a:latin typeface="Trebuchet MS" panose="020B0603020202020204" pitchFamily="34" charset="0"/>
                <a:ea typeface="Calibri"/>
                <a:cs typeface="Calibri"/>
                <a:sym typeface="Calibri"/>
              </a:rPr>
              <a:t>Debrief</a:t>
            </a:r>
            <a:endParaRPr sz="1600" b="0" i="0" u="none" strike="noStrike" cap="none">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090568" y="2652055"/>
            <a:ext cx="9327339" cy="3010514"/>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
                <a:srgbClr val="000000"/>
              </a:buClr>
              <a:buSzPct val="100000"/>
              <a:buFont typeface="Arial"/>
              <a:buNone/>
              <a:tabLst/>
              <a:defRPr/>
            </a:pPr>
            <a:r>
              <a:rPr kumimoji="0" lang="en-US" sz="2200" b="1" i="0" u="none" strike="noStrike" kern="0" cap="none" spc="0" normalizeH="0" baseline="0" noProof="0">
                <a:ln>
                  <a:noFill/>
                </a:ln>
                <a:solidFill>
                  <a:srgbClr val="000000"/>
                </a:solidFill>
                <a:effectLst/>
                <a:uLnTx/>
                <a:uFillTx/>
                <a:latin typeface="Calibri"/>
                <a:ea typeface="Calibri"/>
                <a:cs typeface="Calibri"/>
                <a:sym typeface="Calibri"/>
              </a:rPr>
              <a:t>Self-Study 1: Steps to Building a Teacher-Coach Relationship</a:t>
            </a:r>
            <a:endParaRPr kumimoji="0" lang="en-US"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20000"/>
              </a:lnSpc>
              <a:spcBef>
                <a:spcPts val="0"/>
              </a:spcBef>
              <a:spcAft>
                <a:spcPts val="0"/>
              </a:spcAft>
              <a:buClr>
                <a:srgbClr val="7F7F7F"/>
              </a:buClr>
              <a:buSzPct val="100000"/>
              <a:buFont typeface="Arial"/>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What are important aspects of relationship building as a coach and ways to develop positive relationships with administrators, teachers, and other staff?</a:t>
            </a:r>
            <a:endParaRPr kumimoji="0" lang="en-US" sz="900" b="0" i="0" u="none" strike="noStrike" kern="0" cap="none" spc="0" normalizeH="0" baseline="0" noProof="0">
              <a:ln>
                <a:noFill/>
              </a:ln>
              <a:solidFill>
                <a:srgbClr val="000000"/>
              </a:solidFill>
              <a:effectLst/>
              <a:uLnTx/>
              <a:uFillTx/>
              <a:latin typeface="Arial"/>
              <a:cs typeface="Arial"/>
              <a:sym typeface="Arial"/>
            </a:endParaRPr>
          </a:p>
          <a:p>
            <a:pPr marL="342900" marR="0" lvl="0" indent="-228600" algn="l" defTabSz="914400" rtl="0" eaLnBrk="1" fontAlgn="auto" latinLnBrk="0" hangingPunct="1">
              <a:lnSpc>
                <a:spcPct val="120000"/>
              </a:lnSpc>
              <a:spcBef>
                <a:spcPts val="0"/>
              </a:spcBef>
              <a:spcAft>
                <a:spcPts val="0"/>
              </a:spcAft>
              <a:buClr>
                <a:srgbClr val="7F7F7F"/>
              </a:buClr>
              <a:buSzPct val="100000"/>
              <a:buFont typeface="Arial"/>
              <a:buNone/>
              <a:tabLst/>
              <a:defRPr/>
            </a:pPr>
            <a:endParaRPr kumimoji="0" lang="en-US" sz="8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20000"/>
              </a:lnSpc>
              <a:spcBef>
                <a:spcPts val="0"/>
              </a:spcBef>
              <a:spcAft>
                <a:spcPts val="0"/>
              </a:spcAft>
              <a:buClr>
                <a:srgbClr val="7F7F7F"/>
              </a:buClr>
              <a:buSzPct val="100000"/>
              <a:buFont typeface="Arial"/>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Any comments or questions about Session 1?</a:t>
            </a:r>
            <a:endParaRPr kumimoji="0" lang="en-US" sz="9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Pct val="100000"/>
              <a:buFont typeface="Arial"/>
              <a:buNone/>
              <a:tabLst/>
              <a:defRPr/>
            </a:pPr>
            <a:endParaRPr kumimoji="0" lang="en-US" sz="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20000"/>
              </a:lnSpc>
              <a:spcBef>
                <a:spcPts val="0"/>
              </a:spcBef>
              <a:spcAft>
                <a:spcPts val="0"/>
              </a:spcAft>
              <a:buClr>
                <a:srgbClr val="000000"/>
              </a:buClr>
              <a:buSzPct val="100000"/>
              <a:buFont typeface="Arial"/>
              <a:buNone/>
              <a:tabLst/>
              <a:defRPr/>
            </a:pPr>
            <a:r>
              <a:rPr kumimoji="0" lang="en-US" sz="2200" b="1" i="0" u="none" strike="noStrike" kern="0" cap="none" spc="0" normalizeH="0" baseline="0" noProof="0">
                <a:ln>
                  <a:noFill/>
                </a:ln>
                <a:solidFill>
                  <a:srgbClr val="000000"/>
                </a:solidFill>
                <a:effectLst/>
                <a:uLnTx/>
                <a:uFillTx/>
                <a:latin typeface="Calibri"/>
                <a:ea typeface="Calibri"/>
                <a:cs typeface="Calibri"/>
                <a:sym typeface="Calibri"/>
              </a:rPr>
              <a:t>Self-Study 2: Video Viewing Guide for Reflective Coaching Conversation</a:t>
            </a:r>
            <a:endParaRPr kumimoji="0" lang="en-US" sz="900" b="0" i="0" u="none" strike="noStrike" kern="0" cap="none" spc="0" normalizeH="0" baseline="0" noProof="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20000"/>
              </a:lnSpc>
              <a:spcBef>
                <a:spcPts val="0"/>
              </a:spcBef>
              <a:spcAft>
                <a:spcPts val="0"/>
              </a:spcAft>
              <a:buClr>
                <a:srgbClr val="7F7F7F"/>
              </a:buClr>
              <a:buSzPct val="100000"/>
              <a:buFont typeface="Arial"/>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Share responses to questions.</a:t>
            </a:r>
            <a:endParaRPr kumimoji="0" lang="en-US" sz="9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090569" y="2046914"/>
            <a:ext cx="9026310" cy="60514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2400" b="1" i="0" u="none" strike="noStrike" kern="0" cap="none" spc="0" normalizeH="0" baseline="0" noProof="0">
                <a:ln>
                  <a:noFill/>
                </a:ln>
                <a:solidFill>
                  <a:srgbClr val="000000"/>
                </a:solidFill>
                <a:effectLst/>
                <a:uLnTx/>
                <a:uFillTx/>
                <a:latin typeface="Trebuchet MS" panose="020B0603020202020204" pitchFamily="34" charset="0"/>
                <a:ea typeface="Calibri"/>
                <a:cs typeface="Calibri"/>
                <a:sym typeface="Calibri"/>
              </a:rPr>
              <a:t>Review of Module 1, Session 1</a:t>
            </a:r>
            <a:endParaRPr sz="2400">
              <a:latin typeface="Trebuchet MS" panose="020B0603020202020204" pitchFamily="34" charset="0"/>
            </a:endParaRPr>
          </a:p>
        </p:txBody>
      </p:sp>
      <p:pic>
        <p:nvPicPr>
          <p:cNvPr id="2" name="Picture 1">
            <a:extLst>
              <a:ext uri="{FF2B5EF4-FFF2-40B4-BE49-F238E27FC236}">
                <a16:creationId xmlns:a16="http://schemas.microsoft.com/office/drawing/2014/main" id="{F6A9F8B7-77D2-58F2-B43D-8F09F47CCCCF}"/>
              </a:ext>
            </a:extLst>
          </p:cNvPr>
          <p:cNvPicPr>
            <a:picLocks noChangeAspect="1"/>
          </p:cNvPicPr>
          <p:nvPr/>
        </p:nvPicPr>
        <p:blipFill>
          <a:blip r:embed="rId3"/>
          <a:stretch>
            <a:fillRect/>
          </a:stretch>
        </p:blipFill>
        <p:spPr>
          <a:xfrm>
            <a:off x="1090569" y="1426050"/>
            <a:ext cx="530398" cy="463336"/>
          </a:xfrm>
          <a:prstGeom prst="rect">
            <a:avLst/>
          </a:prstGeom>
        </p:spPr>
      </p:pic>
    </p:spTree>
    <p:extLst>
      <p:ext uri="{BB962C8B-B14F-4D97-AF65-F5344CB8AC3E}">
        <p14:creationId xmlns:p14="http://schemas.microsoft.com/office/powerpoint/2010/main" val="371140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30079" y="1366206"/>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30079" y="2652055"/>
            <a:ext cx="9149182" cy="277013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Clr>
                <a:schemeClr val="dk1"/>
              </a:buClr>
              <a:buSzPts val="2400"/>
              <a:buFont typeface="Arial" panose="020B0604020202020204" pitchFamily="34" charset="0"/>
              <a:buAutoNum type="alphaUcPeriod"/>
            </a:pPr>
            <a:r>
              <a:rPr lang="en-US" sz="2400">
                <a:latin typeface="Calibri"/>
                <a:ea typeface="Calibri"/>
                <a:cs typeface="Calibri"/>
                <a:sym typeface="Calibri"/>
              </a:rPr>
              <a:t>Knowledge of and ability to apply principles and practices that foster an inclusive and collaborative culture. Coaches will be able to:</a:t>
            </a:r>
          </a:p>
          <a:p>
            <a:pPr marL="0" indent="0">
              <a:lnSpc>
                <a:spcPct val="100000"/>
              </a:lnSpc>
              <a:spcBef>
                <a:spcPts val="0"/>
              </a:spcBef>
              <a:buClr>
                <a:schemeClr val="dk1"/>
              </a:buClr>
              <a:buSzPts val="2400"/>
              <a:buNone/>
            </a:pPr>
            <a:endParaRPr lang="en-US" sz="2400">
              <a:latin typeface="Calibri"/>
              <a:ea typeface="Calibri"/>
              <a:cs typeface="Calibri"/>
              <a:sym typeface="Calibri"/>
            </a:endParaRPr>
          </a:p>
          <a:p>
            <a:pPr marL="457200" lvl="1" indent="0">
              <a:lnSpc>
                <a:spcPct val="100000"/>
              </a:lnSpc>
              <a:spcBef>
                <a:spcPts val="0"/>
              </a:spcBef>
              <a:buSzPts val="2400"/>
              <a:buNone/>
            </a:pPr>
            <a:r>
              <a:rPr lang="en-US" sz="2000" b="1">
                <a:latin typeface="Calibri"/>
                <a:ea typeface="Calibri"/>
                <a:cs typeface="Calibri"/>
                <a:sym typeface="Calibri"/>
              </a:rPr>
              <a:t>Standard 4: </a:t>
            </a:r>
            <a:r>
              <a:rPr lang="en-US" sz="2000">
                <a:latin typeface="Calibri"/>
                <a:ea typeface="Calibri"/>
                <a:cs typeface="Calibri"/>
                <a:sym typeface="Calibri"/>
              </a:rPr>
              <a:t>Identify and apply </a:t>
            </a:r>
            <a:r>
              <a:rPr lang="en-US" sz="2000" b="0" i="0" u="none" strike="noStrike" cap="none">
                <a:solidFill>
                  <a:schemeClr val="dk1"/>
                </a:solidFill>
                <a:latin typeface="Calibri"/>
                <a:ea typeface="Calibri"/>
                <a:cs typeface="Calibri"/>
                <a:sym typeface="Calibri"/>
              </a:rPr>
              <a:t>appropriate practices to communicate across lines of difference. </a:t>
            </a:r>
          </a:p>
          <a:p>
            <a:pPr marL="457200" lvl="1" indent="0">
              <a:lnSpc>
                <a:spcPct val="100000"/>
              </a:lnSpc>
              <a:spcBef>
                <a:spcPts val="0"/>
              </a:spcBef>
              <a:buSzPts val="2400"/>
              <a:buNone/>
            </a:pPr>
            <a:endParaRPr lang="en-US" sz="700" b="0" i="0" u="none" strike="noStrike" cap="none">
              <a:solidFill>
                <a:schemeClr val="dk1"/>
              </a:solidFill>
              <a:latin typeface="Calibri"/>
              <a:ea typeface="Calibri"/>
              <a:cs typeface="Calibri"/>
              <a:sym typeface="Calibri"/>
            </a:endParaRPr>
          </a:p>
          <a:p>
            <a:pPr marL="457200" lvl="1" indent="0">
              <a:lnSpc>
                <a:spcPct val="100000"/>
              </a:lnSpc>
              <a:spcBef>
                <a:spcPts val="0"/>
              </a:spcBef>
              <a:buSzPts val="2400"/>
              <a:buNone/>
            </a:pPr>
            <a:r>
              <a:rPr lang="en-US" sz="2000" b="1">
                <a:latin typeface="Calibri"/>
                <a:ea typeface="Calibri"/>
                <a:cs typeface="Calibri"/>
                <a:sym typeface="Calibri"/>
              </a:rPr>
              <a:t>Standard 5:</a:t>
            </a:r>
            <a:r>
              <a:rPr lang="en-US" sz="2000">
                <a:latin typeface="Calibri"/>
                <a:ea typeface="Calibri"/>
                <a:cs typeface="Calibri"/>
                <a:sym typeface="Calibri"/>
              </a:rPr>
              <a:t> Determine </a:t>
            </a:r>
            <a:r>
              <a:rPr lang="en-US" sz="2000" b="0" i="0" u="none" strike="noStrike" cap="none">
                <a:solidFill>
                  <a:schemeClr val="dk1"/>
                </a:solidFill>
                <a:latin typeface="Calibri"/>
                <a:ea typeface="Calibri"/>
                <a:cs typeface="Calibri"/>
                <a:sym typeface="Calibri"/>
              </a:rPr>
              <a:t>and use appropriate strategies for facilitating dialogue that ensures equitable participation in small and large group settings.</a:t>
            </a:r>
            <a:endParaRPr lang="en-US"/>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a:latin typeface="Trebuchet MS" panose="020B0603020202020204" pitchFamily="34" charset="0"/>
                <a:ea typeface="Calibri"/>
                <a:cs typeface="Calibri"/>
                <a:sym typeface="Calibri"/>
              </a:rPr>
              <a:t>Literacy Coach Domain and Standards: Session 2</a:t>
            </a:r>
            <a:endParaRPr sz="2400">
              <a:latin typeface="Trebuchet MS" panose="020B0603020202020204" pitchFamily="34" charset="0"/>
            </a:endParaRPr>
          </a:p>
        </p:txBody>
      </p:sp>
    </p:spTree>
    <p:extLst>
      <p:ext uri="{BB962C8B-B14F-4D97-AF65-F5344CB8AC3E}">
        <p14:creationId xmlns:p14="http://schemas.microsoft.com/office/powerpoint/2010/main" val="113414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108665" y="2041400"/>
            <a:ext cx="8362604" cy="41126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a:latin typeface="Calibri"/>
                <a:ea typeface="Calibri"/>
                <a:cs typeface="Calibri"/>
                <a:sym typeface="Calibri"/>
              </a:rPr>
              <a:t>Communicating with Teachers</a:t>
            </a:r>
            <a:endParaRPr lang="en-US" sz="320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756360" y="1291832"/>
            <a:ext cx="416296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Learn and Confirm</a:t>
            </a:r>
            <a:endParaRPr sz="3200" b="0" i="0" u="none" strike="noStrike" cap="none">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89121852-862A-10B7-F7CF-BFCEB3A1216F}"/>
              </a:ext>
            </a:extLst>
          </p:cNvPr>
          <p:cNvPicPr preferRelativeResize="0"/>
          <p:nvPr/>
        </p:nvPicPr>
        <p:blipFill rotWithShape="1">
          <a:blip r:embed="rId3">
            <a:alphaModFix/>
          </a:blip>
          <a:srcRect/>
          <a:stretch/>
        </p:blipFill>
        <p:spPr>
          <a:xfrm>
            <a:off x="1108665" y="1349518"/>
            <a:ext cx="521389" cy="471255"/>
          </a:xfrm>
          <a:prstGeom prst="rect">
            <a:avLst/>
          </a:prstGeom>
          <a:noFill/>
          <a:ln>
            <a:noFill/>
          </a:ln>
        </p:spPr>
      </p:pic>
      <p:sp>
        <p:nvSpPr>
          <p:cNvPr id="2" name="TextBox 1">
            <a:extLst>
              <a:ext uri="{FF2B5EF4-FFF2-40B4-BE49-F238E27FC236}">
                <a16:creationId xmlns:a16="http://schemas.microsoft.com/office/drawing/2014/main" id="{9B328330-DD49-B58D-1160-9DE306E2BB32}"/>
              </a:ext>
            </a:extLst>
          </p:cNvPr>
          <p:cNvSpPr txBox="1"/>
          <p:nvPr/>
        </p:nvSpPr>
        <p:spPr>
          <a:xfrm>
            <a:off x="1224793" y="2726421"/>
            <a:ext cx="9152389" cy="1938992"/>
          </a:xfrm>
          <a:prstGeom prst="rect">
            <a:avLst/>
          </a:prstGeom>
          <a:noFill/>
        </p:spPr>
        <p:txBody>
          <a:bodyPr wrap="square" rtlCol="0">
            <a:spAutoFit/>
          </a:bodyPr>
          <a:lstStyle/>
          <a:p>
            <a:pPr marL="0" lvl="0" indent="0" algn="l" rtl="0">
              <a:lnSpc>
                <a:spcPct val="100000"/>
              </a:lnSpc>
              <a:spcBef>
                <a:spcPts val="0"/>
              </a:spcBef>
              <a:spcAft>
                <a:spcPts val="0"/>
              </a:spcAft>
              <a:buSzPts val="3200"/>
              <a:buNone/>
            </a:pPr>
            <a:r>
              <a:rPr lang="en-US" sz="2400">
                <a:latin typeface="Calibri"/>
                <a:ea typeface="Calibri"/>
                <a:cs typeface="Calibri"/>
                <a:sym typeface="Calibri"/>
              </a:rPr>
              <a:t>Some factors that may influence discourse:</a:t>
            </a:r>
            <a:endParaRPr lang="en-US" sz="2400"/>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Purpose</a:t>
            </a:r>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Preconceptions</a:t>
            </a:r>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Perspective</a:t>
            </a:r>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Positioning</a:t>
            </a:r>
          </a:p>
        </p:txBody>
      </p:sp>
    </p:spTree>
    <p:extLst>
      <p:ext uri="{BB962C8B-B14F-4D97-AF65-F5344CB8AC3E}">
        <p14:creationId xmlns:p14="http://schemas.microsoft.com/office/powerpoint/2010/main" val="411372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a:solidFill>
                  <a:schemeClr val="dk1"/>
                </a:solidFill>
                <a:latin typeface="Trebuchet MS" panose="020B0603020202020204" pitchFamily="34" charset="0"/>
                <a:ea typeface="Calibri"/>
                <a:cs typeface="Calibri"/>
                <a:sym typeface="Calibri"/>
              </a:rPr>
              <a:t>Communicating with Teachers</a:t>
            </a:r>
            <a:endParaRPr sz="3200" b="0" i="0" u="none" strike="noStrike" cap="none">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4" y="2189527"/>
            <a:ext cx="9144000" cy="1938992"/>
          </a:xfrm>
          <a:prstGeom prst="rect">
            <a:avLst/>
          </a:prstGeom>
          <a:noFill/>
        </p:spPr>
        <p:txBody>
          <a:bodyPr wrap="square" rtlCol="0">
            <a:spAutoFit/>
          </a:bodyPr>
          <a:lstStyle/>
          <a:p>
            <a:pPr marL="0" lvl="0" indent="0" algn="l" rtl="0">
              <a:lnSpc>
                <a:spcPct val="100000"/>
              </a:lnSpc>
              <a:spcBef>
                <a:spcPts val="0"/>
              </a:spcBef>
              <a:spcAft>
                <a:spcPts val="0"/>
              </a:spcAft>
              <a:buSzPts val="3200"/>
              <a:buNone/>
            </a:pPr>
            <a:r>
              <a:rPr lang="en-US" sz="2400">
                <a:latin typeface="Calibri"/>
                <a:ea typeface="Calibri"/>
                <a:cs typeface="Calibri"/>
                <a:sym typeface="Calibri"/>
              </a:rPr>
              <a:t>Purpose of the Conversation:</a:t>
            </a:r>
            <a:endParaRPr lang="en-US" sz="2400"/>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Establishing or maintaining a relationship</a:t>
            </a:r>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Knowledge-building</a:t>
            </a:r>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Planning</a:t>
            </a:r>
          </a:p>
          <a:p>
            <a:pPr marL="342900" lvl="0" indent="-342900" algn="l" rtl="0">
              <a:lnSpc>
                <a:spcPct val="100000"/>
              </a:lnSpc>
              <a:spcBef>
                <a:spcPts val="0"/>
              </a:spcBef>
              <a:spcAft>
                <a:spcPts val="0"/>
              </a:spcAft>
              <a:buClr>
                <a:srgbClr val="7F7F7F"/>
              </a:buClr>
              <a:buSzPts val="2400"/>
              <a:buChar char="•"/>
            </a:pPr>
            <a:r>
              <a:rPr lang="en-US" sz="2400">
                <a:latin typeface="Calibri"/>
                <a:ea typeface="Calibri"/>
                <a:cs typeface="Calibri"/>
                <a:sym typeface="Calibri"/>
              </a:rPr>
              <a:t>Reflecting and providing feedback</a:t>
            </a:r>
          </a:p>
        </p:txBody>
      </p:sp>
    </p:spTree>
    <p:extLst>
      <p:ext uri="{BB962C8B-B14F-4D97-AF65-F5344CB8AC3E}">
        <p14:creationId xmlns:p14="http://schemas.microsoft.com/office/powerpoint/2010/main" val="3213547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B6F8E-4D88-45E5-95F6-8B5D07FFDA94}">
  <ds:schemaRef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83eaff22-c69d-47eb-bce9-d86f52f68881"/>
    <ds:schemaRef ds:uri="http://schemas.microsoft.com/office/infopath/2007/PartnerControls"/>
    <ds:schemaRef ds:uri="496a2341-6b8f-451c-ba40-d2260ea7ac3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FA8AF03-AAAF-4753-8CC1-595E186FC51F}">
  <ds:schemaRefs>
    <ds:schemaRef ds:uri="http://schemas.microsoft.com/sharepoint/v3/contenttype/forms"/>
  </ds:schemaRefs>
</ds:datastoreItem>
</file>

<file path=customXml/itemProps3.xml><?xml version="1.0" encoding="utf-8"?>
<ds:datastoreItem xmlns:ds="http://schemas.openxmlformats.org/officeDocument/2006/customXml" ds:itemID="{30ED0ACB-1A4B-45D4-B5C8-B564569D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497</TotalTime>
  <Words>8599</Words>
  <Application>Microsoft Office PowerPoint</Application>
  <PresentationFormat>Widescreen</PresentationFormat>
  <Paragraphs>575</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Trebuchet MS</vt:lpstr>
      <vt:lpstr>Office Theme</vt:lpstr>
      <vt:lpstr>PowerPoint Presentation</vt:lpstr>
      <vt:lpstr>PowerPoint Presentation</vt:lpstr>
      <vt:lpstr>Bridge to Practice Projects for Coaches</vt:lpstr>
      <vt:lpstr>Norms for Our Course</vt:lpstr>
      <vt:lpstr>Goals for Today</vt:lpstr>
      <vt:lpstr>Review of Module 1, Session 1</vt:lpstr>
      <vt:lpstr>Literacy Coach Domain and Standards: Session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Communicating with Teachers</vt:lpstr>
      <vt:lpstr>Facilitating Professional Learning in Groups</vt:lpstr>
      <vt:lpstr>Facilitating Professional Learning in Groups</vt:lpstr>
      <vt:lpstr>Facilitating Professional Learning in Groups</vt:lpstr>
      <vt:lpstr>Facilitating Professional Learning in Groups</vt:lpstr>
      <vt:lpstr>Facilitating Professional Learning in Groups</vt:lpstr>
      <vt:lpstr>Think-Pair-Share</vt:lpstr>
      <vt:lpstr>Post-Session Reflection, Planning, and Implementation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98</cp:revision>
  <dcterms:created xsi:type="dcterms:W3CDTF">2023-12-13T15:55:56Z</dcterms:created>
  <dcterms:modified xsi:type="dcterms:W3CDTF">2024-08-20T17:12:25Z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