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01" r:id="rId5"/>
    <p:sldId id="302" r:id="rId6"/>
    <p:sldId id="303" r:id="rId7"/>
    <p:sldId id="273" r:id="rId8"/>
    <p:sldId id="275" r:id="rId9"/>
    <p:sldId id="304" r:id="rId10"/>
    <p:sldId id="305" r:id="rId11"/>
    <p:sldId id="284" r:id="rId12"/>
    <p:sldId id="306" r:id="rId13"/>
    <p:sldId id="307" r:id="rId14"/>
    <p:sldId id="308" r:id="rId15"/>
    <p:sldId id="309" r:id="rId16"/>
    <p:sldId id="310" r:id="rId17"/>
    <p:sldId id="311" r:id="rId18"/>
    <p:sldId id="312" r:id="rId19"/>
    <p:sldId id="313" r:id="rId20"/>
    <p:sldId id="314" r:id="rId21"/>
    <p:sldId id="315" r:id="rId22"/>
    <p:sldId id="316" r:id="rId23"/>
    <p:sldId id="333" r:id="rId24"/>
    <p:sldId id="299" r:id="rId25"/>
    <p:sldId id="3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77F01A-2A64-99AD-0F06-63114D9A0694}" name="Casey Sullivan Taylor" initials="CT" userId="S::casey@excelined.org::9663d1b7-08cb-4a86-a7ce-d092f07560ef" providerId="AD"/>
  <p188:author id="{55A842C4-9099-2C0E-9FA9-0E61D1729E35}" name="Laurie Lee" initials="LL" userId="Laurie Le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ECC"/>
    <a:srgbClr val="DBBBE3"/>
    <a:srgbClr val="E6F2F5"/>
    <a:srgbClr val="793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69330" autoAdjust="0"/>
  </p:normalViewPr>
  <p:slideViewPr>
    <p:cSldViewPr snapToGrid="0">
      <p:cViewPr varScale="1">
        <p:scale>
          <a:sx n="113" d="100"/>
          <a:sy n="113" d="100"/>
        </p:scale>
        <p:origin x="191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Vinson" userId="4d9785c4-bc8c-44b8-a745-b1e3ed407221" providerId="ADAL" clId="{DE6B30E0-88B1-4EE1-B9E2-015A6CD0A9B3}"/>
    <pc:docChg chg="modSld">
      <pc:chgData name="Jacob Vinson" userId="4d9785c4-bc8c-44b8-a745-b1e3ed407221" providerId="ADAL" clId="{DE6B30E0-88B1-4EE1-B9E2-015A6CD0A9B3}" dt="2024-06-13T18:03:24.786" v="34" actId="404"/>
      <pc:docMkLst>
        <pc:docMk/>
      </pc:docMkLst>
      <pc:sldChg chg="modSp mod">
        <pc:chgData name="Jacob Vinson" userId="4d9785c4-bc8c-44b8-a745-b1e3ed407221" providerId="ADAL" clId="{DE6B30E0-88B1-4EE1-B9E2-015A6CD0A9B3}" dt="2024-06-13T18:03:24.786" v="34" actId="404"/>
        <pc:sldMkLst>
          <pc:docMk/>
          <pc:sldMk cId="1409175553" sldId="302"/>
        </pc:sldMkLst>
        <pc:graphicFrameChg chg="modGraphic">
          <ac:chgData name="Jacob Vinson" userId="4d9785c4-bc8c-44b8-a745-b1e3ed407221" providerId="ADAL" clId="{DE6B30E0-88B1-4EE1-B9E2-015A6CD0A9B3}" dt="2024-06-13T18:03:24.786" v="34" actId="404"/>
          <ac:graphicFrameMkLst>
            <pc:docMk/>
            <pc:sldMk cId="1409175553" sldId="302"/>
            <ac:graphicFrameMk id="7" creationId="{FD13B1F1-01C8-C3C0-EDE8-FD6CBBCC5D37}"/>
          </ac:graphicFrameMkLst>
        </pc:graphicFrameChg>
      </pc:sldChg>
    </pc:docChg>
  </pc:docChgLst>
  <pc:docChgLst>
    <pc:chgData name="Jacob Vinson" userId="4d9785c4-bc8c-44b8-a745-b1e3ed407221" providerId="ADAL" clId="{05CE2C22-D595-4B6D-964F-833C77A9C397}"/>
    <pc:docChg chg="undo custSel modSld">
      <pc:chgData name="Jacob Vinson" userId="4d9785c4-bc8c-44b8-a745-b1e3ed407221" providerId="ADAL" clId="{05CE2C22-D595-4B6D-964F-833C77A9C397}" dt="2024-07-02T17:41:58.963" v="3" actId="255"/>
      <pc:docMkLst>
        <pc:docMk/>
      </pc:docMkLst>
      <pc:sldChg chg="modSp mod">
        <pc:chgData name="Jacob Vinson" userId="4d9785c4-bc8c-44b8-a745-b1e3ed407221" providerId="ADAL" clId="{05CE2C22-D595-4B6D-964F-833C77A9C397}" dt="2024-07-02T17:41:58.963" v="3" actId="255"/>
        <pc:sldMkLst>
          <pc:docMk/>
          <pc:sldMk cId="1409175553" sldId="302"/>
        </pc:sldMkLst>
        <pc:graphicFrameChg chg="modGraphic">
          <ac:chgData name="Jacob Vinson" userId="4d9785c4-bc8c-44b8-a745-b1e3ed407221" providerId="ADAL" clId="{05CE2C22-D595-4B6D-964F-833C77A9C397}" dt="2024-07-02T17:41:58.963" v="3" actId="255"/>
          <ac:graphicFrameMkLst>
            <pc:docMk/>
            <pc:sldMk cId="1409175553" sldId="302"/>
            <ac:graphicFrameMk id="7" creationId="{FD13B1F1-01C8-C3C0-EDE8-FD6CBBCC5D3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79B67-D819-4325-98C2-D1BB2B3925C6}" type="datetimeFigureOut">
              <a:rPr lang="en-US" smtClean="0"/>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417E0-4E2A-4944-9F25-2F1F160AC3BF}" type="slidenum">
              <a:rPr lang="en-US" smtClean="0"/>
              <a:t>‹#›</a:t>
            </a:fld>
            <a:endParaRPr lang="en-US"/>
          </a:p>
        </p:txBody>
      </p:sp>
    </p:spTree>
    <p:extLst>
      <p:ext uri="{BB962C8B-B14F-4D97-AF65-F5344CB8AC3E}">
        <p14:creationId xmlns:p14="http://schemas.microsoft.com/office/powerpoint/2010/main" val="155342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rive.google.com/file/d/1qFhUGqVvesJeRFZuUB_Ti-myJhQNewKJ/view?usp=shar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rive.google.com/file/d/1aJxYsB6W87sIJtGcCg7t776pSXrYSJGs/view?usp=shar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rive.google.com/file/d/1qFhUGqVvesJeRFZuUB_Ti-myJhQNewKJ/view?usp=shar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Welcome to the Literacy Coach Program – Session 3: Establishing Expectations.</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a:t>
            </a:fld>
            <a:endParaRPr lang="en-US"/>
          </a:p>
        </p:txBody>
      </p:sp>
    </p:spTree>
    <p:extLst>
      <p:ext uri="{BB962C8B-B14F-4D97-AF65-F5344CB8AC3E}">
        <p14:creationId xmlns:p14="http://schemas.microsoft.com/office/powerpoint/2010/main" val="121860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 </a:t>
            </a:r>
            <a:r>
              <a:rPr lang="en-US" b="0" dirty="0"/>
              <a:t>This PLC </a:t>
            </a:r>
            <a:r>
              <a:rPr lang="en-US" dirty="0"/>
              <a:t>facilitator qualities overview is from the Institute of Education Sciences infographic, </a:t>
            </a:r>
            <a:r>
              <a:rPr lang="en-US" i="1" dirty="0"/>
              <a:t>Developing Early Literacy Professional Learning Communities (PLCs). </a:t>
            </a:r>
            <a:endParaRPr lang="en-US" dirty="0"/>
          </a:p>
          <a:p>
            <a:pPr marL="0" lvl="0" indent="0" algn="l" rtl="0">
              <a:lnSpc>
                <a:spcPct val="100000"/>
              </a:lnSpc>
              <a:spcBef>
                <a:spcPts val="0"/>
              </a:spcBef>
              <a:spcAft>
                <a:spcPts val="0"/>
              </a:spcAft>
              <a:buSzPts val="1400"/>
              <a:buNone/>
            </a:pPr>
            <a:endParaRPr lang="en-US" b="1" i="0" dirty="0"/>
          </a:p>
          <a:p>
            <a:pPr marL="0" lvl="0" indent="0" algn="l" rtl="0">
              <a:lnSpc>
                <a:spcPct val="100000"/>
              </a:lnSpc>
              <a:spcBef>
                <a:spcPts val="0"/>
              </a:spcBef>
              <a:spcAft>
                <a:spcPts val="0"/>
              </a:spcAft>
              <a:buSzPts val="1400"/>
              <a:buNone/>
            </a:pPr>
            <a:r>
              <a:rPr lang="en-US" b="1" i="0" dirty="0"/>
              <a:t>Guiding questions for this slide: What other qualities do you think a PLC facilitator should have? What role(s) could coaches play in facilitating PLCs?</a:t>
            </a:r>
            <a:endParaRPr lang="en-US" dirty="0"/>
          </a:p>
          <a:p>
            <a:pPr marL="0" marR="0" lvl="0" indent="0" algn="l" rtl="0">
              <a:lnSpc>
                <a:spcPct val="100000"/>
              </a:lnSpc>
              <a:spcBef>
                <a:spcPts val="0"/>
              </a:spcBef>
              <a:spcAft>
                <a:spcPts val="0"/>
              </a:spcAft>
              <a:buClr>
                <a:schemeClr val="dk1"/>
              </a:buClr>
              <a:buSzPts val="1200"/>
              <a:buFont typeface="Calibri"/>
              <a:buNone/>
            </a:pPr>
            <a:endParaRPr lang="en-US" b="1" i="0" dirty="0"/>
          </a:p>
          <a:p>
            <a:pPr marL="0" marR="0" lvl="0" indent="0" algn="l" rtl="0">
              <a:lnSpc>
                <a:spcPct val="100000"/>
              </a:lnSpc>
              <a:spcBef>
                <a:spcPts val="0"/>
              </a:spcBef>
              <a:spcAft>
                <a:spcPts val="0"/>
              </a:spcAft>
              <a:buClr>
                <a:schemeClr val="dk1"/>
              </a:buClr>
              <a:buSzPts val="1200"/>
              <a:buFont typeface="Calibri"/>
              <a:buNone/>
            </a:pPr>
            <a:r>
              <a:rPr lang="en-US" b="0" i="0" dirty="0"/>
              <a:t>Full infographic available at: </a:t>
            </a:r>
            <a:endParaRPr lang="en-US" dirty="0"/>
          </a:p>
          <a:p>
            <a:pPr marL="0" lvl="0" indent="0" algn="l" rtl="0">
              <a:lnSpc>
                <a:spcPct val="100000"/>
              </a:lnSpc>
              <a:spcBef>
                <a:spcPts val="0"/>
              </a:spcBef>
              <a:spcAft>
                <a:spcPts val="0"/>
              </a:spcAft>
              <a:buSzPts val="1400"/>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https://drive.google.com/file/d/1qFhUGqVvesJeRFZuUB_Ti-myJhQNewKJ/view?usp=sharing</a:t>
            </a:r>
            <a:endParaRPr lang="en-US" sz="1200"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10</a:t>
            </a:fld>
            <a:endParaRPr lang="en-US"/>
          </a:p>
        </p:txBody>
      </p:sp>
    </p:spTree>
    <p:extLst>
      <p:ext uri="{BB962C8B-B14F-4D97-AF65-F5344CB8AC3E}">
        <p14:creationId xmlns:p14="http://schemas.microsoft.com/office/powerpoint/2010/main" val="2485221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dirty="0"/>
              <a:t>NOTES</a:t>
            </a:r>
            <a:endParaRPr lang="en-US" dirty="0"/>
          </a:p>
          <a:p>
            <a:pPr marL="0" marR="0" lvl="0" indent="0" algn="l" rtl="0">
              <a:lnSpc>
                <a:spcPct val="100000"/>
              </a:lnSpc>
              <a:spcBef>
                <a:spcPts val="0"/>
              </a:spcBef>
              <a:spcAft>
                <a:spcPts val="0"/>
              </a:spcAft>
              <a:buClr>
                <a:schemeClr val="dk1"/>
              </a:buClr>
              <a:buSzPts val="1200"/>
              <a:buFont typeface="Calibri"/>
              <a:buNone/>
            </a:pPr>
            <a:r>
              <a:rPr lang="en-US" b="0" i="1" dirty="0"/>
              <a:t>Allow 20 minutes for viewing the video and completing the activity. Show </a:t>
            </a:r>
            <a:r>
              <a:rPr lang="en-US" b="1" i="1" dirty="0"/>
              <a:t>Video 1</a:t>
            </a:r>
            <a:r>
              <a:rPr lang="en-US" b="0" i="1" dirty="0"/>
              <a:t> (10 minutes) and allow time for participants to record their answers to the questions on </a:t>
            </a:r>
            <a:r>
              <a:rPr lang="en-US" b="1" i="1" dirty="0"/>
              <a:t>Handout 1</a:t>
            </a:r>
            <a:r>
              <a:rPr lang="en-US" b="0" i="1" dirty="0"/>
              <a:t>. </a:t>
            </a:r>
          </a:p>
          <a:p>
            <a:pPr marL="0" marR="0" lvl="0" indent="0" algn="l" rtl="0">
              <a:lnSpc>
                <a:spcPct val="100000"/>
              </a:lnSpc>
              <a:spcBef>
                <a:spcPts val="0"/>
              </a:spcBef>
              <a:spcAft>
                <a:spcPts val="0"/>
              </a:spcAft>
              <a:buClr>
                <a:schemeClr val="dk1"/>
              </a:buClr>
              <a:buSzPts val="1200"/>
              <a:buFont typeface="Calibri"/>
              <a:buNone/>
            </a:pPr>
            <a:endParaRPr lang="en-US" b="0" i="1" dirty="0"/>
          </a:p>
          <a:p>
            <a:pPr marL="0" marR="0" lvl="0" indent="0" algn="l" rtl="0">
              <a:lnSpc>
                <a:spcPct val="100000"/>
              </a:lnSpc>
              <a:spcBef>
                <a:spcPts val="0"/>
              </a:spcBef>
              <a:spcAft>
                <a:spcPts val="0"/>
              </a:spcAft>
              <a:buClr>
                <a:schemeClr val="dk1"/>
              </a:buClr>
              <a:buSzPts val="1200"/>
              <a:buFont typeface="Calibri"/>
              <a:buNone/>
            </a:pPr>
            <a:endParaRPr lang="en-US" b="0" i="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a:t>SAY </a:t>
            </a:r>
            <a:r>
              <a:rPr lang="en-US" b="0" dirty="0"/>
              <a:t>Please review the questions on </a:t>
            </a:r>
            <a:r>
              <a:rPr lang="en-US" b="1" dirty="0"/>
              <a:t>Handout 1: Video-Viewing Guide for </a:t>
            </a:r>
            <a:r>
              <a:rPr lang="en-US" sz="1200" b="1" dirty="0">
                <a:solidFill>
                  <a:schemeClr val="dk1"/>
                </a:solidFill>
                <a:latin typeface="Calibri"/>
                <a:ea typeface="Calibri"/>
                <a:cs typeface="Calibri"/>
                <a:sym typeface="Calibri"/>
              </a:rPr>
              <a:t>Video 1: PLCs at Work Analyzing Data. </a:t>
            </a:r>
            <a:r>
              <a:rPr lang="en-US" b="0" dirty="0"/>
              <a:t>Let’s watch a video of a group of teachers in a PLC setting expectations and discussing the analysis of data from their students for decision making about classroom instruction.</a:t>
            </a:r>
            <a:endParaRPr lang="en-US" b="0" i="1" dirty="0"/>
          </a:p>
          <a:p>
            <a:pPr marL="0" marR="0" lvl="0" indent="0" algn="l" rtl="0">
              <a:lnSpc>
                <a:spcPct val="100000"/>
              </a:lnSpc>
              <a:spcBef>
                <a:spcPts val="0"/>
              </a:spcBef>
              <a:spcAft>
                <a:spcPts val="0"/>
              </a:spcAft>
              <a:buClr>
                <a:schemeClr val="dk1"/>
              </a:buClr>
              <a:buSzPts val="1200"/>
              <a:buFont typeface="Calibri"/>
              <a:buNone/>
            </a:pPr>
            <a:endParaRPr lang="en-US" b="0" i="1" dirty="0"/>
          </a:p>
          <a:p>
            <a:pPr marL="0" marR="0" lvl="0" indent="0" algn="l" rtl="0">
              <a:lnSpc>
                <a:spcPct val="100000"/>
              </a:lnSpc>
              <a:spcBef>
                <a:spcPts val="0"/>
              </a:spcBef>
              <a:spcAft>
                <a:spcPts val="0"/>
              </a:spcAft>
              <a:buClr>
                <a:schemeClr val="dk1"/>
              </a:buClr>
              <a:buSzPts val="1200"/>
              <a:buFont typeface="Calibri"/>
              <a:buNone/>
            </a:pPr>
            <a:r>
              <a:rPr lang="en-US" b="0" i="1" dirty="0"/>
              <a:t>Ask for volunteers to share their answers to the questions on Handout 1. </a:t>
            </a:r>
          </a:p>
          <a:p>
            <a:pPr marL="0" marR="0" lvl="0" indent="0" algn="l" rtl="0">
              <a:lnSpc>
                <a:spcPct val="100000"/>
              </a:lnSpc>
              <a:spcBef>
                <a:spcPts val="0"/>
              </a:spcBef>
              <a:spcAft>
                <a:spcPts val="0"/>
              </a:spcAft>
              <a:buClr>
                <a:schemeClr val="dk1"/>
              </a:buClr>
              <a:buSzPts val="1200"/>
              <a:buFont typeface="Calibri"/>
              <a:buNone/>
            </a:pPr>
            <a:endParaRPr lang="en-US" b="0" dirty="0"/>
          </a:p>
          <a:p>
            <a:pPr marL="0" marR="0" lvl="0" indent="0" algn="l" rtl="0">
              <a:lnSpc>
                <a:spcPct val="100000"/>
              </a:lnSpc>
              <a:spcBef>
                <a:spcPts val="0"/>
              </a:spcBef>
              <a:spcAft>
                <a:spcPts val="0"/>
              </a:spcAft>
              <a:buClr>
                <a:schemeClr val="dk1"/>
              </a:buClr>
              <a:buSzPts val="1200"/>
              <a:buFont typeface="Calibri"/>
              <a:buNone/>
            </a:pPr>
            <a:r>
              <a:rPr lang="en-US" b="0" i="1" dirty="0"/>
              <a:t>Possible responses for questions:</a:t>
            </a:r>
            <a:endParaRPr lang="en-US" dirty="0"/>
          </a:p>
          <a:p>
            <a:pPr marL="228600" marR="0" lvl="0" indent="-228600" algn="l" rtl="0">
              <a:lnSpc>
                <a:spcPct val="100000"/>
              </a:lnSpc>
              <a:spcBef>
                <a:spcPts val="0"/>
              </a:spcBef>
              <a:spcAft>
                <a:spcPts val="0"/>
              </a:spcAft>
              <a:buClr>
                <a:schemeClr val="dk1"/>
              </a:buClr>
              <a:buSzPts val="1200"/>
              <a:buFont typeface="Calibri"/>
              <a:buAutoNum type="arabicPeriod"/>
            </a:pPr>
            <a:r>
              <a:rPr lang="en-US" sz="1200" i="1" dirty="0">
                <a:solidFill>
                  <a:schemeClr val="dk1"/>
                </a:solidFill>
                <a:latin typeface="Calibri"/>
                <a:ea typeface="Calibri"/>
                <a:cs typeface="Calibri"/>
                <a:sym typeface="Calibri"/>
              </a:rPr>
              <a:t>Honor times. State objective and stay focused. Actively listen and participate. Respond positively. Address violations. Reflect.</a:t>
            </a:r>
            <a:endParaRPr lang="en-US" b="0" i="1" dirty="0"/>
          </a:p>
          <a:p>
            <a:pPr marL="228600" marR="0" lvl="0" indent="-228600" algn="l" rtl="0">
              <a:lnSpc>
                <a:spcPct val="100000"/>
              </a:lnSpc>
              <a:spcBef>
                <a:spcPts val="0"/>
              </a:spcBef>
              <a:spcAft>
                <a:spcPts val="0"/>
              </a:spcAft>
              <a:buClr>
                <a:schemeClr val="dk1"/>
              </a:buClr>
              <a:buSzPts val="1200"/>
              <a:buFont typeface="Calibri"/>
              <a:buAutoNum type="arabicPeriod"/>
            </a:pPr>
            <a:r>
              <a:rPr lang="en-US" b="0" i="1" dirty="0"/>
              <a:t>Be honest about the data. No blaming. Focus on student progress. It is not about YOU, but it is about student learning. Reflect on revisions. Share best practices and what did not work well.</a:t>
            </a:r>
            <a:endParaRPr lang="en-US" dirty="0"/>
          </a:p>
          <a:p>
            <a:pPr marL="228600" marR="0" lvl="0" indent="-228600" algn="l" rtl="0">
              <a:lnSpc>
                <a:spcPct val="100000"/>
              </a:lnSpc>
              <a:spcBef>
                <a:spcPts val="0"/>
              </a:spcBef>
              <a:spcAft>
                <a:spcPts val="0"/>
              </a:spcAft>
              <a:buClr>
                <a:schemeClr val="dk1"/>
              </a:buClr>
              <a:buSzPts val="1200"/>
              <a:buFont typeface="Calibri"/>
              <a:buAutoNum type="arabicPeriod"/>
            </a:pPr>
            <a:r>
              <a:rPr lang="en-US" b="0" i="1" dirty="0"/>
              <a:t>Stopping for questions. They’ve taken turns leading the discussion. They discussed how to analyze the data based on a four point rubric.</a:t>
            </a:r>
          </a:p>
          <a:p>
            <a:pPr marL="228600" marR="0" lvl="0" indent="-228600" algn="l" rtl="0">
              <a:lnSpc>
                <a:spcPct val="100000"/>
              </a:lnSpc>
              <a:spcBef>
                <a:spcPts val="0"/>
              </a:spcBef>
              <a:spcAft>
                <a:spcPts val="0"/>
              </a:spcAft>
              <a:buClr>
                <a:schemeClr val="dk1"/>
              </a:buClr>
              <a:buSzPts val="1200"/>
              <a:buFont typeface="Calibri"/>
              <a:buAutoNum type="arabicPeriod"/>
            </a:pPr>
            <a:r>
              <a:rPr lang="en-US" b="0" i="1" dirty="0"/>
              <a:t>Examples: Many students were developing and emerging in one category. There was a balance under advanced and proficient in two categories. Great visual to see connections. The group brainstormed practices that might help student learning, such as highlighting supporting evidence in text and flexible grouping. </a:t>
            </a:r>
          </a:p>
          <a:p>
            <a:pPr marL="228600" marR="0" lvl="0" indent="-228600" algn="l" rtl="0">
              <a:lnSpc>
                <a:spcPct val="100000"/>
              </a:lnSpc>
              <a:spcBef>
                <a:spcPts val="0"/>
              </a:spcBef>
              <a:spcAft>
                <a:spcPts val="0"/>
              </a:spcAft>
              <a:buClr>
                <a:schemeClr val="dk1"/>
              </a:buClr>
              <a:buSzPts val="1200"/>
              <a:buFont typeface="Calibri"/>
              <a:buAutoNum type="arabicPeriod"/>
            </a:pPr>
            <a:r>
              <a:rPr lang="en-US" b="0" i="1" dirty="0"/>
              <a:t>Strengths included the fact that there were established procedures that were used. The teachers seemed to have a positive relationship and respected one another; the focus of the conversation was student-focused and standards-based – what could be improved to ensure instruction resulted in students learning the standards.</a:t>
            </a:r>
            <a:endParaRPr lang="en-US" dirty="0"/>
          </a:p>
          <a:p>
            <a:pPr marL="228600" marR="0" lvl="0" indent="-228600" algn="l" rtl="0">
              <a:lnSpc>
                <a:spcPct val="100000"/>
              </a:lnSpc>
              <a:spcBef>
                <a:spcPts val="0"/>
              </a:spcBef>
              <a:spcAft>
                <a:spcPts val="0"/>
              </a:spcAft>
              <a:buClr>
                <a:schemeClr val="dk1"/>
              </a:buClr>
              <a:buSzPts val="1200"/>
              <a:buFont typeface="Calibri"/>
              <a:buAutoNum type="arabicPeriod"/>
            </a:pPr>
            <a:r>
              <a:rPr lang="en-US" b="0" i="1" dirty="0"/>
              <a:t>The PLC group</a:t>
            </a:r>
            <a:r>
              <a:rPr lang="en-US" sz="1200" i="1" dirty="0">
                <a:solidFill>
                  <a:schemeClr val="dk1"/>
                </a:solidFill>
                <a:latin typeface="Calibri"/>
                <a:ea typeface="Calibri"/>
                <a:cs typeface="Calibri"/>
                <a:sym typeface="Calibri"/>
              </a:rPr>
              <a:t> promoted collective responsibility for student and professional learning by discussing ways that they could support each other as a team, analyzing data across the teacher group and sharing strategies that may help address student skill gaps. </a:t>
            </a:r>
            <a:endParaRPr lang="en-US" i="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11</a:t>
            </a:fld>
            <a:endParaRPr lang="en-US"/>
          </a:p>
        </p:txBody>
      </p:sp>
    </p:spTree>
    <p:extLst>
      <p:ext uri="{BB962C8B-B14F-4D97-AF65-F5344CB8AC3E}">
        <p14:creationId xmlns:p14="http://schemas.microsoft.com/office/powerpoint/2010/main" val="428907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SAY This infographic</a:t>
            </a:r>
            <a:r>
              <a:rPr lang="en-US" sz="1200" dirty="0">
                <a:solidFill>
                  <a:schemeClr val="dk1"/>
                </a:solidFill>
                <a:latin typeface="Calibri"/>
                <a:ea typeface="Calibri"/>
                <a:cs typeface="Calibri"/>
                <a:sym typeface="Calibri"/>
              </a:rPr>
              <a:t> on Lesson Study describes a 4-step process: Study, Plan, Teach, Reflect. </a:t>
            </a:r>
            <a:r>
              <a:rPr lang="en-US" sz="1200" i="1" dirty="0">
                <a:solidFill>
                  <a:schemeClr val="dk1"/>
                </a:solidFill>
                <a:latin typeface="Calibri"/>
                <a:ea typeface="Calibri"/>
                <a:cs typeface="Calibri"/>
                <a:sym typeface="Calibri"/>
              </a:rPr>
              <a:t>Review the slide.</a:t>
            </a: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b="1" i="0" dirty="0"/>
              <a:t>Guiding question for this slide: What should happen after the Reflect stage of Lesson Study? </a:t>
            </a:r>
            <a:endParaRPr lang="en-US" dirty="0"/>
          </a:p>
          <a:p>
            <a:pPr marL="0" marR="0" lvl="0" indent="0" algn="l" rtl="0">
              <a:lnSpc>
                <a:spcPct val="100000"/>
              </a:lnSpc>
              <a:spcBef>
                <a:spcPts val="0"/>
              </a:spcBef>
              <a:spcAft>
                <a:spcPts val="0"/>
              </a:spcAft>
              <a:buClr>
                <a:schemeClr val="dk1"/>
              </a:buClr>
              <a:buSzPts val="1200"/>
              <a:buFont typeface="Calibri"/>
              <a:buNone/>
            </a:pPr>
            <a:r>
              <a:rPr lang="en-US" i="1" dirty="0"/>
              <a:t>Potential responses: The lesson study team could make revisions to the lesson based on data and specialist commentary. The team could also establish or review procedures for facilitating lesson study in the future. </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12</a:t>
            </a:fld>
            <a:endParaRPr lang="en-US"/>
          </a:p>
        </p:txBody>
      </p:sp>
    </p:spTree>
    <p:extLst>
      <p:ext uri="{BB962C8B-B14F-4D97-AF65-F5344CB8AC3E}">
        <p14:creationId xmlns:p14="http://schemas.microsoft.com/office/powerpoint/2010/main" val="51712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dirty="0">
                <a:solidFill>
                  <a:srgbClr val="000000"/>
                </a:solidFill>
                <a:latin typeface="Calibri"/>
                <a:ea typeface="Calibri"/>
                <a:cs typeface="Calibri"/>
                <a:sym typeface="Calibri"/>
              </a:rPr>
              <a:t>SAY </a:t>
            </a:r>
            <a:r>
              <a:rPr lang="en-US" b="0" i="0" u="none" strike="noStrike" dirty="0">
                <a:solidFill>
                  <a:srgbClr val="000000"/>
                </a:solidFill>
                <a:latin typeface="Calibri"/>
                <a:ea typeface="Calibri"/>
                <a:cs typeface="Calibri"/>
                <a:sym typeface="Calibri"/>
              </a:rPr>
              <a:t>Now let’s watch </a:t>
            </a:r>
            <a:r>
              <a:rPr lang="en-US"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Video 2: The Lesson Study Process</a:t>
            </a:r>
            <a:r>
              <a:rPr lang="en-US" b="0" i="0" u="none" strike="noStrike" dirty="0">
                <a:solidFill>
                  <a:srgbClr val="000000"/>
                </a:solidFill>
                <a:latin typeface="Calibri"/>
                <a:ea typeface="Calibri"/>
                <a:cs typeface="Calibri"/>
                <a:sym typeface="Calibri"/>
              </a:rPr>
              <a:t>. Record a few notes about examples shared and how this process helps promote collective responsibility for student and professional learning. </a:t>
            </a:r>
            <a:endParaRPr lang="en-US" dirty="0"/>
          </a:p>
          <a:p>
            <a:pPr marL="0" marR="0" lvl="0" indent="0" algn="l" rtl="0">
              <a:lnSpc>
                <a:spcPct val="100000"/>
              </a:lnSpc>
              <a:spcBef>
                <a:spcPts val="240"/>
              </a:spcBef>
              <a:spcAft>
                <a:spcPts val="0"/>
              </a:spcAft>
              <a:buClr>
                <a:schemeClr val="dk1"/>
              </a:buClr>
              <a:buSzPts val="1200"/>
              <a:buFont typeface="Arial"/>
              <a:buNone/>
            </a:pPr>
            <a:br>
              <a:rPr lang="en-US" b="0" dirty="0"/>
            </a:br>
            <a:r>
              <a:rPr lang="en-US" b="0" i="1" u="none" strike="noStrike" dirty="0">
                <a:solidFill>
                  <a:srgbClr val="000000"/>
                </a:solidFill>
                <a:latin typeface="Calibri"/>
                <a:ea typeface="Calibri"/>
                <a:cs typeface="Calibri"/>
                <a:sym typeface="Calibri"/>
              </a:rPr>
              <a:t>Show 14-minute video.</a:t>
            </a:r>
            <a:endParaRPr lang="en-US" b="0" dirty="0"/>
          </a:p>
          <a:p>
            <a:pPr marL="0" lvl="0" indent="0" algn="l" rtl="0">
              <a:lnSpc>
                <a:spcPct val="100000"/>
              </a:lnSpc>
              <a:spcBef>
                <a:spcPts val="0"/>
              </a:spcBef>
              <a:spcAft>
                <a:spcPts val="0"/>
              </a:spcAft>
              <a:buSzPts val="1400"/>
              <a:buNone/>
            </a:pPr>
            <a:br>
              <a:rPr lang="en-US" b="0" dirty="0"/>
            </a:br>
            <a:r>
              <a:rPr lang="en-US" b="1" i="0" u="none" strike="noStrike" dirty="0">
                <a:solidFill>
                  <a:srgbClr val="000000"/>
                </a:solidFill>
                <a:latin typeface="Calibri"/>
                <a:ea typeface="Calibri"/>
                <a:cs typeface="Calibri"/>
                <a:sym typeface="Calibri"/>
              </a:rPr>
              <a:t>Guiding questions for this slide: How can this process help promote collective responsibility for student and professional learning?</a:t>
            </a:r>
            <a:endParaRPr lang="en-US" dirty="0"/>
          </a:p>
          <a:p>
            <a:pPr marL="0" marR="0" lvl="0" indent="0" algn="l" rtl="0">
              <a:lnSpc>
                <a:spcPct val="100000"/>
              </a:lnSpc>
              <a:spcBef>
                <a:spcPts val="0"/>
              </a:spcBef>
              <a:spcAft>
                <a:spcPts val="0"/>
              </a:spcAft>
              <a:buClr>
                <a:srgbClr val="000000"/>
              </a:buClr>
              <a:buSzPts val="1200"/>
              <a:buFont typeface="Calibri"/>
              <a:buNone/>
            </a:pPr>
            <a:r>
              <a:rPr lang="en-US" b="0" i="1" u="none" strike="noStrike" dirty="0">
                <a:solidFill>
                  <a:srgbClr val="000000"/>
                </a:solidFill>
                <a:latin typeface="Calibri"/>
                <a:ea typeface="Calibri"/>
                <a:cs typeface="Calibri"/>
                <a:sym typeface="Calibri"/>
              </a:rPr>
              <a:t>Potential responses: By planning for and preparing the lesson together, analyzing data, and reflecting upon outcomes, the lesson study process helps promote collective responsibility for student and professional learning. Other ideas may vary.</a:t>
            </a:r>
            <a:endParaRPr lang="en-US" b="0" i="1" dirty="0"/>
          </a:p>
          <a:p>
            <a:pPr marL="0" lvl="0" indent="0" algn="l" rtl="0">
              <a:lnSpc>
                <a:spcPct val="100000"/>
              </a:lnSpc>
              <a:spcBef>
                <a:spcPts val="0"/>
              </a:spcBef>
              <a:spcAft>
                <a:spcPts val="0"/>
              </a:spcAft>
              <a:buSzPts val="1400"/>
              <a:buNone/>
            </a:pPr>
            <a:endParaRPr lang="en-US" b="1" i="0" u="none" strike="noStrik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b="1" i="0" dirty="0"/>
              <a:t>What role(s) could coaches play in lesson study?</a:t>
            </a:r>
            <a:endParaRPr lang="en-US" dirty="0"/>
          </a:p>
          <a:p>
            <a:pPr marL="0" lvl="0" indent="0" algn="l" rtl="0">
              <a:lnSpc>
                <a:spcPct val="100000"/>
              </a:lnSpc>
              <a:spcBef>
                <a:spcPts val="0"/>
              </a:spcBef>
              <a:spcAft>
                <a:spcPts val="0"/>
              </a:spcAft>
              <a:buSzPts val="1400"/>
              <a:buNone/>
            </a:pPr>
            <a:r>
              <a:rPr lang="en-US" i="1" dirty="0"/>
              <a:t>Potential responses: The coach could facilitate the lesson study process, help with data analysis, and serve as the ‘outside specialist’ providing further commentary. </a:t>
            </a:r>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13</a:t>
            </a:fld>
            <a:endParaRPr lang="en-US"/>
          </a:p>
        </p:txBody>
      </p:sp>
    </p:spTree>
    <p:extLst>
      <p:ext uri="{BB962C8B-B14F-4D97-AF65-F5344CB8AC3E}">
        <p14:creationId xmlns:p14="http://schemas.microsoft.com/office/powerpoint/2010/main" val="2427060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000"/>
              <a:buFont typeface="Calibri"/>
              <a:buNone/>
            </a:pPr>
            <a:r>
              <a:rPr lang="en-US" sz="1200" b="1" dirty="0">
                <a:solidFill>
                  <a:schemeClr val="dk1"/>
                </a:solidFill>
                <a:latin typeface="Calibri"/>
                <a:ea typeface="Calibri"/>
                <a:cs typeface="Calibri"/>
                <a:sym typeface="Calibri"/>
              </a:rPr>
              <a:t>SAY </a:t>
            </a:r>
            <a:r>
              <a:rPr lang="en-US" sz="1200" dirty="0">
                <a:solidFill>
                  <a:schemeClr val="dk1"/>
                </a:solidFill>
                <a:latin typeface="Calibri"/>
                <a:ea typeface="Calibri"/>
                <a:cs typeface="Calibri"/>
                <a:sym typeface="Calibri"/>
              </a:rPr>
              <a:t>We will now explore coaches’ multiple roles to support teaching and learning. We will start with reading </a:t>
            </a:r>
            <a:r>
              <a:rPr lang="en-US" sz="1200" dirty="0">
                <a:solidFill>
                  <a:schemeClr val="dk1"/>
                </a:solidFill>
              </a:rPr>
              <a:t>Handout 2: Coaches Multiple Roles Support Teaching and Learning</a:t>
            </a:r>
            <a:r>
              <a:rPr lang="en-US" sz="1200" b="1" dirty="0">
                <a:solidFill>
                  <a:schemeClr val="dk1"/>
                </a:solidFill>
                <a:latin typeface="Calibri"/>
                <a:ea typeface="Calibri"/>
                <a:cs typeface="Calibri"/>
                <a:sym typeface="Calibri"/>
              </a:rPr>
              <a:t> </a:t>
            </a:r>
            <a:r>
              <a:rPr lang="en-US" sz="1200" b="0" dirty="0">
                <a:solidFill>
                  <a:schemeClr val="dk1"/>
                </a:solidFill>
                <a:latin typeface="Calibri"/>
                <a:ea typeface="Calibri"/>
                <a:cs typeface="Calibri"/>
                <a:sym typeface="Calibri"/>
              </a:rPr>
              <a:t>which describes </a:t>
            </a:r>
            <a:r>
              <a:rPr lang="en-US" sz="1200" dirty="0">
                <a:solidFill>
                  <a:schemeClr val="dk1"/>
                </a:solidFill>
                <a:latin typeface="Calibri"/>
                <a:ea typeface="Calibri"/>
                <a:cs typeface="Calibri"/>
                <a:sym typeface="Calibri"/>
              </a:rPr>
              <a:t>the coach’s role as a curriculum specialist. As you read this article, consider how planning plays a significant part of the coach role as a curriculum specialist. </a:t>
            </a:r>
          </a:p>
          <a:p>
            <a:pPr marL="0" marR="0" lvl="0" indent="0" algn="l" rtl="0">
              <a:lnSpc>
                <a:spcPct val="100000"/>
              </a:lnSpc>
              <a:spcBef>
                <a:spcPts val="0"/>
              </a:spcBef>
              <a:spcAft>
                <a:spcPts val="0"/>
              </a:spcAft>
              <a:buClr>
                <a:schemeClr val="dk1"/>
              </a:buClr>
              <a:buSzPts val="1000"/>
              <a:buFont typeface="Calibri"/>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rgbClr val="000000"/>
                </a:solidFill>
                <a:latin typeface="Calibri"/>
                <a:ea typeface="Calibri"/>
                <a:cs typeface="Calibri"/>
                <a:sym typeface="Calibri"/>
              </a:rPr>
              <a:t>Guiding question for this slide: In what ways is collaborative planning important to the coach’s role as a curriculum specialist?</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14</a:t>
            </a:fld>
            <a:endParaRPr lang="en-US"/>
          </a:p>
        </p:txBody>
      </p:sp>
    </p:spTree>
    <p:extLst>
      <p:ext uri="{BB962C8B-B14F-4D97-AF65-F5344CB8AC3E}">
        <p14:creationId xmlns:p14="http://schemas.microsoft.com/office/powerpoint/2010/main" val="3116282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000"/>
              <a:buFont typeface="Calibri"/>
              <a:buNone/>
            </a:pPr>
            <a:r>
              <a:rPr lang="en-US" sz="1200" b="1" dirty="0">
                <a:solidFill>
                  <a:schemeClr val="dk1"/>
                </a:solidFill>
                <a:latin typeface="Calibri"/>
                <a:ea typeface="Calibri"/>
                <a:cs typeface="Calibri"/>
                <a:sym typeface="Calibri"/>
              </a:rPr>
              <a:t>SAY </a:t>
            </a:r>
            <a:r>
              <a:rPr lang="en-US" sz="1200" dirty="0">
                <a:solidFill>
                  <a:schemeClr val="dk1"/>
                </a:solidFill>
                <a:latin typeface="Calibri"/>
                <a:ea typeface="Calibri"/>
                <a:cs typeface="Calibri"/>
                <a:sym typeface="Calibri"/>
              </a:rPr>
              <a:t>We will now look at a lesson plan template that could be used for collaborative planning. Review </a:t>
            </a:r>
            <a:r>
              <a:rPr lang="en-US" sz="1200" b="1" dirty="0">
                <a:solidFill>
                  <a:schemeClr val="dk1"/>
                </a:solidFill>
              </a:rPr>
              <a:t>Handout 3: Weekly Lesson Planning Template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with your small group and consider the question noted on this slide. </a:t>
            </a:r>
          </a:p>
          <a:p>
            <a:pPr marL="0" marR="0" lvl="0" indent="0" algn="l" rtl="0">
              <a:lnSpc>
                <a:spcPct val="100000"/>
              </a:lnSpc>
              <a:spcBef>
                <a:spcPts val="0"/>
              </a:spcBef>
              <a:spcAft>
                <a:spcPts val="0"/>
              </a:spcAft>
              <a:buClr>
                <a:schemeClr val="dk1"/>
              </a:buClr>
              <a:buSzPts val="1000"/>
              <a:buFont typeface="Calibri"/>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rgbClr val="000000"/>
                </a:solidFill>
                <a:latin typeface="Calibri"/>
                <a:ea typeface="Calibri"/>
                <a:cs typeface="Calibri"/>
                <a:sym typeface="Calibri"/>
              </a:rPr>
              <a:t>Guiding question for this slide: How could this template be used by coaches to scaffold weekly lesson planning?</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15</a:t>
            </a:fld>
            <a:endParaRPr lang="en-US"/>
          </a:p>
        </p:txBody>
      </p:sp>
    </p:spTree>
    <p:extLst>
      <p:ext uri="{BB962C8B-B14F-4D97-AF65-F5344CB8AC3E}">
        <p14:creationId xmlns:p14="http://schemas.microsoft.com/office/powerpoint/2010/main" val="1346108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NOTES </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Allow 30 minutes for this activity.</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Determine whether this will be an individual or group activity. Assign each individual or group one role from the handout to summarize. After participants complete the activity, ask for volunteers to share. </a:t>
            </a:r>
            <a:endParaRPr lang="en-US" dirty="0"/>
          </a:p>
          <a:p>
            <a:pPr marL="171450" lvl="0" indent="-171450" algn="l" rtl="0">
              <a:lnSpc>
                <a:spcPct val="100000"/>
              </a:lnSpc>
              <a:spcBef>
                <a:spcPts val="0"/>
              </a:spcBef>
              <a:spcAft>
                <a:spcPts val="0"/>
              </a:spcAft>
              <a:buClr>
                <a:schemeClr val="dk1"/>
              </a:buClr>
              <a:buSzPts val="1200"/>
              <a:buFont typeface="Arial"/>
              <a:buChar char="•"/>
            </a:pPr>
            <a:r>
              <a:rPr lang="en-US" sz="1200" b="0" i="0" u="none" strike="noStrike" dirty="0">
                <a:solidFill>
                  <a:schemeClr val="dk1"/>
                </a:solidFill>
                <a:latin typeface="Calibri"/>
                <a:ea typeface="Calibri"/>
                <a:cs typeface="Calibri"/>
                <a:sym typeface="Calibri"/>
              </a:rPr>
              <a:t>While sharing, remind participants to record a non-evaluative question to ask the presenter that may lead to a collaborative discussion. Ask for volunteers to share this question after each summary.</a:t>
            </a:r>
            <a:endParaRPr lang="en-US" dirty="0"/>
          </a:p>
          <a:p>
            <a:pPr marL="0" lvl="0" indent="0" algn="l" rtl="0">
              <a:lnSpc>
                <a:spcPct val="100000"/>
              </a:lnSpc>
              <a:spcBef>
                <a:spcPts val="0"/>
              </a:spcBef>
              <a:spcAft>
                <a:spcPts val="0"/>
              </a:spcAft>
              <a:buSzPts val="1400"/>
              <a:buNone/>
            </a:pPr>
            <a:br>
              <a:rPr lang="en-US" b="0" dirty="0"/>
            </a:br>
            <a:r>
              <a:rPr lang="en-US" sz="1200" b="1" i="0" u="none" strike="noStrike" dirty="0">
                <a:solidFill>
                  <a:schemeClr val="dk1"/>
                </a:solidFill>
                <a:latin typeface="Calibri"/>
                <a:ea typeface="Calibri"/>
                <a:cs typeface="Calibri"/>
                <a:sym typeface="Calibri"/>
              </a:rPr>
              <a:t>SAY </a:t>
            </a:r>
            <a:r>
              <a:rPr lang="en-US" sz="1200" b="0" i="0" u="none" strike="noStrike" dirty="0">
                <a:solidFill>
                  <a:schemeClr val="dk1"/>
                </a:solidFill>
                <a:latin typeface="Calibri"/>
                <a:ea typeface="Calibri"/>
                <a:cs typeface="Calibri"/>
                <a:sym typeface="Calibri"/>
              </a:rPr>
              <a:t>Please turn to</a:t>
            </a:r>
            <a:r>
              <a:rPr lang="en-US" sz="1200" i="0" u="none" strike="noStrike" dirty="0">
                <a:solidFill>
                  <a:schemeClr val="dk1"/>
                </a:solidFill>
              </a:rPr>
              <a:t> </a:t>
            </a:r>
            <a:r>
              <a:rPr lang="en-US" sz="1200" b="1" i="0" u="none" strike="noStrike" dirty="0">
                <a:solidFill>
                  <a:schemeClr val="dk1"/>
                </a:solidFill>
              </a:rPr>
              <a:t>Handout 4: Overview of </a:t>
            </a:r>
            <a:r>
              <a:rPr lang="en-US" sz="1200" b="1" dirty="0">
                <a:solidFill>
                  <a:srgbClr val="000000"/>
                </a:solidFill>
              </a:rPr>
              <a:t>Coach Roles</a:t>
            </a:r>
            <a:r>
              <a:rPr lang="en-US" sz="1200" dirty="0">
                <a:solidFill>
                  <a:srgbClr val="000000"/>
                </a:solidFill>
              </a:rPr>
              <a:t>.</a:t>
            </a:r>
            <a:r>
              <a:rPr lang="en-US" sz="1200" b="1" dirty="0">
                <a:solidFill>
                  <a:srgbClr val="000000"/>
                </a:solidFill>
                <a:latin typeface="Calibri"/>
                <a:ea typeface="Calibri"/>
                <a:cs typeface="Calibri"/>
                <a:sym typeface="Calibri"/>
              </a:rPr>
              <a:t> </a:t>
            </a:r>
            <a:r>
              <a:rPr lang="en-US" sz="1200" b="0" i="0" u="none" strike="noStrike" dirty="0">
                <a:solidFill>
                  <a:schemeClr val="dk1"/>
                </a:solidFill>
                <a:latin typeface="Calibri"/>
                <a:ea typeface="Calibri"/>
                <a:cs typeface="Calibri"/>
                <a:sym typeface="Calibri"/>
              </a:rPr>
              <a:t>Each of you (or your group) will be assigned one role from this tool to summarize and share with the whole group. While others are presenting, you will record at least one non-evaluative question to ask the person sharing that may lead to a collaborative discussion.</a:t>
            </a:r>
            <a:endParaRPr lang="en-US" b="0"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16</a:t>
            </a:fld>
            <a:endParaRPr lang="en-US"/>
          </a:p>
        </p:txBody>
      </p:sp>
    </p:spTree>
    <p:extLst>
      <p:ext uri="{BB962C8B-B14F-4D97-AF65-F5344CB8AC3E}">
        <p14:creationId xmlns:p14="http://schemas.microsoft.com/office/powerpoint/2010/main" val="2509055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NOTE </a:t>
            </a:r>
            <a:r>
              <a:rPr lang="en-US" sz="1200" b="0" i="0" u="none" strike="noStrike" dirty="0">
                <a:solidFill>
                  <a:schemeClr val="dk1"/>
                </a:solidFill>
                <a:latin typeface="Calibri"/>
                <a:ea typeface="Calibri"/>
                <a:cs typeface="Calibri"/>
                <a:sym typeface="Calibri"/>
              </a:rPr>
              <a:t>Allow 10 minutes for this activity. Have each group or pair identify where they think coaches might spend their time in each of the roles noted on page 9. Ask for volunteers to share and discuss their responses.</a:t>
            </a:r>
            <a:endParaRPr lang="en-US" dirty="0"/>
          </a:p>
          <a:p>
            <a:pPr marL="0" lvl="0" indent="0" algn="l" rtl="0">
              <a:lnSpc>
                <a:spcPct val="100000"/>
              </a:lnSpc>
              <a:spcBef>
                <a:spcPts val="0"/>
              </a:spcBef>
              <a:spcAft>
                <a:spcPts val="0"/>
              </a:spcAft>
              <a:buSzPts val="1400"/>
              <a:buNone/>
            </a:pPr>
            <a:br>
              <a:rPr lang="en-US" b="0" dirty="0"/>
            </a:br>
            <a:r>
              <a:rPr lang="en-US" sz="1200" b="1" i="0" u="none" strike="noStrike" dirty="0">
                <a:solidFill>
                  <a:schemeClr val="dk1"/>
                </a:solidFill>
                <a:latin typeface="Calibri"/>
                <a:ea typeface="Calibri"/>
                <a:cs typeface="Calibri"/>
                <a:sym typeface="Calibri"/>
              </a:rPr>
              <a:t>SAY </a:t>
            </a:r>
            <a:r>
              <a:rPr lang="en-US" sz="1200" b="0" i="0" u="none" strike="noStrike" dirty="0">
                <a:solidFill>
                  <a:schemeClr val="dk1"/>
                </a:solidFill>
                <a:latin typeface="Calibri"/>
                <a:ea typeface="Calibri"/>
                <a:cs typeface="Calibri"/>
                <a:sym typeface="Calibri"/>
              </a:rPr>
              <a:t>Please turn to page 8 of</a:t>
            </a:r>
            <a:r>
              <a:rPr lang="en-US" sz="1200" b="1" i="0" u="none" strike="noStrike" dirty="0">
                <a:solidFill>
                  <a:schemeClr val="dk1"/>
                </a:solidFill>
              </a:rPr>
              <a:t> Handout 5: </a:t>
            </a:r>
            <a:r>
              <a:rPr lang="en-US" sz="1200" b="1" dirty="0">
                <a:solidFill>
                  <a:srgbClr val="000000"/>
                </a:solidFill>
              </a:rPr>
              <a:t>Time Allocation for Coaches</a:t>
            </a:r>
            <a:r>
              <a:rPr lang="en-US" sz="1200" dirty="0">
                <a:solidFill>
                  <a:srgbClr val="000000"/>
                </a:solidFill>
              </a:rPr>
              <a:t>. </a:t>
            </a:r>
            <a:endParaRPr lang="en-US" dirty="0"/>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Each of you (or your group) will complete and discuss time allocations for each of the roles based on intended outcomes for your coaching program.</a:t>
            </a:r>
            <a:endParaRPr lang="en-US" b="0"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17</a:t>
            </a:fld>
            <a:endParaRPr lang="en-US"/>
          </a:p>
        </p:txBody>
      </p:sp>
    </p:spTree>
    <p:extLst>
      <p:ext uri="{BB962C8B-B14F-4D97-AF65-F5344CB8AC3E}">
        <p14:creationId xmlns:p14="http://schemas.microsoft.com/office/powerpoint/2010/main" val="249656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NOTE </a:t>
            </a:r>
            <a:r>
              <a:rPr lang="en-US" sz="1200" b="0" i="0" u="none" strike="noStrike" dirty="0">
                <a:solidFill>
                  <a:schemeClr val="dk1"/>
                </a:solidFill>
                <a:latin typeface="Calibri"/>
                <a:ea typeface="Calibri"/>
                <a:cs typeface="Calibri"/>
                <a:sym typeface="Calibri"/>
              </a:rPr>
              <a:t>Have each group or pair discuss the basic agreements and design issues presented in Handout </a:t>
            </a:r>
            <a:r>
              <a:rPr lang="en-US" dirty="0"/>
              <a:t>6</a:t>
            </a:r>
            <a:r>
              <a:rPr lang="en-US" sz="1200" b="0" i="0" u="none" strike="noStrike" dirty="0">
                <a:solidFill>
                  <a:schemeClr val="dk1"/>
                </a:solidFill>
                <a:latin typeface="Calibri"/>
                <a:ea typeface="Calibri"/>
                <a:cs typeface="Calibri"/>
                <a:sym typeface="Calibri"/>
              </a:rPr>
              <a:t>. </a:t>
            </a:r>
          </a:p>
          <a:p>
            <a:pPr marL="0" lvl="0" indent="0" algn="l" rtl="0">
              <a:lnSpc>
                <a:spcPct val="100000"/>
              </a:lnSpc>
              <a:spcBef>
                <a:spcPts val="0"/>
              </a:spcBef>
              <a:spcAft>
                <a:spcPts val="0"/>
              </a:spcAft>
              <a:buSzPts val="1400"/>
              <a:buNone/>
            </a:pPr>
            <a:br>
              <a:rPr lang="en-US" b="0" dirty="0"/>
            </a:br>
            <a:r>
              <a:rPr lang="en-US" sz="1200" b="0" i="1" u="none" strike="noStrike" dirty="0">
                <a:solidFill>
                  <a:schemeClr val="dk1"/>
                </a:solidFill>
                <a:latin typeface="Calibri"/>
                <a:ea typeface="Calibri"/>
                <a:cs typeface="Calibri"/>
                <a:sym typeface="Calibri"/>
              </a:rPr>
              <a:t>10 minutes: Activity. </a:t>
            </a:r>
            <a:br>
              <a:rPr lang="en-US" b="0" dirty="0"/>
            </a:br>
            <a:r>
              <a:rPr lang="en-US" sz="1200" b="1" i="0" u="none" strike="noStrike" dirty="0">
                <a:solidFill>
                  <a:schemeClr val="dk1"/>
                </a:solidFill>
                <a:latin typeface="Calibri"/>
                <a:ea typeface="Calibri"/>
                <a:cs typeface="Calibri"/>
                <a:sym typeface="Calibri"/>
              </a:rPr>
              <a:t>SAY </a:t>
            </a:r>
            <a:r>
              <a:rPr lang="en-US" sz="1200" b="0" i="0" u="none" strike="noStrike" dirty="0">
                <a:solidFill>
                  <a:schemeClr val="dk1"/>
                </a:solidFill>
                <a:latin typeface="Calibri"/>
                <a:ea typeface="Calibri"/>
                <a:cs typeface="Calibri"/>
                <a:sym typeface="Calibri"/>
              </a:rPr>
              <a:t>Please turn to </a:t>
            </a:r>
            <a:r>
              <a:rPr lang="en-US" sz="1200" b="1" i="0" u="none" strike="noStrike" dirty="0">
                <a:solidFill>
                  <a:schemeClr val="dk1"/>
                </a:solidFill>
              </a:rPr>
              <a:t>Handout 6: </a:t>
            </a:r>
            <a:r>
              <a:rPr lang="en-US" sz="1200" b="1" dirty="0">
                <a:solidFill>
                  <a:srgbClr val="000000"/>
                </a:solidFill>
              </a:rPr>
              <a:t>Sample Partnership Agreement Between Instructional Coach and Teacher</a:t>
            </a:r>
            <a:r>
              <a:rPr lang="en-US" sz="1200" dirty="0">
                <a:solidFill>
                  <a:srgbClr val="000000"/>
                </a:solidFill>
              </a:rPr>
              <a:t>.</a:t>
            </a:r>
            <a:r>
              <a:rPr lang="en-US" sz="1200" dirty="0">
                <a:solidFill>
                  <a:srgbClr val="000000"/>
                </a:solidFill>
                <a:latin typeface="Calibri"/>
                <a:ea typeface="Calibri"/>
                <a:cs typeface="Calibri"/>
                <a:sym typeface="Calibri"/>
              </a:rPr>
              <a:t> </a:t>
            </a:r>
            <a:r>
              <a:rPr lang="en-US" sz="1200" b="0" i="0" u="none" strike="noStrike" dirty="0">
                <a:solidFill>
                  <a:schemeClr val="dk1"/>
                </a:solidFill>
                <a:latin typeface="Calibri"/>
                <a:ea typeface="Calibri"/>
                <a:cs typeface="Calibri"/>
                <a:sym typeface="Calibri"/>
              </a:rPr>
              <a:t>Each of you (or your group) will discuss the basic agreements and design issues shared in this sample. Consider the basic agreements and design issues that would be important to include as you establish a coach/teacher partnership agreement. </a:t>
            </a:r>
            <a:endParaRPr lang="en-US" b="0" dirty="0"/>
          </a:p>
          <a:p>
            <a:pPr marL="0" lvl="0" indent="0" algn="l" rtl="0">
              <a:lnSpc>
                <a:spcPct val="100000"/>
              </a:lnSpc>
              <a:spcBef>
                <a:spcPts val="0"/>
              </a:spcBef>
              <a:spcAft>
                <a:spcPts val="0"/>
              </a:spcAft>
              <a:buSzPts val="1400"/>
              <a:buNone/>
            </a:pPr>
            <a:endParaRPr lang="en-US" i="1" dirty="0"/>
          </a:p>
          <a:p>
            <a:pPr marL="0" lvl="0" indent="0" algn="l" rtl="0">
              <a:lnSpc>
                <a:spcPct val="100000"/>
              </a:lnSpc>
              <a:spcBef>
                <a:spcPts val="0"/>
              </a:spcBef>
              <a:spcAft>
                <a:spcPts val="0"/>
              </a:spcAft>
              <a:buSzPts val="1400"/>
              <a:buNone/>
            </a:pPr>
            <a:endParaRPr lang="en-US" i="1" dirty="0"/>
          </a:p>
          <a:p>
            <a:pPr marL="0" lvl="0" indent="0" algn="l" rtl="0">
              <a:lnSpc>
                <a:spcPct val="100000"/>
              </a:lnSpc>
              <a:spcBef>
                <a:spcPts val="0"/>
              </a:spcBef>
              <a:spcAft>
                <a:spcPts val="0"/>
              </a:spcAft>
              <a:buSzPts val="1400"/>
              <a:buNone/>
            </a:pPr>
            <a:endParaRPr lang="en-US" i="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18</a:t>
            </a:fld>
            <a:endParaRPr lang="en-US"/>
          </a:p>
        </p:txBody>
      </p:sp>
    </p:spTree>
    <p:extLst>
      <p:ext uri="{BB962C8B-B14F-4D97-AF65-F5344CB8AC3E}">
        <p14:creationId xmlns:p14="http://schemas.microsoft.com/office/powerpoint/2010/main" val="214878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NOTE </a:t>
            </a:r>
            <a:r>
              <a:rPr lang="en-US" sz="1200" b="0" i="0" u="none" strike="noStrike" dirty="0">
                <a:solidFill>
                  <a:schemeClr val="dk1"/>
                </a:solidFill>
                <a:latin typeface="Calibri"/>
                <a:ea typeface="Calibri"/>
                <a:cs typeface="Calibri"/>
                <a:sym typeface="Calibri"/>
              </a:rPr>
              <a:t>Allow 10 minutes for this activity. </a:t>
            </a:r>
            <a:br>
              <a:rPr lang="en-US" b="0" dirty="0"/>
            </a:br>
            <a:br>
              <a:rPr lang="en-US" b="0" dirty="0"/>
            </a:br>
            <a:r>
              <a:rPr lang="en-US" sz="1200" b="1" i="0" u="none" strike="noStrike" dirty="0">
                <a:solidFill>
                  <a:schemeClr val="dk1"/>
                </a:solidFill>
                <a:latin typeface="Calibri"/>
                <a:ea typeface="Calibri"/>
                <a:cs typeface="Calibri"/>
                <a:sym typeface="Calibri"/>
              </a:rPr>
              <a:t>SAY </a:t>
            </a:r>
            <a:r>
              <a:rPr lang="en-US" sz="1200" b="0" i="0" u="none" strike="noStrike" dirty="0">
                <a:solidFill>
                  <a:schemeClr val="dk1"/>
                </a:solidFill>
                <a:latin typeface="Calibri"/>
                <a:ea typeface="Calibri"/>
                <a:cs typeface="Calibri"/>
                <a:sym typeface="Calibri"/>
              </a:rPr>
              <a:t>Let’s prepare for the Bridge to Practice project for Module 1. You will use three handouts as resources to complete this project. For now, each of you (or your group) will review the three handouts listed on this slide and discuss. Then we will share thoughts and questions with the whole group. </a:t>
            </a:r>
            <a:endParaRPr lang="en-US" dirty="0"/>
          </a:p>
          <a:p>
            <a:pPr marL="0" lvl="0" indent="0" algn="l" rtl="0">
              <a:lnSpc>
                <a:spcPct val="100000"/>
              </a:lnSpc>
              <a:spcBef>
                <a:spcPts val="0"/>
              </a:spcBef>
              <a:spcAft>
                <a:spcPts val="0"/>
              </a:spcAft>
              <a:buSzPts val="1400"/>
              <a:buNone/>
            </a:pPr>
            <a:r>
              <a:rPr lang="en-US" sz="1200" dirty="0">
                <a:solidFill>
                  <a:srgbClr val="000000"/>
                </a:solidFill>
              </a:rPr>
              <a:t>Handout 7: Creating an Administrator-Coach Partnership </a:t>
            </a:r>
            <a:endParaRPr lang="en-US" dirty="0"/>
          </a:p>
          <a:p>
            <a:pPr marL="0" lvl="0" indent="0" algn="l" rtl="0">
              <a:lnSpc>
                <a:spcPct val="100000"/>
              </a:lnSpc>
              <a:spcBef>
                <a:spcPts val="0"/>
              </a:spcBef>
              <a:spcAft>
                <a:spcPts val="0"/>
              </a:spcAft>
              <a:buSzPts val="1400"/>
              <a:buNone/>
            </a:pPr>
            <a:r>
              <a:rPr lang="en-US" sz="1200" i="0" u="none" strike="noStrike" dirty="0">
                <a:solidFill>
                  <a:schemeClr val="dk1"/>
                </a:solidFill>
              </a:rPr>
              <a:t>Handout 8: Principal Coach Partnership Agreement Template </a:t>
            </a:r>
            <a:endParaRPr lang="en-US" dirty="0"/>
          </a:p>
          <a:p>
            <a:pPr marL="0" lvl="0" indent="0" algn="l" rtl="0">
              <a:lnSpc>
                <a:spcPct val="100000"/>
              </a:lnSpc>
              <a:spcBef>
                <a:spcPts val="0"/>
              </a:spcBef>
              <a:spcAft>
                <a:spcPts val="0"/>
              </a:spcAft>
              <a:buSzPts val="1400"/>
              <a:buNone/>
            </a:pPr>
            <a:r>
              <a:rPr lang="en-US" sz="1200" dirty="0"/>
              <a:t>Handout 9: Principal Coach Partnership Agreement Rubric</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19</a:t>
            </a:fld>
            <a:endParaRPr lang="en-US"/>
          </a:p>
        </p:txBody>
      </p:sp>
    </p:spTree>
    <p:extLst>
      <p:ext uri="{BB962C8B-B14F-4D97-AF65-F5344CB8AC3E}">
        <p14:creationId xmlns:p14="http://schemas.microsoft.com/office/powerpoint/2010/main" val="207073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solidFill>
                  <a:schemeClr val="dk1"/>
                </a:solidFill>
              </a:rPr>
              <a:t>NOTES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It is recommended that the sessions are completed in sequential order.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The timeline for completing the sessions can be flexible. If the recommended minutes for each session are not available, complete what you can with the time you have and then pick up where you left off the next time you meet. </a:t>
            </a:r>
            <a:endParaRPr lang="en-US" dirty="0"/>
          </a:p>
          <a:p>
            <a:pPr marL="165100" lvl="0" indent="-165100" algn="l" rtl="0">
              <a:lnSpc>
                <a:spcPct val="100000"/>
              </a:lnSpc>
              <a:spcBef>
                <a:spcPts val="0"/>
              </a:spcBef>
              <a:spcAft>
                <a:spcPts val="0"/>
              </a:spcAft>
              <a:buClr>
                <a:schemeClr val="dk1"/>
              </a:buClr>
              <a:buSzPts val="300"/>
              <a:buFont typeface="Arial"/>
              <a:buChar char="•"/>
            </a:pPr>
            <a:r>
              <a:rPr lang="en-US" dirty="0">
                <a:solidFill>
                  <a:schemeClr val="dk1"/>
                </a:solidFill>
              </a:rPr>
              <a:t>Once a schedule of the sessions is established, have participants record the schedule in their </a:t>
            </a:r>
            <a:r>
              <a:rPr lang="en-US" i="1" dirty="0">
                <a:solidFill>
                  <a:schemeClr val="dk1"/>
                </a:solidFill>
              </a:rPr>
              <a:t>Literacy Coach </a:t>
            </a:r>
            <a:r>
              <a:rPr lang="en-US" i="1" dirty="0"/>
              <a:t>Program </a:t>
            </a:r>
            <a:r>
              <a:rPr lang="en-US" i="1" dirty="0">
                <a:solidFill>
                  <a:schemeClr val="dk1"/>
                </a:solidFill>
              </a:rPr>
              <a:t>PD Guide </a:t>
            </a:r>
            <a:r>
              <a:rPr lang="en-US" dirty="0">
                <a:solidFill>
                  <a:schemeClr val="dk1"/>
                </a:solidFill>
              </a:rPr>
              <a:t>if printed. </a:t>
            </a:r>
            <a:endParaRPr lang="en-US" dirty="0"/>
          </a:p>
          <a:p>
            <a:pPr marL="0" lvl="0" indent="0" algn="l" rtl="0">
              <a:lnSpc>
                <a:spcPct val="100000"/>
              </a:lnSpc>
              <a:spcBef>
                <a:spcPts val="0"/>
              </a:spcBef>
              <a:spcAft>
                <a:spcPts val="0"/>
              </a:spcAft>
              <a:buSzPts val="1400"/>
              <a:buNone/>
            </a:pPr>
            <a:endParaRPr lang="en-US" b="1" dirty="0">
              <a:solidFill>
                <a:schemeClr val="dk1"/>
              </a:solidFill>
            </a:endParaRPr>
          </a:p>
          <a:p>
            <a:pPr marL="0" lvl="0" indent="0" algn="l" rtl="0">
              <a:lnSpc>
                <a:spcPct val="100000"/>
              </a:lnSpc>
              <a:spcBef>
                <a:spcPts val="0"/>
              </a:spcBef>
              <a:spcAft>
                <a:spcPts val="0"/>
              </a:spcAft>
              <a:buSzPts val="1400"/>
              <a:buNone/>
            </a:pPr>
            <a:r>
              <a:rPr lang="en-US" b="1" dirty="0">
                <a:solidFill>
                  <a:schemeClr val="dk1"/>
                </a:solidFill>
              </a:rPr>
              <a:t>SAY </a:t>
            </a:r>
            <a:r>
              <a:rPr lang="en-US" dirty="0">
                <a:solidFill>
                  <a:schemeClr val="dk1"/>
                </a:solidFill>
              </a:rPr>
              <a:t>Here is an overview of the </a:t>
            </a:r>
            <a:r>
              <a:rPr lang="en-US" dirty="0"/>
              <a:t>m</a:t>
            </a:r>
            <a:r>
              <a:rPr lang="en-US" dirty="0">
                <a:solidFill>
                  <a:schemeClr val="dk1"/>
                </a:solidFill>
              </a:rPr>
              <a:t>odules and </a:t>
            </a:r>
            <a:r>
              <a:rPr lang="en-US" dirty="0"/>
              <a:t>s</a:t>
            </a:r>
            <a:r>
              <a:rPr lang="en-US" dirty="0">
                <a:solidFill>
                  <a:schemeClr val="dk1"/>
                </a:solidFill>
              </a:rPr>
              <a:t>essions of this course. There are six </a:t>
            </a:r>
            <a:r>
              <a:rPr lang="en-US" dirty="0"/>
              <a:t>m</a:t>
            </a:r>
            <a:r>
              <a:rPr lang="en-US" dirty="0">
                <a:solidFill>
                  <a:schemeClr val="dk1"/>
                </a:solidFill>
              </a:rPr>
              <a:t>odules, and each </a:t>
            </a:r>
            <a:r>
              <a:rPr lang="en-US" dirty="0"/>
              <a:t>m</a:t>
            </a:r>
            <a:r>
              <a:rPr lang="en-US" dirty="0">
                <a:solidFill>
                  <a:schemeClr val="dk1"/>
                </a:solidFill>
              </a:rPr>
              <a:t>odule includes two to four </a:t>
            </a:r>
            <a:r>
              <a:rPr lang="en-US" dirty="0"/>
              <a:t>s</a:t>
            </a:r>
            <a:r>
              <a:rPr lang="en-US" dirty="0">
                <a:solidFill>
                  <a:schemeClr val="dk1"/>
                </a:solidFill>
              </a:rPr>
              <a:t>essions for a total of 15 content </a:t>
            </a:r>
            <a:r>
              <a:rPr lang="en-US" dirty="0"/>
              <a:t>s</a:t>
            </a:r>
            <a:r>
              <a:rPr lang="en-US" dirty="0">
                <a:solidFill>
                  <a:schemeClr val="dk1"/>
                </a:solidFill>
              </a:rPr>
              <a:t>essions. Module 1 addresses Applying Principles and Practices that Foster a Positive Culture, Module 2 covers Applying Effective Pedagogy and Andragogy, the focus o</a:t>
            </a:r>
            <a:r>
              <a:rPr lang="en-US" dirty="0"/>
              <a:t>f </a:t>
            </a:r>
            <a:r>
              <a:rPr lang="en-US" dirty="0">
                <a:solidFill>
                  <a:schemeClr val="dk1"/>
                </a:solidFill>
              </a:rPr>
              <a:t>Module 3 is Collecting Data on Instructional Practices to Inform Professional Learning, the content of Module 4 is Planning, Implementing and Analyzing Standards-Based Literacy Instruction, the content of Module 5 is Growing Professionally, and the final module, Module 6, addresses Planning and Implementing Coaching. </a:t>
            </a:r>
            <a:endParaRPr lang="en-US" dirty="0"/>
          </a:p>
          <a:p>
            <a:pPr marL="0" lvl="0" indent="0" algn="l" rtl="0">
              <a:lnSpc>
                <a:spcPct val="100000"/>
              </a:lnSpc>
              <a:spcBef>
                <a:spcPts val="0"/>
              </a:spcBef>
              <a:spcAft>
                <a:spcPts val="0"/>
              </a:spcAft>
              <a:buSzPts val="1400"/>
              <a:buNone/>
            </a:pPr>
            <a:endParaRPr lang="en-US" dirty="0">
              <a:solidFill>
                <a:schemeClr val="dk1"/>
              </a:solidFill>
            </a:endParaRPr>
          </a:p>
          <a:p>
            <a:pPr marL="0" lvl="0" indent="0" algn="l" rtl="0">
              <a:lnSpc>
                <a:spcPct val="100000"/>
              </a:lnSpc>
              <a:spcBef>
                <a:spcPts val="0"/>
              </a:spcBef>
              <a:spcAft>
                <a:spcPts val="0"/>
              </a:spcAft>
              <a:buSzPts val="1400"/>
              <a:buNone/>
            </a:pPr>
            <a:r>
              <a:rPr lang="en-US" dirty="0">
                <a:solidFill>
                  <a:schemeClr val="dk1"/>
                </a:solidFill>
              </a:rPr>
              <a:t>You can record the date of each of our sessions in your </a:t>
            </a:r>
            <a:r>
              <a:rPr lang="en-US" i="1" dirty="0">
                <a:solidFill>
                  <a:schemeClr val="dk1"/>
                </a:solidFill>
              </a:rPr>
              <a:t>Fundamentals of Literacy Coaching PD Guide</a:t>
            </a:r>
            <a:r>
              <a:rPr lang="en-US" dirty="0">
                <a:solidFill>
                  <a:schemeClr val="dk1"/>
                </a:solidFill>
              </a:rPr>
              <a:t>.</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a:t>
            </a:fld>
            <a:endParaRPr lang="en-US"/>
          </a:p>
        </p:txBody>
      </p:sp>
    </p:spTree>
    <p:extLst>
      <p:ext uri="{BB962C8B-B14F-4D97-AF65-F5344CB8AC3E}">
        <p14:creationId xmlns:p14="http://schemas.microsoft.com/office/powerpoint/2010/main" val="177724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dirty="0">
                <a:solidFill>
                  <a:schemeClr val="dk1"/>
                </a:solidFill>
                <a:latin typeface="Calibri"/>
                <a:ea typeface="Calibri"/>
                <a:cs typeface="Calibri"/>
                <a:sym typeface="Calibri"/>
              </a:rPr>
              <a:t>NOTE </a:t>
            </a:r>
            <a:r>
              <a:rPr lang="en-US" sz="1200" b="0" i="0" u="none" strike="noStrike" dirty="0">
                <a:solidFill>
                  <a:schemeClr val="dk1"/>
                </a:solidFill>
                <a:latin typeface="Calibri"/>
                <a:ea typeface="Calibri"/>
                <a:cs typeface="Calibri"/>
                <a:sym typeface="Calibri"/>
              </a:rPr>
              <a:t>Spend time discussing the self-study participants will complete before Session 4 and review the rubric for the Bridge to Practice activity. </a:t>
            </a:r>
            <a:endParaRPr lang="en-US"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20</a:t>
            </a:fld>
            <a:endParaRPr lang="en-US"/>
          </a:p>
        </p:txBody>
      </p:sp>
    </p:spTree>
    <p:extLst>
      <p:ext uri="{BB962C8B-B14F-4D97-AF65-F5344CB8AC3E}">
        <p14:creationId xmlns:p14="http://schemas.microsoft.com/office/powerpoint/2010/main" val="4031234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Are there any questions that you have regarding the content of this session, the self-study activities, or the course in general?</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21</a:t>
            </a:fld>
            <a:endParaRPr lang="en-US"/>
          </a:p>
        </p:txBody>
      </p:sp>
    </p:spTree>
    <p:extLst>
      <p:ext uri="{BB962C8B-B14F-4D97-AF65-F5344CB8AC3E}">
        <p14:creationId xmlns:p14="http://schemas.microsoft.com/office/powerpoint/2010/main" val="2434546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Congratulations on successfully completing Session 3 and Module 1!  We look forward to seeing you for Session 4 as we begin Module 2.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i="1" dirty="0"/>
              <a:t>Confirm the date and time of the next session.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22</a:t>
            </a:fld>
            <a:endParaRPr lang="en-US"/>
          </a:p>
        </p:txBody>
      </p:sp>
    </p:spTree>
    <p:extLst>
      <p:ext uri="{BB962C8B-B14F-4D97-AF65-F5344CB8AC3E}">
        <p14:creationId xmlns:p14="http://schemas.microsoft.com/office/powerpoint/2010/main" val="289460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We want to remind you that participating coaches will complete a Bridge to Practice project after each module. These projects will provide evidence that coaches are able to apply the knowledge and skills they developed in this course in their schools. You will learn more about each project as we work through the modules. We’ve shared an overview of the projects with you on this slide.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Coaches will </a:t>
            </a:r>
          </a:p>
          <a:p>
            <a:pPr marL="0" lvl="0" indent="0" algn="l" rtl="0">
              <a:lnSpc>
                <a:spcPct val="100000"/>
              </a:lnSpc>
              <a:spcBef>
                <a:spcPts val="0"/>
              </a:spcBef>
              <a:spcAft>
                <a:spcPts val="0"/>
              </a:spcAft>
              <a:buSzPts val="1400"/>
              <a:buNone/>
            </a:pPr>
            <a:r>
              <a:rPr lang="en-US" dirty="0"/>
              <a:t>Module 1: develop a principal/coach partnership agreement;</a:t>
            </a:r>
          </a:p>
          <a:p>
            <a:pPr marL="0" lvl="0" indent="0" algn="l" rtl="0">
              <a:lnSpc>
                <a:spcPct val="100000"/>
              </a:lnSpc>
              <a:spcBef>
                <a:spcPts val="0"/>
              </a:spcBef>
              <a:spcAft>
                <a:spcPts val="0"/>
              </a:spcAft>
              <a:buSzPts val="1400"/>
              <a:buNone/>
            </a:pPr>
            <a:r>
              <a:rPr lang="en-US" dirty="0"/>
              <a:t>Module 2: conduct a needs assessment for professional development on evidence-based instructional practices and complete an ADDIE model for planning this professional development; </a:t>
            </a:r>
          </a:p>
          <a:p>
            <a:pPr marL="0" lvl="0" indent="0" algn="l" rtl="0">
              <a:lnSpc>
                <a:spcPct val="100000"/>
              </a:lnSpc>
              <a:spcBef>
                <a:spcPts val="0"/>
              </a:spcBef>
              <a:spcAft>
                <a:spcPts val="0"/>
              </a:spcAft>
              <a:buSzPts val="1400"/>
              <a:buNone/>
            </a:pPr>
            <a:r>
              <a:rPr lang="en-US" dirty="0"/>
              <a:t>Module 3: develop, implement, and evaluate a professional learning action plan; </a:t>
            </a:r>
          </a:p>
          <a:p>
            <a:pPr marL="0" lvl="0" indent="0" algn="l" rtl="0">
              <a:lnSpc>
                <a:spcPct val="100000"/>
              </a:lnSpc>
              <a:spcBef>
                <a:spcPts val="0"/>
              </a:spcBef>
              <a:spcAft>
                <a:spcPts val="0"/>
              </a:spcAft>
              <a:buSzPts val="1400"/>
              <a:buNone/>
            </a:pPr>
            <a:r>
              <a:rPr lang="en-US" dirty="0"/>
              <a:t>Module 4: create a video that reflects coaching to help teachers plan, implement, and analyze standards-based literacy instruction; </a:t>
            </a:r>
          </a:p>
          <a:p>
            <a:pPr marL="0" lvl="0" indent="0" algn="l" rtl="0">
              <a:lnSpc>
                <a:spcPct val="100000"/>
              </a:lnSpc>
              <a:spcBef>
                <a:spcPts val="0"/>
              </a:spcBef>
              <a:spcAft>
                <a:spcPts val="0"/>
              </a:spcAft>
              <a:buSzPts val="1400"/>
              <a:buNone/>
            </a:pPr>
            <a:r>
              <a:rPr lang="en-US" dirty="0"/>
              <a:t>Module 5: complete a reflection on the course including plans for continued professional growth.</a:t>
            </a:r>
          </a:p>
          <a:p>
            <a:pPr marL="0" lvl="0" indent="0" algn="l" rtl="0">
              <a:lnSpc>
                <a:spcPct val="100000"/>
              </a:lnSpc>
              <a:spcBef>
                <a:spcPts val="0"/>
              </a:spcBef>
              <a:spcAft>
                <a:spcPts val="0"/>
              </a:spcAft>
              <a:buSzPts val="1400"/>
              <a:buNone/>
            </a:pPr>
            <a:r>
              <a:rPr lang="en-US" dirty="0"/>
              <a:t>Module 6: choose one teacher with whom you have seen significant growth as a result of coaching support and complete a reflection on what worked, why it worked and which areas of growth were most evident.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You may turn in all your artifacts for the projects to your facilitator at the end of each module.</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3</a:t>
            </a:fld>
            <a:endParaRPr lang="en-US"/>
          </a:p>
        </p:txBody>
      </p:sp>
    </p:spTree>
    <p:extLst>
      <p:ext uri="{BB962C8B-B14F-4D97-AF65-F5344CB8AC3E}">
        <p14:creationId xmlns:p14="http://schemas.microsoft.com/office/powerpoint/2010/main" val="18487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solidFill>
                  <a:schemeClr val="dk1"/>
                </a:solidFill>
              </a:rPr>
              <a:t>NOTES </a:t>
            </a:r>
            <a:r>
              <a:rPr lang="en-US" sz="1200" dirty="0">
                <a:solidFill>
                  <a:schemeClr val="dk1"/>
                </a:solidFill>
              </a:rPr>
              <a:t>Consider your group to determine how much detail about the norms will be helpful to review.</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SAY </a:t>
            </a:r>
            <a:r>
              <a:rPr lang="en-US" sz="1200" dirty="0"/>
              <a:t>Professional learning opportunities usually consist of a team of educators, like us, that meet regularly to learn new topics, share ideas, and problem solve. We will build a </a:t>
            </a:r>
            <a:r>
              <a:rPr lang="en-US" sz="1200" u="sng" dirty="0"/>
              <a:t>community,</a:t>
            </a:r>
            <a:r>
              <a:rPr lang="en-US" sz="1200" dirty="0"/>
              <a:t> meaning that we learn from each other, so sharing and participation are really important.  </a:t>
            </a:r>
            <a:endParaRPr lang="en-US" sz="1200" b="1"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endParaRPr>
          </a:p>
          <a:p>
            <a:pPr marL="0" lvl="0" indent="0" algn="l" rtl="0">
              <a:lnSpc>
                <a:spcPct val="100000"/>
              </a:lnSpc>
              <a:spcBef>
                <a:spcPts val="0"/>
              </a:spcBef>
              <a:spcAft>
                <a:spcPts val="0"/>
              </a:spcAft>
              <a:buSzPts val="1400"/>
              <a:buNone/>
            </a:pPr>
            <a:r>
              <a:rPr lang="en-US" sz="1200" dirty="0">
                <a:solidFill>
                  <a:schemeClr val="dk1"/>
                </a:solidFill>
              </a:rPr>
              <a:t>Professional learning opportunities typically have norms that the group can agree to in order to be productive. Here are three norms, or ground rules, for our way of work: cell phones on silent; pay attention to yourself and others; and presume positive intentions.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Pay attention to self and others</a:t>
            </a:r>
            <a:r>
              <a:rPr lang="en-US" sz="1200" dirty="0">
                <a:solidFill>
                  <a:schemeClr val="dk1"/>
                </a:solidFill>
              </a:rPr>
              <a:t> This means to contribute, listen, and be aware of how you and others are responding to each other. Be sure to give everyone a chance to talk and encourage others who seem reluctant to join in. Sometimes people who are reluctant to talk are thinking. They may not be comfortable jumping in but may have something important to say. Professional learning opportunities like this one encourage educators to learn from one another. Therefore, sharing, discussing and participating are important components. </a:t>
            </a:r>
            <a:endParaRPr lang="en-US" sz="1200" dirty="0"/>
          </a:p>
          <a:p>
            <a:pPr marL="0" lvl="0" indent="0" algn="l" rtl="0">
              <a:lnSpc>
                <a:spcPct val="100000"/>
              </a:lnSpc>
              <a:spcBef>
                <a:spcPts val="0"/>
              </a:spcBef>
              <a:spcAft>
                <a:spcPts val="0"/>
              </a:spcAft>
              <a:buSzPts val="1400"/>
              <a:buNone/>
            </a:pPr>
            <a:endParaRPr lang="en-US" sz="1200" dirty="0">
              <a:solidFill>
                <a:schemeClr val="dk1"/>
              </a:solidFill>
            </a:endParaRPr>
          </a:p>
          <a:p>
            <a:pPr marL="0" lvl="0" indent="0" algn="l" rtl="0">
              <a:lnSpc>
                <a:spcPct val="100000"/>
              </a:lnSpc>
              <a:spcBef>
                <a:spcPts val="0"/>
              </a:spcBef>
              <a:spcAft>
                <a:spcPts val="0"/>
              </a:spcAft>
              <a:buSzPts val="1400"/>
              <a:buNone/>
            </a:pPr>
            <a:r>
              <a:rPr lang="en-US" sz="1200" b="1" dirty="0">
                <a:solidFill>
                  <a:schemeClr val="dk1"/>
                </a:solidFill>
              </a:rPr>
              <a:t>Presume positive intentions </a:t>
            </a:r>
            <a:r>
              <a:rPr lang="en-US" sz="1200" dirty="0">
                <a:solidFill>
                  <a:schemeClr val="dk1"/>
                </a:solidFill>
              </a:rPr>
              <a:t>This means to pause before responding. Usually when people contribute to a conversation, they intend to be constructive. So, always respond positively to keep the discussions productive. </a:t>
            </a:r>
            <a:endParaRPr lang="en-US" sz="1200"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4</a:t>
            </a:fld>
            <a:endParaRPr lang="en-US"/>
          </a:p>
        </p:txBody>
      </p:sp>
    </p:spTree>
    <p:extLst>
      <p:ext uri="{BB962C8B-B14F-4D97-AF65-F5344CB8AC3E}">
        <p14:creationId xmlns:p14="http://schemas.microsoft.com/office/powerpoint/2010/main" val="3774747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NOTES </a:t>
            </a:r>
            <a:r>
              <a:rPr lang="en-US" dirty="0"/>
              <a:t>Share and discuss these goals for today’s session.</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5</a:t>
            </a:fld>
            <a:endParaRPr lang="en-US"/>
          </a:p>
        </p:txBody>
      </p:sp>
    </p:spTree>
    <p:extLst>
      <p:ext uri="{BB962C8B-B14F-4D97-AF65-F5344CB8AC3E}">
        <p14:creationId xmlns:p14="http://schemas.microsoft.com/office/powerpoint/2010/main" val="361690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NOTES</a:t>
            </a:r>
            <a:r>
              <a:rPr lang="en-US" dirty="0"/>
              <a:t> Allow about 7 minutes for this debrief. If you have a small group, ask for volunteers to share with the whole group. If you have a large group, consider having triads discuss and then ask for a volunteer from each triad to share with the large group.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Participants will need (from Module 1, Session 2):</a:t>
            </a:r>
          </a:p>
          <a:p>
            <a:pPr marL="0" lvl="0" indent="0" algn="l" rtl="0">
              <a:lnSpc>
                <a:spcPct val="100000"/>
              </a:lnSpc>
              <a:spcBef>
                <a:spcPts val="0"/>
              </a:spcBef>
              <a:spcAft>
                <a:spcPts val="0"/>
              </a:spcAft>
              <a:buSzPts val="1400"/>
              <a:buNone/>
            </a:pPr>
            <a:r>
              <a:rPr lang="en-US" dirty="0"/>
              <a:t>-Handout 6: Coaching in Context (article)</a:t>
            </a:r>
          </a:p>
          <a:p>
            <a:pPr marL="0" lvl="0" indent="0" algn="l" rtl="0">
              <a:lnSpc>
                <a:spcPct val="100000"/>
              </a:lnSpc>
              <a:spcBef>
                <a:spcPts val="0"/>
              </a:spcBef>
              <a:spcAft>
                <a:spcPts val="0"/>
              </a:spcAft>
              <a:buSzPts val="1400"/>
              <a:buNone/>
            </a:pPr>
            <a:r>
              <a:rPr lang="en-US" dirty="0"/>
              <a:t>-Self-Study 1: Reflections on Session 2 and Communication</a:t>
            </a:r>
          </a:p>
          <a:p>
            <a:pPr marL="0" lvl="0" indent="0" algn="l" rtl="0">
              <a:lnSpc>
                <a:spcPct val="100000"/>
              </a:lnSpc>
              <a:spcBef>
                <a:spcPts val="0"/>
              </a:spcBef>
              <a:spcAft>
                <a:spcPts val="0"/>
              </a:spcAft>
              <a:buSzPts val="1400"/>
              <a:buNone/>
            </a:pPr>
            <a:r>
              <a:rPr lang="en-US" dirty="0"/>
              <a:t>-Self-Study 2: Video-Viewing Guide for Video 3 Coaching Conversations with Diana </a:t>
            </a:r>
            <a:r>
              <a:rPr lang="en-US" dirty="0" err="1"/>
              <a:t>Beabout</a:t>
            </a:r>
            <a:r>
              <a:rPr lang="en-US" dirty="0"/>
              <a:t> and Video 4 Observations and Feedback</a:t>
            </a:r>
          </a:p>
        </p:txBody>
      </p:sp>
      <p:sp>
        <p:nvSpPr>
          <p:cNvPr id="4" name="Slide Number Placeholder 3"/>
          <p:cNvSpPr>
            <a:spLocks noGrp="1"/>
          </p:cNvSpPr>
          <p:nvPr>
            <p:ph type="sldNum" sz="quarter" idx="5"/>
          </p:nvPr>
        </p:nvSpPr>
        <p:spPr/>
        <p:txBody>
          <a:bodyPr/>
          <a:lstStyle/>
          <a:p>
            <a:fld id="{F5D417E0-4E2A-4944-9F25-2F1F160AC3BF}" type="slidenum">
              <a:rPr lang="en-US" smtClean="0"/>
              <a:t>6</a:t>
            </a:fld>
            <a:endParaRPr lang="en-US"/>
          </a:p>
        </p:txBody>
      </p:sp>
    </p:spTree>
    <p:extLst>
      <p:ext uri="{BB962C8B-B14F-4D97-AF65-F5344CB8AC3E}">
        <p14:creationId xmlns:p14="http://schemas.microsoft.com/office/powerpoint/2010/main" val="197797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This is the literacy coach domain and three standards that will be covered during this session. </a:t>
            </a: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7</a:t>
            </a:fld>
            <a:endParaRPr lang="en-US"/>
          </a:p>
        </p:txBody>
      </p:sp>
    </p:spTree>
    <p:extLst>
      <p:ext uri="{BB962C8B-B14F-4D97-AF65-F5344CB8AC3E}">
        <p14:creationId xmlns:p14="http://schemas.microsoft.com/office/powerpoint/2010/main" val="291699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Coaches are expected to lead and facilitate professional learning efforts. There are several professional learning strategies or approaches that help promote collective responsibility for student and professional learning, such as PLCs, collaborative planning, and lesson study. Each approach will be discussed in this session along with determinations for the coach’s role to facilitate and apply these methods. </a:t>
            </a:r>
            <a:endParaRPr lang="en-US" b="1" dirty="0"/>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8</a:t>
            </a:fld>
            <a:endParaRPr lang="en-US"/>
          </a:p>
        </p:txBody>
      </p:sp>
    </p:spTree>
    <p:extLst>
      <p:ext uri="{BB962C8B-B14F-4D97-AF65-F5344CB8AC3E}">
        <p14:creationId xmlns:p14="http://schemas.microsoft.com/office/powerpoint/2010/main" val="289176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 </a:t>
            </a:r>
            <a:r>
              <a:rPr lang="en-US" b="0" dirty="0"/>
              <a:t>This PLC </a:t>
            </a:r>
            <a:r>
              <a:rPr lang="en-US" dirty="0"/>
              <a:t>definition from the Institute of Education Sciences infographic, </a:t>
            </a:r>
            <a:r>
              <a:rPr lang="en-US" i="1" dirty="0"/>
              <a:t>Developing Early Literacy Professional Learning Communities (PLCs) </a:t>
            </a:r>
            <a:r>
              <a:rPr lang="en-US" i="0" dirty="0"/>
              <a:t>provides an overview of what PLCs are and how they operate. The next slide will discuss the qualities that a PLC facilitator, often the literacy coach, should possess. </a:t>
            </a:r>
            <a:endParaRPr lang="en-US" dirty="0"/>
          </a:p>
          <a:p>
            <a:pPr marL="0" lvl="0" indent="0" algn="l" rtl="0">
              <a:lnSpc>
                <a:spcPct val="100000"/>
              </a:lnSpc>
              <a:spcBef>
                <a:spcPts val="0"/>
              </a:spcBef>
              <a:spcAft>
                <a:spcPts val="0"/>
              </a:spcAft>
              <a:buSzPts val="1400"/>
              <a:buNone/>
            </a:pPr>
            <a:r>
              <a:rPr lang="en-US" i="0" dirty="0"/>
              <a:t> </a:t>
            </a:r>
            <a:endParaRPr lang="en-US" dirty="0"/>
          </a:p>
          <a:p>
            <a:pPr marL="0" marR="0" lvl="0" indent="0" algn="l" rtl="0">
              <a:lnSpc>
                <a:spcPct val="100000"/>
              </a:lnSpc>
              <a:spcBef>
                <a:spcPts val="0"/>
              </a:spcBef>
              <a:spcAft>
                <a:spcPts val="0"/>
              </a:spcAft>
              <a:buClr>
                <a:schemeClr val="dk1"/>
              </a:buClr>
              <a:buSzPts val="1200"/>
              <a:buFont typeface="Calibri"/>
              <a:buNone/>
            </a:pPr>
            <a:r>
              <a:rPr lang="en-US" b="1" i="0" dirty="0"/>
              <a:t>Guiding question for this slide: Does this definition of a PLC align with your understanding?</a:t>
            </a:r>
            <a:endParaRPr lang="en-US" dirty="0"/>
          </a:p>
          <a:p>
            <a:pPr marL="0" marR="0" lvl="0" indent="0" algn="l" rtl="0">
              <a:lnSpc>
                <a:spcPct val="100000"/>
              </a:lnSpc>
              <a:spcBef>
                <a:spcPts val="0"/>
              </a:spcBef>
              <a:spcAft>
                <a:spcPts val="0"/>
              </a:spcAft>
              <a:buClr>
                <a:schemeClr val="dk1"/>
              </a:buClr>
              <a:buSzPts val="1200"/>
              <a:buFont typeface="Calibri"/>
              <a:buNone/>
            </a:pPr>
            <a:endParaRPr lang="en-US" b="1" i="0" dirty="0"/>
          </a:p>
          <a:p>
            <a:pPr marL="0" marR="0" lvl="0" indent="0" algn="l" rtl="0">
              <a:lnSpc>
                <a:spcPct val="100000"/>
              </a:lnSpc>
              <a:spcBef>
                <a:spcPts val="0"/>
              </a:spcBef>
              <a:spcAft>
                <a:spcPts val="0"/>
              </a:spcAft>
              <a:buClr>
                <a:schemeClr val="dk1"/>
              </a:buClr>
              <a:buSzPts val="1200"/>
              <a:buFont typeface="Calibri"/>
              <a:buNone/>
            </a:pPr>
            <a:r>
              <a:rPr lang="en-US" b="0" i="0" dirty="0"/>
              <a:t>Full infographic available at: </a:t>
            </a:r>
            <a:endParaRPr lang="en-US" dirty="0"/>
          </a:p>
          <a:p>
            <a:pPr marL="0" lvl="0" indent="0" algn="l" rtl="0">
              <a:lnSpc>
                <a:spcPct val="100000"/>
              </a:lnSpc>
              <a:spcBef>
                <a:spcPts val="0"/>
              </a:spcBef>
              <a:spcAft>
                <a:spcPts val="0"/>
              </a:spcAft>
              <a:buSzPts val="1400"/>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https://drive.google.com/file/d/1qFhUGqVvesJeRFZuUB_Ti-myJhQNewKJ/view?usp=sharing</a:t>
            </a:r>
            <a:endParaRPr lang="en-US" sz="1200"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9</a:t>
            </a:fld>
            <a:endParaRPr lang="en-US"/>
          </a:p>
        </p:txBody>
      </p:sp>
    </p:spTree>
    <p:extLst>
      <p:ext uri="{BB962C8B-B14F-4D97-AF65-F5344CB8AC3E}">
        <p14:creationId xmlns:p14="http://schemas.microsoft.com/office/powerpoint/2010/main" val="4067289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9F51F-A2C3-E807-6EA8-7892866773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4" r="464" b="1733"/>
          <a:stretch/>
        </p:blipFill>
        <p:spPr>
          <a:xfrm>
            <a:off x="0" y="55766"/>
            <a:ext cx="12192000" cy="6802234"/>
          </a:xfrm>
          <a:prstGeom prst="rect">
            <a:avLst/>
          </a:prstGeom>
        </p:spPr>
      </p:pic>
      <p:pic>
        <p:nvPicPr>
          <p:cNvPr id="8" name="Picture 7">
            <a:extLst>
              <a:ext uri="{FF2B5EF4-FFF2-40B4-BE49-F238E27FC236}">
                <a16:creationId xmlns:a16="http://schemas.microsoft.com/office/drawing/2014/main" id="{C1E245E5-F988-01CE-5308-1D1EDE1D01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B576C0AE-D8A9-7D2A-C123-46DC2FC0D49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E95043B2-5729-E2BF-248D-CE76CAD7D9D6}"/>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39754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FE4B27-FE78-F942-608D-58C966E97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4EB81A55-FF0F-4A27-8A57-F411B7600FF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2" name="Picture 11" descr="A purple and black rectangle&#10;&#10;Description automatically generated">
            <a:extLst>
              <a:ext uri="{FF2B5EF4-FFF2-40B4-BE49-F238E27FC236}">
                <a16:creationId xmlns:a16="http://schemas.microsoft.com/office/drawing/2014/main" id="{C79DB116-E314-7C35-4540-B041043898D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3" name="Google Shape;283;g10083df9ad4_0_54">
            <a:extLst>
              <a:ext uri="{FF2B5EF4-FFF2-40B4-BE49-F238E27FC236}">
                <a16:creationId xmlns:a16="http://schemas.microsoft.com/office/drawing/2014/main" id="{BEFA58AB-D057-C376-0CB4-C0BD0022791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4" name="Picture 13" descr="A black background with white text&#10;&#10;Description automatically generated">
            <a:extLst>
              <a:ext uri="{FF2B5EF4-FFF2-40B4-BE49-F238E27FC236}">
                <a16:creationId xmlns:a16="http://schemas.microsoft.com/office/drawing/2014/main" id="{3D00B5D3-DAA1-53EA-927E-88C1B0AE194B}"/>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244320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with Tex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B0D3F5-9323-8410-49B5-06FEE590F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8F4F7623-C39B-F0E9-5416-DC96BA444E4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purple and black rectangle&#10;&#10;Description automatically generated">
            <a:extLst>
              <a:ext uri="{FF2B5EF4-FFF2-40B4-BE49-F238E27FC236}">
                <a16:creationId xmlns:a16="http://schemas.microsoft.com/office/drawing/2014/main" id="{4A341C7C-6211-808F-1AE2-4035C82D02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1" name="Google Shape;283;g10083df9ad4_0_54">
            <a:extLst>
              <a:ext uri="{FF2B5EF4-FFF2-40B4-BE49-F238E27FC236}">
                <a16:creationId xmlns:a16="http://schemas.microsoft.com/office/drawing/2014/main" id="{A8AC32A4-6E3A-0303-E78D-55C52913BCCA}"/>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2" name="Picture 11" descr="A black background with white text&#10;&#10;Description automatically generated">
            <a:extLst>
              <a:ext uri="{FF2B5EF4-FFF2-40B4-BE49-F238E27FC236}">
                <a16:creationId xmlns:a16="http://schemas.microsoft.com/office/drawing/2014/main" id="{DE0F1E25-392C-77AF-B727-C6F79A10BE2F}"/>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3" name="Google Shape;148;p2">
            <a:extLst>
              <a:ext uri="{FF2B5EF4-FFF2-40B4-BE49-F238E27FC236}">
                <a16:creationId xmlns:a16="http://schemas.microsoft.com/office/drawing/2014/main" id="{A124AA84-32D3-BA00-873F-207D69E72556}"/>
              </a:ext>
            </a:extLst>
          </p:cNvPr>
          <p:cNvSpPr txBox="1">
            <a:spLocks noGrp="1"/>
          </p:cNvSpPr>
          <p:nvPr>
            <p:ph type="title" idx="4294967295" hasCustomPrompt="1"/>
          </p:nvPr>
        </p:nvSpPr>
        <p:spPr>
          <a:xfrm>
            <a:off x="1552575" y="1687673"/>
            <a:ext cx="9848850" cy="149733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000" b="1" dirty="0">
                <a:latin typeface="Trebuchet MS" panose="020B0603020202020204" pitchFamily="34" charset="0"/>
                <a:ea typeface="Calibri"/>
                <a:cs typeface="Calibri"/>
                <a:sym typeface="Calibri"/>
              </a:rPr>
              <a:t>Lorem ipsum dolor sit </a:t>
            </a:r>
            <a:r>
              <a:rPr lang="en-US" sz="4000" b="1" dirty="0" err="1">
                <a:latin typeface="Trebuchet MS" panose="020B0603020202020204" pitchFamily="34" charset="0"/>
                <a:ea typeface="Calibri"/>
                <a:cs typeface="Calibri"/>
                <a:sym typeface="Calibri"/>
              </a:rPr>
              <a:t>amet</a:t>
            </a:r>
            <a:br>
              <a:rPr lang="en-US" sz="4000" b="1" dirty="0">
                <a:latin typeface="Trebuchet MS" panose="020B0603020202020204" pitchFamily="34" charset="0"/>
                <a:ea typeface="Calibri"/>
                <a:cs typeface="Calibri"/>
                <a:sym typeface="Calibri"/>
              </a:rPr>
            </a:br>
            <a:r>
              <a:rPr lang="en-US" sz="4000" b="1" dirty="0" err="1">
                <a:latin typeface="Trebuchet MS" panose="020B0603020202020204" pitchFamily="34" charset="0"/>
                <a:ea typeface="Calibri"/>
                <a:cs typeface="Calibri"/>
                <a:sym typeface="Calibri"/>
              </a:rPr>
              <a:t>consectetur</a:t>
            </a:r>
            <a:r>
              <a:rPr lang="en-US" sz="4000" b="1" dirty="0">
                <a:latin typeface="Trebuchet MS" panose="020B0603020202020204" pitchFamily="34" charset="0"/>
                <a:ea typeface="Calibri"/>
                <a:cs typeface="Calibri"/>
                <a:sym typeface="Calibri"/>
              </a:rPr>
              <a:t> </a:t>
            </a:r>
            <a:r>
              <a:rPr lang="en-US" sz="4000" b="1" dirty="0" err="1">
                <a:latin typeface="Trebuchet MS" panose="020B0603020202020204" pitchFamily="34" charset="0"/>
                <a:ea typeface="Calibri"/>
                <a:cs typeface="Calibri"/>
                <a:sym typeface="Calibri"/>
              </a:rPr>
              <a:t>adipiscing</a:t>
            </a:r>
            <a:endParaRPr lang="en-US" sz="5400" dirty="0">
              <a:latin typeface="Trebuchet MS" panose="020B0603020202020204" pitchFamily="34" charset="0"/>
            </a:endParaRPr>
          </a:p>
        </p:txBody>
      </p:sp>
      <p:sp>
        <p:nvSpPr>
          <p:cNvPr id="14" name="Google Shape;149;p2">
            <a:extLst>
              <a:ext uri="{FF2B5EF4-FFF2-40B4-BE49-F238E27FC236}">
                <a16:creationId xmlns:a16="http://schemas.microsoft.com/office/drawing/2014/main" id="{739FDB69-339E-5C87-6B5B-93B6127D02DD}"/>
              </a:ext>
            </a:extLst>
          </p:cNvPr>
          <p:cNvSpPr txBox="1">
            <a:spLocks/>
          </p:cNvSpPr>
          <p:nvPr userDrawn="1"/>
        </p:nvSpPr>
        <p:spPr>
          <a:xfrm>
            <a:off x="1552575" y="3185002"/>
            <a:ext cx="8277226" cy="227986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7F7F7F"/>
              </a:buClr>
              <a:buSzPts val="2400"/>
              <a:buFont typeface="Arial" panose="020B0604020202020204" pitchFamily="34" charset="0"/>
              <a:buNone/>
            </a:pPr>
            <a:r>
              <a:rPr lang="en-US" sz="2300" dirty="0">
                <a:latin typeface="+mj-lt"/>
                <a:ea typeface="Calibri"/>
                <a:cs typeface="Calibri"/>
                <a:sym typeface="Calibri"/>
              </a:rPr>
              <a:t>Ut </a:t>
            </a:r>
            <a:r>
              <a:rPr lang="en-US" sz="2300" dirty="0" err="1">
                <a:latin typeface="+mj-lt"/>
                <a:ea typeface="Calibri"/>
                <a:cs typeface="Calibri"/>
                <a:sym typeface="Calibri"/>
              </a:rPr>
              <a:t>enim</a:t>
            </a:r>
            <a:r>
              <a:rPr lang="en-US" sz="2300" dirty="0">
                <a:latin typeface="+mj-lt"/>
                <a:ea typeface="Calibri"/>
                <a:cs typeface="Calibri"/>
                <a:sym typeface="Calibri"/>
              </a:rPr>
              <a:t> ad minim </a:t>
            </a:r>
            <a:r>
              <a:rPr lang="en-US" sz="2300" dirty="0" err="1">
                <a:latin typeface="+mj-lt"/>
                <a:ea typeface="Calibri"/>
                <a:cs typeface="Calibri"/>
                <a:sym typeface="Calibri"/>
              </a:rPr>
              <a:t>veniam</a:t>
            </a:r>
            <a:r>
              <a:rPr lang="en-US" sz="2300" dirty="0">
                <a:latin typeface="+mj-lt"/>
                <a:ea typeface="Calibri"/>
                <a:cs typeface="Calibri"/>
                <a:sym typeface="Calibri"/>
              </a:rPr>
              <a:t>, </a:t>
            </a:r>
            <a:r>
              <a:rPr lang="en-US" sz="2300" dirty="0" err="1">
                <a:latin typeface="+mj-lt"/>
                <a:ea typeface="Calibri"/>
                <a:cs typeface="Calibri"/>
                <a:sym typeface="Calibri"/>
              </a:rPr>
              <a:t>quis</a:t>
            </a:r>
            <a:r>
              <a:rPr lang="en-US" sz="2300" dirty="0">
                <a:latin typeface="+mj-lt"/>
                <a:ea typeface="Calibri"/>
                <a:cs typeface="Calibri"/>
                <a:sym typeface="Calibri"/>
              </a:rPr>
              <a:t> </a:t>
            </a:r>
            <a:r>
              <a:rPr lang="en-US" sz="2300" dirty="0" err="1">
                <a:latin typeface="+mj-lt"/>
                <a:ea typeface="Calibri"/>
                <a:cs typeface="Calibri"/>
                <a:sym typeface="Calibri"/>
              </a:rPr>
              <a:t>nostrud</a:t>
            </a:r>
            <a:r>
              <a:rPr lang="en-US" sz="2300" dirty="0">
                <a:latin typeface="+mj-lt"/>
                <a:ea typeface="Calibri"/>
                <a:cs typeface="Calibri"/>
                <a:sym typeface="Calibri"/>
              </a:rPr>
              <a:t> exercitation </a:t>
            </a:r>
            <a:r>
              <a:rPr lang="en-US" sz="2300" dirty="0" err="1">
                <a:latin typeface="+mj-lt"/>
                <a:ea typeface="Calibri"/>
                <a:cs typeface="Calibri"/>
                <a:sym typeface="Calibri"/>
              </a:rPr>
              <a:t>ullamco</a:t>
            </a:r>
            <a:r>
              <a:rPr lang="en-US" sz="2300" dirty="0">
                <a:latin typeface="+mj-lt"/>
                <a:ea typeface="Calibri"/>
                <a:cs typeface="Calibri"/>
                <a:sym typeface="Calibri"/>
              </a:rPr>
              <a:t> </a:t>
            </a:r>
            <a:r>
              <a:rPr lang="en-US" sz="2300" dirty="0" err="1">
                <a:latin typeface="+mj-lt"/>
                <a:ea typeface="Calibri"/>
                <a:cs typeface="Calibri"/>
                <a:sym typeface="Calibri"/>
              </a:rPr>
              <a:t>laboris</a:t>
            </a:r>
            <a:r>
              <a:rPr lang="en-US" sz="2300" dirty="0">
                <a:latin typeface="+mj-lt"/>
                <a:ea typeface="Calibri"/>
                <a:cs typeface="Calibri"/>
                <a:sym typeface="Calibri"/>
              </a:rPr>
              <a:t> nisi </a:t>
            </a:r>
            <a:r>
              <a:rPr lang="pt-BR" sz="2300" dirty="0">
                <a:latin typeface="+mj-lt"/>
                <a:ea typeface="Calibri"/>
                <a:cs typeface="Calibri"/>
                <a:sym typeface="Calibri"/>
              </a:rPr>
              <a:t>ut aliquip ex ea commodo consequat.</a:t>
            </a:r>
            <a:endParaRPr lang="en-US" sz="900" dirty="0">
              <a:latin typeface="+mj-lt"/>
              <a:ea typeface="Calibri"/>
              <a:cs typeface="Calibri"/>
              <a:sym typeface="Calibri"/>
            </a:endParaRPr>
          </a:p>
        </p:txBody>
      </p:sp>
    </p:spTree>
    <p:extLst>
      <p:ext uri="{BB962C8B-B14F-4D97-AF65-F5344CB8AC3E}">
        <p14:creationId xmlns:p14="http://schemas.microsoft.com/office/powerpoint/2010/main" val="270269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with Tex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DDD795-CD14-0AFC-3C89-73B62F711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C0E46935-F1B8-8ECB-3458-2D250C8698B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9" name="Picture 8" descr="A purple and black rectangle&#10;&#10;Description automatically generated">
            <a:extLst>
              <a:ext uri="{FF2B5EF4-FFF2-40B4-BE49-F238E27FC236}">
                <a16:creationId xmlns:a16="http://schemas.microsoft.com/office/drawing/2014/main" id="{A6B7BB7B-8F25-DF11-A6E3-C031F11CE7F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0" name="Google Shape;283;g10083df9ad4_0_54">
            <a:extLst>
              <a:ext uri="{FF2B5EF4-FFF2-40B4-BE49-F238E27FC236}">
                <a16:creationId xmlns:a16="http://schemas.microsoft.com/office/drawing/2014/main" id="{037062E3-BE04-FE94-210C-208CD25F7AB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dirty="0"/>
          </a:p>
        </p:txBody>
      </p:sp>
      <p:pic>
        <p:nvPicPr>
          <p:cNvPr id="11" name="Picture 10" descr="A black background with white text&#10;&#10;Description automatically generated">
            <a:extLst>
              <a:ext uri="{FF2B5EF4-FFF2-40B4-BE49-F238E27FC236}">
                <a16:creationId xmlns:a16="http://schemas.microsoft.com/office/drawing/2014/main" id="{66639064-EC4F-3C66-43AE-F8B3FC4C58D3}"/>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2" name="Google Shape;174;p3">
            <a:extLst>
              <a:ext uri="{FF2B5EF4-FFF2-40B4-BE49-F238E27FC236}">
                <a16:creationId xmlns:a16="http://schemas.microsoft.com/office/drawing/2014/main" id="{FE218106-168E-E5B0-641F-1E7025A7C739}"/>
              </a:ext>
            </a:extLst>
          </p:cNvPr>
          <p:cNvSpPr txBox="1">
            <a:spLocks noGrp="1"/>
          </p:cNvSpPr>
          <p:nvPr>
            <p:ph type="title" idx="4294967295" hasCustomPrompt="1"/>
          </p:nvPr>
        </p:nvSpPr>
        <p:spPr>
          <a:xfrm>
            <a:off x="1604555" y="1535429"/>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da-DK" sz="3200" b="1" dirty="0">
                <a:latin typeface="Trebuchet MS" panose="020B0603020202020204" pitchFamily="34" charset="0"/>
                <a:ea typeface="Calibri"/>
                <a:cs typeface="Calibri"/>
                <a:sym typeface="Calibri"/>
              </a:rPr>
              <a:t>Lorem ipsum dolor sit amet</a:t>
            </a:r>
            <a:endParaRPr lang="en-US" sz="3200" dirty="0">
              <a:latin typeface="Trebuchet MS" panose="020B0603020202020204" pitchFamily="34" charset="0"/>
            </a:endParaRPr>
          </a:p>
        </p:txBody>
      </p:sp>
      <p:sp>
        <p:nvSpPr>
          <p:cNvPr id="13" name="Google Shape;175;p3">
            <a:extLst>
              <a:ext uri="{FF2B5EF4-FFF2-40B4-BE49-F238E27FC236}">
                <a16:creationId xmlns:a16="http://schemas.microsoft.com/office/drawing/2014/main" id="{2794F636-80BF-2CBA-9ED2-F1047F9E3765}"/>
              </a:ext>
            </a:extLst>
          </p:cNvPr>
          <p:cNvSpPr txBox="1">
            <a:spLocks/>
          </p:cNvSpPr>
          <p:nvPr userDrawn="1"/>
        </p:nvSpPr>
        <p:spPr>
          <a:xfrm>
            <a:off x="1604555" y="2221230"/>
            <a:ext cx="9403080" cy="34306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Clr>
                <a:schemeClr val="dk1"/>
              </a:buClr>
              <a:buSzPts val="2400"/>
              <a:buFont typeface="Arial" panose="020B0604020202020204" pitchFamily="34" charset="0"/>
              <a:buNone/>
            </a:pPr>
            <a:r>
              <a:rPr lang="en-US" sz="2200" dirty="0">
                <a:latin typeface="Calibri"/>
                <a:ea typeface="Calibri"/>
                <a:cs typeface="Calibri"/>
                <a:sym typeface="Calibri"/>
              </a:rPr>
              <a:t>Ut </a:t>
            </a:r>
            <a:r>
              <a:rPr lang="en-US" sz="2200" dirty="0" err="1">
                <a:latin typeface="Calibri"/>
                <a:ea typeface="Calibri"/>
                <a:cs typeface="Calibri"/>
                <a:sym typeface="Calibri"/>
              </a:rPr>
              <a:t>enim</a:t>
            </a:r>
            <a:r>
              <a:rPr lang="en-US" sz="2200" dirty="0">
                <a:latin typeface="Calibri"/>
                <a:ea typeface="Calibri"/>
                <a:cs typeface="Calibri"/>
                <a:sym typeface="Calibri"/>
              </a:rPr>
              <a:t> ad minim </a:t>
            </a:r>
            <a:r>
              <a:rPr lang="en-US" sz="2200" dirty="0" err="1">
                <a:latin typeface="Calibri"/>
                <a:ea typeface="Calibri"/>
                <a:cs typeface="Calibri"/>
                <a:sym typeface="Calibri"/>
              </a:rPr>
              <a:t>veniam</a:t>
            </a:r>
            <a:r>
              <a:rPr lang="en-US" sz="2200" dirty="0">
                <a:latin typeface="Calibri"/>
                <a:ea typeface="Calibri"/>
                <a:cs typeface="Calibri"/>
                <a:sym typeface="Calibri"/>
              </a:rPr>
              <a:t>, </a:t>
            </a:r>
            <a:r>
              <a:rPr lang="en-US" sz="2200" dirty="0" err="1">
                <a:latin typeface="Calibri"/>
                <a:ea typeface="Calibri"/>
                <a:cs typeface="Calibri"/>
                <a:sym typeface="Calibri"/>
              </a:rPr>
              <a:t>quis</a:t>
            </a:r>
            <a:r>
              <a:rPr lang="en-US" sz="2200" dirty="0">
                <a:latin typeface="Calibri"/>
                <a:ea typeface="Calibri"/>
                <a:cs typeface="Calibri"/>
                <a:sym typeface="Calibri"/>
              </a:rPr>
              <a:t> </a:t>
            </a:r>
            <a:r>
              <a:rPr lang="en-US" sz="2200" dirty="0" err="1">
                <a:latin typeface="Calibri"/>
                <a:ea typeface="Calibri"/>
                <a:cs typeface="Calibri"/>
                <a:sym typeface="Calibri"/>
              </a:rPr>
              <a:t>nostrud</a:t>
            </a:r>
            <a:r>
              <a:rPr lang="en-US" sz="2200" dirty="0">
                <a:latin typeface="Calibri"/>
                <a:ea typeface="Calibri"/>
                <a:cs typeface="Calibri"/>
                <a:sym typeface="Calibri"/>
              </a:rPr>
              <a:t> exercitation </a:t>
            </a:r>
            <a:r>
              <a:rPr lang="en-US" sz="2200" dirty="0" err="1">
                <a:latin typeface="Calibri"/>
                <a:ea typeface="Calibri"/>
                <a:cs typeface="Calibri"/>
                <a:sym typeface="Calibri"/>
              </a:rPr>
              <a:t>ullamco</a:t>
            </a:r>
            <a:r>
              <a:rPr lang="en-US" sz="2200" dirty="0">
                <a:latin typeface="Calibri"/>
                <a:ea typeface="Calibri"/>
                <a:cs typeface="Calibri"/>
                <a:sym typeface="Calibri"/>
              </a:rPr>
              <a:t> </a:t>
            </a:r>
            <a:r>
              <a:rPr lang="en-US" sz="2200" dirty="0" err="1">
                <a:latin typeface="Calibri"/>
                <a:ea typeface="Calibri"/>
                <a:cs typeface="Calibri"/>
                <a:sym typeface="Calibri"/>
              </a:rPr>
              <a:t>laboris</a:t>
            </a:r>
            <a:r>
              <a:rPr lang="en-US" sz="2200" dirty="0">
                <a:latin typeface="Calibri"/>
                <a:ea typeface="Calibri"/>
                <a:cs typeface="Calibri"/>
                <a:sym typeface="Calibri"/>
              </a:rPr>
              <a:t> nisi </a:t>
            </a:r>
            <a:r>
              <a:rPr lang="en-US" sz="2200" dirty="0" err="1">
                <a:latin typeface="Calibri"/>
                <a:ea typeface="Calibri"/>
                <a:cs typeface="Calibri"/>
                <a:sym typeface="Calibri"/>
              </a:rPr>
              <a:t>ut</a:t>
            </a:r>
            <a:r>
              <a:rPr lang="en-US" sz="2200" dirty="0">
                <a:latin typeface="Calibri"/>
                <a:ea typeface="Calibri"/>
                <a:cs typeface="Calibri"/>
                <a:sym typeface="Calibri"/>
              </a:rPr>
              <a:t> </a:t>
            </a:r>
            <a:r>
              <a:rPr lang="en-US" sz="2200" dirty="0" err="1">
                <a:latin typeface="Calibri"/>
                <a:ea typeface="Calibri"/>
                <a:cs typeface="Calibri"/>
                <a:sym typeface="Calibri"/>
              </a:rPr>
              <a:t>aliquip</a:t>
            </a:r>
            <a:r>
              <a:rPr lang="en-US" sz="2200" dirty="0">
                <a:latin typeface="Calibri"/>
                <a:ea typeface="Calibri"/>
                <a:cs typeface="Calibri"/>
                <a:sym typeface="Calibri"/>
              </a:rPr>
              <a:t> ex </a:t>
            </a:r>
            <a:r>
              <a:rPr lang="en-US" sz="2200" dirty="0" err="1">
                <a:latin typeface="Calibri"/>
                <a:ea typeface="Calibri"/>
                <a:cs typeface="Calibri"/>
                <a:sym typeface="Calibri"/>
              </a:rPr>
              <a:t>ea</a:t>
            </a:r>
            <a:r>
              <a:rPr lang="en-US" sz="2200" dirty="0">
                <a:latin typeface="Calibri"/>
                <a:ea typeface="Calibri"/>
                <a:cs typeface="Calibri"/>
                <a:sym typeface="Calibri"/>
              </a:rPr>
              <a:t> </a:t>
            </a:r>
            <a:r>
              <a:rPr lang="en-US" sz="2200" dirty="0" err="1">
                <a:latin typeface="Calibri"/>
                <a:ea typeface="Calibri"/>
                <a:cs typeface="Calibri"/>
                <a:sym typeface="Calibri"/>
              </a:rPr>
              <a:t>commodo</a:t>
            </a:r>
            <a:r>
              <a:rPr lang="en-US" sz="2200" dirty="0">
                <a:latin typeface="Calibri"/>
                <a:ea typeface="Calibri"/>
                <a:cs typeface="Calibri"/>
                <a:sym typeface="Calibri"/>
              </a:rPr>
              <a:t> </a:t>
            </a:r>
            <a:r>
              <a:rPr lang="en-US" sz="2200" dirty="0" err="1">
                <a:latin typeface="Calibri"/>
                <a:ea typeface="Calibri"/>
                <a:cs typeface="Calibri"/>
                <a:sym typeface="Calibri"/>
              </a:rPr>
              <a:t>consequat</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 Duis </a:t>
            </a:r>
            <a:r>
              <a:rPr lang="en-US" sz="2200" dirty="0" err="1">
                <a:latin typeface="Calibri"/>
                <a:ea typeface="Calibri"/>
                <a:cs typeface="Calibri"/>
                <a:sym typeface="Calibri"/>
              </a:rPr>
              <a:t>aute</a:t>
            </a:r>
            <a:r>
              <a:rPr lang="en-US" sz="2200" dirty="0">
                <a:latin typeface="Calibri"/>
                <a:ea typeface="Calibri"/>
                <a:cs typeface="Calibri"/>
                <a:sym typeface="Calibri"/>
              </a:rPr>
              <a:t> </a:t>
            </a:r>
            <a:r>
              <a:rPr lang="en-US" sz="2200" dirty="0" err="1">
                <a:latin typeface="Calibri"/>
                <a:ea typeface="Calibri"/>
                <a:cs typeface="Calibri"/>
                <a:sym typeface="Calibri"/>
              </a:rPr>
              <a:t>irure</a:t>
            </a:r>
            <a:r>
              <a:rPr lang="en-US" sz="2200" dirty="0">
                <a:latin typeface="Calibri"/>
                <a:ea typeface="Calibri"/>
                <a:cs typeface="Calibri"/>
                <a:sym typeface="Calibri"/>
              </a:rPr>
              <a:t> dolor in </a:t>
            </a:r>
            <a:r>
              <a:rPr lang="en-US" sz="2200" dirty="0" err="1">
                <a:latin typeface="Calibri"/>
                <a:ea typeface="Calibri"/>
                <a:cs typeface="Calibri"/>
                <a:sym typeface="Calibri"/>
              </a:rPr>
              <a:t>reprehenderit</a:t>
            </a:r>
            <a:r>
              <a:rPr lang="en-US" sz="2200" dirty="0">
                <a:latin typeface="Calibri"/>
                <a:ea typeface="Calibri"/>
                <a:cs typeface="Calibri"/>
                <a:sym typeface="Calibri"/>
              </a:rPr>
              <a:t> in </a:t>
            </a:r>
            <a:r>
              <a:rPr lang="en-US" sz="2200" dirty="0" err="1">
                <a:latin typeface="Calibri"/>
                <a:ea typeface="Calibri"/>
                <a:cs typeface="Calibri"/>
                <a:sym typeface="Calibri"/>
              </a:rPr>
              <a:t>voluptate</a:t>
            </a:r>
            <a:r>
              <a:rPr lang="en-US" sz="2200" dirty="0">
                <a:latin typeface="Calibri"/>
                <a:ea typeface="Calibri"/>
                <a:cs typeface="Calibri"/>
                <a:sym typeface="Calibri"/>
              </a:rPr>
              <a:t> </a:t>
            </a:r>
            <a:r>
              <a:rPr lang="en-US" sz="2200" dirty="0" err="1">
                <a:latin typeface="Calibri"/>
                <a:ea typeface="Calibri"/>
                <a:cs typeface="Calibri"/>
                <a:sym typeface="Calibri"/>
              </a:rPr>
              <a:t>velit</a:t>
            </a:r>
            <a:r>
              <a:rPr lang="en-US" sz="2200" dirty="0">
                <a:latin typeface="Calibri"/>
                <a:ea typeface="Calibri"/>
                <a:cs typeface="Calibri"/>
                <a:sym typeface="Calibri"/>
              </a:rPr>
              <a:t> </a:t>
            </a:r>
            <a:r>
              <a:rPr lang="en-US" sz="2200" dirty="0" err="1">
                <a:latin typeface="Calibri"/>
                <a:ea typeface="Calibri"/>
                <a:cs typeface="Calibri"/>
                <a:sym typeface="Calibri"/>
              </a:rPr>
              <a:t>esse</a:t>
            </a:r>
            <a:r>
              <a:rPr lang="en-US" sz="2200" dirty="0">
                <a:latin typeface="Calibri"/>
                <a:ea typeface="Calibri"/>
                <a:cs typeface="Calibri"/>
                <a:sym typeface="Calibri"/>
              </a:rPr>
              <a:t> </a:t>
            </a:r>
            <a:r>
              <a:rPr lang="en-US" sz="2200" dirty="0" err="1">
                <a:latin typeface="Calibri"/>
                <a:ea typeface="Calibri"/>
                <a:cs typeface="Calibri"/>
                <a:sym typeface="Calibri"/>
              </a:rPr>
              <a:t>cillum</a:t>
            </a:r>
            <a:r>
              <a:rPr lang="en-US" sz="2200" dirty="0">
                <a:latin typeface="Calibri"/>
                <a:ea typeface="Calibri"/>
                <a:cs typeface="Calibri"/>
                <a:sym typeface="Calibri"/>
              </a:rPr>
              <a:t> dolore </a:t>
            </a:r>
            <a:r>
              <a:rPr lang="en-US" sz="2200" dirty="0" err="1">
                <a:latin typeface="Calibri"/>
                <a:ea typeface="Calibri"/>
                <a:cs typeface="Calibri"/>
                <a:sym typeface="Calibri"/>
              </a:rPr>
              <a:t>eu</a:t>
            </a:r>
            <a:r>
              <a:rPr lang="en-US" sz="2200" dirty="0">
                <a:latin typeface="Calibri"/>
                <a:ea typeface="Calibri"/>
                <a:cs typeface="Calibri"/>
                <a:sym typeface="Calibri"/>
              </a:rPr>
              <a:t> </a:t>
            </a:r>
            <a:r>
              <a:rPr lang="en-US" sz="2200" dirty="0" err="1">
                <a:latin typeface="Calibri"/>
                <a:ea typeface="Calibri"/>
                <a:cs typeface="Calibri"/>
                <a:sym typeface="Calibri"/>
              </a:rPr>
              <a:t>fugiat</a:t>
            </a:r>
            <a:r>
              <a:rPr lang="en-US" sz="2200" dirty="0">
                <a:latin typeface="Calibri"/>
                <a:ea typeface="Calibri"/>
                <a:cs typeface="Calibri"/>
                <a:sym typeface="Calibri"/>
              </a:rPr>
              <a:t> </a:t>
            </a:r>
            <a:r>
              <a:rPr lang="en-US" sz="2200" dirty="0" err="1">
                <a:latin typeface="Calibri"/>
                <a:ea typeface="Calibri"/>
                <a:cs typeface="Calibri"/>
                <a:sym typeface="Calibri"/>
              </a:rPr>
              <a:t>nulla</a:t>
            </a:r>
            <a:r>
              <a:rPr lang="en-US" sz="2200" dirty="0">
                <a:latin typeface="Calibri"/>
                <a:ea typeface="Calibri"/>
                <a:cs typeface="Calibri"/>
                <a:sym typeface="Calibri"/>
              </a:rPr>
              <a:t> </a:t>
            </a:r>
            <a:r>
              <a:rPr lang="en-US" sz="2200" dirty="0" err="1">
                <a:latin typeface="Calibri"/>
                <a:ea typeface="Calibri"/>
                <a:cs typeface="Calibri"/>
                <a:sym typeface="Calibri"/>
              </a:rPr>
              <a:t>pariatur</a:t>
            </a:r>
            <a:r>
              <a:rPr lang="en-US" sz="2200" dirty="0">
                <a:latin typeface="Calibri"/>
                <a:ea typeface="Calibri"/>
                <a:cs typeface="Calibri"/>
                <a:sym typeface="Calibri"/>
              </a:rPr>
              <a:t>. </a:t>
            </a:r>
            <a:r>
              <a:rPr lang="en-US" sz="2200" dirty="0" err="1">
                <a:latin typeface="Calibri"/>
                <a:ea typeface="Calibri"/>
                <a:cs typeface="Calibri"/>
                <a:sym typeface="Calibri"/>
              </a:rPr>
              <a:t>Excepteur</a:t>
            </a:r>
            <a:r>
              <a:rPr lang="en-US" sz="2200" dirty="0">
                <a:latin typeface="Calibri"/>
                <a:ea typeface="Calibri"/>
                <a:cs typeface="Calibri"/>
                <a:sym typeface="Calibri"/>
              </a:rPr>
              <a:t> </a:t>
            </a:r>
            <a:r>
              <a:rPr lang="en-US" sz="2200" dirty="0" err="1">
                <a:latin typeface="Calibri"/>
                <a:ea typeface="Calibri"/>
                <a:cs typeface="Calibri"/>
                <a:sym typeface="Calibri"/>
              </a:rPr>
              <a:t>sint</a:t>
            </a:r>
            <a:r>
              <a:rPr lang="en-US" sz="2200" dirty="0">
                <a:latin typeface="Calibri"/>
                <a:ea typeface="Calibri"/>
                <a:cs typeface="Calibri"/>
                <a:sym typeface="Calibri"/>
              </a:rPr>
              <a:t> </a:t>
            </a:r>
            <a:r>
              <a:rPr lang="en-US" sz="2200" dirty="0" err="1">
                <a:latin typeface="Calibri"/>
                <a:ea typeface="Calibri"/>
                <a:cs typeface="Calibri"/>
                <a:sym typeface="Calibri"/>
              </a:rPr>
              <a:t>occaecat</a:t>
            </a:r>
            <a:r>
              <a:rPr lang="en-US" sz="2200" dirty="0">
                <a:latin typeface="Calibri"/>
                <a:ea typeface="Calibri"/>
                <a:cs typeface="Calibri"/>
                <a:sym typeface="Calibri"/>
              </a:rPr>
              <a:t> </a:t>
            </a:r>
            <a:r>
              <a:rPr lang="en-US" sz="2200" dirty="0" err="1">
                <a:latin typeface="Calibri"/>
                <a:ea typeface="Calibri"/>
                <a:cs typeface="Calibri"/>
                <a:sym typeface="Calibri"/>
              </a:rPr>
              <a:t>cupidatat</a:t>
            </a:r>
            <a:r>
              <a:rPr lang="en-US" sz="2200" dirty="0">
                <a:latin typeface="Calibri"/>
                <a:ea typeface="Calibri"/>
                <a:cs typeface="Calibri"/>
                <a:sym typeface="Calibri"/>
              </a:rPr>
              <a:t> non </a:t>
            </a:r>
            <a:r>
              <a:rPr lang="en-US" sz="2200" dirty="0" err="1">
                <a:latin typeface="Calibri"/>
                <a:ea typeface="Calibri"/>
                <a:cs typeface="Calibri"/>
                <a:sym typeface="Calibri"/>
              </a:rPr>
              <a:t>proident</a:t>
            </a:r>
            <a:r>
              <a:rPr lang="en-US" sz="2200" dirty="0">
                <a:latin typeface="Calibri"/>
                <a:ea typeface="Calibri"/>
                <a:cs typeface="Calibri"/>
                <a:sym typeface="Calibri"/>
              </a:rPr>
              <a:t>, sunt in culpa qui </a:t>
            </a:r>
            <a:r>
              <a:rPr lang="en-US" sz="2200" dirty="0" err="1">
                <a:latin typeface="Calibri"/>
                <a:ea typeface="Calibri"/>
                <a:cs typeface="Calibri"/>
                <a:sym typeface="Calibri"/>
              </a:rPr>
              <a:t>officia</a:t>
            </a:r>
            <a:r>
              <a:rPr lang="en-US" sz="2200" dirty="0">
                <a:latin typeface="Calibri"/>
                <a:ea typeface="Calibri"/>
                <a:cs typeface="Calibri"/>
                <a:sym typeface="Calibri"/>
              </a:rPr>
              <a:t> </a:t>
            </a:r>
            <a:r>
              <a:rPr lang="en-US" sz="2200" dirty="0" err="1">
                <a:latin typeface="Calibri"/>
                <a:ea typeface="Calibri"/>
                <a:cs typeface="Calibri"/>
                <a:sym typeface="Calibri"/>
              </a:rPr>
              <a:t>deserunt</a:t>
            </a:r>
            <a:r>
              <a:rPr lang="en-US" sz="2200" dirty="0">
                <a:latin typeface="Calibri"/>
                <a:ea typeface="Calibri"/>
                <a:cs typeface="Calibri"/>
                <a:sym typeface="Calibri"/>
              </a:rPr>
              <a:t> </a:t>
            </a:r>
            <a:r>
              <a:rPr lang="en-US" sz="2200" dirty="0" err="1">
                <a:latin typeface="Calibri"/>
                <a:ea typeface="Calibri"/>
                <a:cs typeface="Calibri"/>
                <a:sym typeface="Calibri"/>
              </a:rPr>
              <a:t>mollit</a:t>
            </a:r>
            <a:r>
              <a:rPr lang="en-US" sz="2200" dirty="0">
                <a:latin typeface="Calibri"/>
                <a:ea typeface="Calibri"/>
                <a:cs typeface="Calibri"/>
                <a:sym typeface="Calibri"/>
              </a:rPr>
              <a:t> </a:t>
            </a:r>
            <a:r>
              <a:rPr lang="en-US" sz="2200" dirty="0" err="1">
                <a:latin typeface="Calibri"/>
                <a:ea typeface="Calibri"/>
                <a:cs typeface="Calibri"/>
                <a:sym typeface="Calibri"/>
              </a:rPr>
              <a:t>anim</a:t>
            </a:r>
            <a:r>
              <a:rPr lang="en-US" sz="2200" dirty="0">
                <a:latin typeface="Calibri"/>
                <a:ea typeface="Calibri"/>
                <a:cs typeface="Calibri"/>
                <a:sym typeface="Calibri"/>
              </a:rPr>
              <a:t> id </a:t>
            </a:r>
            <a:r>
              <a:rPr lang="en-US" sz="2200" dirty="0" err="1">
                <a:latin typeface="Calibri"/>
                <a:ea typeface="Calibri"/>
                <a:cs typeface="Calibri"/>
                <a:sym typeface="Calibri"/>
              </a:rPr>
              <a:t>est</a:t>
            </a:r>
            <a:r>
              <a:rPr lang="en-US" sz="2200" dirty="0">
                <a:latin typeface="Calibri"/>
                <a:ea typeface="Calibri"/>
                <a:cs typeface="Calibri"/>
                <a:sym typeface="Calibri"/>
              </a:rPr>
              <a:t> </a:t>
            </a:r>
            <a:r>
              <a:rPr lang="en-US" sz="2200" dirty="0" err="1">
                <a:latin typeface="Calibri"/>
                <a:ea typeface="Calibri"/>
                <a:cs typeface="Calibri"/>
                <a:sym typeface="Calibri"/>
              </a:rPr>
              <a:t>laborum</a:t>
            </a:r>
            <a:r>
              <a:rPr lang="en-US" sz="2200" dirty="0">
                <a:latin typeface="Calibri"/>
                <a:ea typeface="Calibri"/>
                <a:cs typeface="Calibri"/>
                <a:sym typeface="Calibri"/>
              </a:rPr>
              <a:t>.</a:t>
            </a:r>
            <a:endParaRPr lang="en-US" sz="2200" dirty="0"/>
          </a:p>
        </p:txBody>
      </p:sp>
    </p:spTree>
    <p:extLst>
      <p:ext uri="{BB962C8B-B14F-4D97-AF65-F5344CB8AC3E}">
        <p14:creationId xmlns:p14="http://schemas.microsoft.com/office/powerpoint/2010/main" val="4238231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9C3D7-3C8E-7AE2-BFA6-96EA87F90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BBD67A-0FF1-13A9-1797-822DF447F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95B03-A8E3-EF73-75E6-56925AD0B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5E61A-0597-46BF-9DC9-AB77C37DDF7B}" type="datetimeFigureOut">
              <a:rPr lang="en-US" smtClean="0"/>
              <a:t>7/2/2024</a:t>
            </a:fld>
            <a:endParaRPr lang="en-US"/>
          </a:p>
        </p:txBody>
      </p:sp>
      <p:sp>
        <p:nvSpPr>
          <p:cNvPr id="5" name="Footer Placeholder 4">
            <a:extLst>
              <a:ext uri="{FF2B5EF4-FFF2-40B4-BE49-F238E27FC236}">
                <a16:creationId xmlns:a16="http://schemas.microsoft.com/office/drawing/2014/main" id="{06D07870-DB3B-63BF-F559-669F28E71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6A2DE5-950D-B9FE-0320-69F2A6A9B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F29E-E7E7-4EA9-98E1-79F38066F9A3}" type="slidenum">
              <a:rPr lang="en-US" smtClean="0"/>
              <a:t>‹#›</a:t>
            </a:fld>
            <a:endParaRPr lang="en-US"/>
          </a:p>
        </p:txBody>
      </p:sp>
    </p:spTree>
    <p:extLst>
      <p:ext uri="{BB962C8B-B14F-4D97-AF65-F5344CB8AC3E}">
        <p14:creationId xmlns:p14="http://schemas.microsoft.com/office/powerpoint/2010/main" val="26837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rive.google.com/file/d/1pb_OTd0HGxw-k_lRB_b9UVQBv7OASglR/view?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file/d/1aJxYsB6W87sIJtGcCg7t776pSXrYSJGs/view?usp=shar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drive.google.com/file/d/1TntVAtG_EpWcH4Ts2u60LQRk3B5KJBFc/view?usp=sharing"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LmKKV-3xsYw8cSFsNSwuFvd9V6gSnS2t/view?usp=shar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youtube.com/watch?v=iCA3RRC9dU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O8YAZ47JlYwFgq_5uO_-akPs2GaDvCC4/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A3AFFD-4DF1-08C1-4397-B01CCF160159}"/>
              </a:ext>
            </a:extLst>
          </p:cNvPr>
          <p:cNvSpPr/>
          <p:nvPr/>
        </p:nvSpPr>
        <p:spPr>
          <a:xfrm>
            <a:off x="4619647" y="2593357"/>
            <a:ext cx="2777494"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a:extLst>
              <a:ext uri="{FF2B5EF4-FFF2-40B4-BE49-F238E27FC236}">
                <a16:creationId xmlns:a16="http://schemas.microsoft.com/office/drawing/2014/main" id="{0E89F9CE-DE3C-02CD-B76C-3BD560889C4C}"/>
              </a:ext>
            </a:extLst>
          </p:cNvPr>
          <p:cNvSpPr/>
          <p:nvPr/>
        </p:nvSpPr>
        <p:spPr>
          <a:xfrm>
            <a:off x="4575263" y="2555257"/>
            <a:ext cx="2777494"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Google Shape;140;gf0ab268930_0_70">
            <a:extLst>
              <a:ext uri="{FF2B5EF4-FFF2-40B4-BE49-F238E27FC236}">
                <a16:creationId xmlns:a16="http://schemas.microsoft.com/office/drawing/2014/main" id="{87CC7950-35A6-116B-94EA-2564D8536735}"/>
              </a:ext>
            </a:extLst>
          </p:cNvPr>
          <p:cNvSpPr txBox="1">
            <a:spLocks noGrp="1"/>
          </p:cNvSpPr>
          <p:nvPr>
            <p:ph type="subTitle" idx="4294967295"/>
          </p:nvPr>
        </p:nvSpPr>
        <p:spPr>
          <a:xfrm>
            <a:off x="4706937" y="2520950"/>
            <a:ext cx="2778125" cy="458788"/>
          </a:xfrm>
          <a:prstGeom prst="rect">
            <a:avLst/>
          </a:prstGeom>
          <a:noFill/>
          <a:ln>
            <a:noFill/>
          </a:ln>
        </p:spPr>
        <p:txBody>
          <a:bodyPr spcFirstLastPara="1" wrap="square" lIns="91425" tIns="45700" rIns="91425" bIns="45700" anchor="t" anchorCtr="0">
            <a:normAutofit lnSpcReduction="10000"/>
          </a:bodyPr>
          <a:lstStyle/>
          <a:p>
            <a:pPr marL="342900" lvl="0" indent="-317500" algn="l" rtl="0">
              <a:lnSpc>
                <a:spcPct val="100000"/>
              </a:lnSpc>
              <a:spcBef>
                <a:spcPts val="600"/>
              </a:spcBef>
              <a:spcAft>
                <a:spcPts val="0"/>
              </a:spcAft>
              <a:buClr>
                <a:schemeClr val="accent1"/>
              </a:buClr>
              <a:buSzPts val="2400"/>
              <a:buNone/>
            </a:pPr>
            <a:r>
              <a:rPr lang="en-US" sz="2000" b="1" dirty="0">
                <a:solidFill>
                  <a:srgbClr val="793889"/>
                </a:solidFill>
                <a:latin typeface="Trebuchet MS" panose="020B0603020202020204" pitchFamily="34" charset="0"/>
                <a:ea typeface="Calibri"/>
                <a:cs typeface="Calibri"/>
                <a:sym typeface="Calibri"/>
              </a:rPr>
              <a:t>Module 1, Session 3</a:t>
            </a:r>
          </a:p>
        </p:txBody>
      </p:sp>
      <p:sp>
        <p:nvSpPr>
          <p:cNvPr id="8" name="TextBox 7">
            <a:extLst>
              <a:ext uri="{FF2B5EF4-FFF2-40B4-BE49-F238E27FC236}">
                <a16:creationId xmlns:a16="http://schemas.microsoft.com/office/drawing/2014/main" id="{8D9D6B0E-116F-82E1-E1C5-CC4E2F3DC088}"/>
              </a:ext>
            </a:extLst>
          </p:cNvPr>
          <p:cNvSpPr txBox="1"/>
          <p:nvPr/>
        </p:nvSpPr>
        <p:spPr>
          <a:xfrm>
            <a:off x="927922" y="1037223"/>
            <a:ext cx="9506654" cy="1261884"/>
          </a:xfrm>
          <a:prstGeom prst="rect">
            <a:avLst/>
          </a:prstGeom>
          <a:noFill/>
        </p:spPr>
        <p:txBody>
          <a:bodyPr wrap="square" lIns="91440" tIns="45720" rIns="91440" bIns="45720" rtlCol="0" anchor="t">
            <a:spAutoFit/>
          </a:bodyPr>
          <a:lstStyle/>
          <a:p>
            <a:pPr algn="ctr"/>
            <a:r>
              <a:rPr lang="en-US" sz="4400" b="1" dirty="0">
                <a:latin typeface="Trebuchet MS"/>
              </a:rPr>
              <a:t>Fundamentals of Literacy Coaching</a:t>
            </a:r>
            <a:endParaRPr lang="en-US" sz="4400" b="1" dirty="0">
              <a:latin typeface="Trebuchet MS" panose="020B0603020202020204" pitchFamily="34" charset="0"/>
            </a:endParaRPr>
          </a:p>
          <a:p>
            <a:pPr algn="ctr"/>
            <a:r>
              <a:rPr lang="en-US" sz="3200" dirty="0">
                <a:latin typeface="Trebuchet MS"/>
              </a:rPr>
              <a:t>Professional Development Modules</a:t>
            </a:r>
            <a:endParaRPr lang="en-US" sz="3200" dirty="0">
              <a:latin typeface="Trebuchet MS" panose="020B0603020202020204" pitchFamily="34" charset="0"/>
            </a:endParaRPr>
          </a:p>
        </p:txBody>
      </p:sp>
      <p:sp>
        <p:nvSpPr>
          <p:cNvPr id="13" name="Rectangle 12">
            <a:extLst>
              <a:ext uri="{FF2B5EF4-FFF2-40B4-BE49-F238E27FC236}">
                <a16:creationId xmlns:a16="http://schemas.microsoft.com/office/drawing/2014/main" id="{55A414B6-74CB-DA51-7E36-9EF46163D3CB}"/>
              </a:ext>
            </a:extLst>
          </p:cNvPr>
          <p:cNvSpPr/>
          <p:nvPr/>
        </p:nvSpPr>
        <p:spPr>
          <a:xfrm>
            <a:off x="3650625" y="3196476"/>
            <a:ext cx="4993939"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1FCF1805-5D95-3951-3404-C3A62E915CA4}"/>
              </a:ext>
            </a:extLst>
          </p:cNvPr>
          <p:cNvSpPr/>
          <p:nvPr/>
        </p:nvSpPr>
        <p:spPr>
          <a:xfrm>
            <a:off x="3606241" y="3158376"/>
            <a:ext cx="4993939"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Google Shape;140;gf0ab268930_0_70">
            <a:extLst>
              <a:ext uri="{FF2B5EF4-FFF2-40B4-BE49-F238E27FC236}">
                <a16:creationId xmlns:a16="http://schemas.microsoft.com/office/drawing/2014/main" id="{B466896E-8924-CE51-C398-93C596086B48}"/>
              </a:ext>
            </a:extLst>
          </p:cNvPr>
          <p:cNvSpPr txBox="1">
            <a:spLocks/>
          </p:cNvSpPr>
          <p:nvPr/>
        </p:nvSpPr>
        <p:spPr>
          <a:xfrm>
            <a:off x="3652083" y="3124259"/>
            <a:ext cx="4992482" cy="458685"/>
          </a:xfrm>
          <a:prstGeom prst="rect">
            <a:avLst/>
          </a:prstGeom>
          <a:noFill/>
          <a:ln>
            <a:noFill/>
          </a:ln>
        </p:spPr>
        <p:txBody>
          <a:bodyPr spcFirstLastPara="1" vert="horz" wrap="square" lIns="91425" tIns="45700" rIns="91425" bIns="45700" rtlCol="0" anchor="t"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17500">
              <a:lnSpc>
                <a:spcPct val="100000"/>
              </a:lnSpc>
              <a:spcBef>
                <a:spcPts val="600"/>
              </a:spcBef>
              <a:buClr>
                <a:schemeClr val="accent1"/>
              </a:buClr>
              <a:buSzPts val="2400"/>
            </a:pPr>
            <a:r>
              <a:rPr lang="en-US" sz="2000" b="1" dirty="0">
                <a:solidFill>
                  <a:srgbClr val="793889"/>
                </a:solidFill>
                <a:latin typeface="Trebuchet MS" panose="020B0603020202020204" pitchFamily="34" charset="0"/>
                <a:ea typeface="Calibri"/>
                <a:cs typeface="Calibri"/>
                <a:sym typeface="Calibri"/>
              </a:rPr>
              <a:t>Establishing Expectations</a:t>
            </a:r>
          </a:p>
        </p:txBody>
      </p:sp>
    </p:spTree>
    <p:extLst>
      <p:ext uri="{BB962C8B-B14F-4D97-AF65-F5344CB8AC3E}">
        <p14:creationId xmlns:p14="http://schemas.microsoft.com/office/powerpoint/2010/main" val="104103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10</a:t>
            </a:fld>
            <a:endParaRPr dirty="0"/>
          </a:p>
        </p:txBody>
      </p:sp>
      <p:pic>
        <p:nvPicPr>
          <p:cNvPr id="4" name="Picture 3">
            <a:extLst>
              <a:ext uri="{FF2B5EF4-FFF2-40B4-BE49-F238E27FC236}">
                <a16:creationId xmlns:a16="http://schemas.microsoft.com/office/drawing/2014/main" id="{34782322-1870-FE84-07B7-2E9F0B142824}"/>
              </a:ext>
            </a:extLst>
          </p:cNvPr>
          <p:cNvPicPr>
            <a:picLocks noChangeAspect="1"/>
          </p:cNvPicPr>
          <p:nvPr/>
        </p:nvPicPr>
        <p:blipFill>
          <a:blip r:embed="rId3"/>
          <a:stretch>
            <a:fillRect/>
          </a:stretch>
        </p:blipFill>
        <p:spPr>
          <a:xfrm>
            <a:off x="182880" y="926592"/>
            <a:ext cx="11875008" cy="4905275"/>
          </a:xfrm>
          <a:prstGeom prst="rect">
            <a:avLst/>
          </a:prstGeom>
        </p:spPr>
      </p:pic>
    </p:spTree>
    <p:extLst>
      <p:ext uri="{BB962C8B-B14F-4D97-AF65-F5344CB8AC3E}">
        <p14:creationId xmlns:p14="http://schemas.microsoft.com/office/powerpoint/2010/main" val="360882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11</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950976" y="929190"/>
            <a:ext cx="7961376"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Establishing Expectations: PLCs at Work</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4" name="Picture 3">
            <a:extLst>
              <a:ext uri="{FF2B5EF4-FFF2-40B4-BE49-F238E27FC236}">
                <a16:creationId xmlns:a16="http://schemas.microsoft.com/office/drawing/2014/main" id="{8F57E605-0841-8EF7-6191-BE7603D31273}"/>
              </a:ext>
            </a:extLst>
          </p:cNvPr>
          <p:cNvPicPr>
            <a:picLocks noChangeAspect="1"/>
          </p:cNvPicPr>
          <p:nvPr/>
        </p:nvPicPr>
        <p:blipFill>
          <a:blip r:embed="rId3"/>
          <a:stretch>
            <a:fillRect/>
          </a:stretch>
        </p:blipFill>
        <p:spPr>
          <a:xfrm>
            <a:off x="2730993" y="1658113"/>
            <a:ext cx="6181359" cy="2965804"/>
          </a:xfrm>
          <a:prstGeom prst="rect">
            <a:avLst/>
          </a:prstGeom>
        </p:spPr>
      </p:pic>
      <p:sp>
        <p:nvSpPr>
          <p:cNvPr id="6" name="TextBox 5">
            <a:extLst>
              <a:ext uri="{FF2B5EF4-FFF2-40B4-BE49-F238E27FC236}">
                <a16:creationId xmlns:a16="http://schemas.microsoft.com/office/drawing/2014/main" id="{07A56164-2CBD-DC31-28E8-731DF801A91E}"/>
              </a:ext>
            </a:extLst>
          </p:cNvPr>
          <p:cNvSpPr txBox="1"/>
          <p:nvPr/>
        </p:nvSpPr>
        <p:spPr>
          <a:xfrm rot="10800000" flipV="1">
            <a:off x="950976" y="4906604"/>
            <a:ext cx="9546336" cy="1200329"/>
          </a:xfrm>
          <a:prstGeom prst="rect">
            <a:avLst/>
          </a:prstGeom>
          <a:noFill/>
        </p:spPr>
        <p:txBody>
          <a:bodyPr wrap="square" lIns="91440" tIns="45720" rIns="91440" bIns="45720" anchor="t">
            <a:spAutoFit/>
          </a:bodyPr>
          <a:lstStyle/>
          <a:p>
            <a:pPr marL="342900" indent="-342900">
              <a:buClr>
                <a:srgbClr val="7F7F7F"/>
              </a:buClr>
              <a:buSzPts val="1800"/>
              <a:buChar char="•"/>
            </a:pPr>
            <a:r>
              <a:rPr lang="en-US" sz="1800" b="1" u="sng" dirty="0">
                <a:solidFill>
                  <a:schemeClr val="hlink"/>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Video 1: PLCs at Work Analyzing Data</a:t>
            </a:r>
            <a:r>
              <a:rPr lang="en-US" sz="1800" b="1" dirty="0">
                <a:latin typeface="Calibri"/>
                <a:ea typeface="Calibri"/>
                <a:cs typeface="Calibri"/>
                <a:sym typeface="Calibri"/>
              </a:rPr>
              <a:t> </a:t>
            </a:r>
            <a:r>
              <a:rPr lang="en-US" sz="1800" dirty="0">
                <a:latin typeface="Calibri"/>
                <a:ea typeface="Calibri"/>
                <a:cs typeface="Calibri"/>
                <a:sym typeface="Calibri"/>
              </a:rPr>
              <a:t>presents an overview of PLC expectations for a group of teachers analyzing and using formative assessment data.</a:t>
            </a:r>
            <a:r>
              <a:rPr lang="en-US" dirty="0">
                <a:latin typeface="Calibri"/>
                <a:ea typeface="Calibri"/>
                <a:cs typeface="Calibri"/>
                <a:sym typeface="Calibri"/>
              </a:rPr>
              <a:t> </a:t>
            </a:r>
            <a:endParaRPr lang="en-US" dirty="0"/>
          </a:p>
          <a:p>
            <a:pPr marL="342900" lvl="0" indent="-329565" algn="l" rtl="0">
              <a:lnSpc>
                <a:spcPct val="100000"/>
              </a:lnSpc>
              <a:spcBef>
                <a:spcPts val="0"/>
              </a:spcBef>
              <a:spcAft>
                <a:spcPts val="0"/>
              </a:spcAft>
              <a:buClr>
                <a:srgbClr val="7F7F7F"/>
              </a:buClr>
              <a:buSzPts val="1800"/>
              <a:buChar char="•"/>
            </a:pPr>
            <a:r>
              <a:rPr lang="en-US" sz="1800" b="1" dirty="0">
                <a:latin typeface="Calibri"/>
                <a:ea typeface="Calibri"/>
                <a:cs typeface="Calibri"/>
                <a:sym typeface="Calibri"/>
              </a:rPr>
              <a:t>Handout 1: Video-Viewing Guide for Video 1: </a:t>
            </a:r>
            <a:r>
              <a:rPr lang="en-US" sz="1800" dirty="0">
                <a:latin typeface="Calibri"/>
                <a:ea typeface="Calibri"/>
                <a:cs typeface="Calibri"/>
                <a:sym typeface="Calibri"/>
              </a:rPr>
              <a:t>Watch the video, complete the viewing guide, and discuss at your tables</a:t>
            </a:r>
            <a:r>
              <a:rPr lang="en-US" dirty="0">
                <a:latin typeface="Calibri"/>
                <a:ea typeface="Calibri"/>
                <a:cs typeface="Calibri"/>
                <a:sym typeface="Calibri"/>
              </a:rPr>
              <a:t>.</a:t>
            </a:r>
            <a:endParaRPr lang="en-US" dirty="0"/>
          </a:p>
        </p:txBody>
      </p:sp>
    </p:spTree>
    <p:extLst>
      <p:ext uri="{BB962C8B-B14F-4D97-AF65-F5344CB8AC3E}">
        <p14:creationId xmlns:p14="http://schemas.microsoft.com/office/powerpoint/2010/main" val="273163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12</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4718304" y="714033"/>
            <a:ext cx="3499104"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Lesson Study</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4" name="Picture 3">
            <a:extLst>
              <a:ext uri="{FF2B5EF4-FFF2-40B4-BE49-F238E27FC236}">
                <a16:creationId xmlns:a16="http://schemas.microsoft.com/office/drawing/2014/main" id="{33686177-338F-291E-648E-12D8F9A0923D}"/>
              </a:ext>
            </a:extLst>
          </p:cNvPr>
          <p:cNvPicPr>
            <a:picLocks noChangeAspect="1"/>
          </p:cNvPicPr>
          <p:nvPr/>
        </p:nvPicPr>
        <p:blipFill>
          <a:blip r:embed="rId3"/>
          <a:stretch>
            <a:fillRect/>
          </a:stretch>
        </p:blipFill>
        <p:spPr>
          <a:xfrm>
            <a:off x="707990" y="1219200"/>
            <a:ext cx="10045354" cy="2999232"/>
          </a:xfrm>
          <a:prstGeom prst="rect">
            <a:avLst/>
          </a:prstGeom>
        </p:spPr>
      </p:pic>
      <p:sp>
        <p:nvSpPr>
          <p:cNvPr id="6" name="TextBox 5">
            <a:extLst>
              <a:ext uri="{FF2B5EF4-FFF2-40B4-BE49-F238E27FC236}">
                <a16:creationId xmlns:a16="http://schemas.microsoft.com/office/drawing/2014/main" id="{A904DE92-91B4-7539-8B2B-130288C8CBA2}"/>
              </a:ext>
            </a:extLst>
          </p:cNvPr>
          <p:cNvSpPr txBox="1"/>
          <p:nvPr/>
        </p:nvSpPr>
        <p:spPr>
          <a:xfrm>
            <a:off x="1255776" y="3950208"/>
            <a:ext cx="2950464" cy="1815882"/>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200"/>
              <a:buFont typeface="Arial"/>
              <a:buNone/>
            </a:pPr>
            <a:r>
              <a:rPr lang="en-US" sz="1400" b="0" i="0" u="none" strike="noStrike" cap="none" dirty="0">
                <a:solidFill>
                  <a:schemeClr val="dk1"/>
                </a:solidFill>
                <a:latin typeface="Calibri"/>
                <a:ea typeface="Calibri"/>
                <a:cs typeface="Calibri"/>
                <a:sym typeface="Calibri"/>
              </a:rPr>
              <a:t>A team of teachers </a:t>
            </a:r>
            <a:br>
              <a:rPr lang="en-US" sz="1400" b="0" i="0" u="none" strike="noStrike" cap="none" dirty="0">
                <a:solidFill>
                  <a:schemeClr val="dk1"/>
                </a:solidFill>
                <a:latin typeface="Calibri"/>
                <a:ea typeface="Calibri"/>
                <a:cs typeface="Calibri"/>
                <a:sym typeface="Calibri"/>
              </a:rPr>
            </a:br>
            <a:r>
              <a:rPr lang="en-US" sz="1400" b="0" i="0" u="none" strike="noStrike" cap="none" dirty="0">
                <a:solidFill>
                  <a:schemeClr val="dk1"/>
                </a:solidFill>
                <a:latin typeface="Calibri"/>
                <a:ea typeface="Calibri"/>
                <a:cs typeface="Calibri"/>
                <a:sym typeface="Calibri"/>
              </a:rPr>
              <a:t>collaborates to: </a:t>
            </a:r>
            <a:endParaRPr lang="en-US" sz="1400" b="0" i="0" u="none" strike="noStrike" cap="none" dirty="0">
              <a:solidFill>
                <a:srgbClr val="000000"/>
              </a:solidFill>
              <a:latin typeface="Arial"/>
              <a:ea typeface="Arial"/>
              <a:cs typeface="Arial"/>
              <a:sym typeface="Arial"/>
            </a:endParaRPr>
          </a:p>
          <a:p>
            <a:pPr marL="177800" marR="0" lvl="0" indent="-169863" algn="l" rtl="0">
              <a:lnSpc>
                <a:spcPct val="100000"/>
              </a:lnSpc>
              <a:spcBef>
                <a:spcPts val="0"/>
              </a:spcBef>
              <a:spcAft>
                <a:spcPts val="0"/>
              </a:spcAft>
              <a:buClr>
                <a:srgbClr val="7F7F7F"/>
              </a:buClr>
              <a:buSzPts val="1200"/>
              <a:buFont typeface="Arial"/>
              <a:buChar char="•"/>
            </a:pPr>
            <a:r>
              <a:rPr lang="en-US" sz="1400" b="0" i="0" u="none" strike="noStrike" cap="none" dirty="0">
                <a:solidFill>
                  <a:schemeClr val="dk1"/>
                </a:solidFill>
                <a:latin typeface="Calibri"/>
                <a:ea typeface="Calibri"/>
                <a:cs typeface="Calibri"/>
                <a:sym typeface="Calibri"/>
              </a:rPr>
              <a:t>Identify long-term goals for students </a:t>
            </a:r>
            <a:endParaRPr lang="en-US" sz="1400" b="0" i="0" u="none" strike="noStrike" cap="none" dirty="0">
              <a:solidFill>
                <a:srgbClr val="000000"/>
              </a:solidFill>
              <a:latin typeface="Arial"/>
              <a:ea typeface="Arial"/>
              <a:cs typeface="Arial"/>
              <a:sym typeface="Arial"/>
            </a:endParaRPr>
          </a:p>
          <a:p>
            <a:pPr marL="177800" marR="0" lvl="0" indent="-169863" algn="l" rtl="0">
              <a:lnSpc>
                <a:spcPct val="100000"/>
              </a:lnSpc>
              <a:spcBef>
                <a:spcPts val="0"/>
              </a:spcBef>
              <a:spcAft>
                <a:spcPts val="0"/>
              </a:spcAft>
              <a:buClr>
                <a:srgbClr val="7F7F7F"/>
              </a:buClr>
              <a:buSzPts val="1200"/>
              <a:buFont typeface="Arial"/>
              <a:buChar char="•"/>
            </a:pPr>
            <a:r>
              <a:rPr lang="en-US" sz="1400" b="0" i="0" u="none" strike="noStrike" cap="none" dirty="0">
                <a:solidFill>
                  <a:schemeClr val="dk1"/>
                </a:solidFill>
                <a:latin typeface="Calibri"/>
                <a:ea typeface="Calibri"/>
                <a:cs typeface="Calibri"/>
                <a:sym typeface="Calibri"/>
              </a:rPr>
              <a:t>Choose the subject and unit to investigate </a:t>
            </a:r>
            <a:endParaRPr lang="en-US" sz="1400" b="0" i="0" u="none" strike="noStrike" cap="none" dirty="0">
              <a:solidFill>
                <a:srgbClr val="000000"/>
              </a:solidFill>
              <a:latin typeface="Arial"/>
              <a:ea typeface="Arial"/>
              <a:cs typeface="Arial"/>
              <a:sym typeface="Arial"/>
            </a:endParaRPr>
          </a:p>
          <a:p>
            <a:pPr marL="177800" marR="0" lvl="0" indent="-169863" algn="l" rtl="0">
              <a:lnSpc>
                <a:spcPct val="100000"/>
              </a:lnSpc>
              <a:spcBef>
                <a:spcPts val="0"/>
              </a:spcBef>
              <a:spcAft>
                <a:spcPts val="0"/>
              </a:spcAft>
              <a:buClr>
                <a:srgbClr val="7F7F7F"/>
              </a:buClr>
              <a:buSzPts val="1200"/>
              <a:buFont typeface="Arial"/>
              <a:buChar char="•"/>
            </a:pPr>
            <a:r>
              <a:rPr lang="en-US" sz="1400" b="0" i="0" u="none" strike="noStrike" cap="none" dirty="0">
                <a:solidFill>
                  <a:schemeClr val="dk1"/>
                </a:solidFill>
                <a:latin typeface="Calibri"/>
                <a:ea typeface="Calibri"/>
                <a:cs typeface="Calibri"/>
                <a:sym typeface="Calibri"/>
              </a:rPr>
              <a:t>Study standards, research, and curricula</a:t>
            </a:r>
            <a:endParaRPr lang="en-US" sz="1400" b="0" i="0" u="none" strike="noStrike" cap="none" dirty="0">
              <a:solidFill>
                <a:srgbClr val="000000"/>
              </a:solidFill>
              <a:latin typeface="Arial"/>
              <a:ea typeface="Arial"/>
              <a:cs typeface="Arial"/>
              <a:sym typeface="Arial"/>
            </a:endParaRPr>
          </a:p>
        </p:txBody>
      </p:sp>
      <p:sp>
        <p:nvSpPr>
          <p:cNvPr id="8" name="TextBox 7">
            <a:extLst>
              <a:ext uri="{FF2B5EF4-FFF2-40B4-BE49-F238E27FC236}">
                <a16:creationId xmlns:a16="http://schemas.microsoft.com/office/drawing/2014/main" id="{92D2D165-C4BD-EE15-1A8F-5C8B747EF699}"/>
              </a:ext>
            </a:extLst>
          </p:cNvPr>
          <p:cNvSpPr txBox="1"/>
          <p:nvPr/>
        </p:nvSpPr>
        <p:spPr>
          <a:xfrm>
            <a:off x="3913632" y="3864864"/>
            <a:ext cx="2462784" cy="224676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200"/>
              <a:buFont typeface="Arial"/>
              <a:buNone/>
            </a:pPr>
            <a:r>
              <a:rPr lang="en-US" sz="1400" b="0" i="0" u="none" strike="noStrike" cap="none" dirty="0">
                <a:solidFill>
                  <a:schemeClr val="dk1"/>
                </a:solidFill>
                <a:latin typeface="Calibri"/>
                <a:ea typeface="Calibri"/>
                <a:cs typeface="Calibri"/>
                <a:sym typeface="Calibri"/>
              </a:rPr>
              <a:t>Using insights from the Study phase, the team: </a:t>
            </a:r>
            <a:endParaRPr lang="en-US"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7F7F7F"/>
              </a:buClr>
              <a:buSzPts val="1200"/>
              <a:buFont typeface="Arial"/>
              <a:buChar char="•"/>
            </a:pPr>
            <a:r>
              <a:rPr lang="en-US" sz="1400" b="0" i="0" u="none" strike="noStrike" cap="none" dirty="0">
                <a:solidFill>
                  <a:schemeClr val="dk1"/>
                </a:solidFill>
                <a:latin typeface="Calibri"/>
                <a:ea typeface="Calibri"/>
                <a:cs typeface="Calibri"/>
                <a:sym typeface="Calibri"/>
              </a:rPr>
              <a:t>Examines the unit and chooses one lesson to plan in depth </a:t>
            </a:r>
            <a:endParaRPr lang="en-US"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7F7F7F"/>
              </a:buClr>
              <a:buSzPts val="1200"/>
              <a:buFont typeface="Arial"/>
              <a:buChar char="•"/>
            </a:pPr>
            <a:r>
              <a:rPr lang="en-US" sz="1400" b="0" i="0" u="none" strike="noStrike" cap="none" dirty="0">
                <a:solidFill>
                  <a:schemeClr val="dk1"/>
                </a:solidFill>
                <a:latin typeface="Calibri"/>
                <a:ea typeface="Calibri"/>
                <a:cs typeface="Calibri"/>
                <a:sym typeface="Calibri"/>
              </a:rPr>
              <a:t>Articulates the lesson goals </a:t>
            </a:r>
            <a:endParaRPr lang="en-US"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7F7F7F"/>
              </a:buClr>
              <a:buSzPts val="1200"/>
              <a:buFont typeface="Arial"/>
              <a:buChar char="•"/>
            </a:pPr>
            <a:r>
              <a:rPr lang="en-US" sz="1400" b="0" i="0" u="none" strike="noStrike" cap="none" dirty="0">
                <a:solidFill>
                  <a:schemeClr val="dk1"/>
                </a:solidFill>
                <a:latin typeface="Calibri"/>
                <a:ea typeface="Calibri"/>
                <a:cs typeface="Calibri"/>
                <a:sym typeface="Calibri"/>
              </a:rPr>
              <a:t>Tries the lesson task and anticipates student thinking </a:t>
            </a:r>
            <a:endParaRPr lang="en-US"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7F7F7F"/>
              </a:buClr>
              <a:buSzPts val="1200"/>
              <a:buFont typeface="Arial"/>
              <a:buChar char="•"/>
            </a:pPr>
            <a:r>
              <a:rPr lang="en-US" sz="1400" b="0" i="0" u="none" strike="noStrike" cap="none" dirty="0">
                <a:solidFill>
                  <a:schemeClr val="dk1"/>
                </a:solidFill>
                <a:latin typeface="Calibri"/>
                <a:ea typeface="Calibri"/>
                <a:cs typeface="Calibri"/>
                <a:sym typeface="Calibri"/>
              </a:rPr>
              <a:t>Identifies data to be collected during the lesson</a:t>
            </a:r>
            <a:endParaRPr lang="en-US" sz="1400" b="0" i="0" u="none" strike="noStrike" cap="none" dirty="0">
              <a:solidFill>
                <a:srgbClr val="000000"/>
              </a:solidFill>
              <a:latin typeface="Arial"/>
              <a:ea typeface="Arial"/>
              <a:cs typeface="Arial"/>
              <a:sym typeface="Arial"/>
            </a:endParaRPr>
          </a:p>
        </p:txBody>
      </p:sp>
      <p:sp>
        <p:nvSpPr>
          <p:cNvPr id="12" name="TextBox 11">
            <a:extLst>
              <a:ext uri="{FF2B5EF4-FFF2-40B4-BE49-F238E27FC236}">
                <a16:creationId xmlns:a16="http://schemas.microsoft.com/office/drawing/2014/main" id="{B8C8C87C-775B-9977-2A31-7FD25A18A16D}"/>
              </a:ext>
            </a:extLst>
          </p:cNvPr>
          <p:cNvSpPr txBox="1"/>
          <p:nvPr/>
        </p:nvSpPr>
        <p:spPr>
          <a:xfrm>
            <a:off x="6376416" y="3950208"/>
            <a:ext cx="2328672" cy="1815882"/>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200"/>
              <a:buFont typeface="Arial"/>
              <a:buNone/>
            </a:pPr>
            <a:r>
              <a:rPr lang="en-US" sz="1400" b="0" i="0" u="none" strike="noStrike" cap="none" dirty="0">
                <a:solidFill>
                  <a:schemeClr val="dk1"/>
                </a:solidFill>
                <a:latin typeface="Calibri"/>
                <a:ea typeface="Calibri"/>
                <a:cs typeface="Calibri"/>
                <a:sym typeface="Calibri"/>
              </a:rPr>
              <a:t>The team puts that lesson into action: </a:t>
            </a:r>
            <a:endParaRPr lang="en-US"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7F7F7F"/>
              </a:buClr>
              <a:buSzPts val="1200"/>
              <a:buFont typeface="Arial"/>
              <a:buChar char="•"/>
            </a:pPr>
            <a:r>
              <a:rPr lang="en-US" sz="1400" b="0" i="0" u="none" strike="noStrike" cap="none" dirty="0">
                <a:solidFill>
                  <a:schemeClr val="dk1"/>
                </a:solidFill>
                <a:latin typeface="Calibri"/>
                <a:ea typeface="Calibri"/>
                <a:cs typeface="Calibri"/>
                <a:sym typeface="Calibri"/>
              </a:rPr>
              <a:t>One team member teaches the lesson </a:t>
            </a:r>
            <a:endParaRPr lang="en-US"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7F7F7F"/>
              </a:buClr>
              <a:buSzPts val="1200"/>
              <a:buFont typeface="Arial"/>
              <a:buChar char="•"/>
            </a:pPr>
            <a:r>
              <a:rPr lang="en-US" sz="1400" b="0" i="0" u="none" strike="noStrike" cap="none" dirty="0">
                <a:solidFill>
                  <a:schemeClr val="dk1"/>
                </a:solidFill>
                <a:latin typeface="Calibri"/>
                <a:ea typeface="Calibri"/>
                <a:cs typeface="Calibri"/>
                <a:sym typeface="Calibri"/>
              </a:rPr>
              <a:t>Other team members observe and record student thinking and learning</a:t>
            </a:r>
            <a:endParaRPr lang="en-US" sz="1400" b="0" i="0" u="none" strike="noStrike" cap="none" dirty="0">
              <a:solidFill>
                <a:srgbClr val="000000"/>
              </a:solidFill>
              <a:latin typeface="Arial"/>
              <a:ea typeface="Arial"/>
              <a:cs typeface="Arial"/>
              <a:sym typeface="Arial"/>
            </a:endParaRPr>
          </a:p>
        </p:txBody>
      </p:sp>
      <p:sp>
        <p:nvSpPr>
          <p:cNvPr id="14" name="TextBox 13">
            <a:extLst>
              <a:ext uri="{FF2B5EF4-FFF2-40B4-BE49-F238E27FC236}">
                <a16:creationId xmlns:a16="http://schemas.microsoft.com/office/drawing/2014/main" id="{EF70F0D2-7C5F-3C8C-910D-C96D8A7E3DA9}"/>
              </a:ext>
            </a:extLst>
          </p:cNvPr>
          <p:cNvSpPr txBox="1"/>
          <p:nvPr/>
        </p:nvSpPr>
        <p:spPr>
          <a:xfrm>
            <a:off x="8705088" y="3950208"/>
            <a:ext cx="2778922" cy="2031325"/>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200"/>
              <a:buFont typeface="Arial"/>
              <a:buNone/>
            </a:pPr>
            <a:r>
              <a:rPr lang="en-US" sz="1400" b="0" i="0" u="none" strike="noStrike" cap="none" dirty="0">
                <a:solidFill>
                  <a:schemeClr val="dk1"/>
                </a:solidFill>
                <a:latin typeface="Calibri"/>
                <a:ea typeface="Calibri"/>
                <a:cs typeface="Calibri"/>
                <a:sym typeface="Calibri"/>
              </a:rPr>
              <a:t>The team then reflects on their work by: </a:t>
            </a:r>
            <a:endParaRPr lang="en-US"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7F7F7F"/>
              </a:buClr>
              <a:buSzPts val="1200"/>
              <a:buFont typeface="Arial"/>
              <a:buChar char="•"/>
            </a:pPr>
            <a:r>
              <a:rPr lang="en-US" sz="1400" b="0" i="0" u="none" strike="noStrike" cap="none" dirty="0">
                <a:solidFill>
                  <a:schemeClr val="dk1"/>
                </a:solidFill>
                <a:latin typeface="Calibri"/>
                <a:ea typeface="Calibri"/>
                <a:cs typeface="Calibri"/>
                <a:sym typeface="Calibri"/>
              </a:rPr>
              <a:t>Meeting after the lesson to discuss data on student thinking and learning </a:t>
            </a:r>
            <a:endParaRPr lang="en-US"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7F7F7F"/>
              </a:buClr>
              <a:buSzPts val="1200"/>
              <a:buFont typeface="Arial"/>
              <a:buChar char="•"/>
            </a:pPr>
            <a:r>
              <a:rPr lang="en-US" sz="1400" b="0" i="0" u="none" strike="noStrike" cap="none" dirty="0">
                <a:solidFill>
                  <a:schemeClr val="dk1"/>
                </a:solidFill>
                <a:latin typeface="Calibri"/>
                <a:ea typeface="Calibri"/>
                <a:cs typeface="Calibri"/>
                <a:sym typeface="Calibri"/>
              </a:rPr>
              <a:t>Having an outside specialist provide further commentary </a:t>
            </a:r>
            <a:endParaRPr lang="en-US"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7F7F7F"/>
              </a:buClr>
              <a:buSzPts val="1200"/>
              <a:buFont typeface="Arial"/>
              <a:buChar char="•"/>
            </a:pPr>
            <a:r>
              <a:rPr lang="en-US" sz="1400" b="0" i="0" u="none" strike="noStrike" cap="none" dirty="0">
                <a:solidFill>
                  <a:schemeClr val="dk1"/>
                </a:solidFill>
                <a:latin typeface="Calibri"/>
                <a:ea typeface="Calibri"/>
                <a:cs typeface="Calibri"/>
                <a:sym typeface="Calibri"/>
              </a:rPr>
              <a:t>Reflecting on what they learned during the cycle as a whole</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3414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13</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597408" y="886838"/>
            <a:ext cx="10546080"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800"/>
              <a:buFont typeface="Arial"/>
              <a:buNone/>
            </a:pPr>
            <a:r>
              <a:rPr lang="en-US" sz="3200" b="1" i="0" u="none" strike="noStrike" cap="none" dirty="0">
                <a:solidFill>
                  <a:schemeClr val="dk1"/>
                </a:solidFill>
                <a:latin typeface="Calibri"/>
                <a:ea typeface="Calibri"/>
                <a:cs typeface="Calibri"/>
                <a:sym typeface="Calibri"/>
              </a:rPr>
              <a:t>The Lesson Study Process: Understandings and Expectations</a:t>
            </a:r>
            <a:endParaRPr lang="en-US" sz="3200" b="0" i="0" u="none" strike="noStrike" cap="none"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EA615BAA-A8C2-17B5-CC7D-085833D908A0}"/>
              </a:ext>
            </a:extLst>
          </p:cNvPr>
          <p:cNvSpPr txBox="1"/>
          <p:nvPr/>
        </p:nvSpPr>
        <p:spPr>
          <a:xfrm>
            <a:off x="731520" y="1633728"/>
            <a:ext cx="9668256" cy="92333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This video presents an overview of the lesson study process and helps provide expectations for the process and facilitation. As you watch it, consider how this process helps promote collective responsibility for student and professional learning. </a:t>
            </a:r>
            <a:endParaRPr lang="en-US" sz="1400" b="0" i="0" u="none" strike="noStrike" cap="none" dirty="0">
              <a:solidFill>
                <a:srgbClr val="000000"/>
              </a:solidFill>
              <a:latin typeface="Arial"/>
              <a:ea typeface="Arial"/>
              <a:cs typeface="Arial"/>
              <a:sym typeface="Arial"/>
            </a:endParaRPr>
          </a:p>
        </p:txBody>
      </p:sp>
      <p:pic>
        <p:nvPicPr>
          <p:cNvPr id="5" name="Google Shape;320;p18">
            <a:hlinkClick r:id="rId3"/>
            <a:extLst>
              <a:ext uri="{FF2B5EF4-FFF2-40B4-BE49-F238E27FC236}">
                <a16:creationId xmlns:a16="http://schemas.microsoft.com/office/drawing/2014/main" id="{5A807B1B-7602-7E35-BF77-4316EDDD9013}"/>
              </a:ext>
            </a:extLst>
          </p:cNvPr>
          <p:cNvPicPr preferRelativeResize="0"/>
          <p:nvPr/>
        </p:nvPicPr>
        <p:blipFill rotWithShape="1">
          <a:blip r:embed="rId4">
            <a:alphaModFix/>
          </a:blip>
          <a:srcRect/>
          <a:stretch/>
        </p:blipFill>
        <p:spPr>
          <a:xfrm>
            <a:off x="3389376" y="2557058"/>
            <a:ext cx="5815584" cy="2978109"/>
          </a:xfrm>
          <a:prstGeom prst="rect">
            <a:avLst/>
          </a:prstGeom>
          <a:noFill/>
          <a:ln>
            <a:noFill/>
          </a:ln>
        </p:spPr>
      </p:pic>
      <p:sp>
        <p:nvSpPr>
          <p:cNvPr id="7" name="TextBox 6">
            <a:extLst>
              <a:ext uri="{FF2B5EF4-FFF2-40B4-BE49-F238E27FC236}">
                <a16:creationId xmlns:a16="http://schemas.microsoft.com/office/drawing/2014/main" id="{68E73EBB-8F7F-BE41-1E31-BC2CFD963373}"/>
              </a:ext>
            </a:extLst>
          </p:cNvPr>
          <p:cNvSpPr txBox="1"/>
          <p:nvPr/>
        </p:nvSpPr>
        <p:spPr>
          <a:xfrm>
            <a:off x="4181856" y="5705855"/>
            <a:ext cx="4657344" cy="369332"/>
          </a:xfrm>
          <a:prstGeom prst="rect">
            <a:avLst/>
          </a:prstGeom>
          <a:noFill/>
        </p:spPr>
        <p:txBody>
          <a:bodyPr wrap="square">
            <a:spAutoFit/>
          </a:bodyPr>
          <a:lstStyle/>
          <a:p>
            <a:pPr marL="0" lvl="0" indent="0" algn="ctr" rtl="0">
              <a:lnSpc>
                <a:spcPct val="100000"/>
              </a:lnSpc>
              <a:spcBef>
                <a:spcPts val="0"/>
              </a:spcBef>
              <a:spcAft>
                <a:spcPts val="0"/>
              </a:spcAft>
              <a:buClr>
                <a:schemeClr val="dk1"/>
              </a:buClr>
              <a:buSzPts val="1600"/>
              <a:buNone/>
            </a:pPr>
            <a:r>
              <a:rPr lang="en-US" sz="1800" b="1" u="sng" dirty="0">
                <a:solidFill>
                  <a:schemeClr val="hlink"/>
                </a:solidFill>
                <a:latin typeface="Calibri"/>
                <a:ea typeface="Calibri"/>
                <a:cs typeface="Calibri"/>
                <a:sym typeface="Calibri"/>
                <a:hlinkClick r:id="rId5"/>
              </a:rPr>
              <a:t>Video 2: The Lesson Study Process</a:t>
            </a:r>
            <a:endParaRPr lang="en-US" sz="1800" b="1" dirty="0">
              <a:latin typeface="Calibri"/>
              <a:ea typeface="Calibri"/>
              <a:cs typeface="Calibri"/>
              <a:sym typeface="Calibri"/>
            </a:endParaRPr>
          </a:p>
        </p:txBody>
      </p:sp>
    </p:spTree>
    <p:extLst>
      <p:ext uri="{BB962C8B-B14F-4D97-AF65-F5344CB8AC3E}">
        <p14:creationId xmlns:p14="http://schemas.microsoft.com/office/powerpoint/2010/main" val="1590124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14</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Collaborative Planning</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3" y="2206752"/>
            <a:ext cx="8935207" cy="2616101"/>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solidFill>
                  <a:schemeClr val="dk1"/>
                </a:solidFill>
                <a:latin typeface="Calibri"/>
                <a:ea typeface="Calibri"/>
                <a:cs typeface="Calibri"/>
                <a:sym typeface="Calibri"/>
              </a:rPr>
              <a:t>The coach’s role as a curriculum specialist</a:t>
            </a:r>
            <a:endParaRPr lang="en-US"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lang="en-US" sz="12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7F7F7F"/>
              </a:buClr>
              <a:buSzPts val="2400"/>
              <a:buFont typeface="Arial"/>
              <a:buChar char="•"/>
            </a:pPr>
            <a:r>
              <a:rPr lang="en-US" sz="2800" b="0" i="0" u="none" strike="noStrike" cap="none" dirty="0">
                <a:solidFill>
                  <a:srgbClr val="000000"/>
                </a:solidFill>
                <a:latin typeface="Calibri"/>
                <a:ea typeface="Calibri"/>
                <a:cs typeface="Calibri"/>
                <a:sym typeface="Calibri"/>
              </a:rPr>
              <a:t>Read </a:t>
            </a:r>
            <a:r>
              <a:rPr lang="en-US" sz="2800" b="1" i="0" u="none" strike="noStrike" cap="none" dirty="0">
                <a:solidFill>
                  <a:srgbClr val="000000"/>
                </a:solidFill>
                <a:latin typeface="Calibri"/>
                <a:ea typeface="Calibri"/>
                <a:cs typeface="Calibri"/>
                <a:sym typeface="Calibri"/>
              </a:rPr>
              <a:t>Handout 2: Coaches’ Multiple Roles Support Teaching and Learning. </a:t>
            </a:r>
            <a:endParaRPr lang="en-US" sz="1600" b="1" i="0" u="none" strike="noStrike" cap="none" dirty="0">
              <a:solidFill>
                <a:srgbClr val="000000"/>
              </a:solidFill>
              <a:latin typeface="Arial"/>
              <a:ea typeface="Arial"/>
              <a:cs typeface="Arial"/>
              <a:sym typeface="Arial"/>
            </a:endParaRPr>
          </a:p>
          <a:p>
            <a:pPr marL="171450" marR="0" lvl="0" indent="-19050" algn="l" rtl="0">
              <a:lnSpc>
                <a:spcPct val="100000"/>
              </a:lnSpc>
              <a:spcBef>
                <a:spcPts val="0"/>
              </a:spcBef>
              <a:spcAft>
                <a:spcPts val="0"/>
              </a:spcAft>
              <a:buClr>
                <a:srgbClr val="7F7F7F"/>
              </a:buClr>
              <a:buSzPts val="2400"/>
              <a:buFont typeface="Arial"/>
              <a:buNone/>
            </a:pPr>
            <a:endParaRPr lang="en-US" sz="12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7F7F7F"/>
              </a:buClr>
              <a:buSzPts val="2400"/>
              <a:buFont typeface="Arial"/>
              <a:buChar char="•"/>
            </a:pPr>
            <a:r>
              <a:rPr lang="en-US" sz="2800" b="0" i="0" u="none" strike="noStrike" cap="none" dirty="0">
                <a:solidFill>
                  <a:srgbClr val="000000"/>
                </a:solidFill>
                <a:latin typeface="Calibri"/>
                <a:ea typeface="Calibri"/>
                <a:cs typeface="Calibri"/>
                <a:sym typeface="Calibri"/>
              </a:rPr>
              <a:t>In what ways is collaborative planning important to the coach’s role as a curriculum specialist?</a:t>
            </a:r>
            <a:endParaRPr lang="en-US"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4142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15</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128889" y="2314222"/>
            <a:ext cx="9031111" cy="3200876"/>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2400"/>
              <a:buNone/>
            </a:pPr>
            <a:r>
              <a:rPr lang="en-US" sz="3600" b="1" dirty="0">
                <a:latin typeface="Calibri"/>
                <a:ea typeface="Calibri"/>
                <a:cs typeface="Calibri"/>
                <a:sym typeface="Calibri"/>
              </a:rPr>
              <a:t>Collaborative Planning</a:t>
            </a:r>
          </a:p>
          <a:p>
            <a:pPr marL="0" lvl="0" indent="0" algn="l" rtl="0">
              <a:lnSpc>
                <a:spcPct val="100000"/>
              </a:lnSpc>
              <a:spcBef>
                <a:spcPts val="0"/>
              </a:spcBef>
              <a:spcAft>
                <a:spcPts val="0"/>
              </a:spcAft>
              <a:buClr>
                <a:schemeClr val="dk1"/>
              </a:buClr>
              <a:buSzPts val="2400"/>
              <a:buNone/>
            </a:pPr>
            <a:endParaRPr lang="en-US" sz="2800" b="1" dirty="0">
              <a:latin typeface="Calibri"/>
              <a:ea typeface="Calibri"/>
              <a:cs typeface="Calibri"/>
              <a:sym typeface="Calibri"/>
            </a:endParaRPr>
          </a:p>
          <a:p>
            <a:pPr marL="457200" marR="0" lvl="0" indent="-457200" algn="l" rtl="0">
              <a:lnSpc>
                <a:spcPct val="100000"/>
              </a:lnSpc>
              <a:spcBef>
                <a:spcPts val="0"/>
              </a:spcBef>
              <a:spcAft>
                <a:spcPts val="0"/>
              </a:spcAft>
              <a:buClr>
                <a:srgbClr val="7F7F7F"/>
              </a:buClr>
              <a:buSzPts val="2400"/>
              <a:buFont typeface="Arial"/>
              <a:buChar char="•"/>
            </a:pPr>
            <a:r>
              <a:rPr lang="en-US" sz="2800" b="0" i="0" u="none" strike="noStrike" cap="none" dirty="0">
                <a:solidFill>
                  <a:srgbClr val="000000"/>
                </a:solidFill>
                <a:latin typeface="Calibri"/>
                <a:ea typeface="Calibri"/>
                <a:cs typeface="Calibri"/>
                <a:sym typeface="Calibri"/>
              </a:rPr>
              <a:t>Read </a:t>
            </a:r>
            <a:r>
              <a:rPr lang="en-US" sz="2800" b="1" i="0" u="none" strike="noStrike" cap="none" dirty="0">
                <a:solidFill>
                  <a:srgbClr val="000000"/>
                </a:solidFill>
                <a:latin typeface="Calibri"/>
                <a:ea typeface="Calibri"/>
                <a:cs typeface="Calibri"/>
                <a:sym typeface="Calibri"/>
              </a:rPr>
              <a:t>Handout 3: Weekly Lesson Planning Template</a:t>
            </a:r>
            <a:r>
              <a:rPr lang="en-US" sz="2800" b="0" i="0" u="none" strike="noStrike" cap="none" dirty="0">
                <a:solidFill>
                  <a:srgbClr val="000000"/>
                </a:solidFill>
                <a:latin typeface="Calibri"/>
                <a:ea typeface="Calibri"/>
                <a:cs typeface="Calibri"/>
                <a:sym typeface="Calibri"/>
              </a:rPr>
              <a:t>.</a:t>
            </a:r>
            <a:endParaRPr lang="en-US" sz="2000" dirty="0"/>
          </a:p>
          <a:p>
            <a:pPr marL="0" marR="0" lvl="0" indent="0" algn="l" rtl="0">
              <a:lnSpc>
                <a:spcPct val="10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 </a:t>
            </a:r>
            <a:endParaRPr lang="en-US" sz="12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7F7F7F"/>
              </a:buClr>
              <a:buSzPts val="2400"/>
              <a:buFont typeface="Arial"/>
              <a:buChar char="•"/>
            </a:pPr>
            <a:r>
              <a:rPr lang="en-US" sz="2800" b="0" i="0" u="none" strike="noStrike" cap="none" dirty="0">
                <a:solidFill>
                  <a:srgbClr val="000000"/>
                </a:solidFill>
                <a:latin typeface="Calibri"/>
                <a:ea typeface="Calibri"/>
                <a:cs typeface="Calibri"/>
                <a:sym typeface="Calibri"/>
              </a:rPr>
              <a:t>How could this template be used by coaches to scaffold weekly lesson planning?</a:t>
            </a:r>
            <a:endParaRPr lang="en-US" sz="14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2400"/>
              <a:buNone/>
            </a:pPr>
            <a:endParaRPr lang="en-US" sz="2800" b="1" dirty="0">
              <a:latin typeface="Calibri"/>
              <a:ea typeface="Calibri"/>
              <a:cs typeface="Calibri"/>
              <a:sym typeface="Calibri"/>
            </a:endParaRPr>
          </a:p>
          <a:p>
            <a:pPr marL="0" lvl="0" indent="0" algn="l" rtl="0">
              <a:lnSpc>
                <a:spcPct val="100000"/>
              </a:lnSpc>
              <a:spcBef>
                <a:spcPts val="0"/>
              </a:spcBef>
              <a:spcAft>
                <a:spcPts val="0"/>
              </a:spcAft>
              <a:buClr>
                <a:schemeClr val="dk1"/>
              </a:buClr>
              <a:buSzPts val="2400"/>
              <a:buNone/>
            </a:pPr>
            <a:endParaRPr lang="en-US" sz="1400" b="1" dirty="0">
              <a:latin typeface="Calibri"/>
              <a:ea typeface="Calibri"/>
              <a:cs typeface="Calibri"/>
              <a:sym typeface="Calibri"/>
            </a:endParaRPr>
          </a:p>
        </p:txBody>
      </p:sp>
      <p:pic>
        <p:nvPicPr>
          <p:cNvPr id="4" name="Picture 3">
            <a:extLst>
              <a:ext uri="{FF2B5EF4-FFF2-40B4-BE49-F238E27FC236}">
                <a16:creationId xmlns:a16="http://schemas.microsoft.com/office/drawing/2014/main" id="{67149089-AA54-4959-2A65-46D913B1087E}"/>
              </a:ext>
            </a:extLst>
          </p:cNvPr>
          <p:cNvPicPr>
            <a:picLocks noChangeAspect="1"/>
          </p:cNvPicPr>
          <p:nvPr/>
        </p:nvPicPr>
        <p:blipFill>
          <a:blip r:embed="rId3"/>
          <a:stretch>
            <a:fillRect/>
          </a:stretch>
        </p:blipFill>
        <p:spPr>
          <a:xfrm>
            <a:off x="670009" y="1358362"/>
            <a:ext cx="554784" cy="518205"/>
          </a:xfrm>
          <a:prstGeom prst="rect">
            <a:avLst/>
          </a:prstGeom>
        </p:spPr>
      </p:pic>
    </p:spTree>
    <p:extLst>
      <p:ext uri="{BB962C8B-B14F-4D97-AF65-F5344CB8AC3E}">
        <p14:creationId xmlns:p14="http://schemas.microsoft.com/office/powerpoint/2010/main" val="2320948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16</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Coach Roles and Expectations</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1224794" y="2189527"/>
            <a:ext cx="9144000" cy="3231654"/>
          </a:xfrm>
          <a:prstGeom prst="rect">
            <a:avLst/>
          </a:prstGeom>
          <a:noFill/>
        </p:spPr>
        <p:txBody>
          <a:bodyPr wrap="square" lIns="91440" tIns="45720" rIns="91440" bIns="45720" rtlCol="0" anchor="t">
            <a:spAutoFit/>
          </a:bodyPr>
          <a:lstStyle/>
          <a:p>
            <a:pPr marL="342900" marR="0" lvl="0" indent="-342900" algn="l" rtl="0">
              <a:lnSpc>
                <a:spcPct val="100000"/>
              </a:lnSpc>
              <a:spcBef>
                <a:spcPts val="0"/>
              </a:spcBef>
              <a:spcAft>
                <a:spcPts val="0"/>
              </a:spcAft>
              <a:buClr>
                <a:srgbClr val="7F7F7F"/>
              </a:buClr>
              <a:buSzPts val="2400"/>
              <a:buFont typeface="Arial"/>
              <a:buChar char="•"/>
            </a:pPr>
            <a:r>
              <a:rPr lang="en-US" sz="2800" b="0" i="0" u="none" strike="noStrike" cap="none" dirty="0">
                <a:solidFill>
                  <a:srgbClr val="000000"/>
                </a:solidFill>
                <a:latin typeface="Calibri"/>
                <a:ea typeface="Calibri"/>
                <a:cs typeface="Calibri"/>
                <a:sym typeface="Calibri"/>
              </a:rPr>
              <a:t>Read </a:t>
            </a:r>
            <a:r>
              <a:rPr lang="en-US" sz="2800" b="1" i="0" u="none" strike="noStrike" cap="none" dirty="0">
                <a:solidFill>
                  <a:srgbClr val="000000"/>
                </a:solidFill>
                <a:latin typeface="Calibri"/>
                <a:ea typeface="Calibri"/>
                <a:cs typeface="Calibri"/>
                <a:sym typeface="Calibri"/>
              </a:rPr>
              <a:t>Handout 4: Overview of Coach Roles</a:t>
            </a:r>
            <a:r>
              <a:rPr lang="en-US" sz="2800" b="0" i="0" u="none" strike="noStrike" cap="none" dirty="0">
                <a:solidFill>
                  <a:srgbClr val="000000"/>
                </a:solidFill>
                <a:latin typeface="Calibri"/>
                <a:ea typeface="Calibri"/>
                <a:cs typeface="Calibri"/>
                <a:sym typeface="Calibri"/>
              </a:rPr>
              <a:t>. </a:t>
            </a:r>
            <a:endParaRPr lang="en-US" sz="2800" b="0" i="0" u="none" strike="noStrike" cap="none" dirty="0">
              <a:solidFill>
                <a:srgbClr val="000000"/>
              </a:solidFill>
              <a:latin typeface="Arial"/>
              <a:ea typeface="Arial"/>
              <a:cs typeface="Arial"/>
              <a:sym typeface="Arial"/>
            </a:endParaRPr>
          </a:p>
          <a:p>
            <a:pPr marL="342900" marR="0" lvl="0" indent="-203200" algn="l" rtl="0">
              <a:lnSpc>
                <a:spcPct val="100000"/>
              </a:lnSpc>
              <a:spcBef>
                <a:spcPts val="0"/>
              </a:spcBef>
              <a:spcAft>
                <a:spcPts val="0"/>
              </a:spcAft>
              <a:buClr>
                <a:srgbClr val="7F7F7F"/>
              </a:buClr>
              <a:buSzPts val="2200"/>
              <a:buFont typeface="Arial"/>
              <a:buNone/>
            </a:pPr>
            <a:endParaRPr lang="en-US"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7F7F7F"/>
              </a:buClr>
              <a:buSzPts val="2400"/>
              <a:buFont typeface="Arial"/>
              <a:buChar char="•"/>
            </a:pPr>
            <a:r>
              <a:rPr lang="en-US" sz="2800" b="0" i="0" u="none" strike="noStrike" cap="none" dirty="0">
                <a:solidFill>
                  <a:srgbClr val="000000"/>
                </a:solidFill>
                <a:latin typeface="Calibri"/>
                <a:ea typeface="Calibri"/>
                <a:cs typeface="Calibri"/>
                <a:sym typeface="Calibri"/>
              </a:rPr>
              <a:t>Summarize your assigned role(s).</a:t>
            </a:r>
            <a:endParaRPr lang="en-US" sz="16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7F7F7F"/>
              </a:buClr>
              <a:buSzPts val="2400"/>
              <a:buFont typeface="Arial"/>
              <a:buNone/>
            </a:pPr>
            <a:endParaRPr lang="en-US"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7F7F7F"/>
              </a:buClr>
              <a:buSzPts val="2400"/>
              <a:buFont typeface="Arial"/>
              <a:buChar char="•"/>
            </a:pPr>
            <a:r>
              <a:rPr lang="en-US" sz="2800" b="0" i="0" u="none" strike="noStrike" cap="none" dirty="0">
                <a:solidFill>
                  <a:srgbClr val="000000"/>
                </a:solidFill>
                <a:latin typeface="Calibri"/>
                <a:ea typeface="Calibri"/>
                <a:cs typeface="Calibri"/>
                <a:sym typeface="Calibri"/>
              </a:rPr>
              <a:t>Share your summary with the group.</a:t>
            </a:r>
            <a:endParaRPr lang="en-US" sz="16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7F7F7F"/>
              </a:buClr>
              <a:buSzPts val="2400"/>
              <a:buFont typeface="Arial"/>
              <a:buNone/>
            </a:pPr>
            <a:endParaRPr lang="en-US" sz="1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7F7F7F"/>
              </a:buClr>
              <a:buSzPts val="2400"/>
              <a:buFont typeface="Arial"/>
              <a:buChar char="•"/>
            </a:pPr>
            <a:r>
              <a:rPr lang="en-US" sz="2800" b="0" i="0" u="none" strike="noStrike" cap="none" dirty="0">
                <a:solidFill>
                  <a:srgbClr val="000000"/>
                </a:solidFill>
                <a:latin typeface="Calibri"/>
                <a:ea typeface="Calibri"/>
                <a:cs typeface="Calibri"/>
                <a:sym typeface="Calibri"/>
              </a:rPr>
              <a:t>While others are presenting, record a non-evaluative question to ask the presenter that may lead to collaborative discussion</a:t>
            </a:r>
            <a:r>
              <a:rPr lang="en-US" sz="2800" dirty="0">
                <a:solidFill>
                  <a:srgbClr val="000000"/>
                </a:solidFill>
                <a:latin typeface="Calibri"/>
                <a:ea typeface="Calibri"/>
                <a:cs typeface="Calibri"/>
                <a:sym typeface="Calibri"/>
              </a:rPr>
              <a:t>.</a:t>
            </a:r>
            <a:endParaRPr lang="en-US" sz="2800" dirty="0">
              <a:latin typeface="Calibri"/>
              <a:ea typeface="Calibri"/>
              <a:cs typeface="Calibri"/>
              <a:sym typeface="Calibri"/>
            </a:endParaRPr>
          </a:p>
        </p:txBody>
      </p:sp>
    </p:spTree>
    <p:extLst>
      <p:ext uri="{BB962C8B-B14F-4D97-AF65-F5344CB8AC3E}">
        <p14:creationId xmlns:p14="http://schemas.microsoft.com/office/powerpoint/2010/main" val="179346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17</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970845" y="1291832"/>
            <a:ext cx="6948361"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Coach Time Allocation</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970845" y="1876567"/>
            <a:ext cx="9189156" cy="830997"/>
          </a:xfrm>
          <a:prstGeom prst="rect">
            <a:avLst/>
          </a:prstGeom>
          <a:noFill/>
        </p:spPr>
        <p:txBody>
          <a:bodyPr wrap="square" rtlCol="0">
            <a:spAutoFit/>
          </a:bodyPr>
          <a:lstStyle/>
          <a:p>
            <a:pPr marL="342900" lvl="0" indent="-273050" algn="l" rtl="0">
              <a:lnSpc>
                <a:spcPct val="100000"/>
              </a:lnSpc>
              <a:spcBef>
                <a:spcPts val="0"/>
              </a:spcBef>
              <a:spcAft>
                <a:spcPts val="0"/>
              </a:spcAft>
              <a:buClr>
                <a:srgbClr val="7F7F7F"/>
              </a:buClr>
              <a:buSzPts val="1100"/>
              <a:buNone/>
            </a:pPr>
            <a:r>
              <a:rPr lang="en-US" sz="2400" dirty="0">
                <a:latin typeface="Calibri"/>
                <a:ea typeface="Calibri"/>
                <a:cs typeface="Calibri"/>
                <a:sym typeface="Calibri"/>
              </a:rPr>
              <a:t>Read </a:t>
            </a:r>
            <a:r>
              <a:rPr lang="en-US" sz="2400" b="1" dirty="0">
                <a:latin typeface="Calibri"/>
                <a:ea typeface="Calibri"/>
                <a:cs typeface="Calibri"/>
                <a:sym typeface="Calibri"/>
              </a:rPr>
              <a:t>Handout 5: Time Allocation for Coaches</a:t>
            </a:r>
          </a:p>
          <a:p>
            <a:pPr lvl="0" algn="l" rtl="0">
              <a:lnSpc>
                <a:spcPct val="100000"/>
              </a:lnSpc>
              <a:spcBef>
                <a:spcPts val="0"/>
              </a:spcBef>
              <a:spcAft>
                <a:spcPts val="0"/>
              </a:spcAft>
              <a:buClr>
                <a:srgbClr val="7F7F7F"/>
              </a:buClr>
              <a:buSzPts val="2000"/>
            </a:pPr>
            <a:endParaRPr lang="en-US" sz="2400" dirty="0"/>
          </a:p>
        </p:txBody>
      </p:sp>
      <p:pic>
        <p:nvPicPr>
          <p:cNvPr id="3" name="Picture 2" descr="A green and white text with black text&#10;&#10;Description automatically generated">
            <a:extLst>
              <a:ext uri="{FF2B5EF4-FFF2-40B4-BE49-F238E27FC236}">
                <a16:creationId xmlns:a16="http://schemas.microsoft.com/office/drawing/2014/main" id="{088DC09E-157F-3948-0D11-7839E16A9BBC}"/>
              </a:ext>
            </a:extLst>
          </p:cNvPr>
          <p:cNvPicPr>
            <a:picLocks noChangeAspect="1"/>
          </p:cNvPicPr>
          <p:nvPr/>
        </p:nvPicPr>
        <p:blipFill>
          <a:blip r:embed="rId3"/>
          <a:stretch>
            <a:fillRect/>
          </a:stretch>
        </p:blipFill>
        <p:spPr>
          <a:xfrm>
            <a:off x="2802354" y="2365208"/>
            <a:ext cx="6366711" cy="3741821"/>
          </a:xfrm>
          <a:prstGeom prst="rect">
            <a:avLst/>
          </a:prstGeom>
        </p:spPr>
      </p:pic>
    </p:spTree>
    <p:extLst>
      <p:ext uri="{BB962C8B-B14F-4D97-AF65-F5344CB8AC3E}">
        <p14:creationId xmlns:p14="http://schemas.microsoft.com/office/powerpoint/2010/main" val="236598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18</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224793" y="1291832"/>
            <a:ext cx="6694413"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Collaborate and Practice</a:t>
            </a:r>
            <a:endParaRPr sz="3200" b="0" i="0" u="none" strike="noStrike" cap="none" dirty="0">
              <a:solidFill>
                <a:srgbClr val="000000"/>
              </a:solidFill>
              <a:latin typeface="Trebuchet MS" panose="020B0603020202020204" pitchFamily="34" charset="0"/>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365761" y="2156177"/>
            <a:ext cx="5520266" cy="3416320"/>
          </a:xfrm>
          <a:prstGeom prst="rect">
            <a:avLst/>
          </a:prstGeom>
          <a:noFill/>
        </p:spPr>
        <p:txBody>
          <a:bodyPr wrap="square" rtlCol="0">
            <a:spAutoFit/>
          </a:bodyPr>
          <a:lstStyle/>
          <a:p>
            <a:pPr marL="0" lvl="0" indent="0" algn="l" rtl="0">
              <a:spcBef>
                <a:spcPts val="0"/>
              </a:spcBef>
              <a:spcAft>
                <a:spcPts val="0"/>
              </a:spcAft>
              <a:buClr>
                <a:schemeClr val="dk1"/>
              </a:buClr>
              <a:buSzPct val="100000"/>
              <a:buNone/>
            </a:pPr>
            <a:r>
              <a:rPr lang="en-US" sz="2400" b="1" dirty="0">
                <a:latin typeface="Calibri"/>
                <a:ea typeface="Calibri"/>
                <a:cs typeface="Calibri"/>
                <a:sym typeface="Calibri"/>
              </a:rPr>
              <a:t>Teacher/Coach Partnership Agreements</a:t>
            </a:r>
          </a:p>
          <a:p>
            <a:pPr marL="0" lvl="0" indent="0" algn="l" rtl="0">
              <a:spcBef>
                <a:spcPts val="0"/>
              </a:spcBef>
              <a:spcAft>
                <a:spcPts val="0"/>
              </a:spcAft>
              <a:buClr>
                <a:schemeClr val="dk1"/>
              </a:buClr>
              <a:buSzPct val="100000"/>
              <a:buNone/>
            </a:pPr>
            <a:endParaRPr lang="en-US" sz="2400" b="1" dirty="0">
              <a:latin typeface="Calibri"/>
              <a:cs typeface="Calibri"/>
              <a:sym typeface="Calibri"/>
            </a:endParaRPr>
          </a:p>
          <a:p>
            <a:pPr marL="0" lvl="0" indent="0" algn="l" rtl="0">
              <a:spcBef>
                <a:spcPts val="0"/>
              </a:spcBef>
              <a:spcAft>
                <a:spcPts val="0"/>
              </a:spcAft>
              <a:buClr>
                <a:schemeClr val="dk1"/>
              </a:buClr>
              <a:buSzPct val="100000"/>
              <a:buNone/>
            </a:pPr>
            <a:r>
              <a:rPr lang="en-US" sz="2400" dirty="0">
                <a:latin typeface="Calibri"/>
                <a:cs typeface="Calibri"/>
                <a:sym typeface="Calibri"/>
              </a:rPr>
              <a:t>Read</a:t>
            </a:r>
            <a:r>
              <a:rPr lang="en-US" sz="2400" b="1" dirty="0">
                <a:latin typeface="Calibri"/>
                <a:cs typeface="Calibri"/>
                <a:sym typeface="Calibri"/>
              </a:rPr>
              <a:t> Handout 6: Sample Partnership Agreement Between Instructional Coach and Teacher. </a:t>
            </a:r>
          </a:p>
          <a:p>
            <a:pPr marL="0" lvl="0" indent="0" algn="l" rtl="0">
              <a:spcBef>
                <a:spcPts val="0"/>
              </a:spcBef>
              <a:spcAft>
                <a:spcPts val="0"/>
              </a:spcAft>
              <a:buClr>
                <a:schemeClr val="dk1"/>
              </a:buClr>
              <a:buSzPct val="100000"/>
              <a:buNone/>
            </a:pPr>
            <a:endParaRPr lang="en-US" sz="2400" b="1" dirty="0">
              <a:latin typeface="Calibri"/>
              <a:cs typeface="Calibri"/>
              <a:sym typeface="Calibri"/>
            </a:endParaRPr>
          </a:p>
          <a:p>
            <a:pPr marL="0" lvl="0" indent="0" algn="l" rtl="0">
              <a:spcBef>
                <a:spcPts val="0"/>
              </a:spcBef>
              <a:spcAft>
                <a:spcPts val="0"/>
              </a:spcAft>
              <a:buClr>
                <a:schemeClr val="dk1"/>
              </a:buClr>
              <a:buSzPct val="100000"/>
              <a:buNone/>
            </a:pPr>
            <a:r>
              <a:rPr lang="en-US" sz="2400" dirty="0">
                <a:latin typeface="Calibri"/>
                <a:cs typeface="Calibri"/>
                <a:sym typeface="Calibri"/>
              </a:rPr>
              <a:t>Establish the basic agreements and design issues important to your coach/teacher partnership agreement.</a:t>
            </a:r>
            <a:endParaRPr lang="en-US" sz="1050" dirty="0"/>
          </a:p>
        </p:txBody>
      </p:sp>
      <p:pic>
        <p:nvPicPr>
          <p:cNvPr id="4" name="Picture 3">
            <a:extLst>
              <a:ext uri="{FF2B5EF4-FFF2-40B4-BE49-F238E27FC236}">
                <a16:creationId xmlns:a16="http://schemas.microsoft.com/office/drawing/2014/main" id="{EACAB637-F849-0A92-BCF8-59E96B91C435}"/>
              </a:ext>
            </a:extLst>
          </p:cNvPr>
          <p:cNvPicPr>
            <a:picLocks noChangeAspect="1"/>
          </p:cNvPicPr>
          <p:nvPr/>
        </p:nvPicPr>
        <p:blipFill>
          <a:blip r:embed="rId3"/>
          <a:stretch>
            <a:fillRect/>
          </a:stretch>
        </p:blipFill>
        <p:spPr>
          <a:xfrm>
            <a:off x="670009" y="1367678"/>
            <a:ext cx="554784" cy="518205"/>
          </a:xfrm>
          <a:prstGeom prst="rect">
            <a:avLst/>
          </a:prstGeom>
        </p:spPr>
      </p:pic>
      <p:pic>
        <p:nvPicPr>
          <p:cNvPr id="6" name="Picture 5" descr="A screenshot of a white page&#10;&#10;Description automatically generated">
            <a:extLst>
              <a:ext uri="{FF2B5EF4-FFF2-40B4-BE49-F238E27FC236}">
                <a16:creationId xmlns:a16="http://schemas.microsoft.com/office/drawing/2014/main" id="{1BA569CB-7D88-81B6-191A-FAC746A95438}"/>
              </a:ext>
            </a:extLst>
          </p:cNvPr>
          <p:cNvPicPr>
            <a:picLocks noChangeAspect="1"/>
          </p:cNvPicPr>
          <p:nvPr/>
        </p:nvPicPr>
        <p:blipFill>
          <a:blip r:embed="rId4"/>
          <a:stretch>
            <a:fillRect/>
          </a:stretch>
        </p:blipFill>
        <p:spPr>
          <a:xfrm>
            <a:off x="6177213" y="2158163"/>
            <a:ext cx="5392153" cy="4025566"/>
          </a:xfrm>
          <a:prstGeom prst="rect">
            <a:avLst/>
          </a:prstGeom>
        </p:spPr>
      </p:pic>
    </p:spTree>
    <p:extLst>
      <p:ext uri="{BB962C8B-B14F-4D97-AF65-F5344CB8AC3E}">
        <p14:creationId xmlns:p14="http://schemas.microsoft.com/office/powerpoint/2010/main" val="3121067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19</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048511" y="1109212"/>
            <a:ext cx="7494809" cy="59924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800"/>
              <a:buFont typeface="Arial"/>
              <a:buNone/>
            </a:pPr>
            <a:r>
              <a:rPr lang="en-US" sz="3200" b="1" i="0" u="none" strike="noStrike" cap="none" dirty="0">
                <a:solidFill>
                  <a:schemeClr val="dk1"/>
                </a:solidFill>
                <a:latin typeface="Calibri"/>
                <a:ea typeface="Calibri"/>
                <a:cs typeface="Calibri"/>
                <a:sym typeface="Calibri"/>
              </a:rPr>
              <a:t>Principal/Coach Partnership Agreement </a:t>
            </a:r>
            <a:endParaRPr lang="en-US" sz="16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9B328330-DD49-B58D-1160-9DE306E2BB32}"/>
              </a:ext>
            </a:extLst>
          </p:cNvPr>
          <p:cNvSpPr txBox="1"/>
          <p:nvPr/>
        </p:nvSpPr>
        <p:spPr>
          <a:xfrm>
            <a:off x="914400" y="1876568"/>
            <a:ext cx="9473184" cy="4499742"/>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2400"/>
              <a:buFont typeface="Arial"/>
              <a:buNone/>
            </a:pPr>
            <a:r>
              <a:rPr lang="en-US" sz="2800" b="0" i="0" u="none" strike="noStrike" cap="none" dirty="0">
                <a:solidFill>
                  <a:srgbClr val="000000"/>
                </a:solidFill>
                <a:latin typeface="Calibri"/>
                <a:ea typeface="Calibri"/>
                <a:cs typeface="Calibri"/>
                <a:sym typeface="Calibri"/>
              </a:rPr>
              <a:t>Use the following handouts to complete the </a:t>
            </a:r>
            <a:r>
              <a:rPr lang="en-US" sz="2800" dirty="0">
                <a:solidFill>
                  <a:srgbClr val="000000"/>
                </a:solidFill>
                <a:latin typeface="Calibri"/>
                <a:ea typeface="Calibri"/>
                <a:cs typeface="Calibri"/>
                <a:sym typeface="Calibri"/>
              </a:rPr>
              <a:t>Bridge to Practice</a:t>
            </a:r>
            <a:r>
              <a:rPr lang="en-US" sz="2800" b="0" i="0" u="none" strike="noStrike" cap="none" dirty="0">
                <a:solidFill>
                  <a:srgbClr val="000000"/>
                </a:solidFill>
                <a:latin typeface="Calibri"/>
                <a:ea typeface="Calibri"/>
                <a:cs typeface="Calibri"/>
                <a:sym typeface="Calibri"/>
              </a:rPr>
              <a:t> project for Module 1:</a:t>
            </a:r>
            <a:endParaRPr lang="en-US"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7F7F7F"/>
              </a:buClr>
              <a:buSzPts val="2400"/>
              <a:buFont typeface="Arial"/>
              <a:buChar char="•"/>
            </a:pPr>
            <a:r>
              <a:rPr lang="en-US" sz="2800" b="0" i="0" u="none" strike="noStrike" cap="none" dirty="0">
                <a:solidFill>
                  <a:srgbClr val="000000"/>
                </a:solidFill>
                <a:latin typeface="Calibri"/>
                <a:ea typeface="Calibri"/>
                <a:cs typeface="Calibri"/>
                <a:sym typeface="Calibri"/>
              </a:rPr>
              <a:t>Read </a:t>
            </a:r>
            <a:r>
              <a:rPr lang="en-US" sz="2800" b="1" i="0" u="none" strike="noStrike" cap="none" dirty="0">
                <a:solidFill>
                  <a:srgbClr val="000000"/>
                </a:solidFill>
                <a:latin typeface="Calibri"/>
                <a:ea typeface="Calibri"/>
                <a:cs typeface="Calibri"/>
                <a:sym typeface="Calibri"/>
              </a:rPr>
              <a:t>Handout 7: Creating an Administrator-Coach Partnership</a:t>
            </a:r>
            <a:r>
              <a:rPr lang="en-US" sz="2800" b="0" i="0" u="none" strike="noStrike" cap="none" dirty="0">
                <a:solidFill>
                  <a:srgbClr val="000000"/>
                </a:solidFill>
                <a:latin typeface="Calibri"/>
                <a:ea typeface="Calibri"/>
                <a:cs typeface="Calibri"/>
                <a:sym typeface="Calibri"/>
              </a:rPr>
              <a:t>.</a:t>
            </a:r>
            <a:endParaRPr lang="en-US"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7F7F7F"/>
              </a:buClr>
              <a:buSzPts val="2400"/>
              <a:buFont typeface="Arial"/>
              <a:buChar char="•"/>
            </a:pPr>
            <a:r>
              <a:rPr lang="en-US" sz="2800" b="0" i="0" u="none" strike="noStrike" cap="none" dirty="0">
                <a:solidFill>
                  <a:schemeClr val="dk1"/>
                </a:solidFill>
                <a:latin typeface="Calibri"/>
                <a:ea typeface="Calibri"/>
                <a:cs typeface="Calibri"/>
                <a:sym typeface="Calibri"/>
              </a:rPr>
              <a:t>Use </a:t>
            </a:r>
            <a:r>
              <a:rPr lang="en-US" sz="2800" b="1" i="0" u="none" strike="noStrike" cap="none" dirty="0">
                <a:solidFill>
                  <a:schemeClr val="dk1"/>
                </a:solidFill>
                <a:latin typeface="Calibri"/>
                <a:ea typeface="Calibri"/>
                <a:cs typeface="Calibri"/>
                <a:sym typeface="Calibri"/>
              </a:rPr>
              <a:t>Handout 8: Principal Coach Partnership Agreement Template</a:t>
            </a:r>
            <a:r>
              <a:rPr lang="en-US" sz="2800" b="0" i="0" u="none" strike="noStrike" cap="none" dirty="0">
                <a:solidFill>
                  <a:schemeClr val="dk1"/>
                </a:solidFill>
                <a:latin typeface="Calibri"/>
                <a:ea typeface="Calibri"/>
                <a:cs typeface="Calibri"/>
                <a:sym typeface="Calibri"/>
              </a:rPr>
              <a:t> to create a principal-coach partnership agreement.</a:t>
            </a:r>
            <a:endParaRPr lang="en-US"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7F7F7F"/>
              </a:buClr>
              <a:buSzPts val="2400"/>
              <a:buFont typeface="Arial"/>
              <a:buChar char="•"/>
            </a:pPr>
            <a:r>
              <a:rPr lang="en-US" sz="2800" b="0" i="0" u="none" strike="noStrike" cap="none" dirty="0">
                <a:solidFill>
                  <a:schemeClr val="dk1"/>
                </a:solidFill>
                <a:latin typeface="Calibri"/>
                <a:ea typeface="Calibri"/>
                <a:cs typeface="Calibri"/>
                <a:sym typeface="Calibri"/>
              </a:rPr>
              <a:t>Review </a:t>
            </a:r>
            <a:r>
              <a:rPr lang="en-US" sz="2800" b="1" i="0" u="none" strike="noStrike" cap="none" dirty="0">
                <a:solidFill>
                  <a:schemeClr val="dk1"/>
                </a:solidFill>
                <a:latin typeface="Calibri"/>
                <a:ea typeface="Calibri"/>
                <a:cs typeface="Calibri"/>
                <a:sym typeface="Calibri"/>
              </a:rPr>
              <a:t>Handout 9: Principal Coach Partnership Agreement Rubric. </a:t>
            </a:r>
            <a:endParaRPr lang="en-US" sz="1600" b="1"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7F7F7F"/>
              </a:buClr>
              <a:buSzPts val="2400"/>
              <a:buFont typeface="Arial"/>
              <a:buChar char="•"/>
            </a:pPr>
            <a:r>
              <a:rPr lang="en-US" sz="2800" b="0" i="0" u="none" strike="noStrike" cap="none" dirty="0">
                <a:solidFill>
                  <a:schemeClr val="dk1"/>
                </a:solidFill>
                <a:latin typeface="Calibri"/>
                <a:ea typeface="Calibri"/>
                <a:cs typeface="Calibri"/>
                <a:sym typeface="Calibri"/>
              </a:rPr>
              <a:t>Share any questions with your pair or small group and then with the whole group.</a:t>
            </a:r>
            <a:endParaRPr lang="en-US"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4206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D13B1F1-01C8-C3C0-EDE8-FD6CBBCC5D37}"/>
              </a:ext>
            </a:extLst>
          </p:cNvPr>
          <p:cNvGraphicFramePr>
            <a:graphicFrameLocks noGrp="1"/>
          </p:cNvGraphicFramePr>
          <p:nvPr>
            <p:extLst>
              <p:ext uri="{D42A27DB-BD31-4B8C-83A1-F6EECF244321}">
                <p14:modId xmlns:p14="http://schemas.microsoft.com/office/powerpoint/2010/main" val="3534147481"/>
              </p:ext>
            </p:extLst>
          </p:nvPr>
        </p:nvGraphicFramePr>
        <p:xfrm>
          <a:off x="655319" y="970166"/>
          <a:ext cx="10944497" cy="4971080"/>
        </p:xfrm>
        <a:graphic>
          <a:graphicData uri="http://schemas.openxmlformats.org/drawingml/2006/table">
            <a:tbl>
              <a:tblPr>
                <a:noFill/>
              </a:tblPr>
              <a:tblGrid>
                <a:gridCol w="942657">
                  <a:extLst>
                    <a:ext uri="{9D8B030D-6E8A-4147-A177-3AD203B41FA5}">
                      <a16:colId xmlns:a16="http://schemas.microsoft.com/office/drawing/2014/main" val="864010454"/>
                    </a:ext>
                  </a:extLst>
                </a:gridCol>
                <a:gridCol w="5447258">
                  <a:extLst>
                    <a:ext uri="{9D8B030D-6E8A-4147-A177-3AD203B41FA5}">
                      <a16:colId xmlns:a16="http://schemas.microsoft.com/office/drawing/2014/main" val="757516503"/>
                    </a:ext>
                  </a:extLst>
                </a:gridCol>
                <a:gridCol w="1066256">
                  <a:extLst>
                    <a:ext uri="{9D8B030D-6E8A-4147-A177-3AD203B41FA5}">
                      <a16:colId xmlns:a16="http://schemas.microsoft.com/office/drawing/2014/main" val="69148222"/>
                    </a:ext>
                  </a:extLst>
                </a:gridCol>
                <a:gridCol w="1744163">
                  <a:extLst>
                    <a:ext uri="{9D8B030D-6E8A-4147-A177-3AD203B41FA5}">
                      <a16:colId xmlns:a16="http://schemas.microsoft.com/office/drawing/2014/main" val="813157173"/>
                    </a:ext>
                  </a:extLst>
                </a:gridCol>
                <a:gridCol w="1744163">
                  <a:extLst>
                    <a:ext uri="{9D8B030D-6E8A-4147-A177-3AD203B41FA5}">
                      <a16:colId xmlns:a16="http://schemas.microsoft.com/office/drawing/2014/main" val="3140212881"/>
                    </a:ext>
                  </a:extLst>
                </a:gridCol>
              </a:tblGrid>
              <a:tr h="316591">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dirty="0">
                          <a:solidFill>
                            <a:schemeClr val="lt1"/>
                          </a:solidFill>
                          <a:latin typeface="Calibri"/>
                          <a:ea typeface="Calibri"/>
                          <a:cs typeface="Calibri"/>
                          <a:sym typeface="Calibri"/>
                        </a:rPr>
                        <a:t>Module</a:t>
                      </a:r>
                      <a:endParaRPr sz="1400" b="1" u="none" strike="noStrike" cap="none" dirty="0">
                        <a:solidFill>
                          <a:schemeClr val="lt1"/>
                        </a:solidFill>
                        <a:latin typeface="Calibri"/>
                        <a:ea typeface="Calibri"/>
                        <a:cs typeface="Calibri"/>
                        <a:sym typeface="Calibri"/>
                      </a:endParaRPr>
                    </a:p>
                  </a:txBody>
                  <a:tcPr marL="53950" marR="53950" marT="26975" marB="26975" anchor="b">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Topic</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Minutes</a:t>
                      </a:r>
                      <a:endParaRPr sz="14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dirty="0">
                          <a:solidFill>
                            <a:schemeClr val="lt1"/>
                          </a:solidFill>
                          <a:latin typeface="Calibri"/>
                          <a:ea typeface="Calibri"/>
                          <a:cs typeface="Calibri"/>
                          <a:sym typeface="Calibri"/>
                        </a:rPr>
                        <a:t>Session Date</a:t>
                      </a:r>
                      <a:endParaRPr sz="1500" b="1" u="none" strike="noStrike" cap="none" dirty="0">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extLst>
                  <a:ext uri="{0D108BD9-81ED-4DB2-BD59-A6C34878D82A}">
                    <a16:rowId xmlns:a16="http://schemas.microsoft.com/office/drawing/2014/main" val="2446902433"/>
                  </a:ext>
                </a:extLst>
              </a:tr>
              <a:tr h="261010">
                <a:tc rowSpan="4">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1</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Principles and Practices that Foster a Positive Culture</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Intro</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60 </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5910978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583577644"/>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2</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09207794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3</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extLst>
                  <a:ext uri="{0D108BD9-81ED-4DB2-BD59-A6C34878D82A}">
                    <a16:rowId xmlns:a16="http://schemas.microsoft.com/office/drawing/2014/main" val="25512192"/>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2</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Effective Pedagogy and Andragogy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4</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9512075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61741083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6</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2688491641"/>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3</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Collecting Data to Inform Professional Learning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7</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489812090"/>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8</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934508667"/>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9</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170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52621940"/>
                  </a:ext>
                </a:extLst>
              </a:tr>
              <a:tr h="261010">
                <a:tc rowSpan="4">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4</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Implementing, and Analyzing Literacy Instruction</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10</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175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732908607"/>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11</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135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99677243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165</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292716492"/>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13</a:t>
                      </a:r>
                      <a:endParaRPr sz="1400" u="none" strike="noStrike" cap="none" dirty="0">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130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tcPr>
                </a:tc>
                <a:extLst>
                  <a:ext uri="{0D108BD9-81ED-4DB2-BD59-A6C34878D82A}">
                    <a16:rowId xmlns:a16="http://schemas.microsoft.com/office/drawing/2014/main" val="377349720"/>
                  </a:ext>
                </a:extLst>
              </a:tr>
              <a:tr h="245127">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5</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Growing Professionally</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14</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extLst>
                  <a:ext uri="{0D108BD9-81ED-4DB2-BD59-A6C34878D82A}">
                    <a16:rowId xmlns:a16="http://schemas.microsoft.com/office/drawing/2014/main" val="310935857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15</a:t>
                      </a:r>
                      <a:endParaRPr sz="1400" u="none" strike="noStrike" cap="none" dirty="0">
                        <a:latin typeface="Calibri"/>
                        <a:ea typeface="Calibri"/>
                        <a:cs typeface="Calibri"/>
                        <a:sym typeface="Calibri"/>
                      </a:endParaRPr>
                    </a:p>
                  </a:txBody>
                  <a:tcPr marL="53950" marR="53950" marT="26975" marB="26975">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56458"/>
                  </a:ext>
                </a:extLst>
              </a:tr>
              <a:tr h="377529">
                <a:tc>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dirty="0">
                          <a:solidFill>
                            <a:srgbClr val="000000"/>
                          </a:solidFill>
                          <a:latin typeface="Calibri"/>
                          <a:ea typeface="Calibri"/>
                          <a:cs typeface="Calibri"/>
                          <a:sym typeface="Calibri"/>
                        </a:rPr>
                        <a:t>6</a:t>
                      </a:r>
                      <a:endParaRPr sz="1400" b="1" i="0" u="none" strike="noStrike" cap="none" dirty="0">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Planning and Implementing Coaching</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16</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dirty="0">
                          <a:latin typeface="Calibri"/>
                          <a:ea typeface="Calibri"/>
                          <a:cs typeface="Calibri"/>
                          <a:sym typeface="Calibri"/>
                        </a:rPr>
                        <a:t>120</a:t>
                      </a:r>
                      <a:endParaRPr sz="14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1616337230"/>
                  </a:ext>
                </a:extLst>
              </a:tr>
            </a:tbl>
          </a:graphicData>
        </a:graphic>
      </p:graphicFrame>
      <p:sp>
        <p:nvSpPr>
          <p:cNvPr id="10" name="Google Shape;283;g10083df9ad4_0_54">
            <a:extLst>
              <a:ext uri="{FF2B5EF4-FFF2-40B4-BE49-F238E27FC236}">
                <a16:creationId xmlns:a16="http://schemas.microsoft.com/office/drawing/2014/main" id="{7439E6C5-15F4-152A-69BD-339A9BE3C5C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a:t>
            </a:fld>
            <a:endParaRPr dirty="0"/>
          </a:p>
        </p:txBody>
      </p:sp>
    </p:spTree>
    <p:extLst>
      <p:ext uri="{BB962C8B-B14F-4D97-AF65-F5344CB8AC3E}">
        <p14:creationId xmlns:p14="http://schemas.microsoft.com/office/powerpoint/2010/main" val="140917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20</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2084832" y="1060704"/>
            <a:ext cx="811179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Reflect, Plan, and Implement</a:t>
            </a:r>
            <a:endParaRPr sz="16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40594" y="2767584"/>
            <a:ext cx="8756028" cy="3341752"/>
          </a:xfrm>
          <a:prstGeom prst="rect">
            <a:avLst/>
          </a:prstGeom>
          <a:noFill/>
          <a:ln>
            <a:noFill/>
          </a:ln>
        </p:spPr>
        <p:txBody>
          <a:bodyPr spcFirstLastPara="1" vert="horz" wrap="square" lIns="91425" tIns="45700" rIns="91425" bIns="45700" rtlCol="0" anchor="t"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dk1"/>
              </a:buClr>
              <a:buSzPts val="1600"/>
              <a:buNone/>
            </a:pPr>
            <a:r>
              <a:rPr lang="en-US" sz="2400" b="1" dirty="0">
                <a:latin typeface="Calibri"/>
                <a:ea typeface="Calibri"/>
                <a:cs typeface="Calibri"/>
                <a:sym typeface="Calibri"/>
              </a:rPr>
              <a:t>Handout 10: Making the Most of the Teacher-Coach Relationship. </a:t>
            </a:r>
            <a:r>
              <a:rPr lang="en-US" sz="2400" dirty="0">
                <a:latin typeface="Calibri"/>
                <a:ea typeface="Calibri"/>
                <a:cs typeface="Calibri"/>
                <a:sym typeface="Calibri"/>
              </a:rPr>
              <a:t>This will be helpful for developing Partnership Agreements.</a:t>
            </a:r>
          </a:p>
          <a:p>
            <a:pPr marL="0" lvl="0" indent="0" algn="l" rtl="0">
              <a:lnSpc>
                <a:spcPct val="120000"/>
              </a:lnSpc>
              <a:spcBef>
                <a:spcPts val="0"/>
              </a:spcBef>
              <a:spcAft>
                <a:spcPts val="0"/>
              </a:spcAft>
              <a:buClr>
                <a:schemeClr val="dk1"/>
              </a:buClr>
              <a:buSzPts val="1600"/>
              <a:buNone/>
            </a:pPr>
            <a:endParaRPr lang="en-US" sz="2400" dirty="0">
              <a:latin typeface="Calibri"/>
              <a:ea typeface="Calibri"/>
              <a:cs typeface="Calibri"/>
              <a:sym typeface="Calibri"/>
            </a:endParaRPr>
          </a:p>
          <a:p>
            <a:pPr marL="0" lvl="0" indent="0" algn="l" rtl="0">
              <a:lnSpc>
                <a:spcPct val="100000"/>
              </a:lnSpc>
              <a:spcBef>
                <a:spcPts val="0"/>
              </a:spcBef>
              <a:spcAft>
                <a:spcPts val="0"/>
              </a:spcAft>
              <a:buClr>
                <a:srgbClr val="7F7F7F"/>
              </a:buClr>
              <a:buSzPts val="1600"/>
              <a:buNone/>
            </a:pPr>
            <a:r>
              <a:rPr lang="en-US" sz="2400" b="1" dirty="0">
                <a:latin typeface="Calibri"/>
                <a:ea typeface="Calibri"/>
                <a:cs typeface="Calibri"/>
                <a:sym typeface="Calibri"/>
              </a:rPr>
              <a:t>Self-Study 1: Teacher-Coach Partnership Agreement</a:t>
            </a:r>
            <a:r>
              <a:rPr lang="en-US" sz="2400" dirty="0">
                <a:latin typeface="Calibri"/>
                <a:ea typeface="Calibri"/>
                <a:cs typeface="Calibri"/>
                <a:sym typeface="Calibri"/>
              </a:rPr>
              <a:t>.</a:t>
            </a:r>
          </a:p>
          <a:p>
            <a:pPr marL="0" lvl="0" indent="0" algn="l" rtl="0">
              <a:lnSpc>
                <a:spcPct val="120000"/>
              </a:lnSpc>
              <a:spcBef>
                <a:spcPts val="0"/>
              </a:spcBef>
              <a:spcAft>
                <a:spcPts val="0"/>
              </a:spcAft>
              <a:buClr>
                <a:schemeClr val="dk1"/>
              </a:buClr>
              <a:buSzPts val="1200"/>
              <a:buNone/>
            </a:pPr>
            <a:endParaRPr lang="en-US" sz="1800" b="1" dirty="0">
              <a:latin typeface="Calibri"/>
              <a:ea typeface="Calibri"/>
              <a:cs typeface="Calibri"/>
              <a:sym typeface="Calibri"/>
            </a:endParaRPr>
          </a:p>
          <a:p>
            <a:pPr marL="0" indent="0">
              <a:lnSpc>
                <a:spcPct val="100000"/>
              </a:lnSpc>
              <a:spcBef>
                <a:spcPts val="0"/>
              </a:spcBef>
              <a:buClr>
                <a:schemeClr val="dk1"/>
              </a:buClr>
              <a:buSzPts val="1600"/>
              <a:buNone/>
            </a:pPr>
            <a:r>
              <a:rPr lang="en-US" sz="2400" b="1" u="sng" dirty="0">
                <a:solidFill>
                  <a:schemeClr val="hlink"/>
                </a:solidFill>
                <a:latin typeface="Calibri"/>
                <a:ea typeface="Calibri"/>
                <a:cs typeface="Calibri"/>
                <a:sym typeface="Calibri"/>
                <a:hlinkClick r:id="rId3"/>
              </a:rPr>
              <a:t>Video 3: Why Principals Must Support Coaches</a:t>
            </a:r>
            <a:r>
              <a:rPr lang="en-US" sz="2400" b="1" dirty="0">
                <a:latin typeface="Calibri"/>
                <a:ea typeface="Calibri"/>
                <a:cs typeface="Calibri"/>
                <a:sym typeface="Calibri"/>
              </a:rPr>
              <a:t> </a:t>
            </a:r>
            <a:r>
              <a:rPr lang="en-US" sz="2400" dirty="0">
                <a:latin typeface="Calibri"/>
                <a:ea typeface="Calibri"/>
                <a:cs typeface="Calibri"/>
                <a:sym typeface="Calibri"/>
              </a:rPr>
              <a:t>and complete </a:t>
            </a:r>
            <a:r>
              <a:rPr lang="en-US" sz="2400" b="1" dirty="0">
                <a:latin typeface="Calibri"/>
                <a:ea typeface="Calibri"/>
                <a:cs typeface="Calibri"/>
                <a:sym typeface="Calibri"/>
              </a:rPr>
              <a:t>Self-Study 2: Video-Viewing Guide for Principal Coach Support</a:t>
            </a:r>
            <a:r>
              <a:rPr lang="en-US" sz="2400" dirty="0">
                <a:latin typeface="Calibri"/>
                <a:ea typeface="Calibri"/>
                <a:cs typeface="Calibri"/>
                <a:sym typeface="Calibri"/>
              </a:rPr>
              <a:t>. Be prepared to debrief at the beginning of Session 4.</a:t>
            </a:r>
          </a:p>
          <a:p>
            <a:pPr marL="0" indent="0">
              <a:lnSpc>
                <a:spcPct val="100000"/>
              </a:lnSpc>
              <a:spcBef>
                <a:spcPts val="0"/>
              </a:spcBef>
              <a:buClr>
                <a:schemeClr val="dk1"/>
              </a:buClr>
              <a:buSzPts val="1600"/>
              <a:buNone/>
            </a:pPr>
            <a:r>
              <a:rPr lang="en-US" sz="1400" dirty="0">
                <a:latin typeface="Calibri"/>
                <a:ea typeface="Calibri"/>
                <a:cs typeface="Calibri"/>
                <a:sym typeface="Calibri"/>
              </a:rPr>
              <a:t>Retrieved from: </a:t>
            </a:r>
            <a:r>
              <a:rPr lang="en-US" sz="1400" dirty="0">
                <a:latin typeface="Calibri"/>
                <a:ea typeface="Calibri"/>
                <a:cs typeface="Calibri"/>
                <a:sym typeface="Calibri"/>
                <a:hlinkClick r:id="rId4"/>
              </a:rPr>
              <a:t>https://www.youtube.com/watch?v=iCA3RRC9dUc</a:t>
            </a:r>
            <a:r>
              <a:rPr lang="en-US" sz="1400" dirty="0">
                <a:latin typeface="Calibri"/>
                <a:ea typeface="Calibri"/>
                <a:cs typeface="Calibri"/>
                <a:sym typeface="Calibri"/>
              </a:rPr>
              <a:t> on 1/04/2024.</a:t>
            </a:r>
          </a:p>
          <a:p>
            <a:pPr marL="0" indent="0">
              <a:lnSpc>
                <a:spcPct val="100000"/>
              </a:lnSpc>
              <a:spcBef>
                <a:spcPts val="0"/>
              </a:spcBef>
              <a:buClr>
                <a:schemeClr val="dk1"/>
              </a:buClr>
              <a:buSzPts val="1600"/>
              <a:buNone/>
            </a:pPr>
            <a:endParaRPr lang="en-US" sz="2400" dirty="0">
              <a:latin typeface="Calibri"/>
              <a:ea typeface="Calibri"/>
              <a:cs typeface="Calibri"/>
              <a:sym typeface="Calibri"/>
            </a:endParaRPr>
          </a:p>
          <a:p>
            <a:pPr marL="0" indent="0">
              <a:lnSpc>
                <a:spcPct val="100000"/>
              </a:lnSpc>
              <a:spcBef>
                <a:spcPts val="0"/>
              </a:spcBef>
              <a:buClr>
                <a:schemeClr val="dk1"/>
              </a:buClr>
              <a:buSzPts val="1600"/>
              <a:buNone/>
            </a:pPr>
            <a:r>
              <a:rPr lang="en-US" sz="2400" b="1" dirty="0">
                <a:latin typeface="Calibri"/>
                <a:ea typeface="Calibri"/>
                <a:cs typeface="Calibri"/>
                <a:sym typeface="Calibri"/>
              </a:rPr>
              <a:t>Bridge to Practice Activity</a:t>
            </a:r>
            <a:r>
              <a:rPr lang="en-US" sz="2400" dirty="0">
                <a:latin typeface="Calibri"/>
                <a:ea typeface="Calibri"/>
                <a:cs typeface="Calibri"/>
                <a:sym typeface="Calibri"/>
              </a:rPr>
              <a:t>: COMPLETE PRINCIPAL/COACH PARTNERSHIP AGREEMENT using Handout 8: Principal Coach Partnership Agreement Template.</a:t>
            </a:r>
            <a:endParaRPr lang="en-US" sz="2400" dirty="0">
              <a:latin typeface="Calibri"/>
              <a:ea typeface="Calibri"/>
              <a:cs typeface="Calibri"/>
            </a:endParaRPr>
          </a:p>
          <a:p>
            <a:pPr marL="0" indent="0">
              <a:lnSpc>
                <a:spcPct val="100000"/>
              </a:lnSpc>
              <a:spcBef>
                <a:spcPts val="0"/>
              </a:spcBef>
              <a:buClr>
                <a:schemeClr val="dk1"/>
              </a:buClr>
              <a:buSzPts val="1600"/>
              <a:buNone/>
            </a:pPr>
            <a:endParaRPr lang="en-US" sz="2400" dirty="0"/>
          </a:p>
          <a:p>
            <a:pPr marL="0" indent="0">
              <a:lnSpc>
                <a:spcPct val="100000"/>
              </a:lnSpc>
              <a:spcBef>
                <a:spcPts val="0"/>
              </a:spcBef>
              <a:buClr>
                <a:schemeClr val="dk1"/>
              </a:buClr>
              <a:buSzPts val="1600"/>
              <a:buNone/>
            </a:pPr>
            <a:endParaRPr lang="en-US" sz="2400" dirty="0"/>
          </a:p>
          <a:p>
            <a:pPr marL="0" lvl="0" indent="0" algn="l" rtl="0">
              <a:lnSpc>
                <a:spcPct val="100000"/>
              </a:lnSpc>
              <a:spcBef>
                <a:spcPts val="0"/>
              </a:spcBef>
              <a:spcAft>
                <a:spcPts val="0"/>
              </a:spcAft>
              <a:buClr>
                <a:schemeClr val="dk1"/>
              </a:buClr>
              <a:buSzPts val="1600"/>
              <a:buNone/>
            </a:pPr>
            <a:endParaRPr lang="en-US" sz="2400" dirty="0">
              <a:latin typeface="Calibri"/>
              <a:ea typeface="Calibri"/>
              <a:cs typeface="Calibri"/>
              <a:sym typeface="Calibri"/>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319790" y="1753698"/>
            <a:ext cx="8797089" cy="76801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dirty="0">
                <a:latin typeface="Trebuchet MS" panose="020B0603020202020204" pitchFamily="34" charset="0"/>
                <a:ea typeface="Calibri"/>
                <a:cs typeface="Calibri"/>
                <a:sym typeface="Calibri"/>
              </a:rPr>
              <a:t>Post-Session Reflection, Planning, and Implementation</a:t>
            </a:r>
            <a:endParaRPr sz="2400" dirty="0">
              <a:latin typeface="Trebuchet MS" panose="020B0603020202020204" pitchFamily="34" charset="0"/>
            </a:endParaRPr>
          </a:p>
        </p:txBody>
      </p:sp>
      <p:pic>
        <p:nvPicPr>
          <p:cNvPr id="3" name="Picture 2">
            <a:extLst>
              <a:ext uri="{FF2B5EF4-FFF2-40B4-BE49-F238E27FC236}">
                <a16:creationId xmlns:a16="http://schemas.microsoft.com/office/drawing/2014/main" id="{C2BC6C3F-6E79-99A1-F690-481102005E4E}"/>
              </a:ext>
            </a:extLst>
          </p:cNvPr>
          <p:cNvPicPr>
            <a:picLocks noChangeAspect="1"/>
          </p:cNvPicPr>
          <p:nvPr/>
        </p:nvPicPr>
        <p:blipFill>
          <a:blip r:embed="rId5"/>
          <a:stretch>
            <a:fillRect/>
          </a:stretch>
        </p:blipFill>
        <p:spPr>
          <a:xfrm>
            <a:off x="1440594" y="1085389"/>
            <a:ext cx="481626" cy="585267"/>
          </a:xfrm>
          <a:prstGeom prst="rect">
            <a:avLst/>
          </a:prstGeom>
        </p:spPr>
      </p:pic>
      <p:sp>
        <p:nvSpPr>
          <p:cNvPr id="2" name="TextBox 1">
            <a:extLst>
              <a:ext uri="{FF2B5EF4-FFF2-40B4-BE49-F238E27FC236}">
                <a16:creationId xmlns:a16="http://schemas.microsoft.com/office/drawing/2014/main" id="{53E08FAD-BA15-2291-5D91-3568AB711EBA}"/>
              </a:ext>
            </a:extLst>
          </p:cNvPr>
          <p:cNvSpPr txBox="1"/>
          <p:nvPr/>
        </p:nvSpPr>
        <p:spPr>
          <a:xfrm>
            <a:off x="560832" y="2895437"/>
            <a:ext cx="869247" cy="369332"/>
          </a:xfrm>
          <a:prstGeom prst="rect">
            <a:avLst/>
          </a:prstGeom>
          <a:noFill/>
        </p:spPr>
        <p:txBody>
          <a:bodyPr wrap="square" rtlCol="0">
            <a:spAutoFit/>
          </a:bodyPr>
          <a:lstStyle/>
          <a:p>
            <a:r>
              <a:rPr lang="en-US" b="1" dirty="0"/>
              <a:t>READ</a:t>
            </a:r>
          </a:p>
        </p:txBody>
      </p:sp>
      <p:sp>
        <p:nvSpPr>
          <p:cNvPr id="4" name="TextBox 3">
            <a:extLst>
              <a:ext uri="{FF2B5EF4-FFF2-40B4-BE49-F238E27FC236}">
                <a16:creationId xmlns:a16="http://schemas.microsoft.com/office/drawing/2014/main" id="{67DC8FB8-6377-7939-4ECE-D0155E3A0FEA}"/>
              </a:ext>
            </a:extLst>
          </p:cNvPr>
          <p:cNvSpPr txBox="1"/>
          <p:nvPr/>
        </p:nvSpPr>
        <p:spPr>
          <a:xfrm>
            <a:off x="670560" y="3593232"/>
            <a:ext cx="616373" cy="369332"/>
          </a:xfrm>
          <a:prstGeom prst="rect">
            <a:avLst/>
          </a:prstGeom>
          <a:noFill/>
        </p:spPr>
        <p:txBody>
          <a:bodyPr wrap="square" rtlCol="0">
            <a:spAutoFit/>
          </a:bodyPr>
          <a:lstStyle/>
          <a:p>
            <a:r>
              <a:rPr lang="en-US" b="1" dirty="0"/>
              <a:t>DO</a:t>
            </a:r>
          </a:p>
        </p:txBody>
      </p:sp>
      <p:sp>
        <p:nvSpPr>
          <p:cNvPr id="5" name="TextBox 4">
            <a:extLst>
              <a:ext uri="{FF2B5EF4-FFF2-40B4-BE49-F238E27FC236}">
                <a16:creationId xmlns:a16="http://schemas.microsoft.com/office/drawing/2014/main" id="{45C10C66-E230-E5A9-5AAB-192EE48B0D01}"/>
              </a:ext>
            </a:extLst>
          </p:cNvPr>
          <p:cNvSpPr txBox="1"/>
          <p:nvPr/>
        </p:nvSpPr>
        <p:spPr>
          <a:xfrm>
            <a:off x="475488" y="4425696"/>
            <a:ext cx="965106" cy="369332"/>
          </a:xfrm>
          <a:prstGeom prst="rect">
            <a:avLst/>
          </a:prstGeom>
          <a:noFill/>
        </p:spPr>
        <p:txBody>
          <a:bodyPr wrap="square" rtlCol="0">
            <a:spAutoFit/>
          </a:bodyPr>
          <a:lstStyle/>
          <a:p>
            <a:r>
              <a:rPr lang="en-US" b="1" dirty="0"/>
              <a:t>WATCH</a:t>
            </a:r>
          </a:p>
        </p:txBody>
      </p:sp>
    </p:spTree>
    <p:extLst>
      <p:ext uri="{BB962C8B-B14F-4D97-AF65-F5344CB8AC3E}">
        <p14:creationId xmlns:p14="http://schemas.microsoft.com/office/powerpoint/2010/main" val="2824265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21</a:t>
            </a:fld>
            <a:endParaRPr dirty="0"/>
          </a:p>
        </p:txBody>
      </p:sp>
      <p:sp>
        <p:nvSpPr>
          <p:cNvPr id="4" name="Google Shape;653;p37">
            <a:extLst>
              <a:ext uri="{FF2B5EF4-FFF2-40B4-BE49-F238E27FC236}">
                <a16:creationId xmlns:a16="http://schemas.microsoft.com/office/drawing/2014/main" id="{01E31DE2-5811-8A70-F64C-E178565DB15C}"/>
              </a:ext>
            </a:extLst>
          </p:cNvPr>
          <p:cNvSpPr txBox="1"/>
          <p:nvPr/>
        </p:nvSpPr>
        <p:spPr>
          <a:xfrm>
            <a:off x="2027476" y="3041985"/>
            <a:ext cx="382819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chemeClr val="dk1"/>
                </a:solidFill>
                <a:latin typeface="Calibri"/>
                <a:ea typeface="Calibri"/>
                <a:cs typeface="Calibri"/>
                <a:sym typeface="Calibri"/>
              </a:rPr>
              <a:t>Questions?</a:t>
            </a:r>
            <a:endParaRPr sz="1400" b="0" i="0" u="none" strike="noStrike" cap="none" dirty="0">
              <a:solidFill>
                <a:srgbClr val="000000"/>
              </a:solidFill>
              <a:latin typeface="Arial"/>
              <a:ea typeface="Arial"/>
              <a:cs typeface="Arial"/>
              <a:sym typeface="Arial"/>
            </a:endParaRPr>
          </a:p>
        </p:txBody>
      </p:sp>
      <p:pic>
        <p:nvPicPr>
          <p:cNvPr id="5" name="Google Shape;654;p37" descr="Questions with solid fill">
            <a:extLst>
              <a:ext uri="{FF2B5EF4-FFF2-40B4-BE49-F238E27FC236}">
                <a16:creationId xmlns:a16="http://schemas.microsoft.com/office/drawing/2014/main" id="{7D276CA7-4BCA-9642-7F2E-C2C05266EE9A}"/>
              </a:ext>
            </a:extLst>
          </p:cNvPr>
          <p:cNvPicPr preferRelativeResize="0"/>
          <p:nvPr/>
        </p:nvPicPr>
        <p:blipFill rotWithShape="1">
          <a:blip r:embed="rId4">
            <a:alphaModFix/>
          </a:blip>
          <a:srcRect/>
          <a:stretch/>
        </p:blipFill>
        <p:spPr>
          <a:xfrm>
            <a:off x="5919448" y="1906424"/>
            <a:ext cx="3102078" cy="3102078"/>
          </a:xfrm>
          <a:prstGeom prst="rect">
            <a:avLst/>
          </a:prstGeom>
          <a:noFill/>
          <a:ln>
            <a:noFill/>
          </a:ln>
        </p:spPr>
      </p:pic>
    </p:spTree>
    <p:extLst>
      <p:ext uri="{BB962C8B-B14F-4D97-AF65-F5344CB8AC3E}">
        <p14:creationId xmlns:p14="http://schemas.microsoft.com/office/powerpoint/2010/main" val="118760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9CF41509-D238-2B99-0F5E-5192A159029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3" name="Picture 12" descr="A purple and black rectangle&#10;&#10;Description automatically generated">
            <a:extLst>
              <a:ext uri="{FF2B5EF4-FFF2-40B4-BE49-F238E27FC236}">
                <a16:creationId xmlns:a16="http://schemas.microsoft.com/office/drawing/2014/main" id="{67C72566-4B5E-76F9-DA67-44CB5644C3CF}"/>
              </a:ext>
            </a:extLst>
          </p:cNvPr>
          <p:cNvPicPr>
            <a:picLocks noChangeAspect="1"/>
          </p:cNvPicPr>
          <p:nvPr/>
        </p:nvPicPr>
        <p:blipFill rotWithShape="1">
          <a:blip r:embed="rId5">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pic>
        <p:nvPicPr>
          <p:cNvPr id="4" name="Google Shape;281;g10083df9ad4_0_54" descr="Graphic of a projector screen.">
            <a:extLst>
              <a:ext uri="{FF2B5EF4-FFF2-40B4-BE49-F238E27FC236}">
                <a16:creationId xmlns:a16="http://schemas.microsoft.com/office/drawing/2014/main" id="{0F6A40CF-3DFB-F531-B773-03611F1482DB}"/>
              </a:ext>
            </a:extLst>
          </p:cNvPr>
          <p:cNvPicPr preferRelativeResize="0"/>
          <p:nvPr/>
        </p:nvPicPr>
        <p:blipFill rotWithShape="1">
          <a:blip r:embed="rId6">
            <a:alphaModFix/>
          </a:blip>
          <a:srcRect/>
          <a:stretch/>
        </p:blipFill>
        <p:spPr>
          <a:xfrm>
            <a:off x="3494203" y="1149532"/>
            <a:ext cx="5203595" cy="4760324"/>
          </a:xfrm>
          <a:prstGeom prst="rect">
            <a:avLst/>
          </a:prstGeom>
          <a:noFill/>
          <a:ln>
            <a:noFill/>
          </a:ln>
        </p:spPr>
      </p:pic>
      <p:sp>
        <p:nvSpPr>
          <p:cNvPr id="5" name="Google Shape;282;g10083df9ad4_0_54">
            <a:extLst>
              <a:ext uri="{FF2B5EF4-FFF2-40B4-BE49-F238E27FC236}">
                <a16:creationId xmlns:a16="http://schemas.microsoft.com/office/drawing/2014/main" id="{F6AB5265-74BC-EE5C-D25A-9D65D687F7B5}"/>
              </a:ext>
            </a:extLst>
          </p:cNvPr>
          <p:cNvSpPr txBox="1"/>
          <p:nvPr/>
        </p:nvSpPr>
        <p:spPr>
          <a:xfrm>
            <a:off x="3885415" y="2391510"/>
            <a:ext cx="4421171" cy="18466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We have completed </a:t>
            </a:r>
            <a:endParaRPr sz="3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dirty="0">
                <a:solidFill>
                  <a:schemeClr val="dk1"/>
                </a:solidFill>
                <a:latin typeface="Calibri"/>
                <a:ea typeface="Calibri"/>
                <a:cs typeface="Calibri"/>
                <a:sym typeface="Calibri"/>
              </a:rPr>
              <a:t>Session </a:t>
            </a:r>
            <a:r>
              <a:rPr lang="en-US" sz="3800" b="1" dirty="0">
                <a:solidFill>
                  <a:schemeClr val="dk1"/>
                </a:solidFill>
                <a:latin typeface="Calibri"/>
                <a:ea typeface="Calibri"/>
                <a:cs typeface="Calibri"/>
                <a:sym typeface="Calibri"/>
              </a:rPr>
              <a:t>3 and Module 1</a:t>
            </a:r>
            <a:endParaRPr sz="3800" b="0" i="0" u="none" strike="noStrike" cap="none" dirty="0">
              <a:solidFill>
                <a:srgbClr val="000000"/>
              </a:solidFill>
              <a:latin typeface="Arial"/>
              <a:ea typeface="Arial"/>
              <a:cs typeface="Arial"/>
              <a:sym typeface="Arial"/>
            </a:endParaRPr>
          </a:p>
        </p:txBody>
      </p:sp>
      <p:sp>
        <p:nvSpPr>
          <p:cNvPr id="10" name="Google Shape;283;g10083df9ad4_0_54">
            <a:extLst>
              <a:ext uri="{FF2B5EF4-FFF2-40B4-BE49-F238E27FC236}">
                <a16:creationId xmlns:a16="http://schemas.microsoft.com/office/drawing/2014/main" id="{AD0E0703-CD7E-A1BC-333A-E5C73EBA2C1E}"/>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22</a:t>
            </a:fld>
            <a:endParaRPr dirty="0"/>
          </a:p>
        </p:txBody>
      </p:sp>
      <p:pic>
        <p:nvPicPr>
          <p:cNvPr id="2" name="Picture 1" descr="A black background with white text&#10;&#10;Description automatically generated">
            <a:extLst>
              <a:ext uri="{FF2B5EF4-FFF2-40B4-BE49-F238E27FC236}">
                <a16:creationId xmlns:a16="http://schemas.microsoft.com/office/drawing/2014/main" id="{08C19C1B-E411-7B34-5C6C-3B04A8D10560}"/>
              </a:ext>
            </a:extLst>
          </p:cNvPr>
          <p:cNvPicPr/>
          <p:nvPr/>
        </p:nvPicPr>
        <p:blipFill rotWithShape="1">
          <a:blip r:embed="rId7">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6963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3</a:t>
            </a:fld>
            <a:endParaRPr dirty="0"/>
          </a:p>
        </p:txBody>
      </p:sp>
      <p:sp>
        <p:nvSpPr>
          <p:cNvPr id="4" name="Google Shape;305;g10083df9ad4_0_11">
            <a:extLst>
              <a:ext uri="{FF2B5EF4-FFF2-40B4-BE49-F238E27FC236}">
                <a16:creationId xmlns:a16="http://schemas.microsoft.com/office/drawing/2014/main" id="{FA142D07-6271-204E-08DE-D12716125957}"/>
              </a:ext>
            </a:extLst>
          </p:cNvPr>
          <p:cNvSpPr txBox="1">
            <a:spLocks noGrp="1"/>
          </p:cNvSpPr>
          <p:nvPr>
            <p:ph type="title" idx="4294967295"/>
          </p:nvPr>
        </p:nvSpPr>
        <p:spPr>
          <a:xfrm>
            <a:off x="1244895" y="748665"/>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a:ea typeface="Calibri"/>
                <a:cs typeface="Calibri"/>
                <a:sym typeface="Calibri"/>
              </a:rPr>
              <a:t>Bridge to Practice Activities for Coaches</a:t>
            </a:r>
            <a:endParaRPr sz="3200" dirty="0">
              <a:latin typeface="Trebuchet MS"/>
            </a:endParaRPr>
          </a:p>
        </p:txBody>
      </p:sp>
      <p:sp>
        <p:nvSpPr>
          <p:cNvPr id="5" name="Google Shape;306;g10083df9ad4_0_11">
            <a:extLst>
              <a:ext uri="{FF2B5EF4-FFF2-40B4-BE49-F238E27FC236}">
                <a16:creationId xmlns:a16="http://schemas.microsoft.com/office/drawing/2014/main" id="{4409B59F-4B6A-333C-9247-9D3F67C04C61}"/>
              </a:ext>
            </a:extLst>
          </p:cNvPr>
          <p:cNvSpPr txBox="1">
            <a:spLocks/>
          </p:cNvSpPr>
          <p:nvPr/>
        </p:nvSpPr>
        <p:spPr>
          <a:xfrm>
            <a:off x="1249714" y="1205865"/>
            <a:ext cx="9702209" cy="41126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Clr>
                <a:srgbClr val="7F7F7F"/>
              </a:buClr>
              <a:buSzPts val="1600"/>
            </a:pPr>
            <a:r>
              <a:rPr lang="en-US" sz="1800" dirty="0">
                <a:latin typeface="Calibri"/>
                <a:ea typeface="Calibri"/>
                <a:cs typeface="Calibri"/>
                <a:sym typeface="Calibri"/>
              </a:rPr>
              <a:t>A Bridge to Practice activity after each module will provide evidence that coaches are able to apply the knowledge and skills they developed in this course in their schools. </a:t>
            </a:r>
            <a:endParaRPr lang="en-US" sz="3200" dirty="0"/>
          </a:p>
          <a:p>
            <a:pPr marL="342900" indent="-285750">
              <a:lnSpc>
                <a:spcPct val="100000"/>
              </a:lnSpc>
              <a:spcBef>
                <a:spcPts val="180"/>
              </a:spcBef>
              <a:buClr>
                <a:srgbClr val="7F7F7F"/>
              </a:buClr>
              <a:buSzPts val="900"/>
              <a:buFont typeface="Arial" panose="020B0604020202020204" pitchFamily="34" charset="0"/>
              <a:buNone/>
            </a:pPr>
            <a:endParaRPr lang="en-US" sz="1000" dirty="0">
              <a:latin typeface="Calibri"/>
              <a:ea typeface="Calibri"/>
              <a:cs typeface="Calibri"/>
              <a:sym typeface="Calibri"/>
            </a:endParaRPr>
          </a:p>
          <a:p>
            <a:pPr marL="342900" indent="-342900">
              <a:lnSpc>
                <a:spcPct val="100000"/>
              </a:lnSpc>
              <a:spcBef>
                <a:spcPts val="320"/>
              </a:spcBef>
              <a:buClr>
                <a:srgbClr val="7F7F7F"/>
              </a:buClr>
              <a:buSzPts val="1600"/>
            </a:pPr>
            <a:r>
              <a:rPr lang="en-US" sz="1800" dirty="0">
                <a:latin typeface="Calibri"/>
                <a:ea typeface="Calibri"/>
                <a:cs typeface="Calibri"/>
                <a:sym typeface="Calibri"/>
              </a:rPr>
              <a:t>Coaches will </a:t>
            </a:r>
            <a:endParaRPr lang="en-US" sz="3200" dirty="0"/>
          </a:p>
          <a:p>
            <a:pPr marL="457200" lvl="1" indent="0">
              <a:lnSpc>
                <a:spcPct val="100000"/>
              </a:lnSpc>
              <a:spcBef>
                <a:spcPts val="320"/>
              </a:spcBef>
              <a:buClr>
                <a:srgbClr val="7F7F7F"/>
              </a:buClr>
              <a:buSzPts val="1600"/>
              <a:buFont typeface="Arial" panose="020B0604020202020204" pitchFamily="34" charset="0"/>
              <a:buNone/>
            </a:pPr>
            <a:r>
              <a:rPr lang="en-US" sz="1800" dirty="0">
                <a:latin typeface="Calibri"/>
                <a:ea typeface="Calibri"/>
                <a:cs typeface="Calibri"/>
                <a:sym typeface="Calibri"/>
              </a:rPr>
              <a:t>Module 1: develop a principal/coach partnership agreement;</a:t>
            </a:r>
            <a:endParaRPr lang="en-US" sz="2800" dirty="0"/>
          </a:p>
          <a:p>
            <a:pPr marL="457200" lvl="1" indent="0">
              <a:lnSpc>
                <a:spcPct val="100000"/>
              </a:lnSpc>
              <a:spcBef>
                <a:spcPts val="320"/>
              </a:spcBef>
              <a:buClr>
                <a:srgbClr val="7F7F7F"/>
              </a:buClr>
              <a:buSzPts val="1600"/>
              <a:buFont typeface="Arial" panose="020B0604020202020204" pitchFamily="34" charset="0"/>
              <a:buNone/>
            </a:pPr>
            <a:r>
              <a:rPr lang="en-US" sz="1800" dirty="0">
                <a:latin typeface="Calibri"/>
                <a:ea typeface="Calibri"/>
                <a:cs typeface="Calibri"/>
                <a:sym typeface="Calibri"/>
              </a:rPr>
              <a:t>Module 2: develop a needs assessment for professional development on evidence-based instructional practices and complete an </a:t>
            </a:r>
            <a:r>
              <a:rPr lang="en-US" sz="1800" u="sng" dirty="0">
                <a:solidFill>
                  <a:schemeClr val="hlink"/>
                </a:solidFill>
                <a:latin typeface="Calibri"/>
                <a:ea typeface="Calibri"/>
                <a:cs typeface="Calibri"/>
                <a:sym typeface="Calibri"/>
                <a:hlinkClick r:id="rId3"/>
              </a:rPr>
              <a:t>ADDIE model </a:t>
            </a:r>
            <a:r>
              <a:rPr lang="en-US" sz="1800" dirty="0">
                <a:latin typeface="Calibri"/>
                <a:ea typeface="Calibri"/>
                <a:cs typeface="Calibri"/>
                <a:sym typeface="Calibri"/>
              </a:rPr>
              <a:t>for planning this professional development; </a:t>
            </a:r>
            <a:endParaRPr lang="en-US" sz="2800" dirty="0"/>
          </a:p>
          <a:p>
            <a:pPr marL="457200" lvl="1" indent="0">
              <a:lnSpc>
                <a:spcPct val="100000"/>
              </a:lnSpc>
              <a:spcBef>
                <a:spcPts val="320"/>
              </a:spcBef>
              <a:buClr>
                <a:srgbClr val="7F7F7F"/>
              </a:buClr>
              <a:buSzPts val="1600"/>
              <a:buFont typeface="Arial" panose="020B0604020202020204" pitchFamily="34" charset="0"/>
              <a:buNone/>
            </a:pPr>
            <a:r>
              <a:rPr lang="en-US" sz="1800" dirty="0">
                <a:latin typeface="Calibri"/>
                <a:ea typeface="Calibri"/>
                <a:cs typeface="Calibri"/>
                <a:sym typeface="Calibri"/>
              </a:rPr>
              <a:t>Module 3: develop and describe planned implementation of a professional learning action plan; </a:t>
            </a:r>
            <a:endParaRPr lang="en-US" sz="2800" dirty="0"/>
          </a:p>
          <a:p>
            <a:pPr marL="457200" lvl="1" indent="0">
              <a:lnSpc>
                <a:spcPct val="100000"/>
              </a:lnSpc>
              <a:spcBef>
                <a:spcPts val="320"/>
              </a:spcBef>
              <a:buClr>
                <a:srgbClr val="7F7F7F"/>
              </a:buClr>
              <a:buSzPts val="1600"/>
              <a:buFont typeface="Arial" panose="020B0604020202020204" pitchFamily="34" charset="0"/>
              <a:buNone/>
            </a:pPr>
            <a:r>
              <a:rPr lang="en-US" sz="1800" dirty="0">
                <a:latin typeface="Calibri"/>
                <a:ea typeface="Calibri"/>
                <a:cs typeface="Calibri"/>
                <a:sym typeface="Calibri"/>
              </a:rPr>
              <a:t>Module 4: create a video that reflects coaching to help teachers plan, implement, and analyze standards-based literacy instruction; </a:t>
            </a:r>
            <a:endParaRPr lang="en-US" sz="2800" dirty="0"/>
          </a:p>
          <a:p>
            <a:pPr marL="457200" lvl="1" indent="0">
              <a:lnSpc>
                <a:spcPct val="100000"/>
              </a:lnSpc>
              <a:spcBef>
                <a:spcPts val="320"/>
              </a:spcBef>
              <a:buClr>
                <a:srgbClr val="7F7F7F"/>
              </a:buClr>
              <a:buSzPts val="1600"/>
              <a:buFont typeface="Arial" panose="020B0604020202020204" pitchFamily="34" charset="0"/>
              <a:buNone/>
            </a:pPr>
            <a:r>
              <a:rPr lang="en-US" sz="1800" dirty="0">
                <a:latin typeface="Calibri"/>
                <a:ea typeface="Calibri"/>
                <a:cs typeface="Calibri"/>
                <a:sym typeface="Calibri"/>
              </a:rPr>
              <a:t>Module 5: complete a reflection on the course including plans for continued professional growth.</a:t>
            </a:r>
            <a:endParaRPr lang="en-US" sz="2800" dirty="0"/>
          </a:p>
          <a:p>
            <a:pPr marL="457200" lvl="1" indent="0">
              <a:lnSpc>
                <a:spcPct val="100000"/>
              </a:lnSpc>
              <a:spcBef>
                <a:spcPts val="320"/>
              </a:spcBef>
              <a:buSzPts val="1600"/>
              <a:buNone/>
            </a:pPr>
            <a:r>
              <a:rPr lang="en-US" sz="1800" dirty="0">
                <a:latin typeface="Calibri"/>
                <a:ea typeface="Calibri"/>
                <a:cs typeface="Calibri"/>
              </a:rPr>
              <a:t>Module 6: choose one teacher with whom you have seen significant growth as a result of coaching support and complete a reflection on what worked, why it worked and which areas of growth were most evident.</a:t>
            </a:r>
          </a:p>
          <a:p>
            <a:pPr marL="457200" lvl="1" indent="0">
              <a:lnSpc>
                <a:spcPct val="100000"/>
              </a:lnSpc>
              <a:spcBef>
                <a:spcPts val="160"/>
              </a:spcBef>
              <a:buClr>
                <a:srgbClr val="7F7F7F"/>
              </a:buClr>
              <a:buSzPts val="800"/>
              <a:buNone/>
            </a:pPr>
            <a:endParaRPr lang="en-US" sz="900" dirty="0">
              <a:latin typeface="Calibri"/>
              <a:ea typeface="Calibri"/>
              <a:cs typeface="Calibri"/>
              <a:sym typeface="Calibri"/>
            </a:endParaRPr>
          </a:p>
          <a:p>
            <a:pPr marL="342900" indent="-342900">
              <a:lnSpc>
                <a:spcPct val="100000"/>
              </a:lnSpc>
              <a:spcBef>
                <a:spcPts val="320"/>
              </a:spcBef>
              <a:buClr>
                <a:srgbClr val="7F7F7F"/>
              </a:buClr>
              <a:buSzPts val="1600"/>
            </a:pPr>
            <a:r>
              <a:rPr lang="en-US" sz="1800" dirty="0">
                <a:latin typeface="Calibri"/>
                <a:ea typeface="Calibri"/>
                <a:cs typeface="Calibri"/>
                <a:sym typeface="Calibri"/>
              </a:rPr>
              <a:t>A rubric is provided at the end of each Module for the corresponding Bridge to Practice project.</a:t>
            </a:r>
            <a:endParaRPr lang="en-US" sz="3200" dirty="0"/>
          </a:p>
        </p:txBody>
      </p:sp>
    </p:spTree>
    <p:extLst>
      <p:ext uri="{BB962C8B-B14F-4D97-AF65-F5344CB8AC3E}">
        <p14:creationId xmlns:p14="http://schemas.microsoft.com/office/powerpoint/2010/main" val="275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8;p5">
            <a:extLst>
              <a:ext uri="{FF2B5EF4-FFF2-40B4-BE49-F238E27FC236}">
                <a16:creationId xmlns:a16="http://schemas.microsoft.com/office/drawing/2014/main" id="{0F5D6A51-1884-718A-F6D6-54F874904F57}"/>
              </a:ext>
            </a:extLst>
          </p:cNvPr>
          <p:cNvSpPr txBox="1">
            <a:spLocks noGrp="1"/>
          </p:cNvSpPr>
          <p:nvPr>
            <p:ph type="title" idx="4294967295"/>
          </p:nvPr>
        </p:nvSpPr>
        <p:spPr>
          <a:xfrm>
            <a:off x="1752600" y="1436829"/>
            <a:ext cx="8686800" cy="64008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600" b="1" dirty="0">
                <a:latin typeface="Trebuchet MS" panose="020B0603020202020204" pitchFamily="34" charset="0"/>
                <a:ea typeface="Calibri"/>
                <a:cs typeface="Calibri"/>
                <a:sym typeface="Calibri"/>
              </a:rPr>
              <a:t>Norms For Our Course</a:t>
            </a:r>
            <a:endParaRPr sz="4800" dirty="0">
              <a:latin typeface="Trebuchet MS" panose="020B0603020202020204" pitchFamily="34" charset="0"/>
            </a:endParaRPr>
          </a:p>
        </p:txBody>
      </p:sp>
      <p:sp>
        <p:nvSpPr>
          <p:cNvPr id="3" name="Google Shape;209;p5">
            <a:extLst>
              <a:ext uri="{FF2B5EF4-FFF2-40B4-BE49-F238E27FC236}">
                <a16:creationId xmlns:a16="http://schemas.microsoft.com/office/drawing/2014/main" id="{BE2C05DC-4EDB-75C1-43CE-9F47B20C115D}"/>
              </a:ext>
            </a:extLst>
          </p:cNvPr>
          <p:cNvSpPr txBox="1">
            <a:spLocks/>
          </p:cNvSpPr>
          <p:nvPr/>
        </p:nvSpPr>
        <p:spPr>
          <a:xfrm>
            <a:off x="1846299" y="2458148"/>
            <a:ext cx="1678660"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Cell phones on silent</a:t>
            </a:r>
            <a:endParaRPr lang="en-US" dirty="0"/>
          </a:p>
        </p:txBody>
      </p:sp>
      <p:pic>
        <p:nvPicPr>
          <p:cNvPr id="9" name="Google Shape;210;p5">
            <a:extLst>
              <a:ext uri="{FF2B5EF4-FFF2-40B4-BE49-F238E27FC236}">
                <a16:creationId xmlns:a16="http://schemas.microsoft.com/office/drawing/2014/main" id="{F37BB045-A325-0019-A7D4-910EECD028B4}"/>
              </a:ext>
            </a:extLst>
          </p:cNvPr>
          <p:cNvPicPr preferRelativeResize="0"/>
          <p:nvPr/>
        </p:nvPicPr>
        <p:blipFill rotWithShape="1">
          <a:blip r:embed="rId3">
            <a:alphaModFix/>
          </a:blip>
          <a:srcRect/>
          <a:stretch/>
        </p:blipFill>
        <p:spPr>
          <a:xfrm>
            <a:off x="2247900" y="3429000"/>
            <a:ext cx="875458" cy="1507140"/>
          </a:xfrm>
          <a:prstGeom prst="rect">
            <a:avLst/>
          </a:prstGeom>
          <a:noFill/>
          <a:ln>
            <a:noFill/>
          </a:ln>
        </p:spPr>
      </p:pic>
      <p:pic>
        <p:nvPicPr>
          <p:cNvPr id="15" name="Google Shape;213;p5">
            <a:extLst>
              <a:ext uri="{FF2B5EF4-FFF2-40B4-BE49-F238E27FC236}">
                <a16:creationId xmlns:a16="http://schemas.microsoft.com/office/drawing/2014/main" id="{6BAA7DCE-B6E0-F920-22FD-1FE658E18453}"/>
              </a:ext>
            </a:extLst>
          </p:cNvPr>
          <p:cNvPicPr preferRelativeResize="0"/>
          <p:nvPr/>
        </p:nvPicPr>
        <p:blipFill rotWithShape="1">
          <a:blip r:embed="rId4">
            <a:alphaModFix/>
          </a:blip>
          <a:srcRect/>
          <a:stretch/>
        </p:blipFill>
        <p:spPr>
          <a:xfrm>
            <a:off x="9053850" y="3429000"/>
            <a:ext cx="1263070" cy="1502983"/>
          </a:xfrm>
          <a:prstGeom prst="rect">
            <a:avLst/>
          </a:prstGeom>
          <a:noFill/>
          <a:ln>
            <a:noFill/>
          </a:ln>
        </p:spPr>
      </p:pic>
      <p:pic>
        <p:nvPicPr>
          <p:cNvPr id="16" name="Google Shape;214;p5">
            <a:extLst>
              <a:ext uri="{FF2B5EF4-FFF2-40B4-BE49-F238E27FC236}">
                <a16:creationId xmlns:a16="http://schemas.microsoft.com/office/drawing/2014/main" id="{B24E7D42-09AD-380D-B7D9-CA4A32D0AB94}"/>
              </a:ext>
            </a:extLst>
          </p:cNvPr>
          <p:cNvPicPr preferRelativeResize="0"/>
          <p:nvPr/>
        </p:nvPicPr>
        <p:blipFill rotWithShape="1">
          <a:blip r:embed="rId5">
            <a:alphaModFix/>
          </a:blip>
          <a:srcRect/>
          <a:stretch/>
        </p:blipFill>
        <p:spPr>
          <a:xfrm>
            <a:off x="5032809" y="3429000"/>
            <a:ext cx="2126381" cy="1502984"/>
          </a:xfrm>
          <a:prstGeom prst="rect">
            <a:avLst/>
          </a:prstGeom>
          <a:noFill/>
          <a:ln>
            <a:noFill/>
          </a:ln>
        </p:spPr>
      </p:pic>
      <p:sp>
        <p:nvSpPr>
          <p:cNvPr id="17" name="Google Shape;209;p5">
            <a:extLst>
              <a:ext uri="{FF2B5EF4-FFF2-40B4-BE49-F238E27FC236}">
                <a16:creationId xmlns:a16="http://schemas.microsoft.com/office/drawing/2014/main" id="{D9A01B00-5B02-07AC-ABCF-EEBC99E1CDE8}"/>
              </a:ext>
            </a:extLst>
          </p:cNvPr>
          <p:cNvSpPr txBox="1">
            <a:spLocks/>
          </p:cNvSpPr>
          <p:nvPr/>
        </p:nvSpPr>
        <p:spPr>
          <a:xfrm>
            <a:off x="4810670"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Pay attention to self and others</a:t>
            </a:r>
          </a:p>
        </p:txBody>
      </p:sp>
      <p:sp>
        <p:nvSpPr>
          <p:cNvPr id="18" name="Google Shape;209;p5">
            <a:extLst>
              <a:ext uri="{FF2B5EF4-FFF2-40B4-BE49-F238E27FC236}">
                <a16:creationId xmlns:a16="http://schemas.microsoft.com/office/drawing/2014/main" id="{596B7663-C9D6-C6C5-A032-0A2A2CAB2D0D}"/>
              </a:ext>
            </a:extLst>
          </p:cNvPr>
          <p:cNvSpPr txBox="1">
            <a:spLocks/>
          </p:cNvSpPr>
          <p:nvPr/>
        </p:nvSpPr>
        <p:spPr>
          <a:xfrm>
            <a:off x="8277631"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Presume </a:t>
            </a:r>
          </a:p>
          <a:p>
            <a:pPr marL="0" indent="0" algn="ctr">
              <a:lnSpc>
                <a:spcPct val="100000"/>
              </a:lnSpc>
              <a:spcBef>
                <a:spcPts val="0"/>
              </a:spcBef>
              <a:buClr>
                <a:schemeClr val="dk1"/>
              </a:buClr>
              <a:buSzPts val="2400"/>
              <a:buFont typeface="Arial" panose="020B0604020202020204" pitchFamily="34" charset="0"/>
              <a:buNone/>
            </a:pPr>
            <a:r>
              <a:rPr lang="en-US" sz="2400" b="1" dirty="0">
                <a:latin typeface="Calibri"/>
                <a:ea typeface="Calibri"/>
                <a:cs typeface="Calibri"/>
                <a:sym typeface="Calibri"/>
              </a:rPr>
              <a:t>positive intentions</a:t>
            </a:r>
          </a:p>
        </p:txBody>
      </p:sp>
      <p:sp>
        <p:nvSpPr>
          <p:cNvPr id="19" name="Google Shape;283;g10083df9ad4_0_54">
            <a:extLst>
              <a:ext uri="{FF2B5EF4-FFF2-40B4-BE49-F238E27FC236}">
                <a16:creationId xmlns:a16="http://schemas.microsoft.com/office/drawing/2014/main" id="{0630B5A6-C29D-5DF7-B000-A9CAAC7EA5EC}"/>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4</a:t>
            </a:fld>
            <a:endParaRPr dirty="0"/>
          </a:p>
        </p:txBody>
      </p:sp>
    </p:spTree>
    <p:extLst>
      <p:ext uri="{BB962C8B-B14F-4D97-AF65-F5344CB8AC3E}">
        <p14:creationId xmlns:p14="http://schemas.microsoft.com/office/powerpoint/2010/main" val="175643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5</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69" y="1366206"/>
            <a:ext cx="82145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dirty="0">
              <a:solidFill>
                <a:srgbClr val="000000"/>
              </a:solidFill>
              <a:latin typeface="Trebuchet MS" panose="020B0603020202020204" pitchFamily="34" charset="0"/>
              <a:ea typeface="Arial"/>
              <a:cs typeface="Arial"/>
              <a:sym typeface="Arial"/>
            </a:endParaRPr>
          </a:p>
        </p:txBody>
      </p:sp>
      <p:pic>
        <p:nvPicPr>
          <p:cNvPr id="9" name="Google Shape;327;p12">
            <a:extLst>
              <a:ext uri="{FF2B5EF4-FFF2-40B4-BE49-F238E27FC236}">
                <a16:creationId xmlns:a16="http://schemas.microsoft.com/office/drawing/2014/main" id="{3BB6B622-9A2E-E66C-30E8-D372E59C96CE}"/>
              </a:ext>
            </a:extLst>
          </p:cNvPr>
          <p:cNvPicPr preferRelativeResize="0"/>
          <p:nvPr/>
        </p:nvPicPr>
        <p:blipFill rotWithShape="1">
          <a:blip r:embed="rId3">
            <a:alphaModFix/>
          </a:blip>
          <a:srcRect/>
          <a:stretch/>
        </p:blipFill>
        <p:spPr>
          <a:xfrm>
            <a:off x="1430079" y="1366206"/>
            <a:ext cx="551991" cy="461665"/>
          </a:xfrm>
          <a:prstGeom prst="rect">
            <a:avLst/>
          </a:prstGeom>
          <a:noFill/>
          <a:ln>
            <a:noFill/>
          </a:ln>
        </p:spPr>
      </p:pic>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430079" y="2652055"/>
            <a:ext cx="8686800" cy="2770130"/>
          </a:xfrm>
          <a:prstGeom prst="rect">
            <a:avLst/>
          </a:prstGeom>
          <a:noFill/>
          <a:ln>
            <a:noFill/>
          </a:ln>
        </p:spPr>
        <p:txBody>
          <a:bodyPr spcFirstLastPara="1" vert="horz" wrap="square" lIns="91425" tIns="45700" rIns="91425" bIns="45700" rtlCol="0" anchor="t"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rtl="0">
              <a:lnSpc>
                <a:spcPct val="120000"/>
              </a:lnSpc>
              <a:spcBef>
                <a:spcPts val="0"/>
              </a:spcBef>
              <a:spcAft>
                <a:spcPts val="0"/>
              </a:spcAft>
              <a:buClr>
                <a:srgbClr val="7F7F7F"/>
              </a:buClr>
              <a:buSzPct val="100000"/>
              <a:buChar char="•"/>
            </a:pPr>
            <a:r>
              <a:rPr lang="en-US" sz="2400" dirty="0">
                <a:latin typeface="Calibri"/>
                <a:ea typeface="Calibri"/>
                <a:cs typeface="Calibri"/>
                <a:sym typeface="Calibri"/>
              </a:rPr>
              <a:t>Determine and apply strategies that promote collective responsibility for student and professional learning, establish a coach/teacher partnership agreement, and establish a principal/coach partnership agreement.</a:t>
            </a:r>
            <a:endParaRPr lang="en-US" sz="2800" dirty="0"/>
          </a:p>
          <a:p>
            <a:pPr marL="342900" indent="-292100">
              <a:lnSpc>
                <a:spcPct val="120000"/>
              </a:lnSpc>
              <a:spcBef>
                <a:spcPts val="0"/>
              </a:spcBef>
              <a:buClr>
                <a:srgbClr val="7F7F7F"/>
              </a:buClr>
              <a:buSzPts val="800"/>
              <a:buFont typeface="Arial" panose="020B0604020202020204" pitchFamily="34" charset="0"/>
              <a:buNone/>
            </a:pPr>
            <a:endParaRPr lang="en-US" sz="800" dirty="0">
              <a:latin typeface="Calibri"/>
              <a:ea typeface="Calibri"/>
              <a:cs typeface="Calibri"/>
              <a:sym typeface="Calibri"/>
            </a:endParaRPr>
          </a:p>
          <a:p>
            <a:pPr marL="342900" lvl="0" indent="-342900" algn="l" rtl="0">
              <a:lnSpc>
                <a:spcPct val="120000"/>
              </a:lnSpc>
              <a:spcBef>
                <a:spcPts val="0"/>
              </a:spcBef>
              <a:spcAft>
                <a:spcPts val="0"/>
              </a:spcAft>
              <a:buClr>
                <a:srgbClr val="7F7F7F"/>
              </a:buClr>
              <a:buSzPct val="100000"/>
              <a:buChar char="•"/>
            </a:pPr>
            <a:r>
              <a:rPr lang="en-US" sz="2400" dirty="0">
                <a:latin typeface="Calibri"/>
                <a:ea typeface="Calibri"/>
                <a:cs typeface="Calibri"/>
                <a:sym typeface="Calibri"/>
              </a:rPr>
              <a:t>Complete Module 1 of the Fundamentals of Literacy Coaching Professional Development Modules.</a:t>
            </a:r>
            <a:endParaRPr lang="en-US" sz="2800" dirty="0"/>
          </a:p>
          <a:p>
            <a:pPr marL="342900" lvl="0" indent="-342900" algn="l" rtl="0">
              <a:lnSpc>
                <a:spcPct val="120000"/>
              </a:lnSpc>
              <a:spcBef>
                <a:spcPts val="0"/>
              </a:spcBef>
              <a:spcAft>
                <a:spcPts val="0"/>
              </a:spcAft>
              <a:buClr>
                <a:srgbClr val="7F7F7F"/>
              </a:buClr>
              <a:buSzPct val="100000"/>
              <a:buChar char="•"/>
            </a:pPr>
            <a:r>
              <a:rPr lang="en-US" sz="2400" dirty="0">
                <a:latin typeface="Calibri"/>
                <a:ea typeface="Calibri"/>
                <a:cs typeface="Calibri"/>
                <a:sym typeface="Calibri"/>
              </a:rPr>
              <a:t>Prepare to complete the Module 1 Bridge to Practice Project: Develop a Principal/Coach Partnership Agreement.</a:t>
            </a:r>
            <a:endParaRPr lang="en-US" sz="2800" dirty="0">
              <a:latin typeface="Calibri"/>
              <a:ea typeface="Calibri"/>
              <a:cs typeface="Calibri"/>
              <a:sym typeface="Calibri"/>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9" y="2194855"/>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dirty="0">
                <a:latin typeface="Trebuchet MS" panose="020B0603020202020204" pitchFamily="34" charset="0"/>
                <a:ea typeface="Calibri"/>
                <a:cs typeface="Calibri"/>
                <a:sym typeface="Calibri"/>
              </a:rPr>
              <a:t>Goals for Today</a:t>
            </a:r>
            <a:endParaRPr sz="2400" dirty="0">
              <a:latin typeface="Trebuchet MS" panose="020B0603020202020204" pitchFamily="34" charset="0"/>
            </a:endParaRPr>
          </a:p>
        </p:txBody>
      </p:sp>
    </p:spTree>
    <p:extLst>
      <p:ext uri="{BB962C8B-B14F-4D97-AF65-F5344CB8AC3E}">
        <p14:creationId xmlns:p14="http://schemas.microsoft.com/office/powerpoint/2010/main" val="181980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6</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719743" y="1366206"/>
            <a:ext cx="8476879" cy="523180"/>
          </a:xfrm>
          <a:prstGeom prst="rect">
            <a:avLst/>
          </a:prstGeom>
          <a:noFill/>
          <a:ln>
            <a:noFill/>
          </a:ln>
        </p:spPr>
        <p:txBody>
          <a:bodyPr spcFirstLastPara="1" wrap="square" lIns="91425" tIns="45700" rIns="91425" bIns="45700" anchor="t" anchorCtr="0">
            <a:spAutoFit/>
          </a:bodyPr>
          <a:lstStyle/>
          <a:p>
            <a:pPr lvl="0">
              <a:buClr>
                <a:srgbClr val="000000"/>
              </a:buClr>
              <a:buSzPts val="2400"/>
            </a:pPr>
            <a:r>
              <a:rPr lang="en-US" sz="2800" b="1" i="0" u="none" strike="noStrike" cap="none" dirty="0">
                <a:solidFill>
                  <a:schemeClr val="dk1"/>
                </a:solidFill>
                <a:latin typeface="Trebuchet MS" panose="020B0603020202020204" pitchFamily="34" charset="0"/>
                <a:ea typeface="Calibri"/>
                <a:cs typeface="Calibri"/>
                <a:sym typeface="Calibri"/>
              </a:rPr>
              <a:t>Debrief</a:t>
            </a:r>
            <a:endParaRPr sz="1600" b="0" i="0" u="none" strike="noStrike" cap="none" dirty="0">
              <a:solidFill>
                <a:srgbClr val="000000"/>
              </a:solidFill>
              <a:latin typeface="Trebuchet MS" panose="020B0603020202020204" pitchFamily="34" charset="0"/>
              <a:ea typeface="Arial"/>
              <a:cs typeface="Arial"/>
              <a:sym typeface="Arial"/>
            </a:endParaRPr>
          </a:p>
        </p:txBody>
      </p:sp>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090569" y="2652055"/>
            <a:ext cx="9026310" cy="3010514"/>
          </a:xfrm>
          <a:prstGeom prst="rect">
            <a:avLst/>
          </a:prstGeom>
          <a:noFill/>
          <a:ln>
            <a:noFill/>
          </a:ln>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l" rtl="0">
              <a:lnSpc>
                <a:spcPct val="100000"/>
              </a:lnSpc>
              <a:spcBef>
                <a:spcPts val="0"/>
              </a:spcBef>
              <a:spcAft>
                <a:spcPts val="0"/>
              </a:spcAft>
              <a:buClr>
                <a:srgbClr val="7F7F7F"/>
              </a:buClr>
              <a:buSzPts val="2000"/>
              <a:buChar char="•"/>
            </a:pPr>
            <a:r>
              <a:rPr lang="en-US" sz="2400" dirty="0">
                <a:latin typeface="Calibri"/>
                <a:ea typeface="Calibri"/>
                <a:cs typeface="Calibri"/>
                <a:sym typeface="Calibri"/>
              </a:rPr>
              <a:t>Discuss important aspects of appropriate practices to communicate </a:t>
            </a:r>
            <a:br>
              <a:rPr lang="en-US" sz="2400" dirty="0">
                <a:latin typeface="Calibri"/>
                <a:ea typeface="Calibri"/>
                <a:cs typeface="Calibri"/>
                <a:sym typeface="Calibri"/>
              </a:rPr>
            </a:br>
            <a:r>
              <a:rPr lang="en-US" sz="2400" dirty="0">
                <a:latin typeface="Calibri"/>
                <a:ea typeface="Calibri"/>
                <a:cs typeface="Calibri"/>
                <a:sym typeface="Calibri"/>
              </a:rPr>
              <a:t>across lines of difference and facilitating dialogue that ensures </a:t>
            </a:r>
            <a:br>
              <a:rPr lang="en-US" sz="2400" dirty="0">
                <a:latin typeface="Calibri"/>
                <a:ea typeface="Calibri"/>
                <a:cs typeface="Calibri"/>
                <a:sym typeface="Calibri"/>
              </a:rPr>
            </a:br>
            <a:r>
              <a:rPr lang="en-US" sz="2400" dirty="0">
                <a:latin typeface="Calibri"/>
                <a:ea typeface="Calibri"/>
                <a:cs typeface="Calibri"/>
                <a:sym typeface="Calibri"/>
              </a:rPr>
              <a:t>equitable participation.</a:t>
            </a:r>
            <a:endParaRPr lang="en-US" sz="2800" dirty="0"/>
          </a:p>
          <a:p>
            <a:pPr marL="342900" marR="0" lvl="0" indent="-228600" algn="l" defTabSz="914400" rtl="0" eaLnBrk="1" fontAlgn="auto" latinLnBrk="0" hangingPunct="1">
              <a:lnSpc>
                <a:spcPct val="120000"/>
              </a:lnSpc>
              <a:spcBef>
                <a:spcPts val="0"/>
              </a:spcBef>
              <a:spcAft>
                <a:spcPts val="0"/>
              </a:spcAft>
              <a:buClr>
                <a:srgbClr val="7F7F7F"/>
              </a:buClr>
              <a:buSzPct val="100000"/>
              <a:buFont typeface="Arial"/>
              <a:buNone/>
              <a:tabLst/>
              <a:defRPr/>
            </a:pPr>
            <a:endParaRPr kumimoji="0" lang="en-US" sz="19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lvl="0" indent="-342900" algn="l" rtl="0">
              <a:lnSpc>
                <a:spcPct val="100000"/>
              </a:lnSpc>
              <a:spcBef>
                <a:spcPts val="0"/>
              </a:spcBef>
              <a:spcAft>
                <a:spcPts val="0"/>
              </a:spcAft>
              <a:buClr>
                <a:srgbClr val="7F7F7F"/>
              </a:buClr>
              <a:buSzPts val="2000"/>
              <a:buChar char="•"/>
            </a:pPr>
            <a:r>
              <a:rPr lang="en-US" sz="2400" dirty="0">
                <a:latin typeface="Calibri"/>
                <a:ea typeface="Calibri"/>
                <a:cs typeface="Calibri"/>
                <a:sym typeface="Calibri"/>
              </a:rPr>
              <a:t>Discuss the article, activity, and video-viewing guide completed </a:t>
            </a:r>
            <a:br>
              <a:rPr lang="en-US" sz="2400" dirty="0">
                <a:latin typeface="Calibri"/>
                <a:ea typeface="Calibri"/>
                <a:cs typeface="Calibri"/>
                <a:sym typeface="Calibri"/>
              </a:rPr>
            </a:br>
            <a:r>
              <a:rPr lang="en-US" sz="2400" dirty="0">
                <a:latin typeface="Calibri"/>
                <a:ea typeface="Calibri"/>
                <a:cs typeface="Calibri"/>
                <a:sym typeface="Calibri"/>
              </a:rPr>
              <a:t>after Session 2.</a:t>
            </a:r>
            <a:endParaRPr lang="en-US" sz="2800" dirty="0"/>
          </a:p>
          <a:p>
            <a:pPr marL="0" marR="0" lvl="0" indent="0" algn="l" defTabSz="914400" rtl="0" eaLnBrk="1" fontAlgn="auto" latinLnBrk="0" hangingPunct="1">
              <a:lnSpc>
                <a:spcPct val="120000"/>
              </a:lnSpc>
              <a:spcBef>
                <a:spcPts val="0"/>
              </a:spcBef>
              <a:spcAft>
                <a:spcPts val="0"/>
              </a:spcAft>
              <a:buClr>
                <a:srgbClr val="000000"/>
              </a:buClr>
              <a:buSzPct val="100000"/>
              <a:buFont typeface="Arial"/>
              <a:buNone/>
              <a:tabLst/>
              <a:defRPr/>
            </a:pPr>
            <a:endParaRPr kumimoji="0" lang="en-US" sz="19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20000"/>
              </a:lnSpc>
              <a:spcBef>
                <a:spcPts val="0"/>
              </a:spcBef>
              <a:spcAft>
                <a:spcPts val="0"/>
              </a:spcAft>
              <a:buClr>
                <a:srgbClr val="7F7F7F"/>
              </a:buClr>
              <a:buSzPct val="100000"/>
              <a:buFont typeface="Arial"/>
              <a:buChar char="•"/>
              <a:tabLst/>
              <a:defRPr/>
            </a:pPr>
            <a:r>
              <a:rPr kumimoji="0" lang="en-US" sz="2200" b="0" i="0" u="none" strike="noStrike" kern="0" cap="none" spc="0" normalizeH="0" baseline="0" noProof="0" dirty="0">
                <a:ln>
                  <a:noFill/>
                </a:ln>
                <a:solidFill>
                  <a:srgbClr val="000000"/>
                </a:solidFill>
                <a:effectLst/>
                <a:uLnTx/>
                <a:uFillTx/>
                <a:latin typeface="Calibri"/>
                <a:ea typeface="Calibri"/>
                <a:cs typeface="Calibri"/>
                <a:sym typeface="Calibri"/>
              </a:rPr>
              <a:t>Discuss any questions or comments regarding the last session.</a:t>
            </a:r>
            <a:endParaRPr kumimoji="0" lang="en-US" sz="9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090569" y="2046914"/>
            <a:ext cx="9026310" cy="60514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kumimoji="0" lang="en-US" sz="2400" b="1" i="0" u="none" strike="noStrike" kern="0" cap="none" spc="0" normalizeH="0" baseline="0" noProof="0" dirty="0">
                <a:ln>
                  <a:noFill/>
                </a:ln>
                <a:solidFill>
                  <a:srgbClr val="000000"/>
                </a:solidFill>
                <a:effectLst/>
                <a:uLnTx/>
                <a:uFillTx/>
                <a:latin typeface="Trebuchet MS" panose="020B0603020202020204" pitchFamily="34" charset="0"/>
                <a:ea typeface="Calibri"/>
                <a:cs typeface="Calibri"/>
                <a:sym typeface="Calibri"/>
              </a:rPr>
              <a:t>Review of Module 1, Session 2</a:t>
            </a:r>
            <a:endParaRPr sz="2400" dirty="0">
              <a:latin typeface="Trebuchet MS" panose="020B0603020202020204" pitchFamily="34" charset="0"/>
            </a:endParaRPr>
          </a:p>
        </p:txBody>
      </p:sp>
      <p:pic>
        <p:nvPicPr>
          <p:cNvPr id="2" name="Picture 1">
            <a:extLst>
              <a:ext uri="{FF2B5EF4-FFF2-40B4-BE49-F238E27FC236}">
                <a16:creationId xmlns:a16="http://schemas.microsoft.com/office/drawing/2014/main" id="{F6A9F8B7-77D2-58F2-B43D-8F09F47CCCCF}"/>
              </a:ext>
            </a:extLst>
          </p:cNvPr>
          <p:cNvPicPr>
            <a:picLocks noChangeAspect="1"/>
          </p:cNvPicPr>
          <p:nvPr/>
        </p:nvPicPr>
        <p:blipFill>
          <a:blip r:embed="rId3"/>
          <a:stretch>
            <a:fillRect/>
          </a:stretch>
        </p:blipFill>
        <p:spPr>
          <a:xfrm>
            <a:off x="1090569" y="1426050"/>
            <a:ext cx="530398" cy="463336"/>
          </a:xfrm>
          <a:prstGeom prst="rect">
            <a:avLst/>
          </a:prstGeom>
        </p:spPr>
      </p:pic>
    </p:spTree>
    <p:extLst>
      <p:ext uri="{BB962C8B-B14F-4D97-AF65-F5344CB8AC3E}">
        <p14:creationId xmlns:p14="http://schemas.microsoft.com/office/powerpoint/2010/main" val="371140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7</a:t>
            </a:fld>
            <a:endParaRPr dirty="0"/>
          </a:p>
        </p:txBody>
      </p:sp>
      <p:sp>
        <p:nvSpPr>
          <p:cNvPr id="7" name="Google Shape;326;p12">
            <a:extLst>
              <a:ext uri="{FF2B5EF4-FFF2-40B4-BE49-F238E27FC236}">
                <a16:creationId xmlns:a16="http://schemas.microsoft.com/office/drawing/2014/main" id="{BD8E8ADC-8BCA-869F-F1F1-1D005D30ED95}"/>
              </a:ext>
            </a:extLst>
          </p:cNvPr>
          <p:cNvSpPr txBox="1"/>
          <p:nvPr/>
        </p:nvSpPr>
        <p:spPr>
          <a:xfrm>
            <a:off x="1982069" y="1366206"/>
            <a:ext cx="821455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603020202020204" pitchFamily="34" charset="0"/>
                <a:ea typeface="Calibri"/>
                <a:cs typeface="Calibri"/>
                <a:sym typeface="Calibri"/>
              </a:rPr>
              <a:t>Define and Discuss Session Goals and Content</a:t>
            </a:r>
            <a:endParaRPr sz="1600" b="0" i="0" u="none" strike="noStrike" cap="none" dirty="0">
              <a:solidFill>
                <a:srgbClr val="000000"/>
              </a:solidFill>
              <a:latin typeface="Trebuchet MS" panose="020B0603020202020204" pitchFamily="34" charset="0"/>
              <a:ea typeface="Arial"/>
              <a:cs typeface="Arial"/>
              <a:sym typeface="Arial"/>
            </a:endParaRPr>
          </a:p>
        </p:txBody>
      </p:sp>
      <p:pic>
        <p:nvPicPr>
          <p:cNvPr id="9" name="Google Shape;327;p12">
            <a:extLst>
              <a:ext uri="{FF2B5EF4-FFF2-40B4-BE49-F238E27FC236}">
                <a16:creationId xmlns:a16="http://schemas.microsoft.com/office/drawing/2014/main" id="{3BB6B622-9A2E-E66C-30E8-D372E59C96CE}"/>
              </a:ext>
            </a:extLst>
          </p:cNvPr>
          <p:cNvPicPr preferRelativeResize="0"/>
          <p:nvPr/>
        </p:nvPicPr>
        <p:blipFill rotWithShape="1">
          <a:blip r:embed="rId3">
            <a:alphaModFix/>
          </a:blip>
          <a:srcRect/>
          <a:stretch/>
        </p:blipFill>
        <p:spPr>
          <a:xfrm>
            <a:off x="1430079" y="1366206"/>
            <a:ext cx="551991" cy="461665"/>
          </a:xfrm>
          <a:prstGeom prst="rect">
            <a:avLst/>
          </a:prstGeom>
          <a:noFill/>
          <a:ln>
            <a:noFill/>
          </a:ln>
        </p:spPr>
      </p:pic>
      <p:sp>
        <p:nvSpPr>
          <p:cNvPr id="11" name="Google Shape;334;g10083df9ad4_0_36">
            <a:extLst>
              <a:ext uri="{FF2B5EF4-FFF2-40B4-BE49-F238E27FC236}">
                <a16:creationId xmlns:a16="http://schemas.microsoft.com/office/drawing/2014/main" id="{6E7BE270-DD36-352D-7651-29E8097F1351}"/>
              </a:ext>
            </a:extLst>
          </p:cNvPr>
          <p:cNvSpPr txBox="1">
            <a:spLocks/>
          </p:cNvSpPr>
          <p:nvPr/>
        </p:nvSpPr>
        <p:spPr>
          <a:xfrm>
            <a:off x="1341120" y="2816352"/>
            <a:ext cx="8775759" cy="290169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400"/>
              <a:buFont typeface="Arial" panose="020B0604020202020204" pitchFamily="34" charset="0"/>
              <a:buNone/>
            </a:pPr>
            <a:r>
              <a:rPr lang="en-US" sz="2400" dirty="0">
                <a:latin typeface="Calibri"/>
                <a:ea typeface="Calibri"/>
                <a:cs typeface="Calibri"/>
                <a:sym typeface="Calibri"/>
              </a:rPr>
              <a:t>A. Knowledge of and ability to apply principles and practices that foster an inclusive and collaborative culture. Coaches will be able to:</a:t>
            </a:r>
          </a:p>
          <a:p>
            <a:pPr marL="0" indent="0">
              <a:lnSpc>
                <a:spcPct val="100000"/>
              </a:lnSpc>
              <a:spcBef>
                <a:spcPts val="0"/>
              </a:spcBef>
              <a:buClr>
                <a:schemeClr val="dk1"/>
              </a:buClr>
              <a:buSzPts val="2400"/>
              <a:buFont typeface="Arial" panose="020B0604020202020204" pitchFamily="34" charset="0"/>
              <a:buNone/>
            </a:pPr>
            <a:endParaRPr lang="en-US" sz="2400" dirty="0">
              <a:latin typeface="Calibri"/>
              <a:ea typeface="Calibri"/>
              <a:cs typeface="Calibri"/>
              <a:sym typeface="Calibri"/>
            </a:endParaRPr>
          </a:p>
          <a:p>
            <a:pPr marL="918845" indent="-450850">
              <a:lnSpc>
                <a:spcPct val="100000"/>
              </a:lnSpc>
              <a:spcBef>
                <a:spcPts val="0"/>
              </a:spcBef>
              <a:buClr>
                <a:schemeClr val="dk1"/>
              </a:buClr>
              <a:buSzPts val="2000"/>
              <a:buFont typeface="Arial"/>
              <a:buAutoNum type="arabicPeriod" startAt="6"/>
            </a:pPr>
            <a:r>
              <a:rPr lang="en-US" sz="2000" b="0" i="0" u="none" strike="noStrike" cap="none" dirty="0">
                <a:solidFill>
                  <a:schemeClr val="dk1"/>
                </a:solidFill>
                <a:latin typeface="Calibri"/>
                <a:ea typeface="Calibri"/>
                <a:cs typeface="Calibri"/>
                <a:sym typeface="Calibri"/>
              </a:rPr>
              <a:t>Determine and apply strategies that promote collective responsibility </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for student and professional learning (e.g., Professional Learning Communities</a:t>
            </a:r>
            <a:r>
              <a:rPr lang="en-US" sz="2000" dirty="0">
                <a:solidFill>
                  <a:schemeClr val="dk1"/>
                </a:solidFill>
                <a:latin typeface="Calibri"/>
                <a:ea typeface="Calibri"/>
                <a:cs typeface="Calibri"/>
                <a:sym typeface="Calibri"/>
              </a:rPr>
              <a:t>,</a:t>
            </a:r>
            <a:r>
              <a:rPr lang="en-US" sz="2000" b="0" i="0" u="none" strike="noStrike" cap="none" dirty="0">
                <a:solidFill>
                  <a:schemeClr val="dk1"/>
                </a:solidFill>
                <a:latin typeface="Calibri"/>
                <a:ea typeface="Calibri"/>
                <a:cs typeface="Calibri"/>
                <a:sym typeface="Calibri"/>
              </a:rPr>
              <a:t> collaborative planning, lesson study).</a:t>
            </a:r>
            <a:endParaRPr lang="en-US" sz="1200" dirty="0">
              <a:solidFill>
                <a:schemeClr val="dk1"/>
              </a:solidFill>
              <a:cs typeface="Calibri" panose="020F0502020204030204"/>
            </a:endParaRPr>
          </a:p>
          <a:p>
            <a:pPr marL="918845" marR="0" lvl="0" indent="-450850" algn="l" rtl="0">
              <a:lnSpc>
                <a:spcPct val="100000"/>
              </a:lnSpc>
              <a:spcBef>
                <a:spcPts val="0"/>
              </a:spcBef>
              <a:spcAft>
                <a:spcPts val="0"/>
              </a:spcAft>
              <a:buClr>
                <a:schemeClr val="dk1"/>
              </a:buClr>
              <a:buSzPts val="2000"/>
              <a:buFont typeface="Arial"/>
              <a:buAutoNum type="arabicPeriod" startAt="6"/>
            </a:pPr>
            <a:r>
              <a:rPr lang="en-US" sz="2000" b="0" i="0" u="none" strike="noStrike" cap="none" dirty="0">
                <a:solidFill>
                  <a:schemeClr val="dk1"/>
                </a:solidFill>
                <a:latin typeface="Calibri"/>
                <a:ea typeface="Calibri"/>
                <a:cs typeface="Calibri"/>
                <a:sym typeface="Calibri"/>
              </a:rPr>
              <a:t>Establish a coach/teacher partnership agreement.</a:t>
            </a:r>
            <a:endParaRPr lang="en-US" sz="1200" dirty="0">
              <a:cs typeface="Calibri" panose="020F0502020204030204"/>
            </a:endParaRPr>
          </a:p>
          <a:p>
            <a:pPr marL="918845" marR="0" lvl="0" indent="-450850" algn="l" rtl="0">
              <a:lnSpc>
                <a:spcPct val="100000"/>
              </a:lnSpc>
              <a:spcBef>
                <a:spcPts val="0"/>
              </a:spcBef>
              <a:spcAft>
                <a:spcPts val="0"/>
              </a:spcAft>
              <a:buClr>
                <a:schemeClr val="dk1"/>
              </a:buClr>
              <a:buSzPts val="2000"/>
              <a:buFont typeface="Arial"/>
              <a:buAutoNum type="arabicPeriod" startAt="6"/>
            </a:pPr>
            <a:r>
              <a:rPr lang="en-US" sz="2000" b="0" i="0" u="none" strike="noStrike" cap="none" dirty="0">
                <a:solidFill>
                  <a:schemeClr val="dk1"/>
                </a:solidFill>
                <a:latin typeface="Calibri"/>
                <a:ea typeface="Calibri"/>
                <a:cs typeface="Calibri"/>
                <a:sym typeface="Calibri"/>
              </a:rPr>
              <a:t>Establish a principal/coach partnership agreement.</a:t>
            </a:r>
            <a:endParaRPr lang="en-US" sz="1400" b="0" i="0" u="none" strike="noStrike" cap="none" dirty="0">
              <a:solidFill>
                <a:srgbClr val="000000"/>
              </a:solidFill>
              <a:latin typeface="Arial"/>
              <a:ea typeface="Arial"/>
              <a:cs typeface="Arial"/>
            </a:endParaRPr>
          </a:p>
        </p:txBody>
      </p:sp>
      <p:sp>
        <p:nvSpPr>
          <p:cNvPr id="14" name="Google Shape;336;g10083df9ad4_0_36">
            <a:extLst>
              <a:ext uri="{FF2B5EF4-FFF2-40B4-BE49-F238E27FC236}">
                <a16:creationId xmlns:a16="http://schemas.microsoft.com/office/drawing/2014/main" id="{BBE3094E-136E-55D9-BA5A-DFA2E8684BBC}"/>
              </a:ext>
            </a:extLst>
          </p:cNvPr>
          <p:cNvSpPr txBox="1">
            <a:spLocks noGrp="1"/>
          </p:cNvSpPr>
          <p:nvPr>
            <p:ph type="title" idx="4294967295"/>
          </p:nvPr>
        </p:nvSpPr>
        <p:spPr>
          <a:xfrm>
            <a:off x="1430079" y="2194855"/>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2400" b="1" dirty="0">
                <a:latin typeface="Trebuchet MS" panose="020B0603020202020204" pitchFamily="34" charset="0"/>
                <a:ea typeface="Calibri"/>
                <a:cs typeface="Calibri"/>
                <a:sym typeface="Calibri"/>
              </a:rPr>
              <a:t>Literacy Coach Domain and Standards: Session 2</a:t>
            </a:r>
            <a:endParaRPr sz="2400" dirty="0">
              <a:latin typeface="Trebuchet MS" panose="020B0603020202020204" pitchFamily="34" charset="0"/>
            </a:endParaRPr>
          </a:p>
        </p:txBody>
      </p:sp>
    </p:spTree>
    <p:extLst>
      <p:ext uri="{BB962C8B-B14F-4D97-AF65-F5344CB8AC3E}">
        <p14:creationId xmlns:p14="http://schemas.microsoft.com/office/powerpoint/2010/main" val="113414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8</a:t>
            </a:fld>
            <a:endParaRPr dirty="0"/>
          </a:p>
        </p:txBody>
      </p:sp>
      <p:sp>
        <p:nvSpPr>
          <p:cNvPr id="7" name="Google Shape;412;p21">
            <a:extLst>
              <a:ext uri="{FF2B5EF4-FFF2-40B4-BE49-F238E27FC236}">
                <a16:creationId xmlns:a16="http://schemas.microsoft.com/office/drawing/2014/main" id="{B681CADB-0A29-5479-565D-1A3D8D150B2B}"/>
              </a:ext>
            </a:extLst>
          </p:cNvPr>
          <p:cNvSpPr txBox="1">
            <a:spLocks/>
          </p:cNvSpPr>
          <p:nvPr/>
        </p:nvSpPr>
        <p:spPr>
          <a:xfrm>
            <a:off x="1108665" y="2041400"/>
            <a:ext cx="8362604" cy="411264"/>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ct val="108108"/>
              <a:buFont typeface="Arial" panose="020B0604020202020204" pitchFamily="34" charset="0"/>
              <a:buNone/>
            </a:pPr>
            <a:r>
              <a:rPr lang="en-US" sz="3200" dirty="0">
                <a:latin typeface="Calibri"/>
                <a:ea typeface="Calibri"/>
                <a:cs typeface="Calibri"/>
                <a:sym typeface="Calibri"/>
              </a:rPr>
              <a:t>Establishing Expectations</a:t>
            </a:r>
            <a:endParaRPr lang="en-US" sz="3200"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756360" y="1291832"/>
            <a:ext cx="4162966"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Learn and Confirm</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11" name="Google Shape;415;p21">
            <a:extLst>
              <a:ext uri="{FF2B5EF4-FFF2-40B4-BE49-F238E27FC236}">
                <a16:creationId xmlns:a16="http://schemas.microsoft.com/office/drawing/2014/main" id="{89121852-862A-10B7-F7CF-BFCEB3A1216F}"/>
              </a:ext>
            </a:extLst>
          </p:cNvPr>
          <p:cNvPicPr preferRelativeResize="0"/>
          <p:nvPr/>
        </p:nvPicPr>
        <p:blipFill rotWithShape="1">
          <a:blip r:embed="rId3">
            <a:alphaModFix/>
          </a:blip>
          <a:srcRect/>
          <a:stretch/>
        </p:blipFill>
        <p:spPr>
          <a:xfrm>
            <a:off x="1108665" y="1349518"/>
            <a:ext cx="521389" cy="471255"/>
          </a:xfrm>
          <a:prstGeom prst="rect">
            <a:avLst/>
          </a:prstGeom>
          <a:noFill/>
          <a:ln>
            <a:noFill/>
          </a:ln>
        </p:spPr>
      </p:pic>
      <p:sp>
        <p:nvSpPr>
          <p:cNvPr id="2" name="TextBox 1">
            <a:extLst>
              <a:ext uri="{FF2B5EF4-FFF2-40B4-BE49-F238E27FC236}">
                <a16:creationId xmlns:a16="http://schemas.microsoft.com/office/drawing/2014/main" id="{9B328330-DD49-B58D-1160-9DE306E2BB32}"/>
              </a:ext>
            </a:extLst>
          </p:cNvPr>
          <p:cNvSpPr txBox="1"/>
          <p:nvPr/>
        </p:nvSpPr>
        <p:spPr>
          <a:xfrm>
            <a:off x="1224793" y="2726421"/>
            <a:ext cx="9152389" cy="2308324"/>
          </a:xfrm>
          <a:prstGeom prst="rect">
            <a:avLst/>
          </a:prstGeom>
          <a:noFill/>
        </p:spPr>
        <p:txBody>
          <a:bodyPr wrap="square" lIns="91440" tIns="45720" rIns="91440" bIns="45720" rtlCol="0" anchor="t">
            <a:spAutoFit/>
          </a:bodyPr>
          <a:lstStyle/>
          <a:p>
            <a:pPr marL="0" lvl="0" indent="0" algn="l" rtl="0">
              <a:lnSpc>
                <a:spcPct val="100000"/>
              </a:lnSpc>
              <a:spcBef>
                <a:spcPts val="0"/>
              </a:spcBef>
              <a:spcAft>
                <a:spcPts val="0"/>
              </a:spcAft>
              <a:buClr>
                <a:schemeClr val="dk1"/>
              </a:buClr>
              <a:buSzPts val="2400"/>
              <a:buNone/>
            </a:pPr>
            <a:r>
              <a:rPr lang="en-US" sz="2400" dirty="0">
                <a:latin typeface="Calibri"/>
                <a:ea typeface="Calibri"/>
                <a:cs typeface="Calibri"/>
                <a:sym typeface="Calibri"/>
              </a:rPr>
              <a:t>Promoting collective responsibility for student and professional learning. Strategies to discuss and apply:</a:t>
            </a:r>
            <a:endParaRPr lang="en-US" sz="4000" dirty="0"/>
          </a:p>
          <a:p>
            <a:pPr marL="0" lvl="0" indent="0" algn="l" rtl="0">
              <a:lnSpc>
                <a:spcPct val="100000"/>
              </a:lnSpc>
              <a:spcBef>
                <a:spcPts val="0"/>
              </a:spcBef>
              <a:spcAft>
                <a:spcPts val="0"/>
              </a:spcAft>
              <a:buClr>
                <a:schemeClr val="dk1"/>
              </a:buClr>
              <a:buSzPts val="2400"/>
              <a:buNone/>
            </a:pPr>
            <a:endParaRPr lang="en-US" sz="2400" dirty="0">
              <a:latin typeface="Calibri"/>
              <a:ea typeface="Calibri"/>
              <a:cs typeface="Calibri"/>
              <a:sym typeface="Calibri"/>
            </a:endParaRPr>
          </a:p>
          <a:p>
            <a:pPr marL="342900" indent="-342900">
              <a:buClr>
                <a:srgbClr val="7F7F7F"/>
              </a:buClr>
              <a:buSzPts val="2400"/>
              <a:buChar char="•"/>
            </a:pPr>
            <a:r>
              <a:rPr lang="en-US" sz="2400" dirty="0">
                <a:latin typeface="Calibri"/>
                <a:ea typeface="Calibri"/>
                <a:cs typeface="Calibri"/>
                <a:sym typeface="Calibri"/>
              </a:rPr>
              <a:t>Professional Learning Communities (PLCs)</a:t>
            </a:r>
            <a:endParaRPr lang="en-US" sz="4000" dirty="0"/>
          </a:p>
          <a:p>
            <a:pPr marL="342900" lvl="0" indent="-342900" algn="l" rtl="0">
              <a:lnSpc>
                <a:spcPct val="100000"/>
              </a:lnSpc>
              <a:spcBef>
                <a:spcPts val="0"/>
              </a:spcBef>
              <a:spcAft>
                <a:spcPts val="0"/>
              </a:spcAft>
              <a:buClr>
                <a:srgbClr val="7F7F7F"/>
              </a:buClr>
              <a:buSzPts val="2400"/>
              <a:buChar char="•"/>
            </a:pPr>
            <a:r>
              <a:rPr lang="en-US" sz="2400" dirty="0">
                <a:latin typeface="Calibri"/>
                <a:ea typeface="Calibri"/>
                <a:cs typeface="Calibri"/>
                <a:sym typeface="Calibri"/>
              </a:rPr>
              <a:t>Lesson study</a:t>
            </a:r>
            <a:endParaRPr lang="en-US" sz="4000" dirty="0"/>
          </a:p>
          <a:p>
            <a:pPr marL="342900" lvl="0" indent="-342900" algn="l" rtl="0">
              <a:lnSpc>
                <a:spcPct val="100000"/>
              </a:lnSpc>
              <a:spcBef>
                <a:spcPts val="0"/>
              </a:spcBef>
              <a:spcAft>
                <a:spcPts val="0"/>
              </a:spcAft>
              <a:buClr>
                <a:srgbClr val="7F7F7F"/>
              </a:buClr>
              <a:buSzPts val="2400"/>
              <a:buChar char="•"/>
            </a:pPr>
            <a:r>
              <a:rPr lang="en-US" sz="2400" dirty="0">
                <a:latin typeface="Calibri"/>
                <a:ea typeface="Calibri"/>
                <a:cs typeface="Calibri"/>
                <a:sym typeface="Calibri"/>
              </a:rPr>
              <a:t>Collaborative planning</a:t>
            </a:r>
            <a:endParaRPr lang="en-US" sz="4000" dirty="0"/>
          </a:p>
        </p:txBody>
      </p:sp>
    </p:spTree>
    <p:extLst>
      <p:ext uri="{BB962C8B-B14F-4D97-AF65-F5344CB8AC3E}">
        <p14:creationId xmlns:p14="http://schemas.microsoft.com/office/powerpoint/2010/main" val="411372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9</a:t>
            </a:fld>
            <a:endParaRPr dirty="0"/>
          </a:p>
        </p:txBody>
      </p:sp>
      <p:sp>
        <p:nvSpPr>
          <p:cNvPr id="9" name="Google Shape;413;p21">
            <a:extLst>
              <a:ext uri="{FF2B5EF4-FFF2-40B4-BE49-F238E27FC236}">
                <a16:creationId xmlns:a16="http://schemas.microsoft.com/office/drawing/2014/main" id="{07F5EA68-CFD4-418C-60C8-79F294DD6600}"/>
              </a:ext>
            </a:extLst>
          </p:cNvPr>
          <p:cNvSpPr txBox="1"/>
          <p:nvPr/>
        </p:nvSpPr>
        <p:spPr>
          <a:xfrm>
            <a:off x="1353313" y="772700"/>
            <a:ext cx="6534911" cy="5847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3200" b="1" i="0" u="none" strike="noStrike" cap="none" dirty="0">
                <a:solidFill>
                  <a:schemeClr val="dk1"/>
                </a:solidFill>
                <a:latin typeface="Trebuchet MS" panose="020B0603020202020204" pitchFamily="34" charset="0"/>
                <a:ea typeface="Calibri"/>
                <a:cs typeface="Calibri"/>
                <a:sym typeface="Calibri"/>
              </a:rPr>
              <a:t>Establishing Expectations</a:t>
            </a:r>
            <a:endParaRPr sz="3200" b="0" i="0" u="none" strike="noStrike" cap="none" dirty="0">
              <a:solidFill>
                <a:srgbClr val="000000"/>
              </a:solidFill>
              <a:latin typeface="Trebuchet MS" panose="020B0603020202020204" pitchFamily="34" charset="0"/>
              <a:ea typeface="Arial"/>
              <a:cs typeface="Arial"/>
              <a:sym typeface="Arial"/>
            </a:endParaRPr>
          </a:p>
        </p:txBody>
      </p:sp>
      <p:pic>
        <p:nvPicPr>
          <p:cNvPr id="3" name="Picture 2">
            <a:extLst>
              <a:ext uri="{FF2B5EF4-FFF2-40B4-BE49-F238E27FC236}">
                <a16:creationId xmlns:a16="http://schemas.microsoft.com/office/drawing/2014/main" id="{2AC5093C-0CA2-628E-30B5-4FEA09688BDC}"/>
              </a:ext>
            </a:extLst>
          </p:cNvPr>
          <p:cNvPicPr>
            <a:picLocks noChangeAspect="1"/>
          </p:cNvPicPr>
          <p:nvPr/>
        </p:nvPicPr>
        <p:blipFill>
          <a:blip r:embed="rId3"/>
          <a:stretch>
            <a:fillRect/>
          </a:stretch>
        </p:blipFill>
        <p:spPr>
          <a:xfrm>
            <a:off x="463296" y="1646714"/>
            <a:ext cx="10375391" cy="4219326"/>
          </a:xfrm>
          <a:prstGeom prst="rect">
            <a:avLst/>
          </a:prstGeom>
        </p:spPr>
      </p:pic>
    </p:spTree>
    <p:extLst>
      <p:ext uri="{BB962C8B-B14F-4D97-AF65-F5344CB8AC3E}">
        <p14:creationId xmlns:p14="http://schemas.microsoft.com/office/powerpoint/2010/main" val="3213547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eaff22-c69d-47eb-bce9-d86f52f68881" xsi:nil="true"/>
    <lcf76f155ced4ddcb4097134ff3c332f xmlns="496a2341-6b8f-451c-ba40-d2260ea7ac3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1D6A3D188B1244AE8FAD1418A03E4B" ma:contentTypeVersion="16" ma:contentTypeDescription="Create a new document." ma:contentTypeScope="" ma:versionID="a1517bbbf01a51e6098ad376a8acd7ec">
  <xsd:schema xmlns:xsd="http://www.w3.org/2001/XMLSchema" xmlns:xs="http://www.w3.org/2001/XMLSchema" xmlns:p="http://schemas.microsoft.com/office/2006/metadata/properties" xmlns:ns2="496a2341-6b8f-451c-ba40-d2260ea7ac3b" xmlns:ns3="83eaff22-c69d-47eb-bce9-d86f52f68881" targetNamespace="http://schemas.microsoft.com/office/2006/metadata/properties" ma:root="true" ma:fieldsID="df5c91ed54b4ab7701e5e5a7568cac2a" ns2:_="" ns3:_="">
    <xsd:import namespace="496a2341-6b8f-451c-ba40-d2260ea7ac3b"/>
    <xsd:import namespace="83eaff22-c69d-47eb-bce9-d86f52f68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a2341-6b8f-451c-ba40-d2260ea7a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aff22-c69d-47eb-bce9-d86f52f68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64cfcf-4146-46fc-b152-35f4cb8de93d}" ma:internalName="TaxCatchAll" ma:showField="CatchAllData" ma:web="83eaff22-c69d-47eb-bce9-d86f52f68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AB6F8E-4D88-45E5-95F6-8B5D07FFDA94}">
  <ds:schemaRefs>
    <ds:schemaRef ds:uri="http://schemas.microsoft.com/office/2006/metadata/properties"/>
    <ds:schemaRef ds:uri="http://schemas.microsoft.com/office/infopath/2007/PartnerControls"/>
    <ds:schemaRef ds:uri="83eaff22-c69d-47eb-bce9-d86f52f68881"/>
    <ds:schemaRef ds:uri="496a2341-6b8f-451c-ba40-d2260ea7ac3b"/>
  </ds:schemaRefs>
</ds:datastoreItem>
</file>

<file path=customXml/itemProps2.xml><?xml version="1.0" encoding="utf-8"?>
<ds:datastoreItem xmlns:ds="http://schemas.openxmlformats.org/officeDocument/2006/customXml" ds:itemID="{30ED0ACB-1A4B-45D4-B5C8-B564569DA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6a2341-6b8f-451c-ba40-d2260ea7ac3b"/>
    <ds:schemaRef ds:uri="83eaff22-c69d-47eb-bce9-d86f52f68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A8AF03-AAAF-4753-8CC1-595E186FC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464</TotalTime>
  <Words>3436</Words>
  <Application>Microsoft Office PowerPoint</Application>
  <PresentationFormat>Widescreen</PresentationFormat>
  <Paragraphs>320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Trebuchet MS</vt:lpstr>
      <vt:lpstr>Office Theme</vt:lpstr>
      <vt:lpstr>PowerPoint Presentation</vt:lpstr>
      <vt:lpstr>PowerPoint Presentation</vt:lpstr>
      <vt:lpstr>Bridge to Practice Activities for Coaches</vt:lpstr>
      <vt:lpstr>Norms For Our Course</vt:lpstr>
      <vt:lpstr>Goals for Today</vt:lpstr>
      <vt:lpstr>Review of Module 1, Session 2</vt:lpstr>
      <vt:lpstr>Literacy Coach Domain and Standards: Session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Post-Session Reflection, Planning, and Implementation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Vinson</dc:creator>
  <cp:lastModifiedBy>Jacob Vinson</cp:lastModifiedBy>
  <cp:revision>85</cp:revision>
  <dcterms:created xsi:type="dcterms:W3CDTF">2023-12-13T15:55:56Z</dcterms:created>
  <dcterms:modified xsi:type="dcterms:W3CDTF">2024-07-02T17:41:59Z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y fmtid="{D5CDD505-2E9C-101B-9397-08002B2CF9AE}" pid="3" name="MediaServiceImageTags">
    <vt:lpwstr/>
  </property>
</Properties>
</file>