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sldIdLst>
    <p:sldId id="301" r:id="rId5"/>
    <p:sldId id="302" r:id="rId6"/>
    <p:sldId id="383" r:id="rId7"/>
    <p:sldId id="273" r:id="rId8"/>
    <p:sldId id="275" r:id="rId9"/>
    <p:sldId id="304" r:id="rId10"/>
    <p:sldId id="334" r:id="rId11"/>
    <p:sldId id="284" r:id="rId12"/>
    <p:sldId id="357" r:id="rId13"/>
    <p:sldId id="358" r:id="rId14"/>
    <p:sldId id="359" r:id="rId15"/>
    <p:sldId id="306" r:id="rId16"/>
    <p:sldId id="360" r:id="rId17"/>
    <p:sldId id="361" r:id="rId18"/>
    <p:sldId id="335" r:id="rId19"/>
    <p:sldId id="362" r:id="rId20"/>
    <p:sldId id="363" r:id="rId21"/>
    <p:sldId id="336" r:id="rId22"/>
    <p:sldId id="364" r:id="rId23"/>
    <p:sldId id="365" r:id="rId24"/>
    <p:sldId id="366" r:id="rId25"/>
    <p:sldId id="368" r:id="rId26"/>
    <p:sldId id="369" r:id="rId27"/>
    <p:sldId id="370" r:id="rId28"/>
    <p:sldId id="371" r:id="rId29"/>
    <p:sldId id="372" r:id="rId30"/>
    <p:sldId id="373" r:id="rId31"/>
    <p:sldId id="374" r:id="rId32"/>
    <p:sldId id="375" r:id="rId33"/>
    <p:sldId id="376" r:id="rId34"/>
    <p:sldId id="377" r:id="rId35"/>
    <p:sldId id="378" r:id="rId36"/>
    <p:sldId id="379" r:id="rId37"/>
    <p:sldId id="380" r:id="rId38"/>
    <p:sldId id="381" r:id="rId39"/>
    <p:sldId id="382" r:id="rId40"/>
    <p:sldId id="333" r:id="rId41"/>
    <p:sldId id="299" r:id="rId42"/>
    <p:sldId id="30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7D153D-B4A2-5DB0-9F2F-B7D250EF8E92}" name="Kevin Smith" initials="KS" userId="S::kgs0736@fsu.edu::f02b7fb0-fdf1-4cca-a478-0caecbfd7073" providerId="AD"/>
  <p188:author id="{E6A333B4-30A6-35E7-CDC0-E5FEB1127E3D}" name="Katrina Notarmaso-Mahoney" initials="KN" userId="S::katrina@excelined.org::543b94d8-a113-4787-a6ad-6203a4f58870" providerId="AD"/>
  <p188:author id="{B242C5BF-98D6-44AA-0145-4AEAB9BB99D9}" name="Sonya Yates" initials="SY" userId="S::sonya@excelined.org::555b4f29-d8dd-44bf-876a-b9d526afb45e" providerId="AD"/>
  <p188:author id="{55A842C4-9099-2C0E-9FA9-0E61D1729E35}" name="Laurie Lee" initials="LL" userId="Laurie Lee" providerId="None"/>
  <p188:author id="{2D766EE5-3A07-15EE-FFE2-4DAE02834998}" name="Kymyona Burk" initials="KB" userId="S::kymyona@excelined.org::347128d6-314b-493c-a7a3-dba4bf3c9a1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AECC"/>
    <a:srgbClr val="DBBBE3"/>
    <a:srgbClr val="E6F2F5"/>
    <a:srgbClr val="7938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0" autoAdjust="0"/>
    <p:restoredTop sz="69330" autoAdjust="0"/>
  </p:normalViewPr>
  <p:slideViewPr>
    <p:cSldViewPr snapToGrid="0">
      <p:cViewPr varScale="1">
        <p:scale>
          <a:sx n="113" d="100"/>
          <a:sy n="113" d="100"/>
        </p:scale>
        <p:origin x="1914"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sey Sullivan Taylor" userId="S::casey@excelined.org::9663d1b7-08cb-4a86-a7ce-d092f07560ef" providerId="AD" clId="Web-{3F9F611C-0F21-4711-5FBB-A581EF30C5F0}"/>
    <pc:docChg chg="modSld">
      <pc:chgData name="Casey Sullivan Taylor" userId="S::casey@excelined.org::9663d1b7-08cb-4a86-a7ce-d092f07560ef" providerId="AD" clId="Web-{3F9F611C-0F21-4711-5FBB-A581EF30C5F0}" dt="2024-06-17T19:29:24.995" v="6" actId="20577"/>
      <pc:docMkLst>
        <pc:docMk/>
      </pc:docMkLst>
      <pc:sldChg chg="modSp">
        <pc:chgData name="Casey Sullivan Taylor" userId="S::casey@excelined.org::9663d1b7-08cb-4a86-a7ce-d092f07560ef" providerId="AD" clId="Web-{3F9F611C-0F21-4711-5FBB-A581EF30C5F0}" dt="2024-06-17T19:29:24.995" v="6" actId="20577"/>
        <pc:sldMkLst>
          <pc:docMk/>
          <pc:sldMk cId="2054857590" sldId="363"/>
        </pc:sldMkLst>
        <pc:spChg chg="mod">
          <ac:chgData name="Casey Sullivan Taylor" userId="S::casey@excelined.org::9663d1b7-08cb-4a86-a7ce-d092f07560ef" providerId="AD" clId="Web-{3F9F611C-0F21-4711-5FBB-A581EF30C5F0}" dt="2024-06-17T19:29:24.995" v="6" actId="20577"/>
          <ac:spMkLst>
            <pc:docMk/>
            <pc:sldMk cId="2054857590" sldId="363"/>
            <ac:spMk id="2" creationId="{D08D490C-1736-4140-B8F3-E651DA454069}"/>
          </ac:spMkLst>
        </pc:spChg>
      </pc:sldChg>
    </pc:docChg>
  </pc:docChgLst>
  <pc:docChgLst>
    <pc:chgData name="Jacob Vinson" userId="4d9785c4-bc8c-44b8-a745-b1e3ed407221" providerId="ADAL" clId="{0DD882F1-C572-4043-92BC-15FF62F6162F}"/>
    <pc:docChg chg="modSld">
      <pc:chgData name="Jacob Vinson" userId="4d9785c4-bc8c-44b8-a745-b1e3ed407221" providerId="ADAL" clId="{0DD882F1-C572-4043-92BC-15FF62F6162F}" dt="2024-07-02T17:19:28.119" v="30" actId="255"/>
      <pc:docMkLst>
        <pc:docMk/>
      </pc:docMkLst>
      <pc:sldChg chg="modSp mod">
        <pc:chgData name="Jacob Vinson" userId="4d9785c4-bc8c-44b8-a745-b1e3ed407221" providerId="ADAL" clId="{0DD882F1-C572-4043-92BC-15FF62F6162F}" dt="2024-07-02T17:19:28.119" v="30" actId="255"/>
        <pc:sldMkLst>
          <pc:docMk/>
          <pc:sldMk cId="1409175553" sldId="302"/>
        </pc:sldMkLst>
        <pc:graphicFrameChg chg="modGraphic">
          <ac:chgData name="Jacob Vinson" userId="4d9785c4-bc8c-44b8-a745-b1e3ed407221" providerId="ADAL" clId="{0DD882F1-C572-4043-92BC-15FF62F6162F}" dt="2024-07-02T17:19:28.119" v="30" actId="255"/>
          <ac:graphicFrameMkLst>
            <pc:docMk/>
            <pc:sldMk cId="1409175553" sldId="302"/>
            <ac:graphicFrameMk id="7" creationId="{FD13B1F1-01C8-C3C0-EDE8-FD6CBBCC5D37}"/>
          </ac:graphicFrameMkLst>
        </pc:graphicFrameChg>
      </pc:sldChg>
    </pc:docChg>
  </pc:docChgLst>
  <pc:docChgLst>
    <pc:chgData name="Laurie Lee" userId="9f666aa1-e01d-4c43-8589-9b3508f014ba" providerId="ADAL" clId="{C33EF552-C1BB-46B5-BBD4-2D8A019C0768}"/>
    <pc:docChg chg="modSld">
      <pc:chgData name="Laurie Lee" userId="9f666aa1-e01d-4c43-8589-9b3508f014ba" providerId="ADAL" clId="{C33EF552-C1BB-46B5-BBD4-2D8A019C0768}" dt="2024-03-05T13:43:55.087" v="6"/>
      <pc:docMkLst>
        <pc:docMk/>
      </pc:docMkLst>
      <pc:sldChg chg="modSp mod modCm">
        <pc:chgData name="Laurie Lee" userId="9f666aa1-e01d-4c43-8589-9b3508f014ba" providerId="ADAL" clId="{C33EF552-C1BB-46B5-BBD4-2D8A019C0768}" dt="2024-03-05T13:42:37.165" v="1"/>
        <pc:sldMkLst>
          <pc:docMk/>
          <pc:sldMk cId="1409175553" sldId="302"/>
        </pc:sldMkLst>
        <pc:graphicFrameChg chg="modGraphic">
          <ac:chgData name="Laurie Lee" userId="9f666aa1-e01d-4c43-8589-9b3508f014ba" providerId="ADAL" clId="{C33EF552-C1BB-46B5-BBD4-2D8A019C0768}" dt="2024-03-05T13:42:27.035" v="0" actId="255"/>
          <ac:graphicFrameMkLst>
            <pc:docMk/>
            <pc:sldMk cId="1409175553" sldId="302"/>
            <ac:graphicFrameMk id="7" creationId="{FD13B1F1-01C8-C3C0-EDE8-FD6CBBCC5D37}"/>
          </ac:graphicFrameMkLst>
        </pc:graphicFrameChg>
        <pc:extLst>
          <p:ext xmlns:p="http://schemas.openxmlformats.org/presentationml/2006/main" uri="{D6D511B9-2390-475A-947B-AFAB55BFBCF1}">
            <pc226:cmChg xmlns:pc226="http://schemas.microsoft.com/office/powerpoint/2022/06/main/command" chg="">
              <pc226:chgData name="Laurie Lee" userId="9f666aa1-e01d-4c43-8589-9b3508f014ba" providerId="ADAL" clId="{C33EF552-C1BB-46B5-BBD4-2D8A019C0768}" dt="2024-03-05T13:42:37.165" v="1"/>
              <pc2:cmMkLst xmlns:pc2="http://schemas.microsoft.com/office/powerpoint/2019/9/main/command">
                <pc:docMk/>
                <pc:sldMk cId="1409175553" sldId="302"/>
                <pc2:cmMk id="{1E51BF82-BEAC-45F0-A816-07F1804B0F3B}"/>
              </pc2:cmMkLst>
              <pc226:cmRplyChg chg="add">
                <pc226:chgData name="Laurie Lee" userId="9f666aa1-e01d-4c43-8589-9b3508f014ba" providerId="ADAL" clId="{C33EF552-C1BB-46B5-BBD4-2D8A019C0768}" dt="2024-03-05T13:42:37.165" v="1"/>
                <pc2:cmRplyMkLst xmlns:pc2="http://schemas.microsoft.com/office/powerpoint/2019/9/main/command">
                  <pc:docMk/>
                  <pc:sldMk cId="1409175553" sldId="302"/>
                  <pc2:cmMk id="{1E51BF82-BEAC-45F0-A816-07F1804B0F3B}"/>
                  <pc2:cmRplyMk id="{B09F6F91-B238-47C5-AB98-B2A7F6D75716}"/>
                </pc2:cmRplyMkLst>
              </pc226:cmRplyChg>
            </pc226:cmChg>
          </p:ext>
        </pc:extLst>
      </pc:sldChg>
      <pc:sldChg chg="modSp mod modCm">
        <pc:chgData name="Laurie Lee" userId="9f666aa1-e01d-4c43-8589-9b3508f014ba" providerId="ADAL" clId="{C33EF552-C1BB-46B5-BBD4-2D8A019C0768}" dt="2024-03-05T13:43:55.087" v="6"/>
        <pc:sldMkLst>
          <pc:docMk/>
          <pc:sldMk cId="659151754" sldId="360"/>
        </pc:sldMkLst>
        <pc:spChg chg="mod">
          <ac:chgData name="Laurie Lee" userId="9f666aa1-e01d-4c43-8589-9b3508f014ba" providerId="ADAL" clId="{C33EF552-C1BB-46B5-BBD4-2D8A019C0768}" dt="2024-03-05T13:43:48.370" v="5" actId="20577"/>
          <ac:spMkLst>
            <pc:docMk/>
            <pc:sldMk cId="659151754" sldId="360"/>
            <ac:spMk id="5" creationId="{3F8C21AD-14CE-DBBF-9239-7A6E48C0956A}"/>
          </ac:spMkLst>
        </pc:spChg>
        <pc:spChg chg="mod">
          <ac:chgData name="Laurie Lee" userId="9f666aa1-e01d-4c43-8589-9b3508f014ba" providerId="ADAL" clId="{C33EF552-C1BB-46B5-BBD4-2D8A019C0768}" dt="2024-03-05T13:43:23.696" v="2" actId="14100"/>
          <ac:spMkLst>
            <pc:docMk/>
            <pc:sldMk cId="659151754" sldId="360"/>
            <ac:spMk id="7" creationId="{B681CADB-0A29-5479-565D-1A3D8D150B2B}"/>
          </ac:spMkLst>
        </pc:spChg>
        <pc:picChg chg="mod">
          <ac:chgData name="Laurie Lee" userId="9f666aa1-e01d-4c43-8589-9b3508f014ba" providerId="ADAL" clId="{C33EF552-C1BB-46B5-BBD4-2D8A019C0768}" dt="2024-03-05T13:43:26.172" v="3" actId="1076"/>
          <ac:picMkLst>
            <pc:docMk/>
            <pc:sldMk cId="659151754" sldId="360"/>
            <ac:picMk id="3" creationId="{CF7DB7A2-33A7-435E-9CF9-DCDEB33F30DC}"/>
          </ac:picMkLst>
        </pc:picChg>
        <pc:extLst>
          <p:ext xmlns:p="http://schemas.openxmlformats.org/presentationml/2006/main" uri="{D6D511B9-2390-475A-947B-AFAB55BFBCF1}">
            <pc226:cmChg xmlns:pc226="http://schemas.microsoft.com/office/powerpoint/2022/06/main/command" chg="mod">
              <pc226:chgData name="Laurie Lee" userId="9f666aa1-e01d-4c43-8589-9b3508f014ba" providerId="ADAL" clId="{C33EF552-C1BB-46B5-BBD4-2D8A019C0768}" dt="2024-03-05T13:43:55.087" v="6"/>
              <pc2:cmMkLst xmlns:pc2="http://schemas.microsoft.com/office/powerpoint/2019/9/main/command">
                <pc:docMk/>
                <pc:sldMk cId="659151754" sldId="360"/>
                <pc2:cmMk id="{EDDDEEE6-889E-4201-A113-BF077C90D758}"/>
              </pc2:cmMkLst>
              <pc226:cmRplyChg chg="add">
                <pc226:chgData name="Laurie Lee" userId="9f666aa1-e01d-4c43-8589-9b3508f014ba" providerId="ADAL" clId="{C33EF552-C1BB-46B5-BBD4-2D8A019C0768}" dt="2024-03-05T13:43:55.087" v="6"/>
                <pc2:cmRplyMkLst xmlns:pc2="http://schemas.microsoft.com/office/powerpoint/2019/9/main/command">
                  <pc:docMk/>
                  <pc:sldMk cId="659151754" sldId="360"/>
                  <pc2:cmMk id="{EDDDEEE6-889E-4201-A113-BF077C90D758}"/>
                  <pc2:cmRplyMk id="{E651CFA9-1CBD-46E7-A1FA-5CC0BD48F80C}"/>
                </pc2:cmRplyMkLst>
              </pc226:cmRplyChg>
            </pc226:cmChg>
          </p:ext>
        </pc:extLst>
      </pc:sldChg>
    </pc:docChg>
  </pc:docChgLst>
  <pc:docChgLst>
    <pc:chgData name="Kevin Smith" userId="f02b7fb0-fdf1-4cca-a478-0caecbfd7073" providerId="ADAL" clId="{A992FD5D-7395-4B97-BBB3-5DFB319269D7}"/>
    <pc:docChg chg="modSld">
      <pc:chgData name="Kevin Smith" userId="f02b7fb0-fdf1-4cca-a478-0caecbfd7073" providerId="ADAL" clId="{A992FD5D-7395-4B97-BBB3-5DFB319269D7}" dt="2024-03-13T13:46:23.295" v="6" actId="27107"/>
      <pc:docMkLst>
        <pc:docMk/>
      </pc:docMkLst>
      <pc:sldChg chg="modSp mod">
        <pc:chgData name="Kevin Smith" userId="f02b7fb0-fdf1-4cca-a478-0caecbfd7073" providerId="ADAL" clId="{A992FD5D-7395-4B97-BBB3-5DFB319269D7}" dt="2024-03-12T12:40:43.287" v="5" actId="1076"/>
        <pc:sldMkLst>
          <pc:docMk/>
          <pc:sldMk cId="3126238169" sldId="361"/>
        </pc:sldMkLst>
        <pc:spChg chg="mod">
          <ac:chgData name="Kevin Smith" userId="f02b7fb0-fdf1-4cca-a478-0caecbfd7073" providerId="ADAL" clId="{A992FD5D-7395-4B97-BBB3-5DFB319269D7}" dt="2024-03-12T12:40:43.287" v="5" actId="1076"/>
          <ac:spMkLst>
            <pc:docMk/>
            <pc:sldMk cId="3126238169" sldId="361"/>
            <ac:spMk id="2" creationId="{D08D490C-1736-4140-B8F3-E651DA454069}"/>
          </ac:spMkLst>
        </pc:spChg>
        <pc:spChg chg="mod">
          <ac:chgData name="Kevin Smith" userId="f02b7fb0-fdf1-4cca-a478-0caecbfd7073" providerId="ADAL" clId="{A992FD5D-7395-4B97-BBB3-5DFB319269D7}" dt="2024-03-12T12:40:20.411" v="1" actId="1076"/>
          <ac:spMkLst>
            <pc:docMk/>
            <pc:sldMk cId="3126238169" sldId="361"/>
            <ac:spMk id="4" creationId="{E9FB396C-A499-4ABE-B4AC-A3521E29C3E3}"/>
          </ac:spMkLst>
        </pc:spChg>
        <pc:spChg chg="mod">
          <ac:chgData name="Kevin Smith" userId="f02b7fb0-fdf1-4cca-a478-0caecbfd7073" providerId="ADAL" clId="{A992FD5D-7395-4B97-BBB3-5DFB319269D7}" dt="2024-03-12T12:40:34.825" v="4" actId="1076"/>
          <ac:spMkLst>
            <pc:docMk/>
            <pc:sldMk cId="3126238169" sldId="361"/>
            <ac:spMk id="5" creationId="{5F7C3FAC-E0D3-5E8B-16D0-38DFD14A8404}"/>
          </ac:spMkLst>
        </pc:spChg>
        <pc:picChg chg="mod">
          <ac:chgData name="Kevin Smith" userId="f02b7fb0-fdf1-4cca-a478-0caecbfd7073" providerId="ADAL" clId="{A992FD5D-7395-4B97-BBB3-5DFB319269D7}" dt="2024-03-12T12:40:18.414" v="0" actId="1076"/>
          <ac:picMkLst>
            <pc:docMk/>
            <pc:sldMk cId="3126238169" sldId="361"/>
            <ac:picMk id="6" creationId="{C8A55151-DBF8-5C21-B012-7DA2364FEEFA}"/>
          </ac:picMkLst>
        </pc:picChg>
      </pc:sldChg>
      <pc:sldChg chg="modSp mod">
        <pc:chgData name="Kevin Smith" userId="f02b7fb0-fdf1-4cca-a478-0caecbfd7073" providerId="ADAL" clId="{A992FD5D-7395-4B97-BBB3-5DFB319269D7}" dt="2024-03-13T13:46:23.295" v="6" actId="27107"/>
        <pc:sldMkLst>
          <pc:docMk/>
          <pc:sldMk cId="2155060889" sldId="372"/>
        </pc:sldMkLst>
        <pc:spChg chg="mod">
          <ac:chgData name="Kevin Smith" userId="f02b7fb0-fdf1-4cca-a478-0caecbfd7073" providerId="ADAL" clId="{A992FD5D-7395-4B97-BBB3-5DFB319269D7}" dt="2024-03-13T13:46:23.295" v="6" actId="27107"/>
          <ac:spMkLst>
            <pc:docMk/>
            <pc:sldMk cId="2155060889" sldId="372"/>
            <ac:spMk id="2" creationId="{D08D490C-1736-4140-B8F3-E651DA454069}"/>
          </ac:spMkLst>
        </pc:spChg>
      </pc:sldChg>
    </pc:docChg>
  </pc:docChgLst>
  <pc:docChgLst>
    <pc:chgData name="Kevin Smith" userId="f02b7fb0-fdf1-4cca-a478-0caecbfd7073" providerId="ADAL" clId="{737111A3-31BC-4A0F-894F-B9409E0118CF}"/>
    <pc:docChg chg="modSld">
      <pc:chgData name="Kevin Smith" userId="f02b7fb0-fdf1-4cca-a478-0caecbfd7073" providerId="ADAL" clId="{737111A3-31BC-4A0F-894F-B9409E0118CF}" dt="2024-04-24T18:12:51.449" v="16"/>
      <pc:docMkLst>
        <pc:docMk/>
      </pc:docMkLst>
      <pc:sldChg chg="modSp mod modCm modNotesTx">
        <pc:chgData name="Kevin Smith" userId="f02b7fb0-fdf1-4cca-a478-0caecbfd7073" providerId="ADAL" clId="{737111A3-31BC-4A0F-894F-B9409E0118CF}" dt="2024-04-24T18:12:51.449" v="16"/>
        <pc:sldMkLst>
          <pc:docMk/>
          <pc:sldMk cId="1254804605" sldId="383"/>
        </pc:sldMkLst>
        <pc:spChg chg="mod">
          <ac:chgData name="Kevin Smith" userId="f02b7fb0-fdf1-4cca-a478-0caecbfd7073" providerId="ADAL" clId="{737111A3-31BC-4A0F-894F-B9409E0118CF}" dt="2024-04-24T18:08:09.369" v="9" actId="20577"/>
          <ac:spMkLst>
            <pc:docMk/>
            <pc:sldMk cId="1254804605" sldId="383"/>
            <ac:spMk id="5" creationId="{4409B59F-4B6A-333C-9247-9D3F67C04C61}"/>
          </ac:spMkLst>
        </pc:spChg>
        <pc:graphicFrameChg chg="modGraphic">
          <ac:chgData name="Kevin Smith" userId="f02b7fb0-fdf1-4cca-a478-0caecbfd7073" providerId="ADAL" clId="{737111A3-31BC-4A0F-894F-B9409E0118CF}" dt="2024-04-24T18:12:32.876" v="14" actId="20577"/>
          <ac:graphicFrameMkLst>
            <pc:docMk/>
            <pc:sldMk cId="1254804605" sldId="383"/>
            <ac:graphicFrameMk id="2" creationId="{5AF1CD50-55AE-C206-3354-BE13C81FF800}"/>
          </ac:graphicFrameMkLst>
        </pc:graphicFrameChg>
        <pc:extLst>
          <p:ext xmlns:p="http://schemas.openxmlformats.org/presentationml/2006/main" uri="{D6D511B9-2390-475A-947B-AFAB55BFBCF1}">
            <pc226:cmChg xmlns:pc226="http://schemas.microsoft.com/office/powerpoint/2022/06/main/command" chg="mod">
              <pc226:chgData name="Kevin Smith" userId="f02b7fb0-fdf1-4cca-a478-0caecbfd7073" providerId="ADAL" clId="{737111A3-31BC-4A0F-894F-B9409E0118CF}" dt="2024-04-24T18:12:51.449" v="16"/>
              <pc2:cmMkLst xmlns:pc2="http://schemas.microsoft.com/office/powerpoint/2019/9/main/command">
                <pc:docMk/>
                <pc:sldMk cId="1254804605" sldId="383"/>
                <pc2:cmMk id="{491B0677-3E23-47D6-B0FE-625C29B695E3}"/>
              </pc2:cmMkLst>
              <pc226:cmRplyChg chg="add">
                <pc226:chgData name="Kevin Smith" userId="f02b7fb0-fdf1-4cca-a478-0caecbfd7073" providerId="ADAL" clId="{737111A3-31BC-4A0F-894F-B9409E0118CF}" dt="2024-04-24T18:12:51.449" v="16"/>
                <pc2:cmRplyMkLst xmlns:pc2="http://schemas.microsoft.com/office/powerpoint/2019/9/main/command">
                  <pc:docMk/>
                  <pc:sldMk cId="1254804605" sldId="383"/>
                  <pc2:cmMk id="{491B0677-3E23-47D6-B0FE-625C29B695E3}"/>
                  <pc2:cmRplyMk id="{B14DD127-FB55-451B-B916-0C0A8FB60898}"/>
                </pc2:cmRplyMkLst>
              </pc226:cmRplyChg>
            </pc226:cmChg>
          </p:ext>
        </pc:extLst>
      </pc:sldChg>
    </pc:docChg>
  </pc:docChgLst>
  <pc:docChgLst>
    <pc:chgData name="Jacob Vinson" userId="4d9785c4-bc8c-44b8-a745-b1e3ed407221" providerId="ADAL" clId="{2684D370-84B2-41F1-82C0-8D084427CD91}"/>
    <pc:docChg chg="undo custSel addSld delSld modSld sldOrd">
      <pc:chgData name="Jacob Vinson" userId="4d9785c4-bc8c-44b8-a745-b1e3ed407221" providerId="ADAL" clId="{2684D370-84B2-41F1-82C0-8D084427CD91}" dt="2024-10-02T19:45:17.259" v="77" actId="47"/>
      <pc:docMkLst>
        <pc:docMk/>
      </pc:docMkLst>
      <pc:sldChg chg="modSp mod">
        <pc:chgData name="Jacob Vinson" userId="4d9785c4-bc8c-44b8-a745-b1e3ed407221" providerId="ADAL" clId="{2684D370-84B2-41F1-82C0-8D084427CD91}" dt="2024-10-02T19:13:54.349" v="3" actId="20577"/>
        <pc:sldMkLst>
          <pc:docMk/>
          <pc:sldMk cId="1756437227" sldId="273"/>
        </pc:sldMkLst>
        <pc:spChg chg="mod">
          <ac:chgData name="Jacob Vinson" userId="4d9785c4-bc8c-44b8-a745-b1e3ed407221" providerId="ADAL" clId="{2684D370-84B2-41F1-82C0-8D084427CD91}" dt="2024-10-02T19:13:54.349" v="3" actId="20577"/>
          <ac:spMkLst>
            <pc:docMk/>
            <pc:sldMk cId="1756437227" sldId="273"/>
            <ac:spMk id="2" creationId="{0F5D6A51-1884-718A-F6D6-54F874904F57}"/>
          </ac:spMkLst>
        </pc:spChg>
      </pc:sldChg>
      <pc:sldChg chg="modSp mod modCm">
        <pc:chgData name="Jacob Vinson" userId="4d9785c4-bc8c-44b8-a745-b1e3ed407221" providerId="ADAL" clId="{2684D370-84B2-41F1-82C0-8D084427CD91}" dt="2024-10-02T19:14:36.759" v="8" actId="20577"/>
        <pc:sldMkLst>
          <pc:docMk/>
          <pc:sldMk cId="3711401692" sldId="304"/>
        </pc:sldMkLst>
        <pc:spChg chg="mod">
          <ac:chgData name="Jacob Vinson" userId="4d9785c4-bc8c-44b8-a745-b1e3ed407221" providerId="ADAL" clId="{2684D370-84B2-41F1-82C0-8D084427CD91}" dt="2024-10-02T19:14:36.759" v="8" actId="20577"/>
          <ac:spMkLst>
            <pc:docMk/>
            <pc:sldMk cId="3711401692" sldId="304"/>
            <ac:spMk id="11" creationId="{6E7BE270-DD36-352D-7651-29E8097F1351}"/>
          </ac:spMkLst>
        </pc:spChg>
        <pc:extLst>
          <p:ext xmlns:p="http://schemas.openxmlformats.org/presentationml/2006/main" uri="{D6D511B9-2390-475A-947B-AFAB55BFBCF1}">
            <pc226:cmChg xmlns:pc226="http://schemas.microsoft.com/office/powerpoint/2022/06/main/command" chg="mod">
              <pc226:chgData name="Jacob Vinson" userId="4d9785c4-bc8c-44b8-a745-b1e3ed407221" providerId="ADAL" clId="{2684D370-84B2-41F1-82C0-8D084427CD91}" dt="2024-10-02T19:14:36.759" v="8" actId="20577"/>
              <pc2:cmMkLst xmlns:pc2="http://schemas.microsoft.com/office/powerpoint/2019/9/main/command">
                <pc:docMk/>
                <pc:sldMk cId="3711401692" sldId="304"/>
                <pc2:cmMk id="{DFD39A7A-59FA-4FA5-B8E5-2C71674444E5}"/>
              </pc2:cmMkLst>
            </pc226:cmChg>
            <pc226:cmChg xmlns:pc226="http://schemas.microsoft.com/office/powerpoint/2022/06/main/command" chg="mod">
              <pc226:chgData name="Jacob Vinson" userId="4d9785c4-bc8c-44b8-a745-b1e3ed407221" providerId="ADAL" clId="{2684D370-84B2-41F1-82C0-8D084427CD91}" dt="2024-10-02T19:14:36.759" v="8" actId="20577"/>
              <pc2:cmMkLst xmlns:pc2="http://schemas.microsoft.com/office/powerpoint/2019/9/main/command">
                <pc:docMk/>
                <pc:sldMk cId="3711401692" sldId="304"/>
                <pc2:cmMk id="{733EB3B7-3FDE-47C3-81F9-09DB797152C1}"/>
              </pc2:cmMkLst>
            </pc226:cmChg>
            <pc226:cmChg xmlns:pc226="http://schemas.microsoft.com/office/powerpoint/2022/06/main/command" chg="mod">
              <pc226:chgData name="Jacob Vinson" userId="4d9785c4-bc8c-44b8-a745-b1e3ed407221" providerId="ADAL" clId="{2684D370-84B2-41F1-82C0-8D084427CD91}" dt="2024-10-02T19:14:36.759" v="8" actId="20577"/>
              <pc2:cmMkLst xmlns:pc2="http://schemas.microsoft.com/office/powerpoint/2019/9/main/command">
                <pc:docMk/>
                <pc:sldMk cId="3711401692" sldId="304"/>
                <pc2:cmMk id="{3D15EBD3-FF98-4DAF-82EA-6F7C92811818}"/>
              </pc2:cmMkLst>
            </pc226:cmChg>
          </p:ext>
        </pc:extLst>
      </pc:sldChg>
      <pc:sldChg chg="modSp mod modCm">
        <pc:chgData name="Jacob Vinson" userId="4d9785c4-bc8c-44b8-a745-b1e3ed407221" providerId="ADAL" clId="{2684D370-84B2-41F1-82C0-8D084427CD91}" dt="2024-10-02T19:31:11.633" v="73" actId="20577"/>
        <pc:sldMkLst>
          <pc:docMk/>
          <pc:sldMk cId="2824265908" sldId="333"/>
        </pc:sldMkLst>
        <pc:spChg chg="mod">
          <ac:chgData name="Jacob Vinson" userId="4d9785c4-bc8c-44b8-a745-b1e3ed407221" providerId="ADAL" clId="{2684D370-84B2-41F1-82C0-8D084427CD91}" dt="2024-10-02T19:31:11.633" v="73" actId="20577"/>
          <ac:spMkLst>
            <pc:docMk/>
            <pc:sldMk cId="2824265908" sldId="333"/>
            <ac:spMk id="6" creationId="{69765F13-76D5-2D43-48AF-3A41C7CD440D}"/>
          </ac:spMkLst>
        </pc:spChg>
        <pc:extLst>
          <p:ext xmlns:p="http://schemas.openxmlformats.org/presentationml/2006/main" uri="{D6D511B9-2390-475A-947B-AFAB55BFBCF1}">
            <pc226:cmChg xmlns:pc226="http://schemas.microsoft.com/office/powerpoint/2022/06/main/command" chg="mod">
              <pc226:chgData name="Jacob Vinson" userId="4d9785c4-bc8c-44b8-a745-b1e3ed407221" providerId="ADAL" clId="{2684D370-84B2-41F1-82C0-8D084427CD91}" dt="2024-10-02T19:31:11.633" v="73" actId="20577"/>
              <pc2:cmMkLst xmlns:pc2="http://schemas.microsoft.com/office/powerpoint/2019/9/main/command">
                <pc:docMk/>
                <pc:sldMk cId="2824265908" sldId="333"/>
                <pc2:cmMk id="{FF2CA28A-1D4B-42F9-A276-0F35429C5D27}"/>
              </pc2:cmMkLst>
            </pc226:cmChg>
            <pc226:cmChg xmlns:pc226="http://schemas.microsoft.com/office/powerpoint/2022/06/main/command" chg="mod">
              <pc226:chgData name="Jacob Vinson" userId="4d9785c4-bc8c-44b8-a745-b1e3ed407221" providerId="ADAL" clId="{2684D370-84B2-41F1-82C0-8D084427CD91}" dt="2024-10-02T19:31:11.633" v="73" actId="20577"/>
              <pc2:cmMkLst xmlns:pc2="http://schemas.microsoft.com/office/powerpoint/2019/9/main/command">
                <pc:docMk/>
                <pc:sldMk cId="2824265908" sldId="333"/>
                <pc2:cmMk id="{F80E4D9B-823E-4204-B582-9637927D502C}"/>
              </pc2:cmMkLst>
            </pc226:cmChg>
            <pc226:cmChg xmlns:pc226="http://schemas.microsoft.com/office/powerpoint/2022/06/main/command" chg="mod">
              <pc226:chgData name="Jacob Vinson" userId="4d9785c4-bc8c-44b8-a745-b1e3ed407221" providerId="ADAL" clId="{2684D370-84B2-41F1-82C0-8D084427CD91}" dt="2024-10-02T19:31:11.633" v="73" actId="20577"/>
              <pc2:cmMkLst xmlns:pc2="http://schemas.microsoft.com/office/powerpoint/2019/9/main/command">
                <pc:docMk/>
                <pc:sldMk cId="2824265908" sldId="333"/>
                <pc2:cmMk id="{C2D2F8AA-C937-4661-873E-C779F51F08AD}"/>
              </pc2:cmMkLst>
            </pc226:cmChg>
            <pc226:cmChg xmlns:pc226="http://schemas.microsoft.com/office/powerpoint/2022/06/main/command" chg="mod">
              <pc226:chgData name="Jacob Vinson" userId="4d9785c4-bc8c-44b8-a745-b1e3ed407221" providerId="ADAL" clId="{2684D370-84B2-41F1-82C0-8D084427CD91}" dt="2024-10-02T19:31:11.633" v="73" actId="20577"/>
              <pc2:cmMkLst xmlns:pc2="http://schemas.microsoft.com/office/powerpoint/2019/9/main/command">
                <pc:docMk/>
                <pc:sldMk cId="2824265908" sldId="333"/>
                <pc2:cmMk id="{4906CEEC-DF2C-41EA-91F9-14CDD0998B80}"/>
              </pc2:cmMkLst>
            </pc226:cmChg>
          </p:ext>
        </pc:extLst>
      </pc:sldChg>
      <pc:sldChg chg="modSp mod modCm">
        <pc:chgData name="Jacob Vinson" userId="4d9785c4-bc8c-44b8-a745-b1e3ed407221" providerId="ADAL" clId="{2684D370-84B2-41F1-82C0-8D084427CD91}" dt="2024-10-02T19:21:43.153" v="12" actId="20577"/>
        <pc:sldMkLst>
          <pc:docMk/>
          <pc:sldMk cId="1305603926" sldId="335"/>
        </pc:sldMkLst>
        <pc:spChg chg="mod">
          <ac:chgData name="Jacob Vinson" userId="4d9785c4-bc8c-44b8-a745-b1e3ed407221" providerId="ADAL" clId="{2684D370-84B2-41F1-82C0-8D084427CD91}" dt="2024-10-02T19:21:43.153" v="12" actId="20577"/>
          <ac:spMkLst>
            <pc:docMk/>
            <pc:sldMk cId="1305603926" sldId="335"/>
            <ac:spMk id="2" creationId="{D08D490C-1736-4140-B8F3-E651DA454069}"/>
          </ac:spMkLst>
        </pc:spChg>
        <pc:extLst>
          <p:ext xmlns:p="http://schemas.openxmlformats.org/presentationml/2006/main" uri="{D6D511B9-2390-475A-947B-AFAB55BFBCF1}">
            <pc226:cmChg xmlns:pc226="http://schemas.microsoft.com/office/powerpoint/2022/06/main/command" chg="mod">
              <pc226:chgData name="Jacob Vinson" userId="4d9785c4-bc8c-44b8-a745-b1e3ed407221" providerId="ADAL" clId="{2684D370-84B2-41F1-82C0-8D084427CD91}" dt="2024-10-02T19:21:43.153" v="12" actId="20577"/>
              <pc2:cmMkLst xmlns:pc2="http://schemas.microsoft.com/office/powerpoint/2019/9/main/command">
                <pc:docMk/>
                <pc:sldMk cId="1305603926" sldId="335"/>
                <pc2:cmMk id="{2A83B71E-E1CF-45E1-B60A-929B6659709E}"/>
              </pc2:cmMkLst>
            </pc226:cmChg>
          </p:ext>
        </pc:extLst>
      </pc:sldChg>
      <pc:sldChg chg="modSp mod">
        <pc:chgData name="Jacob Vinson" userId="4d9785c4-bc8c-44b8-a745-b1e3ed407221" providerId="ADAL" clId="{2684D370-84B2-41F1-82C0-8D084427CD91}" dt="2024-10-02T19:15:25.858" v="10" actId="14100"/>
        <pc:sldMkLst>
          <pc:docMk/>
          <pc:sldMk cId="659151754" sldId="360"/>
        </pc:sldMkLst>
        <pc:spChg chg="mod">
          <ac:chgData name="Jacob Vinson" userId="4d9785c4-bc8c-44b8-a745-b1e3ed407221" providerId="ADAL" clId="{2684D370-84B2-41F1-82C0-8D084427CD91}" dt="2024-10-02T19:15:25.858" v="10" actId="14100"/>
          <ac:spMkLst>
            <pc:docMk/>
            <pc:sldMk cId="659151754" sldId="360"/>
            <ac:spMk id="5" creationId="{3F8C21AD-14CE-DBBF-9239-7A6E48C0956A}"/>
          </ac:spMkLst>
        </pc:spChg>
      </pc:sldChg>
      <pc:sldChg chg="modSp mod modCm">
        <pc:chgData name="Jacob Vinson" userId="4d9785c4-bc8c-44b8-a745-b1e3ed407221" providerId="ADAL" clId="{2684D370-84B2-41F1-82C0-8D084427CD91}" dt="2024-10-02T19:22:19.824" v="13"/>
        <pc:sldMkLst>
          <pc:docMk/>
          <pc:sldMk cId="3927299012" sldId="365"/>
        </pc:sldMkLst>
        <pc:spChg chg="mod">
          <ac:chgData name="Jacob Vinson" userId="4d9785c4-bc8c-44b8-a745-b1e3ed407221" providerId="ADAL" clId="{2684D370-84B2-41F1-82C0-8D084427CD91}" dt="2024-10-02T19:22:19.824" v="13"/>
          <ac:spMkLst>
            <pc:docMk/>
            <pc:sldMk cId="3927299012" sldId="365"/>
            <ac:spMk id="2" creationId="{D08D490C-1736-4140-B8F3-E651DA454069}"/>
          </ac:spMkLst>
        </pc:spChg>
        <pc:extLst>
          <p:ext xmlns:p="http://schemas.openxmlformats.org/presentationml/2006/main" uri="{D6D511B9-2390-475A-947B-AFAB55BFBCF1}">
            <pc226:cmChg xmlns:pc226="http://schemas.microsoft.com/office/powerpoint/2022/06/main/command" chg="mod">
              <pc226:chgData name="Jacob Vinson" userId="4d9785c4-bc8c-44b8-a745-b1e3ed407221" providerId="ADAL" clId="{2684D370-84B2-41F1-82C0-8D084427CD91}" dt="2024-10-02T19:22:19.824" v="13"/>
              <pc2:cmMkLst xmlns:pc2="http://schemas.microsoft.com/office/powerpoint/2019/9/main/command">
                <pc:docMk/>
                <pc:sldMk cId="3927299012" sldId="365"/>
                <pc2:cmMk id="{53C60208-34FE-4EB1-B6AA-BA5F1461A3BC}"/>
              </pc2:cmMkLst>
            </pc226:cmChg>
          </p:ext>
        </pc:extLst>
      </pc:sldChg>
      <pc:sldChg chg="modSp mod">
        <pc:chgData name="Jacob Vinson" userId="4d9785c4-bc8c-44b8-a745-b1e3ed407221" providerId="ADAL" clId="{2684D370-84B2-41F1-82C0-8D084427CD91}" dt="2024-10-02T19:26:12.623" v="16" actId="20577"/>
        <pc:sldMkLst>
          <pc:docMk/>
          <pc:sldMk cId="3261161114" sldId="366"/>
        </pc:sldMkLst>
        <pc:spChg chg="mod">
          <ac:chgData name="Jacob Vinson" userId="4d9785c4-bc8c-44b8-a745-b1e3ed407221" providerId="ADAL" clId="{2684D370-84B2-41F1-82C0-8D084427CD91}" dt="2024-10-02T19:26:12.623" v="16" actId="20577"/>
          <ac:spMkLst>
            <pc:docMk/>
            <pc:sldMk cId="3261161114" sldId="366"/>
            <ac:spMk id="2" creationId="{D08D490C-1736-4140-B8F3-E651DA454069}"/>
          </ac:spMkLst>
        </pc:spChg>
      </pc:sldChg>
      <pc:sldChg chg="add del">
        <pc:chgData name="Jacob Vinson" userId="4d9785c4-bc8c-44b8-a745-b1e3ed407221" providerId="ADAL" clId="{2684D370-84B2-41F1-82C0-8D084427CD91}" dt="2024-10-02T19:45:17.259" v="77" actId="47"/>
        <pc:sldMkLst>
          <pc:docMk/>
          <pc:sldMk cId="3063354065" sldId="368"/>
        </pc:sldMkLst>
      </pc:sldChg>
      <pc:sldChg chg="modSp mod">
        <pc:chgData name="Jacob Vinson" userId="4d9785c4-bc8c-44b8-a745-b1e3ed407221" providerId="ADAL" clId="{2684D370-84B2-41F1-82C0-8D084427CD91}" dt="2024-10-02T19:28:42.507" v="32" actId="20577"/>
        <pc:sldMkLst>
          <pc:docMk/>
          <pc:sldMk cId="1289130445" sldId="373"/>
        </pc:sldMkLst>
        <pc:spChg chg="mod">
          <ac:chgData name="Jacob Vinson" userId="4d9785c4-bc8c-44b8-a745-b1e3ed407221" providerId="ADAL" clId="{2684D370-84B2-41F1-82C0-8D084427CD91}" dt="2024-10-02T19:28:42.507" v="32" actId="20577"/>
          <ac:spMkLst>
            <pc:docMk/>
            <pc:sldMk cId="1289130445" sldId="373"/>
            <ac:spMk id="2" creationId="{D08D490C-1736-4140-B8F3-E651DA454069}"/>
          </ac:spMkLst>
        </pc:spChg>
      </pc:sldChg>
      <pc:sldChg chg="modSp mod">
        <pc:chgData name="Jacob Vinson" userId="4d9785c4-bc8c-44b8-a745-b1e3ed407221" providerId="ADAL" clId="{2684D370-84B2-41F1-82C0-8D084427CD91}" dt="2024-10-02T19:29:32.852" v="66" actId="20577"/>
        <pc:sldMkLst>
          <pc:docMk/>
          <pc:sldMk cId="3627056197" sldId="374"/>
        </pc:sldMkLst>
        <pc:spChg chg="mod">
          <ac:chgData name="Jacob Vinson" userId="4d9785c4-bc8c-44b8-a745-b1e3ed407221" providerId="ADAL" clId="{2684D370-84B2-41F1-82C0-8D084427CD91}" dt="2024-10-02T19:29:32.852" v="66" actId="20577"/>
          <ac:spMkLst>
            <pc:docMk/>
            <pc:sldMk cId="3627056197" sldId="374"/>
            <ac:spMk id="2" creationId="{D08D490C-1736-4140-B8F3-E651DA454069}"/>
          </ac:spMkLst>
        </pc:spChg>
      </pc:sldChg>
      <pc:sldChg chg="modSp mod">
        <pc:chgData name="Jacob Vinson" userId="4d9785c4-bc8c-44b8-a745-b1e3ed407221" providerId="ADAL" clId="{2684D370-84B2-41F1-82C0-8D084427CD91}" dt="2024-10-02T19:30:27.220" v="72" actId="108"/>
        <pc:sldMkLst>
          <pc:docMk/>
          <pc:sldMk cId="803564393" sldId="375"/>
        </pc:sldMkLst>
        <pc:spChg chg="mod">
          <ac:chgData name="Jacob Vinson" userId="4d9785c4-bc8c-44b8-a745-b1e3ed407221" providerId="ADAL" clId="{2684D370-84B2-41F1-82C0-8D084427CD91}" dt="2024-10-02T19:30:27.220" v="72" actId="108"/>
          <ac:spMkLst>
            <pc:docMk/>
            <pc:sldMk cId="803564393" sldId="375"/>
            <ac:spMk id="2" creationId="{D08D490C-1736-4140-B8F3-E651DA454069}"/>
          </ac:spMkLst>
        </pc:spChg>
      </pc:sldChg>
      <pc:sldChg chg="ord">
        <pc:chgData name="Jacob Vinson" userId="4d9785c4-bc8c-44b8-a745-b1e3ed407221" providerId="ADAL" clId="{2684D370-84B2-41F1-82C0-8D084427CD91}" dt="2024-10-02T19:36:01.873" v="75"/>
        <pc:sldMkLst>
          <pc:docMk/>
          <pc:sldMk cId="903414953" sldId="380"/>
        </pc:sldMkLst>
      </pc:sldChg>
      <pc:sldChg chg="modSp mod">
        <pc:chgData name="Jacob Vinson" userId="4d9785c4-bc8c-44b8-a745-b1e3ed407221" providerId="ADAL" clId="{2684D370-84B2-41F1-82C0-8D084427CD91}" dt="2024-10-02T19:13:09.852" v="2" actId="20577"/>
        <pc:sldMkLst>
          <pc:docMk/>
          <pc:sldMk cId="1254804605" sldId="383"/>
        </pc:sldMkLst>
        <pc:graphicFrameChg chg="modGraphic">
          <ac:chgData name="Jacob Vinson" userId="4d9785c4-bc8c-44b8-a745-b1e3ed407221" providerId="ADAL" clId="{2684D370-84B2-41F1-82C0-8D084427CD91}" dt="2024-10-02T19:13:09.852" v="2" actId="20577"/>
          <ac:graphicFrameMkLst>
            <pc:docMk/>
            <pc:sldMk cId="1254804605" sldId="383"/>
            <ac:graphicFrameMk id="2" creationId="{5AF1CD50-55AE-C206-3354-BE13C81FF8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A79B67-D819-4325-98C2-D1BB2B3925C6}" type="datetimeFigureOut">
              <a:rPr lang="en-US" smtClean="0"/>
              <a:t>10/2/2024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D417E0-4E2A-4944-9F25-2F1F160AC3BF}" type="slidenum">
              <a:rPr lang="en-US" smtClean="0"/>
              <a:t>‹#›</a:t>
            </a:fld>
            <a:endParaRPr lang="en-US"/>
          </a:p>
        </p:txBody>
      </p:sp>
    </p:spTree>
    <p:extLst>
      <p:ext uri="{BB962C8B-B14F-4D97-AF65-F5344CB8AC3E}">
        <p14:creationId xmlns:p14="http://schemas.microsoft.com/office/powerpoint/2010/main" val="1553420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dirty="0"/>
              <a:t>Welcome to Fundamentals of Literacy Coaching Professional Development Modules – Session 5: Effective Practices in Teaching Adults.</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1</a:t>
            </a:fld>
            <a:endParaRPr lang="en-US"/>
          </a:p>
        </p:txBody>
      </p:sp>
    </p:spTree>
    <p:extLst>
      <p:ext uri="{BB962C8B-B14F-4D97-AF65-F5344CB8AC3E}">
        <p14:creationId xmlns:p14="http://schemas.microsoft.com/office/powerpoint/2010/main" val="1218604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Part of being an effective coach involves understanding adult learners. Just like our students, the teachers we work with are all different. As we support teachers as they learn, grow, and make shifts toward change, we need to really know and understand them – What is this teacher </a:t>
            </a:r>
            <a:r>
              <a:rPr lang="en-US" b="1" dirty="0"/>
              <a:t>excited</a:t>
            </a:r>
            <a:r>
              <a:rPr lang="en-US" b="0" dirty="0"/>
              <a:t> about? What do they </a:t>
            </a:r>
            <a:r>
              <a:rPr lang="en-US" b="1" dirty="0"/>
              <a:t>care</a:t>
            </a:r>
            <a:r>
              <a:rPr lang="en-US" b="0" dirty="0"/>
              <a:t> about? What </a:t>
            </a:r>
            <a:r>
              <a:rPr lang="en-US" b="1" dirty="0"/>
              <a:t>motivates</a:t>
            </a:r>
            <a:r>
              <a:rPr lang="en-US" b="0" dirty="0"/>
              <a:t> them? How are they </a:t>
            </a:r>
            <a:r>
              <a:rPr lang="en-US" b="1" dirty="0"/>
              <a:t>thinking about their work</a:t>
            </a:r>
            <a:r>
              <a:rPr lang="en-US" b="0" dirty="0"/>
              <a:t>? What are their </a:t>
            </a:r>
            <a:r>
              <a:rPr lang="en-US" b="1" dirty="0"/>
              <a:t>beliefs and assumptions</a:t>
            </a:r>
            <a:r>
              <a:rPr lang="en-US" b="0" dirty="0"/>
              <a:t> about their role as teacher? </a:t>
            </a:r>
            <a:endParaRPr lang="en-US" dirty="0"/>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b="0" i="1" dirty="0"/>
              <a:t>Give participants an opportunity to identify specific teachers and answer the questions above. Share with participants: For coaching to be as effective as possible, we need to work at establishing a culture of adult learning.</a:t>
            </a:r>
            <a:endParaRPr lang="en-US" dirty="0"/>
          </a:p>
          <a:p>
            <a:pPr marL="0" lvl="0" indent="0" algn="l" rtl="0">
              <a:lnSpc>
                <a:spcPct val="100000"/>
              </a:lnSpc>
              <a:spcBef>
                <a:spcPts val="0"/>
              </a:spcBef>
              <a:spcAft>
                <a:spcPts val="0"/>
              </a:spcAft>
              <a:buSzPts val="1400"/>
              <a:buNone/>
            </a:pPr>
            <a:endParaRPr lang="en-US" b="0" i="1" dirty="0"/>
          </a:p>
          <a:p>
            <a:pPr marL="0" marR="0" lvl="0" indent="0" algn="l" rtl="0">
              <a:lnSpc>
                <a:spcPct val="100000"/>
              </a:lnSpc>
              <a:spcBef>
                <a:spcPts val="0"/>
              </a:spcBef>
              <a:spcAft>
                <a:spcPts val="0"/>
              </a:spcAft>
              <a:buClr>
                <a:srgbClr val="000000"/>
              </a:buClr>
              <a:buSzPts val="1400"/>
              <a:buFont typeface="Arial"/>
              <a:buNone/>
            </a:pPr>
            <a:r>
              <a:rPr lang="en-US" b="1" i="0" dirty="0"/>
              <a:t>SAY </a:t>
            </a:r>
            <a:r>
              <a:rPr lang="en-US" sz="1200" b="0" i="0" u="none" strike="noStrike" cap="none" dirty="0">
                <a:solidFill>
                  <a:schemeClr val="dk1"/>
                </a:solidFill>
                <a:latin typeface="Calibri"/>
                <a:ea typeface="Calibri"/>
                <a:cs typeface="Calibri"/>
                <a:sym typeface="Calibri"/>
              </a:rPr>
              <a:t>For coaching to be as effective as possible, we need to work at establishing a culture of adult learning. </a:t>
            </a:r>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10</a:t>
            </a:fld>
            <a:endParaRPr lang="en-US"/>
          </a:p>
        </p:txBody>
      </p:sp>
    </p:spTree>
    <p:extLst>
      <p:ext uri="{BB962C8B-B14F-4D97-AF65-F5344CB8AC3E}">
        <p14:creationId xmlns:p14="http://schemas.microsoft.com/office/powerpoint/2010/main" val="2344363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b="1" dirty="0"/>
              <a:t>SAY </a:t>
            </a:r>
            <a:r>
              <a:rPr lang="en-US" dirty="0"/>
              <a:t>As coaches, how we approach interactions with teachers may differ depending on teacher knowledge, experience and desire to change, </a:t>
            </a:r>
            <a:r>
              <a:rPr lang="en-US" b="1" dirty="0"/>
              <a:t>but our interactions must always be built upon a respect for the goals and beliefs of individual teachers about teaching, learning and literacy</a:t>
            </a:r>
            <a:r>
              <a:rPr lang="en-US" dirty="0"/>
              <a:t>.</a:t>
            </a:r>
          </a:p>
          <a:p>
            <a:pPr marL="0" lvl="0" indent="0" algn="l" rtl="0">
              <a:lnSpc>
                <a:spcPct val="115000"/>
              </a:lnSpc>
              <a:spcBef>
                <a:spcPts val="0"/>
              </a:spcBef>
              <a:spcAft>
                <a:spcPts val="0"/>
              </a:spcAft>
              <a:buClr>
                <a:schemeClr val="dk1"/>
              </a:buClr>
              <a:buSzPts val="1100"/>
              <a:buFont typeface="Arial"/>
              <a:buNone/>
            </a:pPr>
            <a:r>
              <a:rPr lang="en-US" dirty="0"/>
              <a:t> </a:t>
            </a:r>
          </a:p>
          <a:p>
            <a:pPr marL="0" lvl="0" indent="0" algn="l" rtl="0">
              <a:lnSpc>
                <a:spcPct val="115000"/>
              </a:lnSpc>
              <a:spcBef>
                <a:spcPts val="0"/>
              </a:spcBef>
              <a:spcAft>
                <a:spcPts val="0"/>
              </a:spcAft>
              <a:buClr>
                <a:schemeClr val="dk1"/>
              </a:buClr>
              <a:buSzPts val="1100"/>
              <a:buFont typeface="Arial"/>
              <a:buNone/>
            </a:pPr>
            <a:r>
              <a:rPr lang="en-US" dirty="0"/>
              <a:t>Most adults enter a learning experience to create change – whether it’s for a change in our skills, our behavior, beliefs or attitudes or our level of knowledge. We know that our goal as coaches is to support teachers in ways that will have a positive impact on student learning!</a:t>
            </a:r>
          </a:p>
          <a:p>
            <a:pPr marL="0" lvl="0" indent="0" algn="l" rtl="0">
              <a:lnSpc>
                <a:spcPct val="115000"/>
              </a:lnSpc>
              <a:spcBef>
                <a:spcPts val="0"/>
              </a:spcBef>
              <a:spcAft>
                <a:spcPts val="0"/>
              </a:spcAft>
              <a:buClr>
                <a:schemeClr val="dk1"/>
              </a:buClr>
              <a:buSzPts val="1100"/>
              <a:buFont typeface="Arial"/>
              <a:buNone/>
            </a:pPr>
            <a:r>
              <a:rPr lang="en-US" dirty="0"/>
              <a:t>This visual of the Academic Impact Model (AIM) is a framework that shows how we can provide professional learning experiences that will address adult learners as they look to change knowledge, skills and beliefs.</a:t>
            </a:r>
          </a:p>
          <a:p>
            <a:pPr marL="0" lvl="0" indent="0" algn="l" rtl="0">
              <a:lnSpc>
                <a:spcPct val="115000"/>
              </a:lnSpc>
              <a:spcBef>
                <a:spcPts val="0"/>
              </a:spcBef>
              <a:spcAft>
                <a:spcPts val="0"/>
              </a:spcAft>
              <a:buSzPts val="1100"/>
              <a:buNone/>
            </a:pPr>
            <a:endParaRPr lang="en-US" dirty="0"/>
          </a:p>
          <a:p>
            <a:pPr marL="0" lvl="0" indent="0" algn="l" rtl="0">
              <a:lnSpc>
                <a:spcPct val="115000"/>
              </a:lnSpc>
              <a:spcBef>
                <a:spcPts val="0"/>
              </a:spcBef>
              <a:spcAft>
                <a:spcPts val="0"/>
              </a:spcAft>
              <a:buClr>
                <a:schemeClr val="dk1"/>
              </a:buClr>
              <a:buSzPts val="1100"/>
              <a:buFont typeface="Arial"/>
              <a:buNone/>
            </a:pPr>
            <a:r>
              <a:rPr lang="en-US" dirty="0"/>
              <a:t>We know that our ultimate goal is positive student outcomes and academic results (the circle on the slide). What students know, understand and DO, will impact their achievement in the classroom (the orange bar). Underlying that…we see that what a teacher </a:t>
            </a:r>
            <a:r>
              <a:rPr lang="en-US" b="1" dirty="0"/>
              <a:t>actually does </a:t>
            </a:r>
            <a:r>
              <a:rPr lang="en-US" dirty="0"/>
              <a:t>in the classroom will impact student understanding and actions (green bar). At the very foundation of this model is what a teacher does, or does not, ”KNOW,” “DO” or “BELIEVE,” will impact the </a:t>
            </a:r>
            <a:r>
              <a:rPr lang="en-US" b="1" dirty="0"/>
              <a:t>actions</a:t>
            </a:r>
            <a:r>
              <a:rPr lang="en-US" dirty="0"/>
              <a:t> the teacher takes in the classroom (black bar).</a:t>
            </a:r>
          </a:p>
          <a:p>
            <a:pPr marL="0" lvl="0" indent="0" algn="l" rtl="0">
              <a:lnSpc>
                <a:spcPct val="115000"/>
              </a:lnSpc>
              <a:spcBef>
                <a:spcPts val="0"/>
              </a:spcBef>
              <a:spcAft>
                <a:spcPts val="0"/>
              </a:spcAft>
              <a:buSzPts val="1100"/>
              <a:buNone/>
            </a:pPr>
            <a:endParaRPr lang="en-US" dirty="0"/>
          </a:p>
          <a:p>
            <a:pPr marL="0" lvl="0" indent="0" algn="l" rtl="0">
              <a:lnSpc>
                <a:spcPct val="115000"/>
              </a:lnSpc>
              <a:spcBef>
                <a:spcPts val="0"/>
              </a:spcBef>
              <a:spcAft>
                <a:spcPts val="0"/>
              </a:spcAft>
              <a:buClr>
                <a:schemeClr val="dk1"/>
              </a:buClr>
              <a:buSzPts val="1100"/>
              <a:buFont typeface="Arial"/>
              <a:buNone/>
            </a:pPr>
            <a:r>
              <a:rPr lang="en-US" dirty="0"/>
              <a:t>Ask the participants to discuss the following:</a:t>
            </a:r>
          </a:p>
          <a:p>
            <a:pPr marL="0" lvl="0" indent="0" algn="l" rtl="0">
              <a:lnSpc>
                <a:spcPct val="115000"/>
              </a:lnSpc>
              <a:spcBef>
                <a:spcPts val="0"/>
              </a:spcBef>
              <a:spcAft>
                <a:spcPts val="0"/>
              </a:spcAft>
              <a:buClr>
                <a:schemeClr val="dk1"/>
              </a:buClr>
              <a:buSzPts val="1100"/>
              <a:buFont typeface="Arial"/>
              <a:buNone/>
            </a:pPr>
            <a:r>
              <a:rPr lang="en-US" dirty="0"/>
              <a:t>Discuss the implications of this model as it pertains to your coaching.</a:t>
            </a:r>
          </a:p>
          <a:p>
            <a:pPr marL="0" lvl="0" indent="0" algn="l" rtl="0">
              <a:lnSpc>
                <a:spcPct val="115000"/>
              </a:lnSpc>
              <a:spcBef>
                <a:spcPts val="0"/>
              </a:spcBef>
              <a:spcAft>
                <a:spcPts val="0"/>
              </a:spcAft>
              <a:buClr>
                <a:schemeClr val="dk1"/>
              </a:buClr>
              <a:buSzPts val="1100"/>
              <a:buFont typeface="Arial"/>
              <a:buNone/>
            </a:pPr>
            <a:r>
              <a:rPr lang="en-US" dirty="0"/>
              <a:t>How do we help teachers implement change?</a:t>
            </a:r>
          </a:p>
          <a:p>
            <a:pPr marL="0" lvl="0" indent="0" algn="l" rtl="0">
              <a:lnSpc>
                <a:spcPct val="115000"/>
              </a:lnSpc>
              <a:spcBef>
                <a:spcPts val="0"/>
              </a:spcBef>
              <a:spcAft>
                <a:spcPts val="0"/>
              </a:spcAft>
              <a:buClr>
                <a:schemeClr val="dk1"/>
              </a:buClr>
              <a:buSzPts val="1100"/>
              <a:buFont typeface="Arial"/>
              <a:buNone/>
            </a:pPr>
            <a:r>
              <a:rPr lang="en-US" dirty="0"/>
              <a:t>How do we support our adult learners as they make changes after new learning experiences?</a:t>
            </a:r>
          </a:p>
          <a:p>
            <a:pPr marL="0" lvl="0" indent="0" algn="l" rtl="0">
              <a:lnSpc>
                <a:spcPct val="115000"/>
              </a:lnSpc>
              <a:spcBef>
                <a:spcPts val="0"/>
              </a:spcBef>
              <a:spcAft>
                <a:spcPts val="0"/>
              </a:spcAft>
              <a:buClr>
                <a:schemeClr val="dk1"/>
              </a:buClr>
              <a:buSzPts val="1100"/>
              <a:buFont typeface="Arial"/>
              <a:buNone/>
            </a:pPr>
            <a:r>
              <a:rPr lang="en-US" dirty="0"/>
              <a:t>How does knowing this impact our coaching?  </a:t>
            </a:r>
          </a:p>
        </p:txBody>
      </p:sp>
      <p:sp>
        <p:nvSpPr>
          <p:cNvPr id="4" name="Slide Number Placeholder 3"/>
          <p:cNvSpPr>
            <a:spLocks noGrp="1"/>
          </p:cNvSpPr>
          <p:nvPr>
            <p:ph type="sldNum" sz="quarter" idx="5"/>
          </p:nvPr>
        </p:nvSpPr>
        <p:spPr/>
        <p:txBody>
          <a:bodyPr/>
          <a:lstStyle/>
          <a:p>
            <a:fld id="{F5D417E0-4E2A-4944-9F25-2F1F160AC3BF}" type="slidenum">
              <a:rPr lang="en-US" smtClean="0"/>
              <a:t>11</a:t>
            </a:fld>
            <a:endParaRPr lang="en-US"/>
          </a:p>
        </p:txBody>
      </p:sp>
    </p:spTree>
    <p:extLst>
      <p:ext uri="{BB962C8B-B14F-4D97-AF65-F5344CB8AC3E}">
        <p14:creationId xmlns:p14="http://schemas.microsoft.com/office/powerpoint/2010/main" val="1623341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b="1" dirty="0"/>
              <a:t>NOTES </a:t>
            </a:r>
            <a:r>
              <a:rPr lang="en-US" dirty="0"/>
              <a:t>Share with participants the difference between Pedagogy and Andragogy.</a:t>
            </a:r>
          </a:p>
          <a:p>
            <a:pPr marL="0" lvl="0" indent="0" algn="l" rtl="0">
              <a:lnSpc>
                <a:spcPct val="115000"/>
              </a:lnSpc>
              <a:spcBef>
                <a:spcPts val="0"/>
              </a:spcBef>
              <a:spcAft>
                <a:spcPts val="0"/>
              </a:spcAft>
              <a:buClr>
                <a:schemeClr val="dk1"/>
              </a:buClr>
              <a:buSzPts val="1100"/>
              <a:buFont typeface="Arial"/>
              <a:buNone/>
            </a:pPr>
            <a:endParaRPr lang="en-US" dirty="0"/>
          </a:p>
          <a:p>
            <a:pPr marL="0" lvl="0" indent="0" algn="l" rtl="0">
              <a:lnSpc>
                <a:spcPct val="115000"/>
              </a:lnSpc>
              <a:spcBef>
                <a:spcPts val="0"/>
              </a:spcBef>
              <a:spcAft>
                <a:spcPts val="0"/>
              </a:spcAft>
              <a:buClr>
                <a:schemeClr val="dk1"/>
              </a:buClr>
              <a:buSzPts val="1100"/>
              <a:buFont typeface="Arial"/>
              <a:buNone/>
            </a:pPr>
            <a:r>
              <a:rPr lang="en-US" b="1" dirty="0"/>
              <a:t>SAY </a:t>
            </a:r>
            <a:r>
              <a:rPr lang="en-US" dirty="0"/>
              <a:t>As we saw in the video, all adults approach learning from different perspectives ‐knowledge varies, skill levels vary, and we all have different backgrounds and experiences.</a:t>
            </a:r>
          </a:p>
          <a:p>
            <a:pPr marL="0" lvl="0" indent="0" algn="l" rtl="0">
              <a:lnSpc>
                <a:spcPct val="115000"/>
              </a:lnSpc>
              <a:spcBef>
                <a:spcPts val="0"/>
              </a:spcBef>
              <a:spcAft>
                <a:spcPts val="0"/>
              </a:spcAft>
              <a:buClr>
                <a:schemeClr val="dk1"/>
              </a:buClr>
              <a:buSzPts val="1100"/>
              <a:buFont typeface="Arial"/>
              <a:buNone/>
            </a:pPr>
            <a:endParaRPr lang="en-US" dirty="0"/>
          </a:p>
          <a:p>
            <a:pPr marL="0" lvl="0" indent="0" algn="l" rtl="0">
              <a:lnSpc>
                <a:spcPct val="115000"/>
              </a:lnSpc>
              <a:spcBef>
                <a:spcPts val="0"/>
              </a:spcBef>
              <a:spcAft>
                <a:spcPts val="0"/>
              </a:spcAft>
              <a:buClr>
                <a:schemeClr val="dk1"/>
              </a:buClr>
              <a:buSzPts val="1100"/>
              <a:buFont typeface="Arial"/>
              <a:buNone/>
            </a:pPr>
            <a:r>
              <a:rPr lang="en-US" dirty="0"/>
              <a:t>A </a:t>
            </a:r>
            <a:r>
              <a:rPr lang="en-US" b="1" dirty="0"/>
              <a:t>Pedagogical model</a:t>
            </a:r>
            <a:r>
              <a:rPr lang="en-US" dirty="0"/>
              <a:t> gives the teacher the responsibility of making decisions about the learning and development is based on the transmission of the content.</a:t>
            </a:r>
          </a:p>
          <a:p>
            <a:pPr marL="0" lvl="0" indent="0" algn="l" rtl="0">
              <a:lnSpc>
                <a:spcPct val="115000"/>
              </a:lnSpc>
              <a:spcBef>
                <a:spcPts val="0"/>
              </a:spcBef>
              <a:spcAft>
                <a:spcPts val="0"/>
              </a:spcAft>
              <a:buClr>
                <a:schemeClr val="dk1"/>
              </a:buClr>
              <a:buSzPts val="1100"/>
              <a:buFont typeface="Arial"/>
              <a:buNone/>
            </a:pPr>
            <a:r>
              <a:rPr lang="en-US" dirty="0"/>
              <a:t>An </a:t>
            </a:r>
            <a:r>
              <a:rPr lang="en-US" b="1" dirty="0"/>
              <a:t>Andragogical model </a:t>
            </a:r>
            <a:r>
              <a:rPr lang="en-US" dirty="0"/>
              <a:t>notes that adult learner’s development is based on a process of facilitating the acquisition of content rather that transmitting the content. Adults learn differently from children, so adults require different instructional strategies.   </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12</a:t>
            </a:fld>
            <a:endParaRPr lang="en-US"/>
          </a:p>
        </p:txBody>
      </p:sp>
    </p:spTree>
    <p:extLst>
      <p:ext uri="{BB962C8B-B14F-4D97-AF65-F5344CB8AC3E}">
        <p14:creationId xmlns:p14="http://schemas.microsoft.com/office/powerpoint/2010/main" val="4067289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b="1" dirty="0"/>
              <a:t>NOTES </a:t>
            </a:r>
            <a:r>
              <a:rPr lang="en-US" dirty="0"/>
              <a:t>View </a:t>
            </a:r>
            <a:r>
              <a:rPr lang="en-US" b="1" dirty="0"/>
              <a:t>Video 2: Adult Learning Theory: Knowle’s 6 Assumptions of Adult Learners</a:t>
            </a:r>
            <a:r>
              <a:rPr lang="en-US" dirty="0"/>
              <a:t> (3:52). The video will prepare the participants for the next activity. </a:t>
            </a:r>
          </a:p>
          <a:p>
            <a:pPr marL="0" lvl="0" indent="0" algn="l" rtl="0">
              <a:lnSpc>
                <a:spcPct val="115000"/>
              </a:lnSpc>
              <a:spcBef>
                <a:spcPts val="0"/>
              </a:spcBef>
              <a:spcAft>
                <a:spcPts val="0"/>
              </a:spcAft>
              <a:buClr>
                <a:schemeClr val="dk1"/>
              </a:buClr>
              <a:buSzPts val="1100"/>
              <a:buFont typeface="Arial"/>
              <a:buNone/>
            </a:pPr>
            <a:endParaRPr lang="en-US" dirty="0"/>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cs typeface="Calibri"/>
              </a:rPr>
              <a:t>Video retrieved from https://www.youtube.com/watch?v=SArAggTULLU on 1/04/24.</a:t>
            </a:r>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13</a:t>
            </a:fld>
            <a:endParaRPr lang="en-US"/>
          </a:p>
        </p:txBody>
      </p:sp>
    </p:spTree>
    <p:extLst>
      <p:ext uri="{BB962C8B-B14F-4D97-AF65-F5344CB8AC3E}">
        <p14:creationId xmlns:p14="http://schemas.microsoft.com/office/powerpoint/2010/main" val="1083383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b="1" dirty="0"/>
              <a:t>SAY</a:t>
            </a:r>
            <a:r>
              <a:rPr lang="en-US" dirty="0"/>
              <a:t> Many educators have researched the assumptions/characteristics of adult learners – some have recognized more, some less, however, they all agree that adult learners can be distinguished from young learners. These characteristics of adult learners serve as a foundation for any professional development and our coaching practices.</a:t>
            </a:r>
          </a:p>
          <a:p>
            <a:pPr marL="0" lvl="0" indent="0" algn="l" rtl="0">
              <a:lnSpc>
                <a:spcPct val="115000"/>
              </a:lnSpc>
              <a:spcBef>
                <a:spcPts val="0"/>
              </a:spcBef>
              <a:spcAft>
                <a:spcPts val="0"/>
              </a:spcAft>
              <a:buSzPts val="1100"/>
              <a:buNone/>
            </a:pPr>
            <a:endParaRPr lang="en-US" i="1" dirty="0"/>
          </a:p>
          <a:p>
            <a:pPr marL="0" lvl="0" indent="0" algn="l" rtl="0">
              <a:lnSpc>
                <a:spcPct val="115000"/>
              </a:lnSpc>
              <a:spcBef>
                <a:spcPts val="0"/>
              </a:spcBef>
              <a:spcAft>
                <a:spcPts val="0"/>
              </a:spcAft>
              <a:buClr>
                <a:schemeClr val="dk1"/>
              </a:buClr>
              <a:buSzPts val="1100"/>
              <a:buFont typeface="Arial"/>
              <a:buNone/>
            </a:pPr>
            <a:r>
              <a:rPr lang="en-US" i="1" dirty="0"/>
              <a:t>Activity time: 30 minutes</a:t>
            </a:r>
          </a:p>
          <a:p>
            <a:pPr marL="0" lvl="0" indent="0" algn="l" rtl="0">
              <a:lnSpc>
                <a:spcPct val="115000"/>
              </a:lnSpc>
              <a:spcBef>
                <a:spcPts val="0"/>
              </a:spcBef>
              <a:spcAft>
                <a:spcPts val="0"/>
              </a:spcAft>
              <a:buClr>
                <a:schemeClr val="dk1"/>
              </a:buClr>
              <a:buSzPts val="1100"/>
              <a:buFont typeface="Arial"/>
              <a:buNone/>
            </a:pPr>
            <a:r>
              <a:rPr lang="en-US" i="1" dirty="0"/>
              <a:t>Assign a different assumption/characteristic to each table or partners. Assumptions are:</a:t>
            </a:r>
          </a:p>
          <a:p>
            <a:pPr marL="0" lvl="0" indent="0" algn="l" rtl="0">
              <a:lnSpc>
                <a:spcPct val="115000"/>
              </a:lnSpc>
              <a:spcBef>
                <a:spcPts val="0"/>
              </a:spcBef>
              <a:spcAft>
                <a:spcPts val="0"/>
              </a:spcAft>
              <a:buClr>
                <a:schemeClr val="dk1"/>
              </a:buClr>
              <a:buSzPts val="1100"/>
              <a:buFont typeface="Arial"/>
              <a:buNone/>
            </a:pPr>
            <a:r>
              <a:rPr lang="en-US" i="1" dirty="0"/>
              <a:t>-need to know</a:t>
            </a:r>
          </a:p>
          <a:p>
            <a:pPr marL="0" lvl="0" indent="0" algn="l" rtl="0">
              <a:lnSpc>
                <a:spcPct val="115000"/>
              </a:lnSpc>
              <a:spcBef>
                <a:spcPts val="0"/>
              </a:spcBef>
              <a:spcAft>
                <a:spcPts val="0"/>
              </a:spcAft>
              <a:buClr>
                <a:schemeClr val="dk1"/>
              </a:buClr>
              <a:buSzPts val="1100"/>
              <a:buFont typeface="Arial"/>
              <a:buNone/>
            </a:pPr>
            <a:r>
              <a:rPr lang="en-US" i="1" dirty="0"/>
              <a:t>-self-concept</a:t>
            </a:r>
          </a:p>
          <a:p>
            <a:pPr marL="0" lvl="0" indent="0" algn="l" rtl="0">
              <a:lnSpc>
                <a:spcPct val="115000"/>
              </a:lnSpc>
              <a:spcBef>
                <a:spcPts val="0"/>
              </a:spcBef>
              <a:spcAft>
                <a:spcPts val="0"/>
              </a:spcAft>
              <a:buClr>
                <a:schemeClr val="dk1"/>
              </a:buClr>
              <a:buSzPts val="1100"/>
              <a:buFont typeface="Arial"/>
              <a:buNone/>
            </a:pPr>
            <a:r>
              <a:rPr lang="en-US" i="1" dirty="0"/>
              <a:t>-adult learner experience</a:t>
            </a:r>
          </a:p>
          <a:p>
            <a:pPr marL="0" lvl="0" indent="0" algn="l" rtl="0">
              <a:lnSpc>
                <a:spcPct val="115000"/>
              </a:lnSpc>
              <a:spcBef>
                <a:spcPts val="0"/>
              </a:spcBef>
              <a:spcAft>
                <a:spcPts val="0"/>
              </a:spcAft>
              <a:buClr>
                <a:schemeClr val="dk1"/>
              </a:buClr>
              <a:buSzPts val="1100"/>
              <a:buFont typeface="Arial"/>
              <a:buNone/>
            </a:pPr>
            <a:r>
              <a:rPr lang="en-US" i="1" dirty="0"/>
              <a:t>-readiness to learn</a:t>
            </a:r>
          </a:p>
          <a:p>
            <a:pPr marL="0" lvl="0" indent="0" algn="l" rtl="0">
              <a:lnSpc>
                <a:spcPct val="115000"/>
              </a:lnSpc>
              <a:spcBef>
                <a:spcPts val="0"/>
              </a:spcBef>
              <a:spcAft>
                <a:spcPts val="0"/>
              </a:spcAft>
              <a:buClr>
                <a:schemeClr val="dk1"/>
              </a:buClr>
              <a:buSzPts val="1100"/>
              <a:buFont typeface="Arial"/>
              <a:buNone/>
            </a:pPr>
            <a:r>
              <a:rPr lang="en-US" i="1" dirty="0"/>
              <a:t>-orientation to learning</a:t>
            </a:r>
          </a:p>
          <a:p>
            <a:pPr marL="0" lvl="0" indent="0" algn="l" rtl="0">
              <a:lnSpc>
                <a:spcPct val="115000"/>
              </a:lnSpc>
              <a:spcBef>
                <a:spcPts val="0"/>
              </a:spcBef>
              <a:spcAft>
                <a:spcPts val="0"/>
              </a:spcAft>
              <a:buClr>
                <a:schemeClr val="dk1"/>
              </a:buClr>
              <a:buSzPts val="1100"/>
              <a:buFont typeface="Arial"/>
              <a:buNone/>
            </a:pPr>
            <a:r>
              <a:rPr lang="en-US" i="1" dirty="0"/>
              <a:t>-motivation to learn</a:t>
            </a:r>
          </a:p>
          <a:p>
            <a:pPr marL="0" lvl="0" indent="0" algn="l" rtl="0">
              <a:lnSpc>
                <a:spcPct val="100000"/>
              </a:lnSpc>
              <a:spcBef>
                <a:spcPts val="0"/>
              </a:spcBef>
              <a:spcAft>
                <a:spcPts val="0"/>
              </a:spcAft>
              <a:buSzPts val="1400"/>
              <a:buNone/>
            </a:pPr>
            <a:endParaRPr lang="en-US" i="1" dirty="0"/>
          </a:p>
          <a:p>
            <a:pPr marL="0" lvl="0" indent="0" algn="l" rtl="0">
              <a:lnSpc>
                <a:spcPct val="100000"/>
              </a:lnSpc>
              <a:spcBef>
                <a:spcPts val="0"/>
              </a:spcBef>
              <a:spcAft>
                <a:spcPts val="0"/>
              </a:spcAft>
              <a:buSzPts val="1400"/>
              <a:buNone/>
            </a:pPr>
            <a:r>
              <a:rPr lang="en-US" i="1" dirty="0"/>
              <a:t>Participants will research the assigned characteristic using </a:t>
            </a:r>
            <a:r>
              <a:rPr lang="en-US" b="1" i="1" dirty="0"/>
              <a:t>Handouts 1-4 </a:t>
            </a:r>
            <a:r>
              <a:rPr lang="en-US" i="1" dirty="0"/>
              <a:t>and create a visual using the information. Have participants share their findings. Post charts around the room to refer back to during the training</a:t>
            </a:r>
            <a:endParaRPr lang="en-US" b="1"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14</a:t>
            </a:fld>
            <a:endParaRPr lang="en-US"/>
          </a:p>
        </p:txBody>
      </p:sp>
    </p:spTree>
    <p:extLst>
      <p:ext uri="{BB962C8B-B14F-4D97-AF65-F5344CB8AC3E}">
        <p14:creationId xmlns:p14="http://schemas.microsoft.com/office/powerpoint/2010/main" val="2506892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Consider how literacy coaches can honor the characteristics of adult learners. </a:t>
            </a:r>
            <a:endParaRPr lang="en-US" b="0" i="1"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15</a:t>
            </a:fld>
            <a:endParaRPr lang="en-US"/>
          </a:p>
        </p:txBody>
      </p:sp>
    </p:spTree>
    <p:extLst>
      <p:ext uri="{BB962C8B-B14F-4D97-AF65-F5344CB8AC3E}">
        <p14:creationId xmlns:p14="http://schemas.microsoft.com/office/powerpoint/2010/main" val="2150768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a:buNone/>
            </a:pPr>
            <a:r>
              <a:rPr lang="en-US" b="1" dirty="0"/>
              <a:t>SAY </a:t>
            </a:r>
            <a:r>
              <a:rPr lang="en-US" sz="1200" b="0" i="0" u="none" strike="noStrike" cap="none" dirty="0">
                <a:solidFill>
                  <a:schemeClr val="dk1"/>
                </a:solidFill>
                <a:latin typeface="Calibri"/>
                <a:ea typeface="Calibri"/>
                <a:cs typeface="Calibri"/>
                <a:sym typeface="Calibri"/>
              </a:rPr>
              <a:t>Reflect on the quote. Are there any thoughts that you can share with the group?</a:t>
            </a:r>
            <a:endParaRPr lang="en-US" b="0" i="1"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16</a:t>
            </a:fld>
            <a:endParaRPr lang="en-US"/>
          </a:p>
        </p:txBody>
      </p:sp>
    </p:spTree>
    <p:extLst>
      <p:ext uri="{BB962C8B-B14F-4D97-AF65-F5344CB8AC3E}">
        <p14:creationId xmlns:p14="http://schemas.microsoft.com/office/powerpoint/2010/main" val="2662418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b="1" dirty="0"/>
              <a:t>NOTES</a:t>
            </a:r>
            <a:r>
              <a:rPr lang="en-US" dirty="0"/>
              <a:t> Review with participants the Five Principles of Adult Learning:</a:t>
            </a:r>
          </a:p>
          <a:p>
            <a:pPr marL="0" lvl="0" indent="0" algn="l" rtl="0">
              <a:lnSpc>
                <a:spcPct val="115000"/>
              </a:lnSpc>
              <a:spcBef>
                <a:spcPts val="0"/>
              </a:spcBef>
              <a:spcAft>
                <a:spcPts val="0"/>
              </a:spcAft>
              <a:buClr>
                <a:schemeClr val="dk1"/>
              </a:buClr>
              <a:buSzPts val="1100"/>
              <a:buFont typeface="Arial"/>
              <a:buNone/>
            </a:pPr>
            <a:r>
              <a:rPr lang="en-US" sz="1400" dirty="0"/>
              <a:t>•</a:t>
            </a:r>
            <a:r>
              <a:rPr lang="en-US" b="1" dirty="0"/>
              <a:t>Personal benefits </a:t>
            </a:r>
            <a:r>
              <a:rPr lang="en-US" dirty="0"/>
              <a:t>Adult learners who are motivated by personal benefits are interested in personal and/or processional growth. They are motivated to learn if the learning solves or avoids a problem for them, provides an opportunity or increased status or leads to professional or personal growth.</a:t>
            </a:r>
          </a:p>
          <a:p>
            <a:pPr marL="0" lvl="0" indent="0" algn="l" rtl="0">
              <a:lnSpc>
                <a:spcPct val="115000"/>
              </a:lnSpc>
              <a:spcBef>
                <a:spcPts val="0"/>
              </a:spcBef>
              <a:spcAft>
                <a:spcPts val="0"/>
              </a:spcAft>
              <a:buClr>
                <a:schemeClr val="dk1"/>
              </a:buClr>
              <a:buSzPts val="1100"/>
              <a:buFont typeface="Arial"/>
              <a:buNone/>
            </a:pPr>
            <a:r>
              <a:rPr lang="en-US" sz="1400" dirty="0"/>
              <a:t>•</a:t>
            </a:r>
            <a:r>
              <a:rPr lang="en-US" b="1" dirty="0"/>
              <a:t>Experience </a:t>
            </a:r>
            <a:r>
              <a:rPr lang="en-US" dirty="0"/>
              <a:t>Adult learners motivated by experience are interested in learning opportunities that provide a unique background of knowledge and experience. They are motivated to learn if they are provided opportunities to share what they know and if the material builds on what they know and validates their expertise.</a:t>
            </a:r>
          </a:p>
          <a:p>
            <a:pPr marL="0" lvl="0" indent="0" algn="l" rtl="0">
              <a:lnSpc>
                <a:spcPct val="115000"/>
              </a:lnSpc>
              <a:spcBef>
                <a:spcPts val="0"/>
              </a:spcBef>
              <a:spcAft>
                <a:spcPts val="0"/>
              </a:spcAft>
              <a:buClr>
                <a:schemeClr val="dk1"/>
              </a:buClr>
              <a:buSzPts val="1100"/>
              <a:buFont typeface="Arial"/>
              <a:buNone/>
            </a:pPr>
            <a:r>
              <a:rPr lang="en-US" sz="1400" dirty="0"/>
              <a:t>•</a:t>
            </a:r>
            <a:r>
              <a:rPr lang="en-US" b="1" dirty="0"/>
              <a:t>Self Direction </a:t>
            </a:r>
            <a:r>
              <a:rPr lang="en-US" dirty="0"/>
              <a:t>Adult learners are typically self-directed and maintain some control over their individual learning. They are motivated to learn if they can take charge and make decisions about the content/process, contribute to the learning of their co-learners and have some degrees of independence in the learning process.</a:t>
            </a:r>
          </a:p>
          <a:p>
            <a:pPr marL="0" lvl="0" indent="0" algn="l" rtl="0">
              <a:lnSpc>
                <a:spcPct val="115000"/>
              </a:lnSpc>
              <a:spcBef>
                <a:spcPts val="0"/>
              </a:spcBef>
              <a:spcAft>
                <a:spcPts val="0"/>
              </a:spcAft>
              <a:buClr>
                <a:schemeClr val="dk1"/>
              </a:buClr>
              <a:buSzPts val="1100"/>
              <a:buFont typeface="Arial"/>
              <a:buNone/>
            </a:pPr>
            <a:r>
              <a:rPr lang="en-US" sz="1400" dirty="0"/>
              <a:t>•</a:t>
            </a:r>
            <a:r>
              <a:rPr lang="en-US" b="1" dirty="0"/>
              <a:t>Application &amp; Action </a:t>
            </a:r>
            <a:r>
              <a:rPr lang="en-US" dirty="0"/>
              <a:t>Most adult learners lead busy lives outside the school day. They prefer a practical, “learn by doing” approach, where they can immediately apply what they are learning and actively participate in the process, allowing them to practice or test new skills.</a:t>
            </a:r>
          </a:p>
          <a:p>
            <a:pPr marL="0" lvl="0" indent="0" algn="l" rtl="0">
              <a:lnSpc>
                <a:spcPct val="115000"/>
              </a:lnSpc>
              <a:spcBef>
                <a:spcPts val="0"/>
              </a:spcBef>
              <a:spcAft>
                <a:spcPts val="0"/>
              </a:spcAft>
              <a:buClr>
                <a:schemeClr val="dk1"/>
              </a:buClr>
              <a:buSzPts val="1100"/>
              <a:buFont typeface="Arial"/>
              <a:buNone/>
            </a:pPr>
            <a:r>
              <a:rPr lang="en-US" b="1" dirty="0"/>
              <a:t>Learning Styles</a:t>
            </a:r>
            <a:r>
              <a:rPr lang="en-US" dirty="0"/>
              <a:t> Adults learn in a variety of ways. Presenters should consider a variety of delivery methods for how materials will be presented in order to stimulate learning. </a:t>
            </a:r>
            <a:endParaRPr lang="en-US" b="1" dirty="0">
              <a:solidFill>
                <a:srgbClr val="000000"/>
              </a:solidFill>
            </a:endParaRPr>
          </a:p>
          <a:p>
            <a:pPr marL="0" marR="0" lvl="0" indent="0" algn="l" rtl="0">
              <a:lnSpc>
                <a:spcPct val="100000"/>
              </a:lnSpc>
              <a:spcBef>
                <a:spcPts val="0"/>
              </a:spcBef>
              <a:spcAft>
                <a:spcPts val="0"/>
              </a:spcAft>
              <a:buClr>
                <a:srgbClr val="000000"/>
              </a:buClr>
              <a:buSzPts val="1400"/>
              <a:buFont typeface="Arial"/>
              <a:buNone/>
            </a:pPr>
            <a:endParaRPr lang="en-US" b="0" i="1"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17</a:t>
            </a:fld>
            <a:endParaRPr lang="en-US"/>
          </a:p>
        </p:txBody>
      </p:sp>
    </p:spTree>
    <p:extLst>
      <p:ext uri="{BB962C8B-B14F-4D97-AF65-F5344CB8AC3E}">
        <p14:creationId xmlns:p14="http://schemas.microsoft.com/office/powerpoint/2010/main" val="725166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20000"/>
              </a:lnSpc>
              <a:spcBef>
                <a:spcPts val="0"/>
              </a:spcBef>
              <a:spcAft>
                <a:spcPts val="0"/>
              </a:spcAft>
              <a:buSzPts val="1200"/>
              <a:buNone/>
            </a:pPr>
            <a:r>
              <a:rPr lang="en-US" b="1" dirty="0"/>
              <a:t>SAY </a:t>
            </a:r>
            <a:r>
              <a:rPr lang="en-US" sz="1200" b="0" i="0" u="none" strike="noStrike" cap="none" dirty="0">
                <a:solidFill>
                  <a:schemeClr val="dk1"/>
                </a:solidFill>
                <a:latin typeface="Calibri"/>
                <a:ea typeface="Calibri"/>
                <a:cs typeface="Calibri"/>
                <a:sym typeface="Calibri"/>
              </a:rPr>
              <a:t>Now that we’ve learned </a:t>
            </a:r>
            <a:r>
              <a:rPr lang="en-US" sz="1200" dirty="0">
                <a:latin typeface="Calibri"/>
                <a:ea typeface="Calibri"/>
                <a:cs typeface="Calibri"/>
                <a:sym typeface="Calibri"/>
              </a:rPr>
              <a:t>how to identify foundational principles of adult learning theory, we will now learn how to apply those foundational principles in coaching.</a:t>
            </a:r>
            <a:endParaRPr lang="en-US"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18</a:t>
            </a:fld>
            <a:endParaRPr lang="en-US"/>
          </a:p>
        </p:txBody>
      </p:sp>
    </p:spTree>
    <p:extLst>
      <p:ext uri="{BB962C8B-B14F-4D97-AF65-F5344CB8AC3E}">
        <p14:creationId xmlns:p14="http://schemas.microsoft.com/office/powerpoint/2010/main" val="3915441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a:buNone/>
            </a:pPr>
            <a:r>
              <a:rPr lang="en-US" b="1" dirty="0"/>
              <a:t>SAY </a:t>
            </a:r>
            <a:r>
              <a:rPr lang="en-US" sz="1200" b="0" i="0" u="none" strike="noStrike" cap="none" dirty="0">
                <a:solidFill>
                  <a:schemeClr val="dk1"/>
                </a:solidFill>
                <a:latin typeface="Calibri"/>
                <a:ea typeface="Calibri"/>
                <a:cs typeface="Calibri"/>
                <a:sym typeface="Calibri"/>
              </a:rPr>
              <a:t>During the next portion of the session, we will discuss the 4 types of teacher personalities using Handouts 5 and 6. </a:t>
            </a:r>
            <a:endParaRPr lang="en-US" dirty="0"/>
          </a:p>
          <a:p>
            <a:pPr marL="457200" marR="0" lvl="0" indent="-228600" algn="l" rtl="0">
              <a:lnSpc>
                <a:spcPct val="100000"/>
              </a:lnSpc>
              <a:spcBef>
                <a:spcPts val="0"/>
              </a:spcBef>
              <a:spcAft>
                <a:spcPts val="0"/>
              </a:spcAft>
              <a:buClr>
                <a:srgbClr val="000000"/>
              </a:buClr>
              <a:buSzPts val="1400"/>
              <a:buFont typeface="Arial"/>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1" u="none" strike="noStrike" cap="none" dirty="0">
                <a:solidFill>
                  <a:schemeClr val="dk1"/>
                </a:solidFill>
                <a:latin typeface="Calibri"/>
                <a:ea typeface="Calibri"/>
                <a:cs typeface="Calibri"/>
                <a:sym typeface="Calibri"/>
              </a:rPr>
              <a:t>Allow time for participants to identify who these teachers may be in their schools and how they can better serve them. </a:t>
            </a:r>
          </a:p>
          <a:p>
            <a:pPr marL="0" marR="0" lvl="0" indent="0" algn="l" rtl="0">
              <a:lnSpc>
                <a:spcPct val="100000"/>
              </a:lnSpc>
              <a:spcBef>
                <a:spcPts val="0"/>
              </a:spcBef>
              <a:spcAft>
                <a:spcPts val="0"/>
              </a:spcAft>
              <a:buClr>
                <a:srgbClr val="000000"/>
              </a:buClr>
              <a:buSzPts val="1400"/>
              <a:buFont typeface="Arial"/>
              <a:buNone/>
            </a:pPr>
            <a:endParaRPr lang="en-US" i="1" dirty="0"/>
          </a:p>
          <a:p>
            <a:pPr marL="0" marR="0" lvl="0" indent="0" algn="l" rtl="0">
              <a:lnSpc>
                <a:spcPct val="100000"/>
              </a:lnSpc>
              <a:spcBef>
                <a:spcPts val="0"/>
              </a:spcBef>
              <a:spcAft>
                <a:spcPts val="0"/>
              </a:spcAft>
              <a:buClr>
                <a:srgbClr val="000000"/>
              </a:buClr>
              <a:buSzPts val="1400"/>
              <a:buFont typeface="Arial"/>
              <a:buNone/>
            </a:pPr>
            <a:r>
              <a:rPr lang="en-US" sz="1200" b="0" i="1" u="none" strike="noStrike" cap="none" dirty="0">
                <a:solidFill>
                  <a:schemeClr val="dk1"/>
                </a:solidFill>
                <a:latin typeface="Calibri"/>
                <a:ea typeface="Calibri"/>
                <a:cs typeface="Calibri"/>
                <a:sym typeface="Calibri"/>
              </a:rPr>
              <a:t>Participants may share their experiences with each type of characteristic as the following slides are presented. </a:t>
            </a:r>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19</a:t>
            </a:fld>
            <a:endParaRPr lang="en-US"/>
          </a:p>
        </p:txBody>
      </p:sp>
    </p:spTree>
    <p:extLst>
      <p:ext uri="{BB962C8B-B14F-4D97-AF65-F5344CB8AC3E}">
        <p14:creationId xmlns:p14="http://schemas.microsoft.com/office/powerpoint/2010/main" val="1250207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solidFill>
                  <a:schemeClr val="dk1"/>
                </a:solidFill>
              </a:rPr>
              <a:t>NOTES </a:t>
            </a:r>
            <a:endParaRPr lang="en-US" dirty="0"/>
          </a:p>
          <a:p>
            <a:pPr marL="165100" lvl="0" indent="-165100" algn="l" rtl="0">
              <a:lnSpc>
                <a:spcPct val="100000"/>
              </a:lnSpc>
              <a:spcBef>
                <a:spcPts val="0"/>
              </a:spcBef>
              <a:spcAft>
                <a:spcPts val="0"/>
              </a:spcAft>
              <a:buClr>
                <a:schemeClr val="dk1"/>
              </a:buClr>
              <a:buSzPts val="300"/>
              <a:buFont typeface="Arial"/>
              <a:buChar char="•"/>
            </a:pPr>
            <a:r>
              <a:rPr lang="en-US" dirty="0">
                <a:solidFill>
                  <a:schemeClr val="dk1"/>
                </a:solidFill>
              </a:rPr>
              <a:t>It is recommended that the sessions are completed in sequential order. </a:t>
            </a:r>
            <a:endParaRPr lang="en-US" dirty="0"/>
          </a:p>
          <a:p>
            <a:pPr marL="165100" lvl="0" indent="-165100" algn="l" rtl="0">
              <a:lnSpc>
                <a:spcPct val="100000"/>
              </a:lnSpc>
              <a:spcBef>
                <a:spcPts val="0"/>
              </a:spcBef>
              <a:spcAft>
                <a:spcPts val="0"/>
              </a:spcAft>
              <a:buClr>
                <a:schemeClr val="dk1"/>
              </a:buClr>
              <a:buSzPts val="300"/>
              <a:buFont typeface="Arial"/>
              <a:buChar char="•"/>
            </a:pPr>
            <a:r>
              <a:rPr lang="en-US" dirty="0">
                <a:solidFill>
                  <a:schemeClr val="dk1"/>
                </a:solidFill>
              </a:rPr>
              <a:t>The timeline for completing the sessions can be flexible. If the recommended minutes for each session are not available, complete what you can with the time you have and then pick up where you left off the next time you meet. </a:t>
            </a:r>
            <a:endParaRPr lang="en-US" dirty="0"/>
          </a:p>
          <a:p>
            <a:pPr marL="165100" lvl="0" indent="-165100" algn="l" rtl="0">
              <a:lnSpc>
                <a:spcPct val="100000"/>
              </a:lnSpc>
              <a:spcBef>
                <a:spcPts val="0"/>
              </a:spcBef>
              <a:spcAft>
                <a:spcPts val="0"/>
              </a:spcAft>
              <a:buClr>
                <a:schemeClr val="dk1"/>
              </a:buClr>
              <a:buSzPts val="300"/>
              <a:buFont typeface="Arial"/>
              <a:buChar char="•"/>
            </a:pPr>
            <a:r>
              <a:rPr lang="en-US" dirty="0">
                <a:solidFill>
                  <a:schemeClr val="dk1"/>
                </a:solidFill>
              </a:rPr>
              <a:t>Once a schedule of the sessions is established, have participants record the schedule in their </a:t>
            </a:r>
            <a:r>
              <a:rPr lang="en-US" i="1" dirty="0">
                <a:solidFill>
                  <a:schemeClr val="dk1"/>
                </a:solidFill>
              </a:rPr>
              <a:t>Fundamentals of Literacy Coaching PD Guide </a:t>
            </a:r>
            <a:r>
              <a:rPr lang="en-US" dirty="0">
                <a:solidFill>
                  <a:schemeClr val="dk1"/>
                </a:solidFill>
              </a:rPr>
              <a:t>if printed. </a:t>
            </a:r>
            <a:endParaRPr lang="en-US" dirty="0"/>
          </a:p>
          <a:p>
            <a:pPr marL="0" lvl="0" indent="0" algn="l" rtl="0">
              <a:lnSpc>
                <a:spcPct val="100000"/>
              </a:lnSpc>
              <a:spcBef>
                <a:spcPts val="0"/>
              </a:spcBef>
              <a:spcAft>
                <a:spcPts val="0"/>
              </a:spcAft>
              <a:buSzPts val="1400"/>
              <a:buNone/>
            </a:pPr>
            <a:endParaRPr lang="en-US" b="1" dirty="0">
              <a:solidFill>
                <a:schemeClr val="dk1"/>
              </a:solidFill>
            </a:endParaRPr>
          </a:p>
          <a:p>
            <a:pPr marL="0" lvl="0" indent="0" algn="l" rtl="0">
              <a:lnSpc>
                <a:spcPct val="100000"/>
              </a:lnSpc>
              <a:spcBef>
                <a:spcPts val="0"/>
              </a:spcBef>
              <a:spcAft>
                <a:spcPts val="0"/>
              </a:spcAft>
              <a:buSzPts val="1400"/>
              <a:buNone/>
            </a:pPr>
            <a:r>
              <a:rPr lang="en-US" b="1" dirty="0">
                <a:solidFill>
                  <a:schemeClr val="dk1"/>
                </a:solidFill>
              </a:rPr>
              <a:t>SAY </a:t>
            </a:r>
            <a:r>
              <a:rPr lang="en-US" dirty="0">
                <a:solidFill>
                  <a:schemeClr val="dk1"/>
                </a:solidFill>
              </a:rPr>
              <a:t>Here is an overview of the </a:t>
            </a:r>
            <a:r>
              <a:rPr lang="en-US" dirty="0"/>
              <a:t>m</a:t>
            </a:r>
            <a:r>
              <a:rPr lang="en-US" dirty="0">
                <a:solidFill>
                  <a:schemeClr val="dk1"/>
                </a:solidFill>
              </a:rPr>
              <a:t>odules and </a:t>
            </a:r>
            <a:r>
              <a:rPr lang="en-US" dirty="0"/>
              <a:t>s</a:t>
            </a:r>
            <a:r>
              <a:rPr lang="en-US" dirty="0">
                <a:solidFill>
                  <a:schemeClr val="dk1"/>
                </a:solidFill>
              </a:rPr>
              <a:t>essions of this course. There are six </a:t>
            </a:r>
            <a:r>
              <a:rPr lang="en-US" dirty="0"/>
              <a:t>m</a:t>
            </a:r>
            <a:r>
              <a:rPr lang="en-US" dirty="0">
                <a:solidFill>
                  <a:schemeClr val="dk1"/>
                </a:solidFill>
              </a:rPr>
              <a:t>odules, and each </a:t>
            </a:r>
            <a:r>
              <a:rPr lang="en-US" dirty="0"/>
              <a:t>m</a:t>
            </a:r>
            <a:r>
              <a:rPr lang="en-US" dirty="0">
                <a:solidFill>
                  <a:schemeClr val="dk1"/>
                </a:solidFill>
              </a:rPr>
              <a:t>odule includes two to four </a:t>
            </a:r>
            <a:r>
              <a:rPr lang="en-US" dirty="0"/>
              <a:t>s</a:t>
            </a:r>
            <a:r>
              <a:rPr lang="en-US" dirty="0">
                <a:solidFill>
                  <a:schemeClr val="dk1"/>
                </a:solidFill>
              </a:rPr>
              <a:t>essions for a total of 15 content </a:t>
            </a:r>
            <a:r>
              <a:rPr lang="en-US" dirty="0"/>
              <a:t>s</a:t>
            </a:r>
            <a:r>
              <a:rPr lang="en-US" dirty="0">
                <a:solidFill>
                  <a:schemeClr val="dk1"/>
                </a:solidFill>
              </a:rPr>
              <a:t>essions. Module 1 addresses Applying Principles and Practices that Foster a Positive Culture, Module 2 covers Applying Effective Pedagogy and Andragogy, the focus o</a:t>
            </a:r>
            <a:r>
              <a:rPr lang="en-US" dirty="0"/>
              <a:t>f </a:t>
            </a:r>
            <a:r>
              <a:rPr lang="en-US" dirty="0">
                <a:solidFill>
                  <a:schemeClr val="dk1"/>
                </a:solidFill>
              </a:rPr>
              <a:t>Module 3 is Collecting Data on Instructional Practices to Inform Professional Learning, the content of Module 4 is Planning, Implementing and Analyzing Standards-Based Literacy Instruction, the content of Module 5 is Growing Professionally, and the final module, Module 6, addresses Planning and Implementing Coaching. </a:t>
            </a:r>
            <a:endParaRPr lang="en-US" dirty="0"/>
          </a:p>
          <a:p>
            <a:pPr marL="0" lvl="0" indent="0" algn="l" rtl="0">
              <a:lnSpc>
                <a:spcPct val="100000"/>
              </a:lnSpc>
              <a:spcBef>
                <a:spcPts val="0"/>
              </a:spcBef>
              <a:spcAft>
                <a:spcPts val="0"/>
              </a:spcAft>
              <a:buSzPts val="1400"/>
              <a:buNone/>
            </a:pPr>
            <a:endParaRPr lang="en-US" dirty="0">
              <a:solidFill>
                <a:schemeClr val="dk1"/>
              </a:solidFill>
            </a:endParaRPr>
          </a:p>
          <a:p>
            <a:pPr marL="0" lvl="0" indent="0" algn="l" rtl="0">
              <a:lnSpc>
                <a:spcPct val="100000"/>
              </a:lnSpc>
              <a:spcBef>
                <a:spcPts val="0"/>
              </a:spcBef>
              <a:spcAft>
                <a:spcPts val="0"/>
              </a:spcAft>
              <a:buSzPts val="1400"/>
              <a:buNone/>
            </a:pPr>
            <a:r>
              <a:rPr lang="en-US" dirty="0">
                <a:solidFill>
                  <a:schemeClr val="dk1"/>
                </a:solidFill>
              </a:rPr>
              <a:t>You can record the date of each of our sessions in your </a:t>
            </a:r>
            <a:r>
              <a:rPr lang="en-US" i="1" dirty="0">
                <a:solidFill>
                  <a:schemeClr val="dk1"/>
                </a:solidFill>
              </a:rPr>
              <a:t>Fundamentals of Literacy Coaching PD Guide</a:t>
            </a:r>
            <a:r>
              <a:rPr lang="en-US" dirty="0">
                <a:solidFill>
                  <a:schemeClr val="dk1"/>
                </a:solidFill>
              </a:rPr>
              <a:t>.</a:t>
            </a:r>
            <a:endParaRPr lang="en-US"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2</a:t>
            </a:fld>
            <a:endParaRPr lang="en-US"/>
          </a:p>
        </p:txBody>
      </p:sp>
    </p:spTree>
    <p:extLst>
      <p:ext uri="{BB962C8B-B14F-4D97-AF65-F5344CB8AC3E}">
        <p14:creationId xmlns:p14="http://schemas.microsoft.com/office/powerpoint/2010/main" val="1777244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b="1" dirty="0"/>
              <a:t>SAY </a:t>
            </a:r>
            <a:r>
              <a:rPr lang="en-US" dirty="0"/>
              <a:t>Each table group will be assigned one of the characteristics from </a:t>
            </a:r>
            <a:r>
              <a:rPr lang="en-US" b="1" dirty="0"/>
              <a:t>Handout 5: Teacher Characteristics Coaching Guide</a:t>
            </a:r>
            <a:r>
              <a:rPr lang="en-US" dirty="0"/>
              <a:t> (Resister, Redecorator, Renovator, </a:t>
            </a:r>
            <a:r>
              <a:rPr lang="en-US" dirty="0" err="1"/>
              <a:t>Accessorizer</a:t>
            </a:r>
            <a:r>
              <a:rPr lang="en-US" dirty="0"/>
              <a:t>).</a:t>
            </a:r>
          </a:p>
          <a:p>
            <a:pPr marL="0" lvl="0" indent="0" algn="l" rtl="0">
              <a:lnSpc>
                <a:spcPct val="115000"/>
              </a:lnSpc>
              <a:spcBef>
                <a:spcPts val="0"/>
              </a:spcBef>
              <a:spcAft>
                <a:spcPts val="0"/>
              </a:spcAft>
              <a:buClr>
                <a:schemeClr val="dk1"/>
              </a:buClr>
              <a:buSzPts val="1100"/>
              <a:buFont typeface="Arial"/>
              <a:buNone/>
            </a:pPr>
            <a:endParaRPr lang="en-US" dirty="0"/>
          </a:p>
          <a:p>
            <a:pPr marL="0" lvl="0" indent="0" algn="l" rtl="0">
              <a:lnSpc>
                <a:spcPct val="115000"/>
              </a:lnSpc>
              <a:spcBef>
                <a:spcPts val="0"/>
              </a:spcBef>
              <a:spcAft>
                <a:spcPts val="0"/>
              </a:spcAft>
              <a:buClr>
                <a:schemeClr val="dk1"/>
              </a:buClr>
              <a:buSzPts val="1100"/>
              <a:buFont typeface="Arial"/>
              <a:buNone/>
            </a:pPr>
            <a:r>
              <a:rPr lang="en-US" dirty="0"/>
              <a:t>Read about your assigned characteristic on Handout 5 then read the particular section pertaining to your assigned characteristic on </a:t>
            </a:r>
            <a:r>
              <a:rPr lang="en-US" b="1" dirty="0"/>
              <a:t>Handout 6</a:t>
            </a:r>
            <a:r>
              <a:rPr lang="en-US" dirty="0"/>
              <a:t>: </a:t>
            </a:r>
            <a:r>
              <a:rPr lang="en-US" b="1" dirty="0"/>
              <a:t>Room to Improve Article</a:t>
            </a:r>
            <a:r>
              <a:rPr lang="en-US" dirty="0"/>
              <a:t>. Once your group is finished reading, discuss the characteristics of each type.  </a:t>
            </a:r>
          </a:p>
          <a:p>
            <a:pPr marL="0" lvl="0" indent="0" algn="l" rtl="0">
              <a:lnSpc>
                <a:spcPct val="115000"/>
              </a:lnSpc>
              <a:spcBef>
                <a:spcPts val="0"/>
              </a:spcBef>
              <a:spcAft>
                <a:spcPts val="0"/>
              </a:spcAft>
              <a:buClr>
                <a:schemeClr val="dk1"/>
              </a:buClr>
              <a:buSzPts val="1100"/>
              <a:buFont typeface="Arial"/>
              <a:buNone/>
            </a:pPr>
            <a:endParaRPr lang="en-US" i="1" dirty="0"/>
          </a:p>
          <a:p>
            <a:pPr marL="0" lvl="0" indent="0" algn="l" rtl="0">
              <a:lnSpc>
                <a:spcPct val="115000"/>
              </a:lnSpc>
              <a:spcBef>
                <a:spcPts val="0"/>
              </a:spcBef>
              <a:spcAft>
                <a:spcPts val="0"/>
              </a:spcAft>
              <a:buClr>
                <a:schemeClr val="dk1"/>
              </a:buClr>
              <a:buSzPts val="1100"/>
              <a:buFont typeface="Arial"/>
              <a:buNone/>
            </a:pPr>
            <a:r>
              <a:rPr lang="en-US" i="1" dirty="0"/>
              <a:t>Activity Time: 15 minutes</a:t>
            </a:r>
          </a:p>
          <a:p>
            <a:pPr marL="0" lvl="0" indent="0" algn="l" rtl="0">
              <a:lnSpc>
                <a:spcPct val="115000"/>
              </a:lnSpc>
              <a:spcBef>
                <a:spcPts val="0"/>
              </a:spcBef>
              <a:spcAft>
                <a:spcPts val="0"/>
              </a:spcAft>
              <a:buClr>
                <a:schemeClr val="dk1"/>
              </a:buClr>
              <a:buSzPts val="1100"/>
              <a:buFont typeface="Arial"/>
              <a:buNone/>
            </a:pPr>
            <a:r>
              <a:rPr lang="en-US" i="1" dirty="0"/>
              <a:t>Depending on the size of the group you may have several tables discussing the same characteristic or you may need to divide tables up differently in order to have participants discussing and sharing out about each of the different characteristics.</a:t>
            </a:r>
          </a:p>
          <a:p>
            <a:pPr marL="0" lvl="0" indent="0" algn="l" rtl="0">
              <a:lnSpc>
                <a:spcPct val="115000"/>
              </a:lnSpc>
              <a:spcBef>
                <a:spcPts val="0"/>
              </a:spcBef>
              <a:spcAft>
                <a:spcPts val="0"/>
              </a:spcAft>
              <a:buClr>
                <a:schemeClr val="dk1"/>
              </a:buClr>
              <a:buSzPts val="1100"/>
              <a:buFont typeface="Arial"/>
              <a:buNone/>
            </a:pPr>
            <a:r>
              <a:rPr lang="en-US" i="1" dirty="0"/>
              <a:t>Allow time for participants to identify teachers fitting their assigned characteristic in their schools and how they can better serve them.</a:t>
            </a:r>
          </a:p>
          <a:p>
            <a:pPr marL="0" lvl="0" indent="0" algn="l" rtl="0">
              <a:lnSpc>
                <a:spcPct val="115000"/>
              </a:lnSpc>
              <a:spcBef>
                <a:spcPts val="0"/>
              </a:spcBef>
              <a:spcAft>
                <a:spcPts val="0"/>
              </a:spcAft>
              <a:buClr>
                <a:schemeClr val="dk1"/>
              </a:buClr>
              <a:buSzPts val="1100"/>
              <a:buFont typeface="Arial"/>
              <a:buNone/>
            </a:pPr>
            <a:r>
              <a:rPr lang="en-US" i="1" dirty="0"/>
              <a:t>Participants may share their experiences with each type of characteristic as the following slides are presented.  </a:t>
            </a:r>
          </a:p>
          <a:p>
            <a:pPr marL="0" lvl="0" indent="0" algn="l" rtl="0">
              <a:lnSpc>
                <a:spcPct val="115000"/>
              </a:lnSpc>
              <a:spcBef>
                <a:spcPts val="0"/>
              </a:spcBef>
              <a:spcAft>
                <a:spcPts val="0"/>
              </a:spcAft>
              <a:buClr>
                <a:schemeClr val="dk1"/>
              </a:buClr>
              <a:buSzPts val="1100"/>
              <a:buFont typeface="Arial"/>
              <a:buNone/>
            </a:pPr>
            <a:r>
              <a:rPr lang="en-US" i="1" dirty="0"/>
              <a:t>During the following slides, each group will have opportunities to share with the entire group what they have learned about the type of learner they were assigned. </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20</a:t>
            </a:fld>
            <a:endParaRPr lang="en-US"/>
          </a:p>
        </p:txBody>
      </p:sp>
    </p:spTree>
    <p:extLst>
      <p:ext uri="{BB962C8B-B14F-4D97-AF65-F5344CB8AC3E}">
        <p14:creationId xmlns:p14="http://schemas.microsoft.com/office/powerpoint/2010/main" val="2745271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b="1" dirty="0"/>
              <a:t>NOTES </a:t>
            </a:r>
            <a:r>
              <a:rPr lang="en-US" dirty="0"/>
              <a:t>Participants assigned the </a:t>
            </a:r>
            <a:r>
              <a:rPr lang="en-US" b="1" i="1" dirty="0"/>
              <a:t>Resister </a:t>
            </a:r>
            <a:r>
              <a:rPr lang="en-US" dirty="0"/>
              <a:t>may share out the character traits they identified during the table discussion (positive or negative). As the participants share with the group what they learned about the resister, be sure the following characteristics are mentioned.</a:t>
            </a:r>
          </a:p>
          <a:p>
            <a:pPr marL="0" lvl="0" indent="0" algn="l" rtl="0">
              <a:lnSpc>
                <a:spcPct val="115000"/>
              </a:lnSpc>
              <a:spcBef>
                <a:spcPts val="0"/>
              </a:spcBef>
              <a:spcAft>
                <a:spcPts val="0"/>
              </a:spcAft>
              <a:buClr>
                <a:schemeClr val="dk1"/>
              </a:buClr>
              <a:buSzPts val="1100"/>
              <a:buFont typeface="Arial"/>
              <a:buNone/>
            </a:pPr>
            <a:r>
              <a:rPr lang="en-US" dirty="0"/>
              <a:t>• Teacher is OPENLY resistant to change or suggestions</a:t>
            </a:r>
          </a:p>
          <a:p>
            <a:pPr marL="0" lvl="0" indent="0" algn="l" rtl="0">
              <a:lnSpc>
                <a:spcPct val="115000"/>
              </a:lnSpc>
              <a:spcBef>
                <a:spcPts val="0"/>
              </a:spcBef>
              <a:spcAft>
                <a:spcPts val="0"/>
              </a:spcAft>
              <a:buClr>
                <a:schemeClr val="dk1"/>
              </a:buClr>
              <a:buSzPts val="1100"/>
              <a:buFont typeface="Arial"/>
              <a:buNone/>
            </a:pPr>
            <a:r>
              <a:rPr lang="en-US" dirty="0"/>
              <a:t>• Teacher may HIDE their resistance, keeping their resistance behind the scenes</a:t>
            </a:r>
          </a:p>
          <a:p>
            <a:pPr marL="0" lvl="0" indent="0" algn="l" rtl="0">
              <a:lnSpc>
                <a:spcPct val="115000"/>
              </a:lnSpc>
              <a:spcBef>
                <a:spcPts val="0"/>
              </a:spcBef>
              <a:spcAft>
                <a:spcPts val="0"/>
              </a:spcAft>
              <a:buClr>
                <a:schemeClr val="dk1"/>
              </a:buClr>
              <a:buSzPts val="1100"/>
              <a:buFont typeface="Arial"/>
              <a:buNone/>
            </a:pPr>
            <a:r>
              <a:rPr lang="en-US" dirty="0"/>
              <a:t>• These teachers often times are not engaged during professional development trainings</a:t>
            </a:r>
          </a:p>
          <a:p>
            <a:pPr marL="0" lvl="0" indent="0" algn="l" rtl="0">
              <a:lnSpc>
                <a:spcPct val="115000"/>
              </a:lnSpc>
              <a:spcBef>
                <a:spcPts val="0"/>
              </a:spcBef>
              <a:spcAft>
                <a:spcPts val="0"/>
              </a:spcAft>
              <a:buClr>
                <a:schemeClr val="dk1"/>
              </a:buClr>
              <a:buSzPts val="1100"/>
              <a:buFont typeface="Arial"/>
              <a:buNone/>
            </a:pPr>
            <a:r>
              <a:rPr lang="en-US" dirty="0"/>
              <a:t>• Sometime the resister is more verbal of their resistance and dislike of new practices.</a:t>
            </a:r>
          </a:p>
          <a:p>
            <a:pPr marL="0" lvl="0" indent="0" algn="l" rtl="0">
              <a:lnSpc>
                <a:spcPct val="115000"/>
              </a:lnSpc>
              <a:spcBef>
                <a:spcPts val="0"/>
              </a:spcBef>
              <a:spcAft>
                <a:spcPts val="0"/>
              </a:spcAft>
              <a:buClr>
                <a:schemeClr val="dk1"/>
              </a:buClr>
              <a:buSzPts val="1100"/>
              <a:buFont typeface="Arial"/>
              <a:buNone/>
            </a:pPr>
            <a:r>
              <a:rPr lang="en-US" b="1" dirty="0"/>
              <a:t>Facilitator can read the following statement pulled from the article:</a:t>
            </a:r>
          </a:p>
          <a:p>
            <a:pPr marL="0" lvl="0" indent="0" algn="l" rtl="0">
              <a:lnSpc>
                <a:spcPct val="115000"/>
              </a:lnSpc>
              <a:spcBef>
                <a:spcPts val="0"/>
              </a:spcBef>
              <a:spcAft>
                <a:spcPts val="0"/>
              </a:spcAft>
              <a:buClr>
                <a:schemeClr val="dk1"/>
              </a:buClr>
              <a:buSzPts val="1100"/>
              <a:buFont typeface="Arial"/>
              <a:buNone/>
            </a:pPr>
            <a:r>
              <a:rPr lang="en-US" dirty="0"/>
              <a:t>“Through their words and actions, resisters communicate to anyone listening that the educational philosophy and associated classroom practices that the coach is suggesting are </a:t>
            </a:r>
            <a:r>
              <a:rPr lang="en-US" b="1" dirty="0"/>
              <a:t>not </a:t>
            </a:r>
            <a:r>
              <a:rPr lang="en-US" dirty="0"/>
              <a:t>workable options for them.”   </a:t>
            </a:r>
            <a:endParaRPr lang="en-US" sz="1200" b="0" i="0" u="none" strike="noStrike" cap="none" dirty="0">
              <a:solidFill>
                <a:schemeClr val="dk1"/>
              </a:solidFill>
              <a:latin typeface="Calibri"/>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21</a:t>
            </a:fld>
            <a:endParaRPr lang="en-US"/>
          </a:p>
        </p:txBody>
      </p:sp>
    </p:spTree>
    <p:extLst>
      <p:ext uri="{BB962C8B-B14F-4D97-AF65-F5344CB8AC3E}">
        <p14:creationId xmlns:p14="http://schemas.microsoft.com/office/powerpoint/2010/main" val="1642148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None/>
            </a:pPr>
            <a:r>
              <a:rPr lang="en-US" b="1" dirty="0"/>
              <a:t>NOTES </a:t>
            </a:r>
            <a:r>
              <a:rPr lang="en-US" b="0" dirty="0"/>
              <a:t>Continue discussion by asking participants </a:t>
            </a:r>
            <a:r>
              <a:rPr lang="en-US" dirty="0"/>
              <a:t>to share with the group some of the reasons teachers may resist new ideas, strategies, programs etc.</a:t>
            </a:r>
          </a:p>
          <a:p>
            <a:pPr marL="0" lvl="0" indent="0" algn="l" rtl="0">
              <a:lnSpc>
                <a:spcPct val="115000"/>
              </a:lnSpc>
              <a:spcBef>
                <a:spcPts val="0"/>
              </a:spcBef>
              <a:spcAft>
                <a:spcPts val="0"/>
              </a:spcAft>
              <a:buNone/>
            </a:pPr>
            <a:r>
              <a:rPr lang="en-US" sz="1400" dirty="0">
                <a:latin typeface="Arial"/>
                <a:ea typeface="Arial"/>
                <a:cs typeface="Arial"/>
                <a:sym typeface="Arial"/>
              </a:rPr>
              <a:t>•</a:t>
            </a:r>
            <a:r>
              <a:rPr lang="en-US" dirty="0"/>
              <a:t>Fear, frustration, or anger</a:t>
            </a:r>
          </a:p>
          <a:p>
            <a:pPr marL="0" lvl="0" indent="0" algn="l" rtl="0">
              <a:lnSpc>
                <a:spcPct val="115000"/>
              </a:lnSpc>
              <a:spcBef>
                <a:spcPts val="0"/>
              </a:spcBef>
              <a:spcAft>
                <a:spcPts val="0"/>
              </a:spcAft>
              <a:buNone/>
            </a:pPr>
            <a:r>
              <a:rPr lang="en-US" sz="1400" dirty="0">
                <a:latin typeface="Arial"/>
                <a:ea typeface="Arial"/>
                <a:cs typeface="Arial"/>
                <a:sym typeface="Arial"/>
              </a:rPr>
              <a:t>•</a:t>
            </a:r>
            <a:r>
              <a:rPr lang="en-US" dirty="0"/>
              <a:t>Feeling threatened</a:t>
            </a:r>
          </a:p>
          <a:p>
            <a:pPr marL="0" lvl="0" indent="0" algn="l" rtl="0">
              <a:lnSpc>
                <a:spcPct val="115000"/>
              </a:lnSpc>
              <a:spcBef>
                <a:spcPts val="0"/>
              </a:spcBef>
              <a:spcAft>
                <a:spcPts val="0"/>
              </a:spcAft>
              <a:buNone/>
            </a:pPr>
            <a:r>
              <a:rPr lang="en-US" sz="1400" dirty="0">
                <a:latin typeface="Arial"/>
                <a:ea typeface="Arial"/>
                <a:cs typeface="Arial"/>
                <a:sym typeface="Arial"/>
              </a:rPr>
              <a:t>•</a:t>
            </a:r>
            <a:r>
              <a:rPr lang="en-US" dirty="0"/>
              <a:t>Lack of skills and covers up</a:t>
            </a:r>
          </a:p>
          <a:p>
            <a:pPr marL="0" lvl="0" indent="0" algn="l" rtl="0">
              <a:lnSpc>
                <a:spcPct val="115000"/>
              </a:lnSpc>
              <a:spcBef>
                <a:spcPts val="0"/>
              </a:spcBef>
              <a:spcAft>
                <a:spcPts val="0"/>
              </a:spcAft>
              <a:buNone/>
            </a:pPr>
            <a:r>
              <a:rPr lang="en-US" sz="1400" dirty="0">
                <a:latin typeface="Arial"/>
                <a:ea typeface="Arial"/>
                <a:cs typeface="Arial"/>
                <a:sym typeface="Arial"/>
              </a:rPr>
              <a:t>•</a:t>
            </a:r>
            <a:r>
              <a:rPr lang="en-US" dirty="0"/>
              <a:t>Personal issues/illness</a:t>
            </a:r>
          </a:p>
          <a:p>
            <a:pPr marL="0" lvl="0" indent="0" algn="l" rtl="0">
              <a:lnSpc>
                <a:spcPct val="115000"/>
              </a:lnSpc>
              <a:spcBef>
                <a:spcPts val="0"/>
              </a:spcBef>
              <a:spcAft>
                <a:spcPts val="0"/>
              </a:spcAft>
              <a:buNone/>
            </a:pPr>
            <a:r>
              <a:rPr lang="en-US" sz="1400" dirty="0">
                <a:latin typeface="Arial"/>
                <a:ea typeface="Arial"/>
                <a:cs typeface="Arial"/>
                <a:sym typeface="Arial"/>
              </a:rPr>
              <a:t>•</a:t>
            </a:r>
            <a:r>
              <a:rPr lang="en-US" dirty="0"/>
              <a:t>Cynical due to so many initiatives over the years </a:t>
            </a:r>
            <a:endParaRPr lang="en-US" b="1"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22</a:t>
            </a:fld>
            <a:endParaRPr lang="en-US"/>
          </a:p>
        </p:txBody>
      </p:sp>
    </p:spTree>
    <p:extLst>
      <p:ext uri="{BB962C8B-B14F-4D97-AF65-F5344CB8AC3E}">
        <p14:creationId xmlns:p14="http://schemas.microsoft.com/office/powerpoint/2010/main" val="1144471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b="1" dirty="0"/>
              <a:t>NOTES </a:t>
            </a:r>
            <a:r>
              <a:rPr lang="en-US" b="0" dirty="0"/>
              <a:t>Review slide and discuss the impact of each of these traits.</a:t>
            </a:r>
          </a:p>
          <a:p>
            <a:pPr marL="0" lvl="0" indent="0" algn="l" rtl="0">
              <a:lnSpc>
                <a:spcPct val="115000"/>
              </a:lnSpc>
              <a:spcBef>
                <a:spcPts val="0"/>
              </a:spcBef>
              <a:spcAft>
                <a:spcPts val="0"/>
              </a:spcAft>
              <a:buClr>
                <a:schemeClr val="dk1"/>
              </a:buClr>
              <a:buSzPts val="1100"/>
              <a:buFont typeface="Arial"/>
              <a:buNone/>
            </a:pPr>
            <a:r>
              <a:rPr lang="en-US" sz="1400" dirty="0">
                <a:latin typeface="Arial"/>
                <a:ea typeface="Arial"/>
                <a:cs typeface="Arial"/>
                <a:sym typeface="Arial"/>
              </a:rPr>
              <a:t>• </a:t>
            </a:r>
            <a:r>
              <a:rPr lang="en-US" b="1" dirty="0"/>
              <a:t>Wearing a Mask – </a:t>
            </a:r>
            <a:r>
              <a:rPr lang="en-US" dirty="0"/>
              <a:t>the </a:t>
            </a:r>
            <a:r>
              <a:rPr lang="en-US" b="1" i="1" dirty="0"/>
              <a:t>Resister </a:t>
            </a:r>
            <a:r>
              <a:rPr lang="en-US" dirty="0"/>
              <a:t>may have a fear of anyone knowing he/she is not as knowledgeable as they have pretended</a:t>
            </a:r>
          </a:p>
          <a:p>
            <a:pPr marL="0" lvl="0" indent="0" algn="l" rtl="0">
              <a:lnSpc>
                <a:spcPct val="115000"/>
              </a:lnSpc>
              <a:spcBef>
                <a:spcPts val="0"/>
              </a:spcBef>
              <a:spcAft>
                <a:spcPts val="0"/>
              </a:spcAft>
              <a:buClr>
                <a:schemeClr val="dk1"/>
              </a:buClr>
              <a:buSzPts val="1100"/>
              <a:buFont typeface="Arial"/>
              <a:buNone/>
            </a:pPr>
            <a:r>
              <a:rPr lang="en-US" sz="1400" dirty="0">
                <a:latin typeface="Arial"/>
                <a:ea typeface="Arial"/>
                <a:cs typeface="Arial"/>
                <a:sym typeface="Arial"/>
              </a:rPr>
              <a:t>• </a:t>
            </a:r>
            <a:r>
              <a:rPr lang="en-US" b="1" dirty="0"/>
              <a:t>Cynical about another initiative or change </a:t>
            </a:r>
            <a:r>
              <a:rPr lang="en-US" dirty="0"/>
              <a:t>– resisters oftentimes have a negative attitude which they express to others in an effort to convince others to join them in resisting.</a:t>
            </a:r>
          </a:p>
          <a:p>
            <a:pPr marL="0" lvl="0" indent="0" algn="l" rtl="0">
              <a:lnSpc>
                <a:spcPct val="115000"/>
              </a:lnSpc>
              <a:spcBef>
                <a:spcPts val="0"/>
              </a:spcBef>
              <a:spcAft>
                <a:spcPts val="0"/>
              </a:spcAft>
              <a:buClr>
                <a:schemeClr val="dk1"/>
              </a:buClr>
              <a:buSzPts val="1100"/>
              <a:buFont typeface="Arial"/>
              <a:buNone/>
            </a:pPr>
            <a:r>
              <a:rPr lang="en-US" sz="1400" dirty="0">
                <a:latin typeface="Arial"/>
                <a:ea typeface="Arial"/>
                <a:cs typeface="Arial"/>
                <a:sym typeface="Arial"/>
              </a:rPr>
              <a:t>• </a:t>
            </a:r>
            <a:r>
              <a:rPr lang="en-US" b="1" dirty="0"/>
              <a:t>Health issues </a:t>
            </a:r>
            <a:r>
              <a:rPr lang="en-US" dirty="0"/>
              <a:t>– a change in routines, programs or a new initiative often times requires more planning and preparation by the teacher. Teachers in poor health may have a more difficult time making these adjustment and therefore become a resister to the change.</a:t>
            </a:r>
          </a:p>
          <a:p>
            <a:pPr marL="0" lvl="0" indent="0" algn="l" rtl="0">
              <a:lnSpc>
                <a:spcPct val="115000"/>
              </a:lnSpc>
              <a:spcBef>
                <a:spcPts val="0"/>
              </a:spcBef>
              <a:spcAft>
                <a:spcPts val="0"/>
              </a:spcAft>
              <a:buClr>
                <a:schemeClr val="dk1"/>
              </a:buClr>
              <a:buSzPts val="1100"/>
              <a:buFont typeface="Arial"/>
              <a:buNone/>
            </a:pPr>
            <a:r>
              <a:rPr lang="en-US" sz="1400" dirty="0">
                <a:latin typeface="Arial"/>
                <a:ea typeface="Arial"/>
                <a:cs typeface="Arial"/>
                <a:sym typeface="Arial"/>
              </a:rPr>
              <a:t>• </a:t>
            </a:r>
            <a:r>
              <a:rPr lang="en-US" b="1" dirty="0"/>
              <a:t>Fear, frustration or anger </a:t>
            </a:r>
            <a:r>
              <a:rPr lang="en-US" dirty="0"/>
              <a:t>– Teachers who are afraid of change are often time afraid of failure. This may create frustration or anger toward the change.</a:t>
            </a:r>
          </a:p>
          <a:p>
            <a:pPr marL="0" lvl="0" indent="0" algn="l" rtl="0">
              <a:lnSpc>
                <a:spcPct val="115000"/>
              </a:lnSpc>
              <a:spcBef>
                <a:spcPts val="0"/>
              </a:spcBef>
              <a:spcAft>
                <a:spcPts val="0"/>
              </a:spcAft>
              <a:buClr>
                <a:schemeClr val="dk1"/>
              </a:buClr>
              <a:buSzPts val="1100"/>
              <a:buFont typeface="Arial"/>
              <a:buNone/>
            </a:pPr>
            <a:r>
              <a:rPr lang="en-US" sz="1400" dirty="0">
                <a:latin typeface="Arial"/>
                <a:ea typeface="Arial"/>
                <a:cs typeface="Arial"/>
                <a:sym typeface="Arial"/>
              </a:rPr>
              <a:t>• </a:t>
            </a:r>
            <a:r>
              <a:rPr lang="en-US" b="1" dirty="0"/>
              <a:t>Feeling threatened </a:t>
            </a:r>
            <a:r>
              <a:rPr lang="en-US" dirty="0"/>
              <a:t>– feeling insecure about their ability to adjust or try a new initiative may leave a teacher feeling threatened.</a:t>
            </a:r>
          </a:p>
          <a:p>
            <a:pPr marL="457200" lvl="0" indent="0" algn="l" rtl="0">
              <a:lnSpc>
                <a:spcPct val="115000"/>
              </a:lnSpc>
              <a:spcBef>
                <a:spcPts val="0"/>
              </a:spcBef>
              <a:spcAft>
                <a:spcPts val="0"/>
              </a:spcAft>
              <a:buClr>
                <a:schemeClr val="dk1"/>
              </a:buClr>
              <a:buSzPts val="1100"/>
              <a:buFont typeface="Arial"/>
              <a:buNone/>
            </a:pPr>
            <a:r>
              <a:rPr lang="en-US" b="1" dirty="0"/>
              <a:t>Ask participants for suggestions on ways to reach the </a:t>
            </a:r>
            <a:r>
              <a:rPr lang="en-US" b="1" i="1" dirty="0"/>
              <a:t>Resister</a:t>
            </a:r>
            <a:r>
              <a:rPr lang="en-US" b="1" dirty="0"/>
              <a:t>.</a:t>
            </a:r>
          </a:p>
          <a:p>
            <a:pPr marL="457200" lvl="0" indent="0" algn="l" rtl="0">
              <a:lnSpc>
                <a:spcPct val="115000"/>
              </a:lnSpc>
              <a:spcBef>
                <a:spcPts val="0"/>
              </a:spcBef>
              <a:spcAft>
                <a:spcPts val="0"/>
              </a:spcAft>
              <a:buClr>
                <a:schemeClr val="dk1"/>
              </a:buClr>
              <a:buSzPts val="1100"/>
              <a:buFont typeface="Arial"/>
              <a:buNone/>
            </a:pPr>
            <a:r>
              <a:rPr lang="en-US" dirty="0"/>
              <a:t>1. Find ways to encourage the teachers outside the new initiative</a:t>
            </a:r>
          </a:p>
          <a:p>
            <a:pPr marL="457200" lvl="0" indent="0" algn="l" rtl="0">
              <a:lnSpc>
                <a:spcPct val="115000"/>
              </a:lnSpc>
              <a:spcBef>
                <a:spcPts val="0"/>
              </a:spcBef>
              <a:spcAft>
                <a:spcPts val="0"/>
              </a:spcAft>
              <a:buClr>
                <a:schemeClr val="dk1"/>
              </a:buClr>
              <a:buSzPts val="1100"/>
              <a:buFont typeface="Arial"/>
              <a:buNone/>
            </a:pPr>
            <a:r>
              <a:rPr lang="en-US" dirty="0"/>
              <a:t>2. Always include resisters in trainings or discussions about the initiative – leaving the door open for them to participate.</a:t>
            </a:r>
          </a:p>
          <a:p>
            <a:pPr marL="457200" lvl="0" indent="0" algn="l" rtl="0">
              <a:lnSpc>
                <a:spcPct val="115000"/>
              </a:lnSpc>
              <a:spcBef>
                <a:spcPts val="0"/>
              </a:spcBef>
              <a:spcAft>
                <a:spcPts val="0"/>
              </a:spcAft>
              <a:buClr>
                <a:schemeClr val="dk1"/>
              </a:buClr>
              <a:buSzPts val="1100"/>
              <a:buFont typeface="Arial"/>
              <a:buNone/>
            </a:pPr>
            <a:r>
              <a:rPr lang="en-US" dirty="0"/>
              <a:t>3. The Resister is the most challenging of all teachers and requires more support and TLC.</a:t>
            </a:r>
          </a:p>
          <a:p>
            <a:pPr marL="457200" marR="0" lvl="0" indent="-228600" algn="l" rtl="0">
              <a:lnSpc>
                <a:spcPct val="100000"/>
              </a:lnSpc>
              <a:spcBef>
                <a:spcPts val="0"/>
              </a:spcBef>
              <a:spcAft>
                <a:spcPts val="0"/>
              </a:spcAft>
              <a:buClr>
                <a:srgbClr val="000000"/>
              </a:buClr>
              <a:buSzPts val="1400"/>
              <a:buFont typeface="Arial"/>
              <a:buNone/>
            </a:pPr>
            <a:r>
              <a:rPr lang="en-US" dirty="0"/>
              <a:t>  	4.</a:t>
            </a:r>
            <a:r>
              <a:rPr lang="en-US" b="1" dirty="0"/>
              <a:t> </a:t>
            </a:r>
            <a:r>
              <a:rPr lang="en-US" dirty="0"/>
              <a:t>When all else fails – give them chocolate. :)</a:t>
            </a:r>
            <a:endParaRPr lang="en-US" b="1"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23</a:t>
            </a:fld>
            <a:endParaRPr lang="en-US"/>
          </a:p>
        </p:txBody>
      </p:sp>
    </p:spTree>
    <p:extLst>
      <p:ext uri="{BB962C8B-B14F-4D97-AF65-F5344CB8AC3E}">
        <p14:creationId xmlns:p14="http://schemas.microsoft.com/office/powerpoint/2010/main" val="35130639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None/>
            </a:pPr>
            <a:r>
              <a:rPr lang="en-US" b="1" dirty="0"/>
              <a:t>NOTES </a:t>
            </a:r>
            <a:r>
              <a:rPr lang="en-US" b="0" dirty="0"/>
              <a:t>Continue whole group discussion </a:t>
            </a:r>
            <a:r>
              <a:rPr lang="en-US" dirty="0"/>
              <a:t>using the article and guides for the </a:t>
            </a:r>
            <a:r>
              <a:rPr lang="en-US" b="1" i="1" dirty="0"/>
              <a:t>Redecorator</a:t>
            </a:r>
            <a:r>
              <a:rPr lang="en-US" dirty="0"/>
              <a:t>.</a:t>
            </a:r>
          </a:p>
          <a:p>
            <a:pPr marL="0" lvl="0" indent="0" algn="l" rtl="0">
              <a:lnSpc>
                <a:spcPct val="115000"/>
              </a:lnSpc>
              <a:spcBef>
                <a:spcPts val="0"/>
              </a:spcBef>
              <a:spcAft>
                <a:spcPts val="0"/>
              </a:spcAft>
              <a:buNone/>
            </a:pPr>
            <a:r>
              <a:rPr lang="en-US" b="1" dirty="0"/>
              <a:t>Points to be made during the discussion:</a:t>
            </a:r>
          </a:p>
          <a:p>
            <a:pPr marL="0" lvl="0" indent="0" algn="l" rtl="0">
              <a:lnSpc>
                <a:spcPct val="115000"/>
              </a:lnSpc>
              <a:spcBef>
                <a:spcPts val="0"/>
              </a:spcBef>
              <a:spcAft>
                <a:spcPts val="0"/>
              </a:spcAft>
              <a:buNone/>
            </a:pPr>
            <a:r>
              <a:rPr lang="en-US" sz="1400" dirty="0">
                <a:latin typeface="Arial"/>
                <a:ea typeface="Arial"/>
                <a:cs typeface="Arial"/>
                <a:sym typeface="Arial"/>
              </a:rPr>
              <a:t>• </a:t>
            </a:r>
            <a:r>
              <a:rPr lang="en-US" dirty="0"/>
              <a:t>The teacher who is a </a:t>
            </a:r>
            <a:r>
              <a:rPr lang="en-US" b="1" i="1" dirty="0"/>
              <a:t>Redecorator </a:t>
            </a:r>
            <a:r>
              <a:rPr lang="en-US" dirty="0"/>
              <a:t>is typically stuck in her old ways, not willing to change to a modern look/approach.</a:t>
            </a:r>
          </a:p>
          <a:p>
            <a:pPr marL="0" lvl="0" indent="0" algn="l" rtl="0">
              <a:lnSpc>
                <a:spcPct val="115000"/>
              </a:lnSpc>
              <a:spcBef>
                <a:spcPts val="0"/>
              </a:spcBef>
              <a:spcAft>
                <a:spcPts val="0"/>
              </a:spcAft>
              <a:buNone/>
            </a:pPr>
            <a:r>
              <a:rPr lang="en-US" sz="1400" dirty="0">
                <a:latin typeface="Arial"/>
                <a:ea typeface="Arial"/>
                <a:cs typeface="Arial"/>
                <a:sym typeface="Arial"/>
              </a:rPr>
              <a:t>• </a:t>
            </a:r>
            <a:r>
              <a:rPr lang="en-US" dirty="0"/>
              <a:t>The redecorator </a:t>
            </a:r>
            <a:r>
              <a:rPr lang="en-US" i="1" dirty="0"/>
              <a:t>may lack the obvious enthusiasm and outward signs of support, but brings a strong command of the content, an intellectual view of the teaching profession and a desire to provide a powerful learning experience for his/her students.”</a:t>
            </a:r>
          </a:p>
          <a:p>
            <a:pPr marL="0" lvl="0" indent="0" algn="l" rtl="0">
              <a:lnSpc>
                <a:spcPct val="115000"/>
              </a:lnSpc>
              <a:spcBef>
                <a:spcPts val="0"/>
              </a:spcBef>
              <a:spcAft>
                <a:spcPts val="0"/>
              </a:spcAft>
              <a:buNone/>
            </a:pPr>
            <a:r>
              <a:rPr lang="en-US" b="1" dirty="0"/>
              <a:t>Characteristics of </a:t>
            </a:r>
            <a:r>
              <a:rPr lang="en-US" b="1" i="1" dirty="0"/>
              <a:t>Redecorators </a:t>
            </a:r>
            <a:r>
              <a:rPr lang="en-US" b="1" dirty="0"/>
              <a:t>– </a:t>
            </a:r>
            <a:r>
              <a:rPr lang="en-US" dirty="0"/>
              <a:t>as discussion is conducted make sure to expand on these bullets.</a:t>
            </a:r>
          </a:p>
          <a:p>
            <a:pPr marL="0" lvl="0" indent="0" algn="l" rtl="0">
              <a:lnSpc>
                <a:spcPct val="115000"/>
              </a:lnSpc>
              <a:spcBef>
                <a:spcPts val="0"/>
              </a:spcBef>
              <a:spcAft>
                <a:spcPts val="0"/>
              </a:spcAft>
              <a:buNone/>
            </a:pPr>
            <a:r>
              <a:rPr lang="en-US" dirty="0"/>
              <a:t>A Redecorator…</a:t>
            </a:r>
          </a:p>
          <a:p>
            <a:pPr marL="0" lvl="0" indent="0" algn="l" rtl="0">
              <a:lnSpc>
                <a:spcPct val="115000"/>
              </a:lnSpc>
              <a:spcBef>
                <a:spcPts val="0"/>
              </a:spcBef>
              <a:spcAft>
                <a:spcPts val="0"/>
              </a:spcAft>
              <a:buNone/>
            </a:pPr>
            <a:r>
              <a:rPr lang="en-US" sz="1400" dirty="0">
                <a:latin typeface="Arial"/>
                <a:ea typeface="Arial"/>
                <a:cs typeface="Arial"/>
                <a:sym typeface="Arial"/>
              </a:rPr>
              <a:t>• </a:t>
            </a:r>
            <a:r>
              <a:rPr lang="en-US" dirty="0"/>
              <a:t>may have deeply held and teacher centered beliefs about teaching and learning.</a:t>
            </a:r>
          </a:p>
          <a:p>
            <a:pPr marL="0" lvl="0" indent="0" algn="l" rtl="0">
              <a:lnSpc>
                <a:spcPct val="115000"/>
              </a:lnSpc>
              <a:spcBef>
                <a:spcPts val="0"/>
              </a:spcBef>
              <a:spcAft>
                <a:spcPts val="0"/>
              </a:spcAft>
              <a:buNone/>
            </a:pPr>
            <a:r>
              <a:rPr lang="en-US" sz="1400" dirty="0">
                <a:latin typeface="Arial"/>
                <a:ea typeface="Arial"/>
                <a:cs typeface="Arial"/>
                <a:sym typeface="Arial"/>
              </a:rPr>
              <a:t>• </a:t>
            </a:r>
            <a:r>
              <a:rPr lang="en-US" dirty="0"/>
              <a:t>may become committed to effectively implementing approaches, but will not release deeply held beliefs.</a:t>
            </a:r>
          </a:p>
          <a:p>
            <a:pPr marL="0" lvl="0" indent="0" algn="l" rtl="0">
              <a:lnSpc>
                <a:spcPct val="115000"/>
              </a:lnSpc>
              <a:spcBef>
                <a:spcPts val="0"/>
              </a:spcBef>
              <a:spcAft>
                <a:spcPts val="0"/>
              </a:spcAft>
              <a:buNone/>
            </a:pPr>
            <a:r>
              <a:rPr lang="en-US" sz="1400" dirty="0">
                <a:latin typeface="Arial"/>
                <a:ea typeface="Arial"/>
                <a:cs typeface="Arial"/>
                <a:sym typeface="Arial"/>
              </a:rPr>
              <a:t>• </a:t>
            </a:r>
            <a:r>
              <a:rPr lang="en-US" dirty="0"/>
              <a:t>holds strong (and often traditional) belief system regarding teaching.</a:t>
            </a:r>
          </a:p>
          <a:p>
            <a:pPr marL="0" lvl="0" indent="0" algn="l" rtl="0">
              <a:lnSpc>
                <a:spcPct val="115000"/>
              </a:lnSpc>
              <a:spcBef>
                <a:spcPts val="0"/>
              </a:spcBef>
              <a:spcAft>
                <a:spcPts val="0"/>
              </a:spcAft>
              <a:buNone/>
            </a:pPr>
            <a:r>
              <a:rPr lang="en-US" sz="1400" dirty="0">
                <a:latin typeface="Arial"/>
                <a:ea typeface="Arial"/>
                <a:cs typeface="Arial"/>
                <a:sym typeface="Arial"/>
              </a:rPr>
              <a:t>• </a:t>
            </a:r>
            <a:r>
              <a:rPr lang="en-US" dirty="0"/>
              <a:t>is open to conversations and discussions about possible changes in instructional practices.</a:t>
            </a:r>
          </a:p>
          <a:p>
            <a:pPr marL="0" lvl="0" indent="0" algn="l" rtl="0">
              <a:lnSpc>
                <a:spcPct val="115000"/>
              </a:lnSpc>
              <a:spcBef>
                <a:spcPts val="0"/>
              </a:spcBef>
              <a:spcAft>
                <a:spcPts val="0"/>
              </a:spcAft>
              <a:buNone/>
            </a:pPr>
            <a:r>
              <a:rPr lang="en-US" sz="1400" dirty="0">
                <a:latin typeface="Arial"/>
                <a:ea typeface="Arial"/>
                <a:cs typeface="Arial"/>
                <a:sym typeface="Arial"/>
              </a:rPr>
              <a:t>• </a:t>
            </a:r>
            <a:r>
              <a:rPr lang="en-US" dirty="0"/>
              <a:t>may have strong technical understanding of new practices.</a:t>
            </a:r>
          </a:p>
          <a:p>
            <a:pPr marL="0" lvl="0" indent="0" algn="l" rtl="0">
              <a:lnSpc>
                <a:spcPct val="115000"/>
              </a:lnSpc>
              <a:spcBef>
                <a:spcPts val="0"/>
              </a:spcBef>
              <a:spcAft>
                <a:spcPts val="0"/>
              </a:spcAft>
              <a:buNone/>
            </a:pPr>
            <a:r>
              <a:rPr lang="en-US" sz="1400" dirty="0">
                <a:latin typeface="Arial"/>
                <a:ea typeface="Arial"/>
                <a:cs typeface="Arial"/>
                <a:sym typeface="Arial"/>
              </a:rPr>
              <a:t>• </a:t>
            </a:r>
            <a:r>
              <a:rPr lang="en-US" dirty="0"/>
              <a:t>is not usually “showy”.</a:t>
            </a:r>
          </a:p>
          <a:p>
            <a:pPr marL="0" lvl="0" indent="0" algn="l" rtl="0">
              <a:lnSpc>
                <a:spcPct val="115000"/>
              </a:lnSpc>
              <a:spcBef>
                <a:spcPts val="0"/>
              </a:spcBef>
              <a:spcAft>
                <a:spcPts val="0"/>
              </a:spcAft>
              <a:buNone/>
            </a:pPr>
            <a:r>
              <a:rPr lang="en-US" sz="1400" dirty="0">
                <a:latin typeface="Arial"/>
                <a:ea typeface="Arial"/>
                <a:cs typeface="Arial"/>
                <a:sym typeface="Arial"/>
              </a:rPr>
              <a:t>• </a:t>
            </a:r>
            <a:r>
              <a:rPr lang="en-US" dirty="0"/>
              <a:t>has a strong command of content.   </a:t>
            </a:r>
            <a:r>
              <a:rPr lang="en-US" sz="1200" b="0" i="0" u="none" strike="noStrike" cap="none" dirty="0">
                <a:solidFill>
                  <a:schemeClr val="dk1"/>
                </a:solidFill>
                <a:latin typeface="Calibri"/>
                <a:ea typeface="Calibri"/>
                <a:cs typeface="Calibri"/>
                <a:sym typeface="Calibri"/>
              </a:rPr>
              <a:t> 	</a:t>
            </a:r>
            <a:endParaRPr lang="en-US"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24</a:t>
            </a:fld>
            <a:endParaRPr lang="en-US"/>
          </a:p>
        </p:txBody>
      </p:sp>
    </p:spTree>
    <p:extLst>
      <p:ext uri="{BB962C8B-B14F-4D97-AF65-F5344CB8AC3E}">
        <p14:creationId xmlns:p14="http://schemas.microsoft.com/office/powerpoint/2010/main" val="28755870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b="1" dirty="0"/>
              <a:t>NOTES </a:t>
            </a:r>
            <a:r>
              <a:rPr lang="en-US" b="0" dirty="0"/>
              <a:t>Participants</a:t>
            </a:r>
            <a:r>
              <a:rPr lang="en-US" b="1" dirty="0"/>
              <a:t> </a:t>
            </a:r>
            <a:r>
              <a:rPr lang="en-US" dirty="0"/>
              <a:t>will share their experiences with </a:t>
            </a:r>
            <a:r>
              <a:rPr lang="en-US" b="1" i="1" dirty="0"/>
              <a:t>Redecorators </a:t>
            </a:r>
            <a:r>
              <a:rPr lang="en-US" dirty="0"/>
              <a:t>with other members at their table. Open the discussion to the whole group allowing participants to share experiences with everyone.</a:t>
            </a:r>
          </a:p>
          <a:p>
            <a:pPr marL="0" lvl="0" indent="0" algn="l" rtl="0">
              <a:lnSpc>
                <a:spcPct val="115000"/>
              </a:lnSpc>
              <a:spcBef>
                <a:spcPts val="0"/>
              </a:spcBef>
              <a:spcAft>
                <a:spcPts val="0"/>
              </a:spcAft>
              <a:buClr>
                <a:schemeClr val="dk1"/>
              </a:buClr>
              <a:buSzPts val="1100"/>
              <a:buFont typeface="Arial"/>
              <a:buNone/>
            </a:pPr>
            <a:endParaRPr lang="en-US" dirty="0"/>
          </a:p>
          <a:p>
            <a:pPr marL="0" lvl="0" indent="0" algn="l" rtl="0">
              <a:lnSpc>
                <a:spcPct val="115000"/>
              </a:lnSpc>
              <a:spcBef>
                <a:spcPts val="0"/>
              </a:spcBef>
              <a:spcAft>
                <a:spcPts val="0"/>
              </a:spcAft>
              <a:buClr>
                <a:schemeClr val="dk1"/>
              </a:buClr>
              <a:buSzPts val="1100"/>
              <a:buFont typeface="Arial"/>
              <a:buNone/>
            </a:pPr>
            <a:r>
              <a:rPr lang="en-US" dirty="0"/>
              <a:t>Following group discussion, the facilitator may want to allow participants to turn back to their table mates and further discuss options and solutions on how to work with the </a:t>
            </a:r>
            <a:r>
              <a:rPr lang="en-US" b="1" i="1" dirty="0"/>
              <a:t>Redecorator</a:t>
            </a:r>
            <a:r>
              <a:rPr lang="en-US" dirty="0"/>
              <a:t>.   </a:t>
            </a:r>
          </a:p>
          <a:p>
            <a:pPr marL="0" lvl="0" indent="0" algn="l" rtl="0">
              <a:lnSpc>
                <a:spcPct val="115000"/>
              </a:lnSpc>
              <a:spcBef>
                <a:spcPts val="0"/>
              </a:spcBef>
              <a:spcAft>
                <a:spcPts val="0"/>
              </a:spcAft>
              <a:buNone/>
            </a:pPr>
            <a:r>
              <a:rPr lang="en-US" sz="1200" b="0" i="0" u="none" strike="noStrike" cap="none" dirty="0">
                <a:solidFill>
                  <a:schemeClr val="dk1"/>
                </a:solidFill>
                <a:latin typeface="Calibri"/>
                <a:ea typeface="Calibri"/>
                <a:cs typeface="Calibri"/>
                <a:sym typeface="Calibri"/>
              </a:rPr>
              <a:t>	</a:t>
            </a:r>
            <a:endParaRPr lang="en-US"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25</a:t>
            </a:fld>
            <a:endParaRPr lang="en-US"/>
          </a:p>
        </p:txBody>
      </p:sp>
    </p:spTree>
    <p:extLst>
      <p:ext uri="{BB962C8B-B14F-4D97-AF65-F5344CB8AC3E}">
        <p14:creationId xmlns:p14="http://schemas.microsoft.com/office/powerpoint/2010/main" val="39716653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b="1" dirty="0">
                <a:latin typeface="Arial"/>
                <a:ea typeface="Arial"/>
                <a:cs typeface="Arial"/>
                <a:sym typeface="Arial"/>
              </a:rPr>
              <a:t>N</a:t>
            </a:r>
            <a:r>
              <a:rPr lang="en-US" b="1" dirty="0"/>
              <a:t>OTES </a:t>
            </a:r>
            <a:r>
              <a:rPr lang="en-US" b="0" dirty="0"/>
              <a:t>Continue whole group discussion </a:t>
            </a:r>
            <a:r>
              <a:rPr lang="en-US" dirty="0"/>
              <a:t>using the article and guides for the </a:t>
            </a:r>
            <a:r>
              <a:rPr lang="en-US" b="1" i="1" dirty="0"/>
              <a:t>Renovator</a:t>
            </a:r>
            <a:r>
              <a:rPr lang="en-US" dirty="0"/>
              <a:t>, asking participants assigned this character trait to share some characteristics of the </a:t>
            </a:r>
            <a:r>
              <a:rPr lang="en-US" b="1" i="1" dirty="0"/>
              <a:t>Renovator </a:t>
            </a:r>
            <a:r>
              <a:rPr lang="en-US" dirty="0"/>
              <a:t>with the whole group. Open discussion up to others as time allows.</a:t>
            </a:r>
          </a:p>
          <a:p>
            <a:pPr marL="0" lvl="0" indent="0" algn="l" rtl="0">
              <a:lnSpc>
                <a:spcPct val="115000"/>
              </a:lnSpc>
              <a:spcBef>
                <a:spcPts val="0"/>
              </a:spcBef>
              <a:spcAft>
                <a:spcPts val="0"/>
              </a:spcAft>
              <a:buClr>
                <a:schemeClr val="dk1"/>
              </a:buClr>
              <a:buSzPts val="1100"/>
              <a:buFont typeface="Arial"/>
              <a:buNone/>
            </a:pPr>
            <a:r>
              <a:rPr lang="en-US" b="1" dirty="0"/>
              <a:t>Follow up with a whole group discussion.</a:t>
            </a:r>
          </a:p>
          <a:p>
            <a:pPr marL="0" lvl="0" indent="0" algn="l" rtl="0">
              <a:lnSpc>
                <a:spcPct val="115000"/>
              </a:lnSpc>
              <a:spcBef>
                <a:spcPts val="0"/>
              </a:spcBef>
              <a:spcAft>
                <a:spcPts val="0"/>
              </a:spcAft>
              <a:buClr>
                <a:schemeClr val="dk1"/>
              </a:buClr>
              <a:buSzPts val="1100"/>
              <a:buFont typeface="Arial"/>
              <a:buNone/>
            </a:pPr>
            <a:r>
              <a:rPr lang="en-US" b="1" i="1" dirty="0"/>
              <a:t>Renovators…</a:t>
            </a:r>
          </a:p>
          <a:p>
            <a:pPr marL="0" lvl="0" indent="0" algn="l" rtl="0">
              <a:lnSpc>
                <a:spcPct val="115000"/>
              </a:lnSpc>
              <a:spcBef>
                <a:spcPts val="0"/>
              </a:spcBef>
              <a:spcAft>
                <a:spcPts val="0"/>
              </a:spcAft>
              <a:buClr>
                <a:schemeClr val="dk1"/>
              </a:buClr>
              <a:buSzPts val="1100"/>
              <a:buFont typeface="Arial"/>
              <a:buNone/>
            </a:pPr>
            <a:r>
              <a:rPr lang="en-US" dirty="0"/>
              <a:t>• are knowledgeable of content.</a:t>
            </a:r>
          </a:p>
          <a:p>
            <a:pPr marL="0" lvl="0" indent="0" algn="l" rtl="0">
              <a:lnSpc>
                <a:spcPct val="115000"/>
              </a:lnSpc>
              <a:spcBef>
                <a:spcPts val="0"/>
              </a:spcBef>
              <a:spcAft>
                <a:spcPts val="0"/>
              </a:spcAft>
              <a:buClr>
                <a:schemeClr val="dk1"/>
              </a:buClr>
              <a:buSzPts val="1100"/>
              <a:buFont typeface="Arial"/>
              <a:buNone/>
            </a:pPr>
            <a:r>
              <a:rPr lang="en-US" dirty="0"/>
              <a:t>• are willing to consider change.</a:t>
            </a:r>
          </a:p>
          <a:p>
            <a:pPr marL="0" lvl="0" indent="0" algn="l" rtl="0">
              <a:lnSpc>
                <a:spcPct val="115000"/>
              </a:lnSpc>
              <a:spcBef>
                <a:spcPts val="0"/>
              </a:spcBef>
              <a:spcAft>
                <a:spcPts val="0"/>
              </a:spcAft>
              <a:buClr>
                <a:schemeClr val="dk1"/>
              </a:buClr>
              <a:buSzPts val="1100"/>
              <a:buFont typeface="Arial"/>
              <a:buNone/>
            </a:pPr>
            <a:r>
              <a:rPr lang="en-US" dirty="0"/>
              <a:t>• are reflective about beliefs.</a:t>
            </a:r>
          </a:p>
          <a:p>
            <a:pPr marL="0" lvl="0" indent="0" algn="l" rtl="0">
              <a:lnSpc>
                <a:spcPct val="115000"/>
              </a:lnSpc>
              <a:spcBef>
                <a:spcPts val="0"/>
              </a:spcBef>
              <a:spcAft>
                <a:spcPts val="0"/>
              </a:spcAft>
              <a:buClr>
                <a:schemeClr val="dk1"/>
              </a:buClr>
              <a:buSzPts val="1100"/>
              <a:buFont typeface="Arial"/>
              <a:buNone/>
            </a:pPr>
            <a:r>
              <a:rPr lang="en-US" dirty="0"/>
              <a:t>• are motivated by students.</a:t>
            </a:r>
          </a:p>
          <a:p>
            <a:pPr marL="0" lvl="0" indent="0" algn="l" rtl="0">
              <a:lnSpc>
                <a:spcPct val="115000"/>
              </a:lnSpc>
              <a:spcBef>
                <a:spcPts val="0"/>
              </a:spcBef>
              <a:spcAft>
                <a:spcPts val="0"/>
              </a:spcAft>
              <a:buClr>
                <a:schemeClr val="dk1"/>
              </a:buClr>
              <a:buSzPts val="1100"/>
              <a:buFont typeface="Arial"/>
              <a:buNone/>
            </a:pPr>
            <a:r>
              <a:rPr lang="en-US" dirty="0"/>
              <a:t>• have a personal need to grow.</a:t>
            </a:r>
          </a:p>
          <a:p>
            <a:pPr marL="0" lvl="0" indent="0" algn="l" rtl="0">
              <a:lnSpc>
                <a:spcPct val="115000"/>
              </a:lnSpc>
              <a:spcBef>
                <a:spcPts val="0"/>
              </a:spcBef>
              <a:spcAft>
                <a:spcPts val="0"/>
              </a:spcAft>
              <a:buClr>
                <a:schemeClr val="dk1"/>
              </a:buClr>
              <a:buSzPts val="1100"/>
              <a:buFont typeface="Arial"/>
              <a:buNone/>
            </a:pPr>
            <a:r>
              <a:rPr lang="en-US" dirty="0"/>
              <a:t>• understand risk taking.</a:t>
            </a:r>
          </a:p>
          <a:p>
            <a:pPr marL="0" lvl="0" indent="0" algn="l" rtl="0">
              <a:lnSpc>
                <a:spcPct val="115000"/>
              </a:lnSpc>
              <a:spcBef>
                <a:spcPts val="0"/>
              </a:spcBef>
              <a:spcAft>
                <a:spcPts val="0"/>
              </a:spcAft>
              <a:buClr>
                <a:schemeClr val="dk1"/>
              </a:buClr>
              <a:buSzPts val="1100"/>
              <a:buFont typeface="Arial"/>
              <a:buNone/>
            </a:pPr>
            <a:r>
              <a:rPr lang="en-US" dirty="0"/>
              <a:t>• are good classroom managers.</a:t>
            </a:r>
          </a:p>
          <a:p>
            <a:pPr marL="0" lvl="0" indent="0" algn="l" rtl="0">
              <a:lnSpc>
                <a:spcPct val="115000"/>
              </a:lnSpc>
              <a:spcBef>
                <a:spcPts val="0"/>
              </a:spcBef>
              <a:spcAft>
                <a:spcPts val="0"/>
              </a:spcAft>
              <a:buClr>
                <a:schemeClr val="dk1"/>
              </a:buClr>
              <a:buSzPts val="1100"/>
              <a:buFont typeface="Arial"/>
              <a:buNone/>
            </a:pPr>
            <a:r>
              <a:rPr lang="en-US" dirty="0"/>
              <a:t>• view changes as a complex journey, not the final destination.</a:t>
            </a:r>
          </a:p>
          <a:p>
            <a:pPr marL="0" lvl="0" indent="0" algn="l" rtl="0">
              <a:lnSpc>
                <a:spcPct val="115000"/>
              </a:lnSpc>
              <a:spcBef>
                <a:spcPts val="0"/>
              </a:spcBef>
              <a:spcAft>
                <a:spcPts val="0"/>
              </a:spcAft>
              <a:buClr>
                <a:schemeClr val="dk1"/>
              </a:buClr>
              <a:buSzPts val="1100"/>
              <a:buFont typeface="Arial"/>
              <a:buNone/>
            </a:pPr>
            <a:r>
              <a:rPr lang="en-US" i="1" dirty="0"/>
              <a:t>“Teachers who rebuild their teaching practices and beliefs systems from the ground up when they are confronted.” </a:t>
            </a:r>
            <a:r>
              <a:rPr lang="en-US" dirty="0"/>
              <a:t>  </a:t>
            </a:r>
          </a:p>
          <a:p>
            <a:pPr marL="0" lvl="0" indent="0" algn="l" rtl="0">
              <a:lnSpc>
                <a:spcPct val="115000"/>
              </a:lnSpc>
              <a:spcBef>
                <a:spcPts val="0"/>
              </a:spcBef>
              <a:spcAft>
                <a:spcPts val="0"/>
              </a:spcAft>
              <a:buNone/>
            </a:pPr>
            <a:r>
              <a:rPr lang="en-US" sz="1200" b="0" i="0" u="none" strike="noStrike" cap="none" dirty="0">
                <a:solidFill>
                  <a:schemeClr val="dk1"/>
                </a:solidFill>
                <a:latin typeface="Calibri"/>
                <a:ea typeface="Calibri"/>
                <a:cs typeface="Calibri"/>
                <a:sym typeface="Calibri"/>
              </a:rPr>
              <a:t>	</a:t>
            </a:r>
            <a:endParaRPr lang="en-US"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26</a:t>
            </a:fld>
            <a:endParaRPr lang="en-US"/>
          </a:p>
        </p:txBody>
      </p:sp>
    </p:spTree>
    <p:extLst>
      <p:ext uri="{BB962C8B-B14F-4D97-AF65-F5344CB8AC3E}">
        <p14:creationId xmlns:p14="http://schemas.microsoft.com/office/powerpoint/2010/main" val="31188589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a:buNone/>
            </a:pPr>
            <a:r>
              <a:rPr lang="en-US" sz="1200" b="1" i="0" u="none" strike="noStrike" cap="none" dirty="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Continue discussion and share experiences with </a:t>
            </a:r>
            <a:r>
              <a:rPr lang="en-US" sz="1200" b="1" i="1" u="none" strike="noStrike" cap="none" dirty="0">
                <a:solidFill>
                  <a:schemeClr val="dk1"/>
                </a:solidFill>
                <a:latin typeface="Calibri"/>
                <a:ea typeface="Calibri"/>
                <a:cs typeface="Calibri"/>
                <a:sym typeface="Calibri"/>
              </a:rPr>
              <a:t>Renovators</a:t>
            </a:r>
            <a:r>
              <a:rPr lang="en-US" sz="1200" b="0" i="0" u="none" strike="noStrike" cap="none" dirty="0">
                <a:solidFill>
                  <a:schemeClr val="dk1"/>
                </a:solidFill>
                <a:latin typeface="Calibri"/>
                <a:ea typeface="Calibri"/>
                <a:cs typeface="Calibri"/>
                <a:sym typeface="Calibri"/>
              </a:rPr>
              <a:t>. </a:t>
            </a:r>
            <a:endParaRPr lang="en-US" dirty="0"/>
          </a:p>
          <a:p>
            <a:pPr marL="0" lvl="0" indent="0" algn="l" rtl="0">
              <a:lnSpc>
                <a:spcPct val="115000"/>
              </a:lnSpc>
              <a:spcBef>
                <a:spcPts val="0"/>
              </a:spcBef>
              <a:spcAft>
                <a:spcPts val="0"/>
              </a:spcAft>
              <a:buNone/>
            </a:pPr>
            <a:r>
              <a:rPr lang="en-US" sz="1200" b="0" i="0" u="none" strike="noStrike" cap="none" dirty="0">
                <a:solidFill>
                  <a:schemeClr val="dk1"/>
                </a:solidFill>
                <a:latin typeface="Calibri"/>
                <a:ea typeface="Calibri"/>
                <a:cs typeface="Calibri"/>
                <a:sym typeface="Calibri"/>
              </a:rPr>
              <a:t>	</a:t>
            </a:r>
            <a:endParaRPr lang="en-US"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27</a:t>
            </a:fld>
            <a:endParaRPr lang="en-US"/>
          </a:p>
        </p:txBody>
      </p:sp>
    </p:spTree>
    <p:extLst>
      <p:ext uri="{BB962C8B-B14F-4D97-AF65-F5344CB8AC3E}">
        <p14:creationId xmlns:p14="http://schemas.microsoft.com/office/powerpoint/2010/main" val="10488405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a:buNone/>
            </a:pPr>
            <a:r>
              <a:rPr lang="en-US" sz="1200" b="1" i="0" u="none" strike="noStrike" cap="none" dirty="0">
                <a:solidFill>
                  <a:schemeClr val="dk1"/>
                </a:solidFill>
                <a:latin typeface="Calibri"/>
                <a:ea typeface="Calibri"/>
                <a:cs typeface="Calibri"/>
                <a:sym typeface="Calibri"/>
              </a:rPr>
              <a:t>NOTES </a:t>
            </a:r>
            <a:r>
              <a:rPr lang="en-US" sz="1200" b="0" i="0" u="none" strike="noStrike" cap="none" dirty="0">
                <a:solidFill>
                  <a:schemeClr val="dk1"/>
                </a:solidFill>
                <a:latin typeface="Calibri"/>
                <a:ea typeface="Calibri"/>
                <a:cs typeface="Calibri"/>
                <a:sym typeface="Calibri"/>
              </a:rPr>
              <a:t>Discuss with participants the characteristics of an </a:t>
            </a:r>
            <a:r>
              <a:rPr lang="en-US" sz="1200" b="0" i="1" u="none" strike="noStrike" cap="none" dirty="0" err="1">
                <a:solidFill>
                  <a:schemeClr val="dk1"/>
                </a:solidFill>
                <a:latin typeface="Calibri"/>
                <a:ea typeface="Calibri"/>
                <a:cs typeface="Calibri"/>
                <a:sym typeface="Calibri"/>
              </a:rPr>
              <a:t>Accessorizer</a:t>
            </a:r>
            <a:r>
              <a:rPr lang="en-US" sz="1200" b="0" i="1" u="none" strike="noStrike" cap="none" dirty="0">
                <a:solidFill>
                  <a:schemeClr val="dk1"/>
                </a:solidFill>
                <a:latin typeface="Calibri"/>
                <a:ea typeface="Calibri"/>
                <a:cs typeface="Calibri"/>
                <a:sym typeface="Calibri"/>
              </a:rPr>
              <a:t>:</a:t>
            </a: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“Teachers who initially are very involved with and excited about </a:t>
            </a:r>
            <a:r>
              <a:rPr lang="en-US" sz="1200" b="1" i="1" u="none" strike="noStrike" cap="none" dirty="0">
                <a:solidFill>
                  <a:schemeClr val="dk1"/>
                </a:solidFill>
                <a:latin typeface="Calibri"/>
                <a:ea typeface="Calibri"/>
                <a:cs typeface="Calibri"/>
                <a:sym typeface="Calibri"/>
              </a:rPr>
              <a:t>the topic</a:t>
            </a:r>
            <a:r>
              <a:rPr lang="en-US" sz="1200" b="0" i="0" u="none" strike="noStrike" cap="none" dirty="0">
                <a:solidFill>
                  <a:schemeClr val="dk1"/>
                </a:solidFill>
                <a:latin typeface="Calibri"/>
                <a:ea typeface="Calibri"/>
                <a:cs typeface="Calibri"/>
                <a:sym typeface="Calibri"/>
              </a:rPr>
              <a:t>, but never develop beyond a surface and somewhat inaccurate understanding.” 	</a:t>
            </a:r>
            <a:endParaRPr lang="en-US"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28</a:t>
            </a:fld>
            <a:endParaRPr lang="en-US"/>
          </a:p>
        </p:txBody>
      </p:sp>
    </p:spTree>
    <p:extLst>
      <p:ext uri="{BB962C8B-B14F-4D97-AF65-F5344CB8AC3E}">
        <p14:creationId xmlns:p14="http://schemas.microsoft.com/office/powerpoint/2010/main" val="42423145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a:buNone/>
            </a:pPr>
            <a:r>
              <a:rPr lang="en-US" sz="1200" b="1" i="0" u="none" strike="noStrike" cap="none" dirty="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Ask Participants to turn and share their experience with </a:t>
            </a:r>
            <a:r>
              <a:rPr lang="en-US" sz="1200" b="1" i="1" u="none" strike="noStrike" cap="none" dirty="0" err="1">
                <a:solidFill>
                  <a:schemeClr val="dk1"/>
                </a:solidFill>
                <a:latin typeface="Calibri"/>
                <a:ea typeface="Calibri"/>
                <a:cs typeface="Calibri"/>
                <a:sym typeface="Calibri"/>
              </a:rPr>
              <a:t>Accessorizers</a:t>
            </a:r>
            <a:r>
              <a:rPr lang="en-US" sz="1200" b="0" i="0" u="none" strike="noStrike" cap="none" dirty="0">
                <a:solidFill>
                  <a:schemeClr val="dk1"/>
                </a:solidFill>
                <a:latin typeface="Calibri"/>
                <a:ea typeface="Calibri"/>
                <a:cs typeface="Calibri"/>
                <a:sym typeface="Calibri"/>
              </a:rPr>
              <a:t>. 	</a:t>
            </a:r>
            <a:endParaRPr lang="en-US"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29</a:t>
            </a:fld>
            <a:endParaRPr lang="en-US"/>
          </a:p>
        </p:txBody>
      </p:sp>
    </p:spTree>
    <p:extLst>
      <p:ext uri="{BB962C8B-B14F-4D97-AF65-F5344CB8AC3E}">
        <p14:creationId xmlns:p14="http://schemas.microsoft.com/office/powerpoint/2010/main" val="3526238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a:t>
            </a:r>
            <a:r>
              <a:rPr lang="en-US" dirty="0"/>
              <a:t> We want to remind you that participating coaches will complete a Bridge to Practice project after each module. These projects will provide evidence that coaches are able to apply the knowledge and skills they developed in this course in their schools. You will learn more about each project as we work through the modules. We’ve shared an overview of the projects with you on this slide.</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Coaches will </a:t>
            </a:r>
          </a:p>
          <a:p>
            <a:pPr marL="0" lvl="0" indent="0" algn="l" rtl="0">
              <a:lnSpc>
                <a:spcPct val="100000"/>
              </a:lnSpc>
              <a:spcBef>
                <a:spcPts val="0"/>
              </a:spcBef>
              <a:spcAft>
                <a:spcPts val="0"/>
              </a:spcAft>
              <a:buSzPts val="1400"/>
              <a:buNone/>
            </a:pPr>
            <a:r>
              <a:rPr lang="en-US" dirty="0"/>
              <a:t>Module 1: develop a principal/coach partnership agreement;</a:t>
            </a:r>
          </a:p>
          <a:p>
            <a:pPr marL="0" lvl="0" indent="0" algn="l" rtl="0">
              <a:lnSpc>
                <a:spcPct val="100000"/>
              </a:lnSpc>
              <a:spcBef>
                <a:spcPts val="0"/>
              </a:spcBef>
              <a:spcAft>
                <a:spcPts val="0"/>
              </a:spcAft>
              <a:buSzPts val="1400"/>
              <a:buNone/>
            </a:pPr>
            <a:r>
              <a:rPr lang="en-US" dirty="0"/>
              <a:t>Module 2: conduct a needs assessment for professional development on evidence-based instructional practices and complete an ADDIE model for planning this professional development; </a:t>
            </a:r>
          </a:p>
          <a:p>
            <a:pPr marL="0" lvl="0" indent="0" algn="l" rtl="0">
              <a:lnSpc>
                <a:spcPct val="100000"/>
              </a:lnSpc>
              <a:spcBef>
                <a:spcPts val="0"/>
              </a:spcBef>
              <a:spcAft>
                <a:spcPts val="0"/>
              </a:spcAft>
              <a:buSzPts val="1400"/>
              <a:buNone/>
            </a:pPr>
            <a:r>
              <a:rPr lang="en-US" dirty="0"/>
              <a:t>Module 3: develop, implement, and evaluate a professional learning action plan; </a:t>
            </a:r>
          </a:p>
          <a:p>
            <a:pPr marL="0" lvl="0" indent="0" algn="l" rtl="0">
              <a:lnSpc>
                <a:spcPct val="100000"/>
              </a:lnSpc>
              <a:spcBef>
                <a:spcPts val="0"/>
              </a:spcBef>
              <a:spcAft>
                <a:spcPts val="0"/>
              </a:spcAft>
              <a:buSzPts val="1400"/>
              <a:buNone/>
            </a:pPr>
            <a:r>
              <a:rPr lang="en-US" dirty="0"/>
              <a:t>Module 4: create a video that reflects coaching to help teachers plan, implement, and analyze standards-based literacy instruction; </a:t>
            </a:r>
          </a:p>
          <a:p>
            <a:pPr marL="0" lvl="0" indent="0" algn="l" rtl="0">
              <a:lnSpc>
                <a:spcPct val="100000"/>
              </a:lnSpc>
              <a:spcBef>
                <a:spcPts val="0"/>
              </a:spcBef>
              <a:spcAft>
                <a:spcPts val="0"/>
              </a:spcAft>
              <a:buSzPts val="1400"/>
              <a:buNone/>
            </a:pPr>
            <a:r>
              <a:rPr lang="en-US" dirty="0"/>
              <a:t>Module 5: complete a reflection on the course including plans for continued professional growth.</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t>Module 6: </a:t>
            </a:r>
            <a:r>
              <a:rPr lang="en-US" sz="1200" dirty="0">
                <a:latin typeface="+mn-lt"/>
                <a:cs typeface="Calibri"/>
              </a:rPr>
              <a:t>Choose one teacher with whom you have seen significant growth as a result of coaching support and complete a reflection on what worked, why it worked and which areas of growth were most evident.</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Clr>
                <a:schemeClr val="dk1"/>
              </a:buClr>
              <a:buSzPts val="1400"/>
              <a:buFont typeface="Arial"/>
              <a:buNone/>
            </a:pPr>
            <a:r>
              <a:rPr lang="en-US" dirty="0"/>
              <a:t>You may turn in all your artifacts for the projects to your facilitator at the end of each module if requested.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417E0-4E2A-4944-9F25-2F1F160AC3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6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b="1" dirty="0"/>
              <a:t>NOTES </a:t>
            </a:r>
            <a:r>
              <a:rPr lang="en-US" dirty="0"/>
              <a:t>View </a:t>
            </a:r>
            <a:r>
              <a:rPr lang="en-US" b="1" dirty="0"/>
              <a:t>Video 3: Model Coaching Conversation</a:t>
            </a:r>
            <a:r>
              <a:rPr lang="en-US" dirty="0"/>
              <a:t> (6:03). After participants watch the video, provide an opportunity for them to discuss and identify the character traits of the teacher in the video. Allow participants to share whole group and explain why they picked that trait.   </a:t>
            </a:r>
          </a:p>
          <a:p>
            <a:pPr marL="0" lvl="0" indent="0" algn="l" rtl="0">
              <a:lnSpc>
                <a:spcPct val="115000"/>
              </a:lnSpc>
              <a:spcBef>
                <a:spcPts val="0"/>
              </a:spcBef>
              <a:spcAft>
                <a:spcPts val="0"/>
              </a:spcAft>
              <a:buClr>
                <a:schemeClr val="dk1"/>
              </a:buClr>
              <a:buSzPts val="1100"/>
              <a:buFont typeface="Arial"/>
              <a:buNone/>
            </a:pPr>
            <a:endParaRPr lang="en-US" dirty="0"/>
          </a:p>
          <a:p>
            <a:pPr marL="0" lvl="0" indent="0" algn="l" rtl="0">
              <a:lnSpc>
                <a:spcPct val="115000"/>
              </a:lnSpc>
              <a:spcBef>
                <a:spcPts val="0"/>
              </a:spcBef>
              <a:spcAft>
                <a:spcPts val="0"/>
              </a:spcAft>
              <a:buClr>
                <a:schemeClr val="dk1"/>
              </a:buClr>
              <a:buSzPts val="1100"/>
              <a:buFont typeface="Arial"/>
              <a:buNone/>
            </a:pPr>
            <a:r>
              <a:rPr lang="en-US" i="1" dirty="0"/>
              <a:t>This teacher is likely a renovator. She is interested in a new approach but is concerned about resistance or cynicism from others. </a:t>
            </a:r>
          </a:p>
        </p:txBody>
      </p:sp>
      <p:sp>
        <p:nvSpPr>
          <p:cNvPr id="4" name="Slide Number Placeholder 3"/>
          <p:cNvSpPr>
            <a:spLocks noGrp="1"/>
          </p:cNvSpPr>
          <p:nvPr>
            <p:ph type="sldNum" sz="quarter" idx="5"/>
          </p:nvPr>
        </p:nvSpPr>
        <p:spPr/>
        <p:txBody>
          <a:bodyPr/>
          <a:lstStyle/>
          <a:p>
            <a:fld id="{F5D417E0-4E2A-4944-9F25-2F1F160AC3BF}" type="slidenum">
              <a:rPr lang="en-US" smtClean="0"/>
              <a:t>30</a:t>
            </a:fld>
            <a:endParaRPr lang="en-US"/>
          </a:p>
        </p:txBody>
      </p:sp>
    </p:spTree>
    <p:extLst>
      <p:ext uri="{BB962C8B-B14F-4D97-AF65-F5344CB8AC3E}">
        <p14:creationId xmlns:p14="http://schemas.microsoft.com/office/powerpoint/2010/main" val="3484690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a:buNone/>
            </a:pPr>
            <a:r>
              <a:rPr lang="en-US" sz="1200" b="1" i="0" u="none" strike="noStrike" cap="none" dirty="0">
                <a:solidFill>
                  <a:schemeClr val="dk1"/>
                </a:solidFill>
                <a:latin typeface="Calibri"/>
                <a:ea typeface="Calibri"/>
                <a:cs typeface="Calibri"/>
                <a:sym typeface="Calibri"/>
              </a:rPr>
              <a:t>NOTES: </a:t>
            </a:r>
            <a:r>
              <a:rPr lang="en-US" sz="1200" b="0" i="0" u="none" strike="noStrike" cap="none" dirty="0">
                <a:solidFill>
                  <a:schemeClr val="dk1"/>
                </a:solidFill>
                <a:latin typeface="Calibri"/>
                <a:ea typeface="Calibri"/>
                <a:cs typeface="Calibri"/>
                <a:sym typeface="Calibri"/>
              </a:rPr>
              <a:t>Conduct an open discussion - How might you adjust or improve the coaching provided for this type of teacher? 		</a:t>
            </a:r>
          </a:p>
          <a:p>
            <a:pPr marL="0" marR="0" lvl="0" indent="0" algn="l" rtl="0">
              <a:lnSpc>
                <a:spcPct val="100000"/>
              </a:lnSpc>
              <a:spcBef>
                <a:spcPts val="0"/>
              </a:spcBef>
              <a:spcAft>
                <a:spcPts val="0"/>
              </a:spcAft>
              <a:buClr>
                <a:srgbClr val="000000"/>
              </a:buClr>
              <a:buSzPts val="1400"/>
              <a:buFont typeface="Arial"/>
              <a:buNone/>
            </a:pPr>
            <a:endParaRPr lang="en-US" dirty="0"/>
          </a:p>
          <a:p>
            <a:pPr marL="0" marR="0" lvl="0" indent="0" algn="l" rtl="0">
              <a:lnSpc>
                <a:spcPct val="100000"/>
              </a:lnSpc>
              <a:spcBef>
                <a:spcPts val="0"/>
              </a:spcBef>
              <a:spcAft>
                <a:spcPts val="0"/>
              </a:spcAft>
              <a:buClr>
                <a:srgbClr val="000000"/>
              </a:buClr>
              <a:buSzPts val="1400"/>
              <a:buFont typeface="Arial"/>
              <a:buNone/>
            </a:pPr>
            <a:r>
              <a:rPr lang="en-US" i="1" dirty="0"/>
              <a:t>The coach may need to explore with this teacher whether an expanded timeline or more support is needed. </a:t>
            </a:r>
          </a:p>
        </p:txBody>
      </p:sp>
      <p:sp>
        <p:nvSpPr>
          <p:cNvPr id="4" name="Slide Number Placeholder 3"/>
          <p:cNvSpPr>
            <a:spLocks noGrp="1"/>
          </p:cNvSpPr>
          <p:nvPr>
            <p:ph type="sldNum" sz="quarter" idx="5"/>
          </p:nvPr>
        </p:nvSpPr>
        <p:spPr/>
        <p:txBody>
          <a:bodyPr/>
          <a:lstStyle/>
          <a:p>
            <a:fld id="{F5D417E0-4E2A-4944-9F25-2F1F160AC3BF}" type="slidenum">
              <a:rPr lang="en-US" smtClean="0"/>
              <a:t>31</a:t>
            </a:fld>
            <a:endParaRPr lang="en-US"/>
          </a:p>
        </p:txBody>
      </p:sp>
    </p:spTree>
    <p:extLst>
      <p:ext uri="{BB962C8B-B14F-4D97-AF65-F5344CB8AC3E}">
        <p14:creationId xmlns:p14="http://schemas.microsoft.com/office/powerpoint/2010/main" val="9966485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a:buNone/>
            </a:pPr>
            <a:r>
              <a:rPr lang="en-US" b="1" dirty="0"/>
              <a:t>NOTES </a:t>
            </a:r>
            <a:r>
              <a:rPr lang="en-US" dirty="0"/>
              <a:t>View </a:t>
            </a:r>
            <a:r>
              <a:rPr lang="en-US" b="1" dirty="0"/>
              <a:t>Video 4: Vocabulary Cheerleading</a:t>
            </a:r>
            <a:r>
              <a:rPr lang="en-US" i="1" dirty="0"/>
              <a:t> </a:t>
            </a:r>
            <a:r>
              <a:rPr lang="en-US" dirty="0"/>
              <a:t>(4:30)</a:t>
            </a:r>
          </a:p>
          <a:p>
            <a:pPr marL="0" marR="0" lvl="0" indent="0" algn="l" rtl="0">
              <a:lnSpc>
                <a:spcPct val="100000"/>
              </a:lnSpc>
              <a:spcBef>
                <a:spcPts val="0"/>
              </a:spcBef>
              <a:spcAft>
                <a:spcPts val="0"/>
              </a:spcAft>
              <a:buClr>
                <a:srgbClr val="000000"/>
              </a:buClr>
              <a:buSzPts val="1400"/>
              <a:buFont typeface="Arial"/>
              <a:buNone/>
            </a:pPr>
            <a:r>
              <a:rPr lang="en-US" sz="1200" i="0" u="none" strike="noStrike" dirty="0">
                <a:solidFill>
                  <a:srgbClr val="000000"/>
                </a:solidFill>
              </a:rPr>
              <a:t>After participants watch the video, provide an opportunity for them to discuss and identify the character traits of the teacher in the video. </a:t>
            </a:r>
            <a:endParaRPr lang="en-US" dirty="0"/>
          </a:p>
          <a:p>
            <a:pPr marL="0" marR="0" lvl="0" indent="0" algn="l" rtl="0">
              <a:lnSpc>
                <a:spcPct val="100000"/>
              </a:lnSpc>
              <a:spcBef>
                <a:spcPts val="0"/>
              </a:spcBef>
              <a:spcAft>
                <a:spcPts val="0"/>
              </a:spcAft>
              <a:buClr>
                <a:srgbClr val="000000"/>
              </a:buClr>
              <a:buSzPts val="1400"/>
              <a:buFont typeface="Arial"/>
              <a:buNone/>
            </a:pPr>
            <a:r>
              <a:rPr lang="en-US" sz="1200" i="0" u="none" strike="noStrike" dirty="0">
                <a:solidFill>
                  <a:srgbClr val="000000"/>
                </a:solidFill>
              </a:rPr>
              <a:t>Allow participants to share whole group and explain why they picked that trait. 	</a:t>
            </a:r>
            <a:endParaRPr lang="en-US" dirty="0"/>
          </a:p>
          <a:p>
            <a:pPr marL="0" marR="0" lvl="0" indent="0" algn="l" rtl="0">
              <a:lnSpc>
                <a:spcPct val="100000"/>
              </a:lnSpc>
              <a:spcBef>
                <a:spcPts val="0"/>
              </a:spcBef>
              <a:spcAft>
                <a:spcPts val="0"/>
              </a:spcAft>
              <a:buClr>
                <a:srgbClr val="000000"/>
              </a:buClr>
              <a:buSzPts val="1400"/>
              <a:buFont typeface="Arial"/>
              <a:buNone/>
            </a:pPr>
            <a:endParaRPr lang="en-US" dirty="0"/>
          </a:p>
          <a:p>
            <a:pPr marL="0" lvl="0" indent="0" algn="l" rtl="0">
              <a:lnSpc>
                <a:spcPct val="115000"/>
              </a:lnSpc>
              <a:spcBef>
                <a:spcPts val="0"/>
              </a:spcBef>
              <a:spcAft>
                <a:spcPts val="0"/>
              </a:spcAft>
              <a:buClr>
                <a:schemeClr val="dk1"/>
              </a:buClr>
              <a:buSzPts val="1100"/>
              <a:buFont typeface="Arial"/>
              <a:buNone/>
            </a:pPr>
            <a:r>
              <a:rPr lang="en-US" i="1" dirty="0"/>
              <a:t>This teacher may be an </a:t>
            </a:r>
            <a:r>
              <a:rPr lang="en-US" i="1" dirty="0" err="1"/>
              <a:t>accessorizer</a:t>
            </a:r>
            <a:r>
              <a:rPr lang="en-US" i="1" dirty="0"/>
              <a:t>. She is enthusiastically embracing showy qualities of teaching. She also taught her students the name of the strategy (Vocabulary Cheerleading), but may not have shared enough to help them understand the purpose of the strategy. Not enough was shown to determine if the other aspects of this trait may be applicable to this teacher. </a:t>
            </a:r>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32</a:t>
            </a:fld>
            <a:endParaRPr lang="en-US"/>
          </a:p>
        </p:txBody>
      </p:sp>
    </p:spTree>
    <p:extLst>
      <p:ext uri="{BB962C8B-B14F-4D97-AF65-F5344CB8AC3E}">
        <p14:creationId xmlns:p14="http://schemas.microsoft.com/office/powerpoint/2010/main" val="15791140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a:buNone/>
            </a:pPr>
            <a:r>
              <a:rPr lang="en-US" sz="1200" b="1" i="0" u="none" strike="noStrike" cap="none" dirty="0">
                <a:solidFill>
                  <a:schemeClr val="dk1"/>
                </a:solidFill>
                <a:latin typeface="Calibri"/>
                <a:ea typeface="Calibri"/>
                <a:cs typeface="Calibri"/>
                <a:sym typeface="Calibri"/>
              </a:rPr>
              <a:t>NOTES: </a:t>
            </a:r>
            <a:r>
              <a:rPr lang="en-US" sz="1200" b="0" i="0" u="none" strike="noStrike" cap="none" dirty="0">
                <a:solidFill>
                  <a:schemeClr val="dk1"/>
                </a:solidFill>
                <a:latin typeface="Calibri"/>
                <a:ea typeface="Calibri"/>
                <a:cs typeface="Calibri"/>
                <a:sym typeface="Calibri"/>
              </a:rPr>
              <a:t>Conduct an open discussion - How might you adjust or improve the coaching provided for this type of teacher? 	</a:t>
            </a:r>
          </a:p>
          <a:p>
            <a:pPr marL="0" marR="0" lvl="0" indent="0" algn="l" rtl="0">
              <a:lnSpc>
                <a:spcPct val="100000"/>
              </a:lnSpc>
              <a:spcBef>
                <a:spcPts val="0"/>
              </a:spcBef>
              <a:spcAft>
                <a:spcPts val="0"/>
              </a:spcAft>
              <a:buClr>
                <a:srgbClr val="000000"/>
              </a:buClr>
              <a:buSzPts val="1400"/>
              <a:buFont typeface="Arial"/>
              <a:buNone/>
            </a:pPr>
            <a:endParaRPr lang="en-US" dirty="0"/>
          </a:p>
          <a:p>
            <a:pPr marL="0" marR="0" lvl="0" indent="0" algn="l" rtl="0">
              <a:lnSpc>
                <a:spcPct val="100000"/>
              </a:lnSpc>
              <a:spcBef>
                <a:spcPts val="0"/>
              </a:spcBef>
              <a:spcAft>
                <a:spcPts val="0"/>
              </a:spcAft>
              <a:buClr>
                <a:srgbClr val="000000"/>
              </a:buClr>
              <a:buSzPts val="1400"/>
              <a:buFont typeface="Arial"/>
              <a:buNone/>
            </a:pPr>
            <a:r>
              <a:rPr lang="en-US" i="1" dirty="0"/>
              <a:t>The coach may need to ask reflection questions to determine whether this teacher has a deep understanding of the concepts taught and if more support is needed. </a:t>
            </a:r>
          </a:p>
        </p:txBody>
      </p:sp>
      <p:sp>
        <p:nvSpPr>
          <p:cNvPr id="4" name="Slide Number Placeholder 3"/>
          <p:cNvSpPr>
            <a:spLocks noGrp="1"/>
          </p:cNvSpPr>
          <p:nvPr>
            <p:ph type="sldNum" sz="quarter" idx="5"/>
          </p:nvPr>
        </p:nvSpPr>
        <p:spPr/>
        <p:txBody>
          <a:bodyPr/>
          <a:lstStyle/>
          <a:p>
            <a:fld id="{F5D417E0-4E2A-4944-9F25-2F1F160AC3BF}" type="slidenum">
              <a:rPr lang="en-US" smtClean="0"/>
              <a:t>33</a:t>
            </a:fld>
            <a:endParaRPr lang="en-US"/>
          </a:p>
        </p:txBody>
      </p:sp>
    </p:spTree>
    <p:extLst>
      <p:ext uri="{BB962C8B-B14F-4D97-AF65-F5344CB8AC3E}">
        <p14:creationId xmlns:p14="http://schemas.microsoft.com/office/powerpoint/2010/main" val="4788415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a:buNone/>
            </a:pPr>
            <a:r>
              <a:rPr lang="en-US" b="1" dirty="0"/>
              <a:t>SAY </a:t>
            </a:r>
            <a:r>
              <a:rPr lang="en-US" dirty="0"/>
              <a:t>It is important to consider how to f</a:t>
            </a:r>
            <a:r>
              <a:rPr lang="en-US" sz="1200" b="0" i="0" u="none" strike="noStrike" cap="none" dirty="0">
                <a:solidFill>
                  <a:schemeClr val="dk1"/>
                </a:solidFill>
                <a:latin typeface="Calibri"/>
                <a:ea typeface="Calibri"/>
                <a:cs typeface="Calibri"/>
                <a:sym typeface="Calibri"/>
              </a:rPr>
              <a:t>acilitat</a:t>
            </a:r>
            <a:r>
              <a:rPr lang="en-US" dirty="0"/>
              <a:t>e professional development like</a:t>
            </a:r>
            <a:r>
              <a:rPr lang="en-US" sz="1200" b="0" i="0" u="none" strike="noStrike" cap="none" dirty="0">
                <a:solidFill>
                  <a:schemeClr val="dk1"/>
                </a:solidFill>
                <a:latin typeface="Calibri"/>
                <a:ea typeface="Calibri"/>
                <a:cs typeface="Calibri"/>
                <a:sym typeface="Calibri"/>
              </a:rPr>
              <a:t> PLC meetings with adult learning principles in mind. Some questions for a </a:t>
            </a:r>
            <a:r>
              <a:rPr lang="en-US" dirty="0"/>
              <a:t>facilitator</a:t>
            </a:r>
            <a:r>
              <a:rPr lang="en-US" sz="1200" b="0" i="0" u="none" strike="noStrike" cap="none" dirty="0">
                <a:solidFill>
                  <a:schemeClr val="dk1"/>
                </a:solidFill>
                <a:latin typeface="Calibri"/>
                <a:ea typeface="Calibri"/>
                <a:cs typeface="Calibri"/>
                <a:sym typeface="Calibri"/>
              </a:rPr>
              <a:t> to </a:t>
            </a:r>
            <a:r>
              <a:rPr lang="en-US" dirty="0"/>
              <a:t>consider are below.</a:t>
            </a:r>
          </a:p>
          <a:p>
            <a:pPr marL="457200" lvl="0" indent="-228600" algn="l" rtl="0">
              <a:lnSpc>
                <a:spcPct val="100000"/>
              </a:lnSpc>
              <a:spcBef>
                <a:spcPts val="0"/>
              </a:spcBef>
              <a:spcAft>
                <a:spcPts val="0"/>
              </a:spcAft>
              <a:buSzPts val="1400"/>
              <a:buFont typeface="Arial"/>
              <a:buChar char="•"/>
            </a:pPr>
            <a:r>
              <a:rPr lang="en-US" sz="1200" b="0" i="0" u="none" strike="noStrike" cap="none" dirty="0">
                <a:solidFill>
                  <a:schemeClr val="dk1"/>
                </a:solidFill>
                <a:latin typeface="Calibri"/>
                <a:ea typeface="Calibri"/>
                <a:cs typeface="Calibri"/>
                <a:sym typeface="Calibri"/>
              </a:rPr>
              <a:t>Set up – How will you plan and organize the environment? What resources will you have available? What methods will you use to present your information? </a:t>
            </a:r>
            <a:endParaRPr lang="en-US" dirty="0"/>
          </a:p>
          <a:p>
            <a:pPr marL="457200" lvl="0" indent="-228600" algn="l" rtl="0">
              <a:lnSpc>
                <a:spcPct val="100000"/>
              </a:lnSpc>
              <a:spcBef>
                <a:spcPts val="0"/>
              </a:spcBef>
              <a:spcAft>
                <a:spcPts val="0"/>
              </a:spcAft>
              <a:buSzPts val="1400"/>
              <a:buFont typeface="Arial"/>
              <a:buChar char="•"/>
            </a:pPr>
            <a:r>
              <a:rPr lang="en-US" sz="1200" b="0" i="0" u="none" strike="noStrike" cap="none" dirty="0">
                <a:solidFill>
                  <a:schemeClr val="dk1"/>
                </a:solidFill>
                <a:latin typeface="Calibri"/>
                <a:ea typeface="Calibri"/>
                <a:cs typeface="Calibri"/>
                <a:sym typeface="Calibri"/>
              </a:rPr>
              <a:t>Participation – How will you ensure teacher’s needs are met and material is presented in a manner that is engaging and productive? </a:t>
            </a:r>
            <a:endParaRPr lang="en-US" dirty="0"/>
          </a:p>
          <a:p>
            <a:pPr marL="457200" lvl="0" indent="-228600" algn="l" rtl="0">
              <a:lnSpc>
                <a:spcPct val="100000"/>
              </a:lnSpc>
              <a:spcBef>
                <a:spcPts val="0"/>
              </a:spcBef>
              <a:spcAft>
                <a:spcPts val="0"/>
              </a:spcAft>
              <a:buSzPts val="1400"/>
              <a:buFont typeface="Arial"/>
              <a:buChar char="•"/>
            </a:pPr>
            <a:r>
              <a:rPr lang="en-US" sz="1200" b="0" i="0" u="none" strike="noStrike" cap="none" dirty="0">
                <a:solidFill>
                  <a:schemeClr val="dk1"/>
                </a:solidFill>
                <a:latin typeface="Calibri"/>
                <a:ea typeface="Calibri"/>
                <a:cs typeface="Calibri"/>
                <a:sym typeface="Calibri"/>
              </a:rPr>
              <a:t>Learning objectives – Are the learning objectives relevant and valued? </a:t>
            </a:r>
            <a:endParaRPr lang="en-US"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34</a:t>
            </a:fld>
            <a:endParaRPr lang="en-US"/>
          </a:p>
        </p:txBody>
      </p:sp>
    </p:spTree>
    <p:extLst>
      <p:ext uri="{BB962C8B-B14F-4D97-AF65-F5344CB8AC3E}">
        <p14:creationId xmlns:p14="http://schemas.microsoft.com/office/powerpoint/2010/main" val="2211898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rtl="0">
              <a:lnSpc>
                <a:spcPct val="100000"/>
              </a:lnSpc>
              <a:spcBef>
                <a:spcPts val="0"/>
              </a:spcBef>
              <a:spcAft>
                <a:spcPts val="0"/>
              </a:spcAft>
              <a:buClr>
                <a:srgbClr val="000000"/>
              </a:buClr>
              <a:buSzPts val="1400"/>
              <a:buFont typeface="Arial"/>
              <a:buNone/>
            </a:pPr>
            <a:r>
              <a:rPr lang="en-US" sz="1200" b="1" i="0" u="none" strike="noStrike" cap="none" dirty="0">
                <a:solidFill>
                  <a:schemeClr val="dk1"/>
                </a:solidFill>
                <a:latin typeface="Calibri"/>
                <a:ea typeface="Calibri"/>
                <a:cs typeface="Calibri"/>
                <a:sym typeface="Calibri"/>
              </a:rPr>
              <a:t>NOTES </a:t>
            </a:r>
            <a:r>
              <a:rPr lang="en-US" sz="1200" b="0" i="0" u="none" strike="noStrike" cap="none" dirty="0">
                <a:solidFill>
                  <a:schemeClr val="dk1"/>
                </a:solidFill>
                <a:latin typeface="Calibri"/>
                <a:ea typeface="Calibri"/>
                <a:cs typeface="Calibri"/>
                <a:sym typeface="Calibri"/>
              </a:rPr>
              <a:t>Review the slide</a:t>
            </a:r>
            <a:r>
              <a:rPr lang="en-US" sz="1200" b="1" i="0" u="none" strike="noStrike" cap="none" dirty="0">
                <a:solidFill>
                  <a:schemeClr val="dk1"/>
                </a:solidFill>
                <a:latin typeface="Calibri"/>
                <a:ea typeface="Calibri"/>
                <a:cs typeface="Calibri"/>
                <a:sym typeface="Calibri"/>
              </a:rPr>
              <a:t>: </a:t>
            </a:r>
            <a:endParaRPr lang="en-US" sz="12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Provide tips and suggestions leading up to professional development set up. </a:t>
            </a:r>
            <a:endParaRPr lang="en-US" dirty="0"/>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 The Learning Environment – provide your PLC in an area of the school that is conducive to learning. Table setup, resources are available (copier, printer, sticky notes, highlighters, etc.) </a:t>
            </a:r>
            <a:endParaRPr lang="en-US" dirty="0"/>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 Learning Resources – provide resources such as data, articles or books related to the discussion. </a:t>
            </a:r>
            <a:endParaRPr lang="en-US" dirty="0"/>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 Instructional Design – have you created a long-term plan? Goals? Outcomes? Have you created a timeline from beginning to end that outlines the goals of the session? </a:t>
            </a:r>
            <a:endParaRPr lang="en-US" dirty="0"/>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 Session Planning - how will you deliver the individual PD sessions or facilitate the discussion, keeping in mind the various adult learner characteristics? </a:t>
            </a:r>
            <a:r>
              <a:rPr lang="en-US" sz="1200" b="1" i="0" u="none" strike="noStrike" cap="none" dirty="0">
                <a:solidFill>
                  <a:schemeClr val="dk1"/>
                </a:solidFill>
                <a:latin typeface="Calibri"/>
                <a:ea typeface="Calibri"/>
                <a:cs typeface="Calibri"/>
                <a:sym typeface="Calibri"/>
              </a:rPr>
              <a:t>Be prepared! </a:t>
            </a:r>
            <a:endParaRPr lang="en-US" sz="12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 Communication - part of planning is communicating the purpose and goal. Giving everyone a clear vision of what the sessions will contain, the time frame, the level of commitment from the teachers, etc. </a:t>
            </a:r>
            <a:endParaRPr lang="en-US" dirty="0"/>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 Listening/Questioning/Feedback – always take time to listen, ask questions and allow for feedback from your participants. Take what you receive and apply it to the next session. Don’t take it personally ☺</a:t>
            </a: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 Evaluation – this is another opportunity to get feedback – allowing those who may not speak up in the group to share their thoughts. </a:t>
            </a:r>
            <a:endParaRPr lang="en-US" dirty="0"/>
          </a:p>
          <a:p>
            <a:pPr marL="0" lvl="0" indent="0" algn="l" rtl="0">
              <a:lnSpc>
                <a:spcPct val="115000"/>
              </a:lnSpc>
              <a:spcBef>
                <a:spcPts val="0"/>
              </a:spcBef>
              <a:spcAft>
                <a:spcPts val="0"/>
              </a:spcAft>
              <a:buNone/>
            </a:pPr>
            <a:r>
              <a:rPr lang="en-US" sz="1200" b="0" i="0" u="none" strike="noStrike" cap="none" dirty="0">
                <a:solidFill>
                  <a:schemeClr val="dk1"/>
                </a:solidFill>
                <a:latin typeface="Calibri"/>
                <a:ea typeface="Calibri"/>
                <a:cs typeface="Calibri"/>
                <a:sym typeface="Calibri"/>
              </a:rPr>
              <a:t>	</a:t>
            </a:r>
            <a:endParaRPr lang="en-US"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35</a:t>
            </a:fld>
            <a:endParaRPr lang="en-US"/>
          </a:p>
        </p:txBody>
      </p:sp>
    </p:spTree>
    <p:extLst>
      <p:ext uri="{BB962C8B-B14F-4D97-AF65-F5344CB8AC3E}">
        <p14:creationId xmlns:p14="http://schemas.microsoft.com/office/powerpoint/2010/main" val="17451678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b="1" dirty="0"/>
              <a:t>Notes </a:t>
            </a:r>
            <a:r>
              <a:rPr lang="en-US" dirty="0"/>
              <a:t>Watch </a:t>
            </a:r>
            <a:r>
              <a:rPr lang="en-US" b="1" dirty="0"/>
              <a:t>Video 5: Coaching for Community</a:t>
            </a:r>
            <a:r>
              <a:rPr lang="en-US" dirty="0"/>
              <a:t> (2:39). </a:t>
            </a:r>
          </a:p>
          <a:p>
            <a:pPr marL="0" lvl="0" indent="0" algn="l" rtl="0">
              <a:spcBef>
                <a:spcPts val="0"/>
              </a:spcBef>
              <a:spcAft>
                <a:spcPts val="0"/>
              </a:spcAft>
              <a:buClr>
                <a:schemeClr val="dk1"/>
              </a:buClr>
              <a:buSzPts val="1100"/>
              <a:buFont typeface="Arial"/>
              <a:buNone/>
            </a:pPr>
            <a:endParaRPr lang="en-US" b="1" dirty="0"/>
          </a:p>
          <a:p>
            <a:pPr marL="0" lvl="0" indent="0" algn="l" rtl="0">
              <a:spcBef>
                <a:spcPts val="0"/>
              </a:spcBef>
              <a:spcAft>
                <a:spcPts val="0"/>
              </a:spcAft>
              <a:buClr>
                <a:schemeClr val="dk1"/>
              </a:buClr>
              <a:buSzPts val="1100"/>
              <a:buFont typeface="Arial"/>
              <a:buNone/>
            </a:pPr>
            <a:r>
              <a:rPr lang="en-US" b="1" dirty="0"/>
              <a:t>SAY </a:t>
            </a:r>
            <a:r>
              <a:rPr lang="en-US" dirty="0"/>
              <a:t>Donna Garcia is a former educator in Okeechobee County, Florida and she now works as the Executive Director of the Heartland Educational Consortium, serving six mostly small and rural districts in south central Florida. Let’s watch while she shares why it is important to consider best practices in adult learning and how coaches can help their schools through building better communication, collaboration, and community. As you watch, jot down a couple of notes that capture the essence of what Mrs. Garcia shares. You’ll discuss your thoughts in small groups - be prepared to share out in whole group after your discussion.</a:t>
            </a:r>
          </a:p>
          <a:p>
            <a:pPr marL="0" lvl="0" indent="0" algn="l" rtl="0">
              <a:lnSpc>
                <a:spcPct val="115000"/>
              </a:lnSpc>
              <a:spcBef>
                <a:spcPts val="0"/>
              </a:spcBef>
              <a:spcAft>
                <a:spcPts val="0"/>
              </a:spcAft>
              <a:buNone/>
            </a:pPr>
            <a:r>
              <a:rPr lang="en-US" sz="1200" b="0" i="0" u="none" strike="noStrike" cap="none" dirty="0">
                <a:solidFill>
                  <a:schemeClr val="dk1"/>
                </a:solidFill>
                <a:latin typeface="Calibri"/>
                <a:ea typeface="Calibri"/>
                <a:cs typeface="Calibri"/>
                <a:sym typeface="Calibri"/>
              </a:rPr>
              <a:t>	</a:t>
            </a:r>
            <a:endParaRPr lang="en-US"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36</a:t>
            </a:fld>
            <a:endParaRPr lang="en-US"/>
          </a:p>
        </p:txBody>
      </p:sp>
    </p:spTree>
    <p:extLst>
      <p:ext uri="{BB962C8B-B14F-4D97-AF65-F5344CB8AC3E}">
        <p14:creationId xmlns:p14="http://schemas.microsoft.com/office/powerpoint/2010/main" val="27386754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NOTES </a:t>
            </a:r>
            <a:r>
              <a:rPr lang="en-US" dirty="0"/>
              <a:t>Spend time discussing the self-study participants will complete before Session 6.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a:ea typeface="Calibri"/>
                <a:cs typeface="Calibri"/>
                <a:sym typeface="Calibri"/>
              </a:rPr>
              <a:t>Video </a:t>
            </a:r>
            <a:r>
              <a:rPr lang="en-US" sz="1200" b="1">
                <a:latin typeface="Calibri"/>
                <a:ea typeface="Calibri"/>
                <a:cs typeface="Calibri"/>
                <a:sym typeface="Calibri"/>
              </a:rPr>
              <a:t>retrieved from </a:t>
            </a:r>
            <a:r>
              <a:rPr lang="en-US" sz="1200" b="1" dirty="0">
                <a:latin typeface="Calibri"/>
                <a:ea typeface="Calibri"/>
                <a:cs typeface="Calibri"/>
                <a:sym typeface="Calibri"/>
              </a:rPr>
              <a:t>https://www.youtube.com/watch?v=BCJY</a:t>
            </a:r>
            <a:r>
              <a:rPr lang="en-US" sz="1200" b="1">
                <a:latin typeface="Calibri"/>
                <a:ea typeface="Calibri"/>
                <a:cs typeface="Calibri"/>
                <a:sym typeface="Calibri"/>
              </a:rPr>
              <a:t>_r7NJc0 on 01/04/24. </a:t>
            </a:r>
            <a:endParaRPr lang="en-US" sz="1200" b="1"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37</a:t>
            </a:fld>
            <a:endParaRPr lang="en-US"/>
          </a:p>
        </p:txBody>
      </p:sp>
    </p:spTree>
    <p:extLst>
      <p:ext uri="{BB962C8B-B14F-4D97-AF65-F5344CB8AC3E}">
        <p14:creationId xmlns:p14="http://schemas.microsoft.com/office/powerpoint/2010/main" val="40312343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dirty="0"/>
              <a:t> Are there any questions that you have regarding the content of this session, the self-study activities, or the course in general?</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38</a:t>
            </a:fld>
            <a:endParaRPr lang="en-US"/>
          </a:p>
        </p:txBody>
      </p:sp>
    </p:spTree>
    <p:extLst>
      <p:ext uri="{BB962C8B-B14F-4D97-AF65-F5344CB8AC3E}">
        <p14:creationId xmlns:p14="http://schemas.microsoft.com/office/powerpoint/2010/main" val="24345468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a:t>
            </a:r>
            <a:r>
              <a:rPr lang="en-US" dirty="0"/>
              <a:t> Congratulations on successfully completing Session 5!  We look forward to seeing you for Session 6 as we continue Module 2. </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i="1" dirty="0"/>
              <a:t>Confirm the date and time of the next session. </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39</a:t>
            </a:fld>
            <a:endParaRPr lang="en-US"/>
          </a:p>
        </p:txBody>
      </p:sp>
    </p:spTree>
    <p:extLst>
      <p:ext uri="{BB962C8B-B14F-4D97-AF65-F5344CB8AC3E}">
        <p14:creationId xmlns:p14="http://schemas.microsoft.com/office/powerpoint/2010/main" val="2894604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dirty="0">
                <a:solidFill>
                  <a:schemeClr val="dk1"/>
                </a:solidFill>
              </a:rPr>
              <a:t>NOTES </a:t>
            </a:r>
            <a:r>
              <a:rPr lang="en-US" sz="1200" dirty="0">
                <a:solidFill>
                  <a:schemeClr val="dk1"/>
                </a:solidFill>
              </a:rPr>
              <a:t>Consider your group to determine how much detail about the norms will be helpful to review.</a:t>
            </a:r>
            <a:endParaRPr lang="en-US" sz="1200" b="1" dirty="0">
              <a:solidFill>
                <a:schemeClr val="dk1"/>
              </a:solidFill>
            </a:endParaRPr>
          </a:p>
          <a:p>
            <a:pPr marL="0" lvl="0" indent="0" algn="l" rtl="0">
              <a:lnSpc>
                <a:spcPct val="100000"/>
              </a:lnSpc>
              <a:spcBef>
                <a:spcPts val="0"/>
              </a:spcBef>
              <a:spcAft>
                <a:spcPts val="0"/>
              </a:spcAft>
              <a:buSzPts val="1400"/>
              <a:buNone/>
            </a:pPr>
            <a:endParaRPr lang="en-US" sz="1200" b="1" dirty="0">
              <a:solidFill>
                <a:schemeClr val="dk1"/>
              </a:solidFill>
            </a:endParaRPr>
          </a:p>
          <a:p>
            <a:pPr marL="0" lvl="0" indent="0" algn="l" rtl="0">
              <a:lnSpc>
                <a:spcPct val="100000"/>
              </a:lnSpc>
              <a:spcBef>
                <a:spcPts val="0"/>
              </a:spcBef>
              <a:spcAft>
                <a:spcPts val="0"/>
              </a:spcAft>
              <a:buSzPts val="1400"/>
              <a:buNone/>
            </a:pPr>
            <a:r>
              <a:rPr lang="en-US" sz="1200" b="1" dirty="0">
                <a:solidFill>
                  <a:schemeClr val="dk1"/>
                </a:solidFill>
              </a:rPr>
              <a:t>SAY </a:t>
            </a:r>
            <a:r>
              <a:rPr lang="en-US" sz="1200" dirty="0"/>
              <a:t>Professional learning opportunities usually consist of a team of educators, like us, that meet regularly to learn new topics, share ideas, and problem solve. We will build a </a:t>
            </a:r>
            <a:r>
              <a:rPr lang="en-US" sz="1200" u="sng" dirty="0"/>
              <a:t>community,</a:t>
            </a:r>
            <a:r>
              <a:rPr lang="en-US" sz="1200" dirty="0"/>
              <a:t> meaning that we learn from each other, so sharing and participation are really important.  </a:t>
            </a:r>
            <a:endParaRPr lang="en-US" sz="1200" b="1" dirty="0">
              <a:solidFill>
                <a:schemeClr val="dk1"/>
              </a:solidFill>
            </a:endParaRPr>
          </a:p>
          <a:p>
            <a:pPr marL="0" lvl="0" indent="0" algn="l" rtl="0">
              <a:lnSpc>
                <a:spcPct val="100000"/>
              </a:lnSpc>
              <a:spcBef>
                <a:spcPts val="0"/>
              </a:spcBef>
              <a:spcAft>
                <a:spcPts val="0"/>
              </a:spcAft>
              <a:buSzPts val="1400"/>
              <a:buNone/>
            </a:pPr>
            <a:endParaRPr lang="en-US" sz="1200" b="1" dirty="0">
              <a:solidFill>
                <a:schemeClr val="dk1"/>
              </a:solidFill>
            </a:endParaRPr>
          </a:p>
          <a:p>
            <a:pPr marL="0" lvl="0" indent="0" algn="l" rtl="0">
              <a:lnSpc>
                <a:spcPct val="100000"/>
              </a:lnSpc>
              <a:spcBef>
                <a:spcPts val="0"/>
              </a:spcBef>
              <a:spcAft>
                <a:spcPts val="0"/>
              </a:spcAft>
              <a:buSzPts val="1400"/>
              <a:buNone/>
            </a:pPr>
            <a:r>
              <a:rPr lang="en-US" sz="1200" dirty="0">
                <a:solidFill>
                  <a:schemeClr val="dk1"/>
                </a:solidFill>
              </a:rPr>
              <a:t>Professional learning opportunities typically have norms that the group can agree to in order to be productive. Here are three norms, or ground rules, for our way of work: cell phones on silent; pay attention to yourself and others; and presume positive intentions. </a:t>
            </a:r>
            <a:endParaRPr lang="en-US" sz="1200" dirty="0"/>
          </a:p>
          <a:p>
            <a:pPr marL="0" lvl="0" indent="0" algn="l" rtl="0">
              <a:lnSpc>
                <a:spcPct val="100000"/>
              </a:lnSpc>
              <a:spcBef>
                <a:spcPts val="0"/>
              </a:spcBef>
              <a:spcAft>
                <a:spcPts val="0"/>
              </a:spcAft>
              <a:buSzPts val="1400"/>
              <a:buNone/>
            </a:pPr>
            <a:endParaRPr lang="en-US" sz="1200" dirty="0">
              <a:solidFill>
                <a:schemeClr val="dk1"/>
              </a:solidFill>
            </a:endParaRPr>
          </a:p>
          <a:p>
            <a:pPr marL="0" lvl="0" indent="0" algn="l" rtl="0">
              <a:lnSpc>
                <a:spcPct val="100000"/>
              </a:lnSpc>
              <a:spcBef>
                <a:spcPts val="0"/>
              </a:spcBef>
              <a:spcAft>
                <a:spcPts val="0"/>
              </a:spcAft>
              <a:buSzPts val="1400"/>
              <a:buNone/>
            </a:pPr>
            <a:r>
              <a:rPr lang="en-US" sz="1200" b="1" dirty="0">
                <a:solidFill>
                  <a:schemeClr val="dk1"/>
                </a:solidFill>
              </a:rPr>
              <a:t>Pay attention to self and others</a:t>
            </a:r>
            <a:r>
              <a:rPr lang="en-US" sz="1200" dirty="0">
                <a:solidFill>
                  <a:schemeClr val="dk1"/>
                </a:solidFill>
              </a:rPr>
              <a:t> This means to contribute, listen, and be aware of how you and others are responding to each other. Be sure to give everyone a chance to talk and encourage others who seem reluctant to join in. Sometimes people who are reluctant to talk are thinking. They may not be comfortable jumping in but may have something important to say. Professional learning opportunities like this one encourage educators to learn from one another. Therefore, sharing, discussing and participating are important components. </a:t>
            </a:r>
            <a:endParaRPr lang="en-US" sz="1200" dirty="0"/>
          </a:p>
          <a:p>
            <a:pPr marL="0" lvl="0" indent="0" algn="l" rtl="0">
              <a:lnSpc>
                <a:spcPct val="100000"/>
              </a:lnSpc>
              <a:spcBef>
                <a:spcPts val="0"/>
              </a:spcBef>
              <a:spcAft>
                <a:spcPts val="0"/>
              </a:spcAft>
              <a:buSzPts val="1400"/>
              <a:buNone/>
            </a:pPr>
            <a:endParaRPr lang="en-US" sz="1200" dirty="0">
              <a:solidFill>
                <a:schemeClr val="dk1"/>
              </a:solidFill>
            </a:endParaRPr>
          </a:p>
          <a:p>
            <a:pPr marL="0" lvl="0" indent="0" algn="l" rtl="0">
              <a:lnSpc>
                <a:spcPct val="100000"/>
              </a:lnSpc>
              <a:spcBef>
                <a:spcPts val="0"/>
              </a:spcBef>
              <a:spcAft>
                <a:spcPts val="0"/>
              </a:spcAft>
              <a:buSzPts val="1400"/>
              <a:buNone/>
            </a:pPr>
            <a:r>
              <a:rPr lang="en-US" sz="1200" b="1" dirty="0">
                <a:solidFill>
                  <a:schemeClr val="dk1"/>
                </a:solidFill>
              </a:rPr>
              <a:t>Presume positive intentions </a:t>
            </a:r>
            <a:r>
              <a:rPr lang="en-US" sz="1200" dirty="0">
                <a:solidFill>
                  <a:schemeClr val="dk1"/>
                </a:solidFill>
              </a:rPr>
              <a:t>This means to pause before responding. Usually when people contribute to a conversation, they intend to be constructive. So, always respond positively to keep the discussions productive. </a:t>
            </a:r>
            <a:endParaRPr lang="en-US" sz="1200"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4</a:t>
            </a:fld>
            <a:endParaRPr lang="en-US"/>
          </a:p>
        </p:txBody>
      </p:sp>
    </p:spTree>
    <p:extLst>
      <p:ext uri="{BB962C8B-B14F-4D97-AF65-F5344CB8AC3E}">
        <p14:creationId xmlns:p14="http://schemas.microsoft.com/office/powerpoint/2010/main" val="3774747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dk1"/>
                </a:solidFill>
              </a:rPr>
              <a:t>NOTES </a:t>
            </a:r>
            <a:r>
              <a:rPr lang="en-US" dirty="0"/>
              <a:t>Share and discuss these goals for today’s session.</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5</a:t>
            </a:fld>
            <a:endParaRPr lang="en-US"/>
          </a:p>
        </p:txBody>
      </p:sp>
    </p:spTree>
    <p:extLst>
      <p:ext uri="{BB962C8B-B14F-4D97-AF65-F5344CB8AC3E}">
        <p14:creationId xmlns:p14="http://schemas.microsoft.com/office/powerpoint/2010/main" val="3616903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b="1" dirty="0"/>
              <a:t>NOTES</a:t>
            </a:r>
            <a:r>
              <a:rPr lang="en-US" dirty="0"/>
              <a:t> Allow about 7 minutes for this debrief. If you have a small group, ask for volunteers to share with the whole group. If you have a large group, consider having triads discuss and then ask for a volunteer from each triad to share with the large group.</a:t>
            </a:r>
          </a:p>
          <a:p>
            <a:pPr marL="0" lvl="0" indent="0" algn="l" rtl="0">
              <a:lnSpc>
                <a:spcPct val="120000"/>
              </a:lnSpc>
              <a:spcBef>
                <a:spcPts val="0"/>
              </a:spcBef>
              <a:spcAft>
                <a:spcPts val="0"/>
              </a:spcAft>
              <a:buClr>
                <a:schemeClr val="dk1"/>
              </a:buClr>
              <a:buSzPts val="1100"/>
              <a:buFont typeface="Arial"/>
              <a:buNone/>
            </a:pPr>
            <a:endParaRPr lang="en-US" b="1" dirty="0"/>
          </a:p>
          <a:p>
            <a:pPr marL="0" lvl="0" indent="0" algn="l" rtl="0">
              <a:lnSpc>
                <a:spcPct val="120000"/>
              </a:lnSpc>
              <a:spcBef>
                <a:spcPts val="0"/>
              </a:spcBef>
              <a:spcAft>
                <a:spcPts val="0"/>
              </a:spcAft>
              <a:buClr>
                <a:schemeClr val="dk1"/>
              </a:buClr>
              <a:buSzPts val="1100"/>
              <a:buFont typeface="Arial"/>
              <a:buNone/>
            </a:pPr>
            <a:r>
              <a:rPr lang="en-US" b="1" dirty="0"/>
              <a:t>SAY </a:t>
            </a:r>
            <a:r>
              <a:rPr lang="en-US" dirty="0"/>
              <a:t>After Session 4, you had something to read, something to do, and something to watch. Let’s debrief. You read </a:t>
            </a:r>
            <a:r>
              <a:rPr lang="en-US" b="1" dirty="0"/>
              <a:t>Handout 5: Teachers Taking Up Explicit Instruction: The Impact of a Professional Development and Directive Instructional Coaching Model</a:t>
            </a: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a:t>
            </a:r>
            <a:r>
              <a:rPr lang="en-US" dirty="0"/>
              <a:t>What questions or comments do you have about this reading?</a:t>
            </a:r>
          </a:p>
          <a:p>
            <a:pPr marL="0" lvl="0" indent="0" algn="l" rtl="0">
              <a:lnSpc>
                <a:spcPct val="115000"/>
              </a:lnSpc>
              <a:spcBef>
                <a:spcPts val="0"/>
              </a:spcBef>
              <a:spcAft>
                <a:spcPts val="0"/>
              </a:spcAft>
              <a:buClr>
                <a:schemeClr val="dk1"/>
              </a:buClr>
              <a:buSzPts val="1100"/>
              <a:buFont typeface="Arial"/>
              <a:buNone/>
            </a:pPr>
            <a:r>
              <a:rPr lang="en-US" i="1" dirty="0"/>
              <a:t>Answers to Session 1, Self-Study 1 may vary</a:t>
            </a:r>
          </a:p>
          <a:p>
            <a:pPr marL="0" lvl="0" indent="0" algn="l" rtl="0">
              <a:lnSpc>
                <a:spcPct val="120000"/>
              </a:lnSpc>
              <a:spcBef>
                <a:spcPts val="0"/>
              </a:spcBef>
              <a:spcAft>
                <a:spcPts val="0"/>
              </a:spcAft>
              <a:buClr>
                <a:schemeClr val="dk1"/>
              </a:buClr>
              <a:buSzPts val="1100"/>
              <a:buFont typeface="Arial"/>
              <a:buNone/>
            </a:pPr>
            <a:endParaRPr lang="en-US" dirty="0"/>
          </a:p>
          <a:p>
            <a:pPr marL="0" lvl="0" indent="0" algn="l" rtl="0">
              <a:lnSpc>
                <a:spcPct val="120000"/>
              </a:lnSpc>
              <a:spcBef>
                <a:spcPts val="0"/>
              </a:spcBef>
              <a:spcAft>
                <a:spcPts val="0"/>
              </a:spcAft>
              <a:buClr>
                <a:schemeClr val="dk1"/>
              </a:buClr>
              <a:buSzPts val="1100"/>
              <a:buFont typeface="Arial"/>
              <a:buNone/>
            </a:pPr>
            <a:r>
              <a:rPr lang="en-US" dirty="0"/>
              <a:t>You also watched </a:t>
            </a:r>
            <a:r>
              <a:rPr lang="en-US" b="1" dirty="0"/>
              <a:t>Video 4: Viewing Guide Active Participation Part 1</a:t>
            </a:r>
            <a:r>
              <a:rPr lang="en-US" dirty="0"/>
              <a:t> and completed </a:t>
            </a:r>
            <a:r>
              <a:rPr lang="en-US" b="1" dirty="0"/>
              <a:t>Self-Study 2: Video-Viewing Guide Active Participation Part 1. </a:t>
            </a:r>
            <a:r>
              <a:rPr lang="en-US" i="1" dirty="0"/>
              <a:t>Ask participants to share their answers to the questions on Self-Study 2. </a:t>
            </a:r>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6</a:t>
            </a:fld>
            <a:endParaRPr lang="en-US"/>
          </a:p>
        </p:txBody>
      </p:sp>
    </p:spTree>
    <p:extLst>
      <p:ext uri="{BB962C8B-B14F-4D97-AF65-F5344CB8AC3E}">
        <p14:creationId xmlns:p14="http://schemas.microsoft.com/office/powerpoint/2010/main" val="1977972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SzPts val="1100"/>
              <a:buNone/>
            </a:pPr>
            <a:r>
              <a:rPr lang="en-US" b="1" dirty="0"/>
              <a:t>SAY </a:t>
            </a:r>
            <a:r>
              <a:rPr lang="en-US" dirty="0"/>
              <a:t>We will now begin to focus on the content of the literacy coach domains and standards. This is the Literacy Coach Domain and standard that will be covered during this session. Take a moment to review the domain and standard on the slide. </a:t>
            </a:r>
            <a:endParaRPr lang="en-US" b="1"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7</a:t>
            </a:fld>
            <a:endParaRPr lang="en-US"/>
          </a:p>
        </p:txBody>
      </p:sp>
    </p:spTree>
    <p:extLst>
      <p:ext uri="{BB962C8B-B14F-4D97-AF65-F5344CB8AC3E}">
        <p14:creationId xmlns:p14="http://schemas.microsoft.com/office/powerpoint/2010/main" val="3796374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a:t>
            </a:r>
            <a:r>
              <a:rPr lang="en-US" b="0" dirty="0"/>
              <a:t> Coaching requires specialized knowledge – knowledge of adult learning theory, knowledge of content, and knowledge of differentiation. </a:t>
            </a:r>
            <a:endParaRPr lang="en-US" dirty="0"/>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b="0" i="1" dirty="0"/>
              <a:t>As you guide the participants through Session 5, keep in mind how adults learn best and allow for opportunities to collaborate, and give participants choices for presenting and sharing information.</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8</a:t>
            </a:fld>
            <a:endParaRPr lang="en-US"/>
          </a:p>
        </p:txBody>
      </p:sp>
    </p:spTree>
    <p:extLst>
      <p:ext uri="{BB962C8B-B14F-4D97-AF65-F5344CB8AC3E}">
        <p14:creationId xmlns:p14="http://schemas.microsoft.com/office/powerpoint/2010/main" val="2891768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b="1" dirty="0"/>
              <a:t>NOTES </a:t>
            </a:r>
            <a:r>
              <a:rPr lang="en-US" dirty="0"/>
              <a:t>View </a:t>
            </a:r>
            <a:r>
              <a:rPr lang="en-US" b="1" dirty="0"/>
              <a:t>Video 1: Vision of an Adult Learner</a:t>
            </a:r>
            <a:r>
              <a:rPr lang="en-US" dirty="0"/>
              <a:t> (3:29).</a:t>
            </a:r>
          </a:p>
          <a:p>
            <a:pPr marL="0" lvl="0" indent="0" algn="l" rtl="0">
              <a:lnSpc>
                <a:spcPct val="115000"/>
              </a:lnSpc>
              <a:spcBef>
                <a:spcPts val="0"/>
              </a:spcBef>
              <a:spcAft>
                <a:spcPts val="0"/>
              </a:spcAft>
              <a:buClr>
                <a:schemeClr val="dk1"/>
              </a:buClr>
              <a:buSzPts val="1100"/>
              <a:buFont typeface="Arial"/>
              <a:buNone/>
            </a:pPr>
            <a:r>
              <a:rPr lang="en-US" dirty="0"/>
              <a:t> </a:t>
            </a:r>
          </a:p>
          <a:p>
            <a:pPr marL="0" lvl="0" indent="0" algn="l" rtl="0">
              <a:lnSpc>
                <a:spcPct val="115000"/>
              </a:lnSpc>
              <a:spcBef>
                <a:spcPts val="0"/>
              </a:spcBef>
              <a:spcAft>
                <a:spcPts val="0"/>
              </a:spcAft>
              <a:buSzPts val="1100"/>
              <a:buNone/>
            </a:pPr>
            <a:r>
              <a:rPr lang="en-US" b="1" dirty="0"/>
              <a:t>SAY </a:t>
            </a:r>
            <a:r>
              <a:rPr lang="en-US" i="1" dirty="0"/>
              <a:t>(after watching the video): </a:t>
            </a:r>
            <a:r>
              <a:rPr lang="en-US" dirty="0"/>
              <a:t>How do you learn best? What are the implications for your coaching after viewing this video?</a:t>
            </a:r>
          </a:p>
          <a:p>
            <a:pPr marL="0" lvl="0" indent="0" algn="l" rtl="0">
              <a:lnSpc>
                <a:spcPct val="115000"/>
              </a:lnSpc>
              <a:spcBef>
                <a:spcPts val="0"/>
              </a:spcBef>
              <a:spcAft>
                <a:spcPts val="0"/>
              </a:spcAft>
              <a:buClr>
                <a:schemeClr val="dk1"/>
              </a:buClr>
              <a:buSzPts val="1100"/>
              <a:buFont typeface="Arial"/>
              <a:buNone/>
            </a:pPr>
            <a:endParaRPr lang="en-US" dirty="0"/>
          </a:p>
          <a:p>
            <a:pPr marL="0" lvl="0" indent="0" algn="l" rtl="0">
              <a:lnSpc>
                <a:spcPct val="115000"/>
              </a:lnSpc>
              <a:spcBef>
                <a:spcPts val="0"/>
              </a:spcBef>
              <a:spcAft>
                <a:spcPts val="0"/>
              </a:spcAft>
              <a:buSzPts val="1100"/>
              <a:buNone/>
            </a:pPr>
            <a:r>
              <a:rPr lang="en-US" i="1" dirty="0"/>
              <a:t>You may want to chart the participant’s answers to refer back to during the training.</a:t>
            </a:r>
          </a:p>
          <a:p>
            <a:pPr marL="0" lvl="0" indent="0" algn="l" rtl="0">
              <a:lnSpc>
                <a:spcPct val="115000"/>
              </a:lnSpc>
              <a:spcBef>
                <a:spcPts val="0"/>
              </a:spcBef>
              <a:spcAft>
                <a:spcPts val="0"/>
              </a:spcAft>
              <a:buClr>
                <a:schemeClr val="dk1"/>
              </a:buClr>
              <a:buSzPts val="1100"/>
              <a:buFont typeface="Arial"/>
              <a:buNone/>
            </a:pPr>
            <a:endParaRPr lang="en-US" i="1" dirty="0"/>
          </a:p>
          <a:p>
            <a:pPr marL="0" lvl="0" indent="0" algn="l" rtl="0">
              <a:lnSpc>
                <a:spcPct val="115000"/>
              </a:lnSpc>
              <a:spcBef>
                <a:spcPts val="0"/>
              </a:spcBef>
              <a:spcAft>
                <a:spcPts val="0"/>
              </a:spcAft>
              <a:buClr>
                <a:schemeClr val="dk1"/>
              </a:buClr>
              <a:buSzPts val="1100"/>
              <a:buFont typeface="Arial"/>
              <a:buNone/>
            </a:pPr>
            <a:r>
              <a:rPr lang="en-US" dirty="0"/>
              <a:t>Just as we saw the different goals and perspectives of the teachers in the video, all of our teachers have different goals and different perspectives as well.</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9</a:t>
            </a:fld>
            <a:endParaRPr lang="en-US"/>
          </a:p>
        </p:txBody>
      </p:sp>
    </p:spTree>
    <p:extLst>
      <p:ext uri="{BB962C8B-B14F-4D97-AF65-F5344CB8AC3E}">
        <p14:creationId xmlns:p14="http://schemas.microsoft.com/office/powerpoint/2010/main" val="4622919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59F51F-A2C3-E807-6EA8-7892866773B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64" r="464" b="1733"/>
          <a:stretch/>
        </p:blipFill>
        <p:spPr>
          <a:xfrm>
            <a:off x="0" y="55766"/>
            <a:ext cx="12192000" cy="6802234"/>
          </a:xfrm>
          <a:prstGeom prst="rect">
            <a:avLst/>
          </a:prstGeom>
        </p:spPr>
      </p:pic>
      <p:pic>
        <p:nvPicPr>
          <p:cNvPr id="8" name="Picture 7">
            <a:extLst>
              <a:ext uri="{FF2B5EF4-FFF2-40B4-BE49-F238E27FC236}">
                <a16:creationId xmlns:a16="http://schemas.microsoft.com/office/drawing/2014/main" id="{C1E245E5-F988-01CE-5308-1D1EDE1D01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9" name="Picture 8" descr="A black and white logo&#10;&#10;Description automatically generated">
            <a:extLst>
              <a:ext uri="{FF2B5EF4-FFF2-40B4-BE49-F238E27FC236}">
                <a16:creationId xmlns:a16="http://schemas.microsoft.com/office/drawing/2014/main" id="{B576C0AE-D8A9-7D2A-C123-46DC2FC0D49F}"/>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10848288" y="111223"/>
            <a:ext cx="1143000" cy="395552"/>
          </a:xfrm>
          <a:prstGeom prst="rect">
            <a:avLst/>
          </a:prstGeom>
        </p:spPr>
      </p:pic>
      <p:pic>
        <p:nvPicPr>
          <p:cNvPr id="10" name="Picture 9" descr="A black background with white text&#10;&#10;Description automatically generated">
            <a:extLst>
              <a:ext uri="{FF2B5EF4-FFF2-40B4-BE49-F238E27FC236}">
                <a16:creationId xmlns:a16="http://schemas.microsoft.com/office/drawing/2014/main" id="{E95043B2-5729-E2BF-248D-CE76CAD7D9D6}"/>
              </a:ext>
            </a:extLst>
          </p:cNvPr>
          <p:cNvPicPr/>
          <p:nvPr userDrawn="1"/>
        </p:nvPicPr>
        <p:blipFill rotWithShape="1">
          <a:blip r:embed="rId5">
            <a:extLst>
              <a:ext uri="{28A0092B-C50C-407E-A947-70E740481C1C}">
                <a14:useLocalDpi xmlns:a14="http://schemas.microsoft.com/office/drawing/2010/main" val="0"/>
              </a:ext>
            </a:extLst>
          </a:blip>
          <a:srcRect l="1" r="912"/>
          <a:stretch/>
        </p:blipFill>
        <p:spPr>
          <a:xfrm>
            <a:off x="200712" y="55766"/>
            <a:ext cx="2028512" cy="506466"/>
          </a:xfrm>
          <a:prstGeom prst="rect">
            <a:avLst/>
          </a:prstGeom>
        </p:spPr>
      </p:pic>
    </p:spTree>
    <p:extLst>
      <p:ext uri="{BB962C8B-B14F-4D97-AF65-F5344CB8AC3E}">
        <p14:creationId xmlns:p14="http://schemas.microsoft.com/office/powerpoint/2010/main" val="1397543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ic 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FE4B27-FE78-F942-608D-58C966E973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8" name="Picture 7" descr="A black and white logo&#10;&#10;Description automatically generated">
            <a:extLst>
              <a:ext uri="{FF2B5EF4-FFF2-40B4-BE49-F238E27FC236}">
                <a16:creationId xmlns:a16="http://schemas.microsoft.com/office/drawing/2014/main" id="{4EB81A55-FF0F-4A27-8A57-F411B7600FF9}"/>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0848288" y="111223"/>
            <a:ext cx="1143000" cy="395552"/>
          </a:xfrm>
          <a:prstGeom prst="rect">
            <a:avLst/>
          </a:prstGeom>
        </p:spPr>
      </p:pic>
      <p:pic>
        <p:nvPicPr>
          <p:cNvPr id="12" name="Picture 11" descr="A purple and black rectangle&#10;&#10;Description automatically generated">
            <a:extLst>
              <a:ext uri="{FF2B5EF4-FFF2-40B4-BE49-F238E27FC236}">
                <a16:creationId xmlns:a16="http://schemas.microsoft.com/office/drawing/2014/main" id="{C79DB116-E314-7C35-4540-B041043898D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37" r="1153" b="56821"/>
          <a:stretch/>
        </p:blipFill>
        <p:spPr>
          <a:xfrm>
            <a:off x="0" y="5360670"/>
            <a:ext cx="12192000" cy="1497330"/>
          </a:xfrm>
          <a:prstGeom prst="rect">
            <a:avLst/>
          </a:prstGeom>
        </p:spPr>
      </p:pic>
      <p:sp>
        <p:nvSpPr>
          <p:cNvPr id="13" name="Google Shape;283;g10083df9ad4_0_54">
            <a:extLst>
              <a:ext uri="{FF2B5EF4-FFF2-40B4-BE49-F238E27FC236}">
                <a16:creationId xmlns:a16="http://schemas.microsoft.com/office/drawing/2014/main" id="{BEFA58AB-D057-C376-0CB4-C0BD00227916}"/>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a:t>
            </a:fld>
            <a:endParaRPr dirty="0"/>
          </a:p>
        </p:txBody>
      </p:sp>
      <p:pic>
        <p:nvPicPr>
          <p:cNvPr id="14" name="Picture 13" descr="A black background with white text&#10;&#10;Description automatically generated">
            <a:extLst>
              <a:ext uri="{FF2B5EF4-FFF2-40B4-BE49-F238E27FC236}">
                <a16:creationId xmlns:a16="http://schemas.microsoft.com/office/drawing/2014/main" id="{3D00B5D3-DAA1-53EA-927E-88C1B0AE194B}"/>
              </a:ext>
            </a:extLst>
          </p:cNvPr>
          <p:cNvPicPr/>
          <p:nvPr userDrawn="1"/>
        </p:nvPicPr>
        <p:blipFill rotWithShape="1">
          <a:blip r:embed="rId5">
            <a:extLst>
              <a:ext uri="{28A0092B-C50C-407E-A947-70E740481C1C}">
                <a14:useLocalDpi xmlns:a14="http://schemas.microsoft.com/office/drawing/2010/main" val="0"/>
              </a:ext>
            </a:extLst>
          </a:blip>
          <a:srcRect l="1" r="912"/>
          <a:stretch/>
        </p:blipFill>
        <p:spPr>
          <a:xfrm>
            <a:off x="200712" y="55766"/>
            <a:ext cx="2028512" cy="506466"/>
          </a:xfrm>
          <a:prstGeom prst="rect">
            <a:avLst/>
          </a:prstGeom>
        </p:spPr>
      </p:pic>
    </p:spTree>
    <p:extLst>
      <p:ext uri="{BB962C8B-B14F-4D97-AF65-F5344CB8AC3E}">
        <p14:creationId xmlns:p14="http://schemas.microsoft.com/office/powerpoint/2010/main" val="2443202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ic with Text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CB0D3F5-9323-8410-49B5-06FEE590F7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9" name="Picture 8" descr="A black and white logo&#10;&#10;Description automatically generated">
            <a:extLst>
              <a:ext uri="{FF2B5EF4-FFF2-40B4-BE49-F238E27FC236}">
                <a16:creationId xmlns:a16="http://schemas.microsoft.com/office/drawing/2014/main" id="{8F4F7623-C39B-F0E9-5416-DC96BA444E4D}"/>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0848288" y="111223"/>
            <a:ext cx="1143000" cy="395552"/>
          </a:xfrm>
          <a:prstGeom prst="rect">
            <a:avLst/>
          </a:prstGeom>
        </p:spPr>
      </p:pic>
      <p:pic>
        <p:nvPicPr>
          <p:cNvPr id="10" name="Picture 9" descr="A purple and black rectangle&#10;&#10;Description automatically generated">
            <a:extLst>
              <a:ext uri="{FF2B5EF4-FFF2-40B4-BE49-F238E27FC236}">
                <a16:creationId xmlns:a16="http://schemas.microsoft.com/office/drawing/2014/main" id="{4A341C7C-6211-808F-1AE2-4035C82D02D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37" r="1153" b="56821"/>
          <a:stretch/>
        </p:blipFill>
        <p:spPr>
          <a:xfrm>
            <a:off x="0" y="5360670"/>
            <a:ext cx="12192000" cy="1497330"/>
          </a:xfrm>
          <a:prstGeom prst="rect">
            <a:avLst/>
          </a:prstGeom>
        </p:spPr>
      </p:pic>
      <p:sp>
        <p:nvSpPr>
          <p:cNvPr id="11" name="Google Shape;283;g10083df9ad4_0_54">
            <a:extLst>
              <a:ext uri="{FF2B5EF4-FFF2-40B4-BE49-F238E27FC236}">
                <a16:creationId xmlns:a16="http://schemas.microsoft.com/office/drawing/2014/main" id="{A8AC32A4-6E3A-0303-E78D-55C52913BCCA}"/>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a:t>
            </a:fld>
            <a:endParaRPr dirty="0"/>
          </a:p>
        </p:txBody>
      </p:sp>
      <p:pic>
        <p:nvPicPr>
          <p:cNvPr id="12" name="Picture 11" descr="A black background with white text&#10;&#10;Description automatically generated">
            <a:extLst>
              <a:ext uri="{FF2B5EF4-FFF2-40B4-BE49-F238E27FC236}">
                <a16:creationId xmlns:a16="http://schemas.microsoft.com/office/drawing/2014/main" id="{DE0F1E25-392C-77AF-B727-C6F79A10BE2F}"/>
              </a:ext>
            </a:extLst>
          </p:cNvPr>
          <p:cNvPicPr/>
          <p:nvPr userDrawn="1"/>
        </p:nvPicPr>
        <p:blipFill rotWithShape="1">
          <a:blip r:embed="rId5">
            <a:extLst>
              <a:ext uri="{28A0092B-C50C-407E-A947-70E740481C1C}">
                <a14:useLocalDpi xmlns:a14="http://schemas.microsoft.com/office/drawing/2010/main" val="0"/>
              </a:ext>
            </a:extLst>
          </a:blip>
          <a:srcRect l="1" r="912"/>
          <a:stretch/>
        </p:blipFill>
        <p:spPr>
          <a:xfrm>
            <a:off x="200712" y="55766"/>
            <a:ext cx="2028512" cy="506466"/>
          </a:xfrm>
          <a:prstGeom prst="rect">
            <a:avLst/>
          </a:prstGeom>
        </p:spPr>
      </p:pic>
      <p:sp>
        <p:nvSpPr>
          <p:cNvPr id="13" name="Google Shape;148;p2">
            <a:extLst>
              <a:ext uri="{FF2B5EF4-FFF2-40B4-BE49-F238E27FC236}">
                <a16:creationId xmlns:a16="http://schemas.microsoft.com/office/drawing/2014/main" id="{A124AA84-32D3-BA00-873F-207D69E72556}"/>
              </a:ext>
            </a:extLst>
          </p:cNvPr>
          <p:cNvSpPr txBox="1">
            <a:spLocks noGrp="1"/>
          </p:cNvSpPr>
          <p:nvPr>
            <p:ph type="title" idx="4294967295" hasCustomPrompt="1"/>
          </p:nvPr>
        </p:nvSpPr>
        <p:spPr>
          <a:xfrm>
            <a:off x="1552575" y="1687673"/>
            <a:ext cx="9848850" cy="149733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00"/>
              <a:buFont typeface="Calibri"/>
              <a:buNone/>
            </a:pPr>
            <a:r>
              <a:rPr lang="en-US" sz="4000" b="1" dirty="0">
                <a:latin typeface="Trebuchet MS" panose="020B0603020202020204" pitchFamily="34" charset="0"/>
                <a:ea typeface="Calibri"/>
                <a:cs typeface="Calibri"/>
                <a:sym typeface="Calibri"/>
              </a:rPr>
              <a:t>Lorem ipsum dolor sit </a:t>
            </a:r>
            <a:r>
              <a:rPr lang="en-US" sz="4000" b="1" dirty="0" err="1">
                <a:latin typeface="Trebuchet MS" panose="020B0603020202020204" pitchFamily="34" charset="0"/>
                <a:ea typeface="Calibri"/>
                <a:cs typeface="Calibri"/>
                <a:sym typeface="Calibri"/>
              </a:rPr>
              <a:t>amet</a:t>
            </a:r>
            <a:br>
              <a:rPr lang="en-US" sz="4000" b="1" dirty="0">
                <a:latin typeface="Trebuchet MS" panose="020B0603020202020204" pitchFamily="34" charset="0"/>
                <a:ea typeface="Calibri"/>
                <a:cs typeface="Calibri"/>
                <a:sym typeface="Calibri"/>
              </a:rPr>
            </a:br>
            <a:r>
              <a:rPr lang="en-US" sz="4000" b="1" dirty="0" err="1">
                <a:latin typeface="Trebuchet MS" panose="020B0603020202020204" pitchFamily="34" charset="0"/>
                <a:ea typeface="Calibri"/>
                <a:cs typeface="Calibri"/>
                <a:sym typeface="Calibri"/>
              </a:rPr>
              <a:t>consectetur</a:t>
            </a:r>
            <a:r>
              <a:rPr lang="en-US" sz="4000" b="1" dirty="0">
                <a:latin typeface="Trebuchet MS" panose="020B0603020202020204" pitchFamily="34" charset="0"/>
                <a:ea typeface="Calibri"/>
                <a:cs typeface="Calibri"/>
                <a:sym typeface="Calibri"/>
              </a:rPr>
              <a:t> </a:t>
            </a:r>
            <a:r>
              <a:rPr lang="en-US" sz="4000" b="1" dirty="0" err="1">
                <a:latin typeface="Trebuchet MS" panose="020B0603020202020204" pitchFamily="34" charset="0"/>
                <a:ea typeface="Calibri"/>
                <a:cs typeface="Calibri"/>
                <a:sym typeface="Calibri"/>
              </a:rPr>
              <a:t>adipiscing</a:t>
            </a:r>
            <a:endParaRPr lang="en-US" sz="5400" dirty="0">
              <a:latin typeface="Trebuchet MS" panose="020B0603020202020204" pitchFamily="34" charset="0"/>
            </a:endParaRPr>
          </a:p>
        </p:txBody>
      </p:sp>
      <p:sp>
        <p:nvSpPr>
          <p:cNvPr id="14" name="Google Shape;149;p2">
            <a:extLst>
              <a:ext uri="{FF2B5EF4-FFF2-40B4-BE49-F238E27FC236}">
                <a16:creationId xmlns:a16="http://schemas.microsoft.com/office/drawing/2014/main" id="{739FDB69-339E-5C87-6B5B-93B6127D02DD}"/>
              </a:ext>
            </a:extLst>
          </p:cNvPr>
          <p:cNvSpPr txBox="1">
            <a:spLocks/>
          </p:cNvSpPr>
          <p:nvPr userDrawn="1"/>
        </p:nvSpPr>
        <p:spPr>
          <a:xfrm>
            <a:off x="1552575" y="3185002"/>
            <a:ext cx="8277226" cy="2279861"/>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Clr>
                <a:srgbClr val="7F7F7F"/>
              </a:buClr>
              <a:buSzPts val="2400"/>
              <a:buFont typeface="Arial" panose="020B0604020202020204" pitchFamily="34" charset="0"/>
              <a:buNone/>
            </a:pPr>
            <a:r>
              <a:rPr lang="en-US" sz="2300" dirty="0">
                <a:latin typeface="+mj-lt"/>
                <a:ea typeface="Calibri"/>
                <a:cs typeface="Calibri"/>
                <a:sym typeface="Calibri"/>
              </a:rPr>
              <a:t>Ut </a:t>
            </a:r>
            <a:r>
              <a:rPr lang="en-US" sz="2300" dirty="0" err="1">
                <a:latin typeface="+mj-lt"/>
                <a:ea typeface="Calibri"/>
                <a:cs typeface="Calibri"/>
                <a:sym typeface="Calibri"/>
              </a:rPr>
              <a:t>enim</a:t>
            </a:r>
            <a:r>
              <a:rPr lang="en-US" sz="2300" dirty="0">
                <a:latin typeface="+mj-lt"/>
                <a:ea typeface="Calibri"/>
                <a:cs typeface="Calibri"/>
                <a:sym typeface="Calibri"/>
              </a:rPr>
              <a:t> ad minim </a:t>
            </a:r>
            <a:r>
              <a:rPr lang="en-US" sz="2300" dirty="0" err="1">
                <a:latin typeface="+mj-lt"/>
                <a:ea typeface="Calibri"/>
                <a:cs typeface="Calibri"/>
                <a:sym typeface="Calibri"/>
              </a:rPr>
              <a:t>veniam</a:t>
            </a:r>
            <a:r>
              <a:rPr lang="en-US" sz="2300" dirty="0">
                <a:latin typeface="+mj-lt"/>
                <a:ea typeface="Calibri"/>
                <a:cs typeface="Calibri"/>
                <a:sym typeface="Calibri"/>
              </a:rPr>
              <a:t>, </a:t>
            </a:r>
            <a:r>
              <a:rPr lang="en-US" sz="2300" dirty="0" err="1">
                <a:latin typeface="+mj-lt"/>
                <a:ea typeface="Calibri"/>
                <a:cs typeface="Calibri"/>
                <a:sym typeface="Calibri"/>
              </a:rPr>
              <a:t>quis</a:t>
            </a:r>
            <a:r>
              <a:rPr lang="en-US" sz="2300" dirty="0">
                <a:latin typeface="+mj-lt"/>
                <a:ea typeface="Calibri"/>
                <a:cs typeface="Calibri"/>
                <a:sym typeface="Calibri"/>
              </a:rPr>
              <a:t> </a:t>
            </a:r>
            <a:r>
              <a:rPr lang="en-US" sz="2300" dirty="0" err="1">
                <a:latin typeface="+mj-lt"/>
                <a:ea typeface="Calibri"/>
                <a:cs typeface="Calibri"/>
                <a:sym typeface="Calibri"/>
              </a:rPr>
              <a:t>nostrud</a:t>
            </a:r>
            <a:r>
              <a:rPr lang="en-US" sz="2300" dirty="0">
                <a:latin typeface="+mj-lt"/>
                <a:ea typeface="Calibri"/>
                <a:cs typeface="Calibri"/>
                <a:sym typeface="Calibri"/>
              </a:rPr>
              <a:t> exercitation </a:t>
            </a:r>
            <a:r>
              <a:rPr lang="en-US" sz="2300" dirty="0" err="1">
                <a:latin typeface="+mj-lt"/>
                <a:ea typeface="Calibri"/>
                <a:cs typeface="Calibri"/>
                <a:sym typeface="Calibri"/>
              </a:rPr>
              <a:t>ullamco</a:t>
            </a:r>
            <a:r>
              <a:rPr lang="en-US" sz="2300" dirty="0">
                <a:latin typeface="+mj-lt"/>
                <a:ea typeface="Calibri"/>
                <a:cs typeface="Calibri"/>
                <a:sym typeface="Calibri"/>
              </a:rPr>
              <a:t> </a:t>
            </a:r>
            <a:r>
              <a:rPr lang="en-US" sz="2300" dirty="0" err="1">
                <a:latin typeface="+mj-lt"/>
                <a:ea typeface="Calibri"/>
                <a:cs typeface="Calibri"/>
                <a:sym typeface="Calibri"/>
              </a:rPr>
              <a:t>laboris</a:t>
            </a:r>
            <a:r>
              <a:rPr lang="en-US" sz="2300" dirty="0">
                <a:latin typeface="+mj-lt"/>
                <a:ea typeface="Calibri"/>
                <a:cs typeface="Calibri"/>
                <a:sym typeface="Calibri"/>
              </a:rPr>
              <a:t> nisi </a:t>
            </a:r>
            <a:r>
              <a:rPr lang="pt-BR" sz="2300" dirty="0">
                <a:latin typeface="+mj-lt"/>
                <a:ea typeface="Calibri"/>
                <a:cs typeface="Calibri"/>
                <a:sym typeface="Calibri"/>
              </a:rPr>
              <a:t>ut aliquip ex ea commodo consequat.</a:t>
            </a:r>
            <a:endParaRPr lang="en-US" sz="900" dirty="0">
              <a:latin typeface="+mj-lt"/>
              <a:ea typeface="Calibri"/>
              <a:cs typeface="Calibri"/>
              <a:sym typeface="Calibri"/>
            </a:endParaRPr>
          </a:p>
        </p:txBody>
      </p:sp>
    </p:spTree>
    <p:extLst>
      <p:ext uri="{BB962C8B-B14F-4D97-AF65-F5344CB8AC3E}">
        <p14:creationId xmlns:p14="http://schemas.microsoft.com/office/powerpoint/2010/main" val="2702698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ic with Text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4DDD795-CD14-0AFC-3C89-73B62F7114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8" name="Picture 7" descr="A black and white logo&#10;&#10;Description automatically generated">
            <a:extLst>
              <a:ext uri="{FF2B5EF4-FFF2-40B4-BE49-F238E27FC236}">
                <a16:creationId xmlns:a16="http://schemas.microsoft.com/office/drawing/2014/main" id="{C0E46935-F1B8-8ECB-3458-2D250C8698B5}"/>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0848288" y="111223"/>
            <a:ext cx="1143000" cy="395552"/>
          </a:xfrm>
          <a:prstGeom prst="rect">
            <a:avLst/>
          </a:prstGeom>
        </p:spPr>
      </p:pic>
      <p:pic>
        <p:nvPicPr>
          <p:cNvPr id="9" name="Picture 8" descr="A purple and black rectangle&#10;&#10;Description automatically generated">
            <a:extLst>
              <a:ext uri="{FF2B5EF4-FFF2-40B4-BE49-F238E27FC236}">
                <a16:creationId xmlns:a16="http://schemas.microsoft.com/office/drawing/2014/main" id="{A6B7BB7B-8F25-DF11-A6E3-C031F11CE7F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37" r="1153" b="56821"/>
          <a:stretch/>
        </p:blipFill>
        <p:spPr>
          <a:xfrm>
            <a:off x="0" y="5360670"/>
            <a:ext cx="12192000" cy="1497330"/>
          </a:xfrm>
          <a:prstGeom prst="rect">
            <a:avLst/>
          </a:prstGeom>
        </p:spPr>
      </p:pic>
      <p:sp>
        <p:nvSpPr>
          <p:cNvPr id="10" name="Google Shape;283;g10083df9ad4_0_54">
            <a:extLst>
              <a:ext uri="{FF2B5EF4-FFF2-40B4-BE49-F238E27FC236}">
                <a16:creationId xmlns:a16="http://schemas.microsoft.com/office/drawing/2014/main" id="{037062E3-BE04-FE94-210C-208CD25F7AB9}"/>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a:t>
            </a:fld>
            <a:endParaRPr dirty="0"/>
          </a:p>
        </p:txBody>
      </p:sp>
      <p:pic>
        <p:nvPicPr>
          <p:cNvPr id="11" name="Picture 10" descr="A black background with white text&#10;&#10;Description automatically generated">
            <a:extLst>
              <a:ext uri="{FF2B5EF4-FFF2-40B4-BE49-F238E27FC236}">
                <a16:creationId xmlns:a16="http://schemas.microsoft.com/office/drawing/2014/main" id="{66639064-EC4F-3C66-43AE-F8B3FC4C58D3}"/>
              </a:ext>
            </a:extLst>
          </p:cNvPr>
          <p:cNvPicPr/>
          <p:nvPr userDrawn="1"/>
        </p:nvPicPr>
        <p:blipFill rotWithShape="1">
          <a:blip r:embed="rId5">
            <a:extLst>
              <a:ext uri="{28A0092B-C50C-407E-A947-70E740481C1C}">
                <a14:useLocalDpi xmlns:a14="http://schemas.microsoft.com/office/drawing/2010/main" val="0"/>
              </a:ext>
            </a:extLst>
          </a:blip>
          <a:srcRect l="1" r="912"/>
          <a:stretch/>
        </p:blipFill>
        <p:spPr>
          <a:xfrm>
            <a:off x="200712" y="55766"/>
            <a:ext cx="2028512" cy="506466"/>
          </a:xfrm>
          <a:prstGeom prst="rect">
            <a:avLst/>
          </a:prstGeom>
        </p:spPr>
      </p:pic>
      <p:sp>
        <p:nvSpPr>
          <p:cNvPr id="12" name="Google Shape;174;p3">
            <a:extLst>
              <a:ext uri="{FF2B5EF4-FFF2-40B4-BE49-F238E27FC236}">
                <a16:creationId xmlns:a16="http://schemas.microsoft.com/office/drawing/2014/main" id="{FE218106-168E-E5B0-641F-1E7025A7C739}"/>
              </a:ext>
            </a:extLst>
          </p:cNvPr>
          <p:cNvSpPr txBox="1">
            <a:spLocks noGrp="1"/>
          </p:cNvSpPr>
          <p:nvPr>
            <p:ph type="title" idx="4294967295" hasCustomPrompt="1"/>
          </p:nvPr>
        </p:nvSpPr>
        <p:spPr>
          <a:xfrm>
            <a:off x="1604555" y="1535429"/>
            <a:ext cx="8686800" cy="457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da-DK" sz="3200" b="1" dirty="0">
                <a:latin typeface="Trebuchet MS" panose="020B0603020202020204" pitchFamily="34" charset="0"/>
                <a:ea typeface="Calibri"/>
                <a:cs typeface="Calibri"/>
                <a:sym typeface="Calibri"/>
              </a:rPr>
              <a:t>Lorem ipsum dolor sit amet</a:t>
            </a:r>
            <a:endParaRPr lang="en-US" sz="3200" dirty="0">
              <a:latin typeface="Trebuchet MS" panose="020B0603020202020204" pitchFamily="34" charset="0"/>
            </a:endParaRPr>
          </a:p>
        </p:txBody>
      </p:sp>
      <p:sp>
        <p:nvSpPr>
          <p:cNvPr id="13" name="Google Shape;175;p3">
            <a:extLst>
              <a:ext uri="{FF2B5EF4-FFF2-40B4-BE49-F238E27FC236}">
                <a16:creationId xmlns:a16="http://schemas.microsoft.com/office/drawing/2014/main" id="{2794F636-80BF-2CBA-9ED2-F1047F9E3765}"/>
              </a:ext>
            </a:extLst>
          </p:cNvPr>
          <p:cNvSpPr txBox="1">
            <a:spLocks/>
          </p:cNvSpPr>
          <p:nvPr userDrawn="1"/>
        </p:nvSpPr>
        <p:spPr>
          <a:xfrm>
            <a:off x="1604555" y="2221230"/>
            <a:ext cx="9403080" cy="3430689"/>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8000"/>
              </a:lnSpc>
              <a:spcBef>
                <a:spcPts val="0"/>
              </a:spcBef>
              <a:buClr>
                <a:schemeClr val="dk1"/>
              </a:buClr>
              <a:buSzPts val="2400"/>
              <a:buFont typeface="Arial" panose="020B0604020202020204" pitchFamily="34" charset="0"/>
              <a:buNone/>
            </a:pPr>
            <a:r>
              <a:rPr lang="en-US" sz="2200" dirty="0">
                <a:latin typeface="Calibri"/>
                <a:ea typeface="Calibri"/>
                <a:cs typeface="Calibri"/>
                <a:sym typeface="Calibri"/>
              </a:rPr>
              <a:t>Ut </a:t>
            </a:r>
            <a:r>
              <a:rPr lang="en-US" sz="2200" dirty="0" err="1">
                <a:latin typeface="Calibri"/>
                <a:ea typeface="Calibri"/>
                <a:cs typeface="Calibri"/>
                <a:sym typeface="Calibri"/>
              </a:rPr>
              <a:t>enim</a:t>
            </a:r>
            <a:r>
              <a:rPr lang="en-US" sz="2200" dirty="0">
                <a:latin typeface="Calibri"/>
                <a:ea typeface="Calibri"/>
                <a:cs typeface="Calibri"/>
                <a:sym typeface="Calibri"/>
              </a:rPr>
              <a:t> ad minim </a:t>
            </a:r>
            <a:r>
              <a:rPr lang="en-US" sz="2200" dirty="0" err="1">
                <a:latin typeface="Calibri"/>
                <a:ea typeface="Calibri"/>
                <a:cs typeface="Calibri"/>
                <a:sym typeface="Calibri"/>
              </a:rPr>
              <a:t>veniam</a:t>
            </a:r>
            <a:r>
              <a:rPr lang="en-US" sz="2200" dirty="0">
                <a:latin typeface="Calibri"/>
                <a:ea typeface="Calibri"/>
                <a:cs typeface="Calibri"/>
                <a:sym typeface="Calibri"/>
              </a:rPr>
              <a:t>, </a:t>
            </a:r>
            <a:r>
              <a:rPr lang="en-US" sz="2200" dirty="0" err="1">
                <a:latin typeface="Calibri"/>
                <a:ea typeface="Calibri"/>
                <a:cs typeface="Calibri"/>
                <a:sym typeface="Calibri"/>
              </a:rPr>
              <a:t>quis</a:t>
            </a:r>
            <a:r>
              <a:rPr lang="en-US" sz="2200" dirty="0">
                <a:latin typeface="Calibri"/>
                <a:ea typeface="Calibri"/>
                <a:cs typeface="Calibri"/>
                <a:sym typeface="Calibri"/>
              </a:rPr>
              <a:t> </a:t>
            </a:r>
            <a:r>
              <a:rPr lang="en-US" sz="2200" dirty="0" err="1">
                <a:latin typeface="Calibri"/>
                <a:ea typeface="Calibri"/>
                <a:cs typeface="Calibri"/>
                <a:sym typeface="Calibri"/>
              </a:rPr>
              <a:t>nostrud</a:t>
            </a:r>
            <a:r>
              <a:rPr lang="en-US" sz="2200" dirty="0">
                <a:latin typeface="Calibri"/>
                <a:ea typeface="Calibri"/>
                <a:cs typeface="Calibri"/>
                <a:sym typeface="Calibri"/>
              </a:rPr>
              <a:t> exercitation </a:t>
            </a:r>
            <a:r>
              <a:rPr lang="en-US" sz="2200" dirty="0" err="1">
                <a:latin typeface="Calibri"/>
                <a:ea typeface="Calibri"/>
                <a:cs typeface="Calibri"/>
                <a:sym typeface="Calibri"/>
              </a:rPr>
              <a:t>ullamco</a:t>
            </a:r>
            <a:r>
              <a:rPr lang="en-US" sz="2200" dirty="0">
                <a:latin typeface="Calibri"/>
                <a:ea typeface="Calibri"/>
                <a:cs typeface="Calibri"/>
                <a:sym typeface="Calibri"/>
              </a:rPr>
              <a:t> </a:t>
            </a:r>
            <a:r>
              <a:rPr lang="en-US" sz="2200" dirty="0" err="1">
                <a:latin typeface="Calibri"/>
                <a:ea typeface="Calibri"/>
                <a:cs typeface="Calibri"/>
                <a:sym typeface="Calibri"/>
              </a:rPr>
              <a:t>laboris</a:t>
            </a:r>
            <a:r>
              <a:rPr lang="en-US" sz="2200" dirty="0">
                <a:latin typeface="Calibri"/>
                <a:ea typeface="Calibri"/>
                <a:cs typeface="Calibri"/>
                <a:sym typeface="Calibri"/>
              </a:rPr>
              <a:t> nisi </a:t>
            </a:r>
            <a:r>
              <a:rPr lang="en-US" sz="2200" dirty="0" err="1">
                <a:latin typeface="Calibri"/>
                <a:ea typeface="Calibri"/>
                <a:cs typeface="Calibri"/>
                <a:sym typeface="Calibri"/>
              </a:rPr>
              <a:t>ut</a:t>
            </a:r>
            <a:r>
              <a:rPr lang="en-US" sz="2200" dirty="0">
                <a:latin typeface="Calibri"/>
                <a:ea typeface="Calibri"/>
                <a:cs typeface="Calibri"/>
                <a:sym typeface="Calibri"/>
              </a:rPr>
              <a:t> </a:t>
            </a:r>
            <a:r>
              <a:rPr lang="en-US" sz="2200" dirty="0" err="1">
                <a:latin typeface="Calibri"/>
                <a:ea typeface="Calibri"/>
                <a:cs typeface="Calibri"/>
                <a:sym typeface="Calibri"/>
              </a:rPr>
              <a:t>aliquip</a:t>
            </a:r>
            <a:r>
              <a:rPr lang="en-US" sz="2200" dirty="0">
                <a:latin typeface="Calibri"/>
                <a:ea typeface="Calibri"/>
                <a:cs typeface="Calibri"/>
                <a:sym typeface="Calibri"/>
              </a:rPr>
              <a:t> ex </a:t>
            </a:r>
            <a:r>
              <a:rPr lang="en-US" sz="2200" dirty="0" err="1">
                <a:latin typeface="Calibri"/>
                <a:ea typeface="Calibri"/>
                <a:cs typeface="Calibri"/>
                <a:sym typeface="Calibri"/>
              </a:rPr>
              <a:t>ea</a:t>
            </a:r>
            <a:r>
              <a:rPr lang="en-US" sz="2200" dirty="0">
                <a:latin typeface="Calibri"/>
                <a:ea typeface="Calibri"/>
                <a:cs typeface="Calibri"/>
                <a:sym typeface="Calibri"/>
              </a:rPr>
              <a:t> </a:t>
            </a:r>
            <a:r>
              <a:rPr lang="en-US" sz="2200" dirty="0" err="1">
                <a:latin typeface="Calibri"/>
                <a:ea typeface="Calibri"/>
                <a:cs typeface="Calibri"/>
                <a:sym typeface="Calibri"/>
              </a:rPr>
              <a:t>commodo</a:t>
            </a:r>
            <a:r>
              <a:rPr lang="en-US" sz="2200" dirty="0">
                <a:latin typeface="Calibri"/>
                <a:ea typeface="Calibri"/>
                <a:cs typeface="Calibri"/>
                <a:sym typeface="Calibri"/>
              </a:rPr>
              <a:t> </a:t>
            </a:r>
            <a:r>
              <a:rPr lang="en-US" sz="2200" dirty="0" err="1">
                <a:latin typeface="Calibri"/>
                <a:ea typeface="Calibri"/>
                <a:cs typeface="Calibri"/>
                <a:sym typeface="Calibri"/>
              </a:rPr>
              <a:t>consequat</a:t>
            </a:r>
            <a:r>
              <a:rPr lang="en-US" sz="2200" dirty="0">
                <a:latin typeface="Calibri"/>
                <a:ea typeface="Calibri"/>
                <a:cs typeface="Calibri"/>
                <a:sym typeface="Calibri"/>
              </a:rPr>
              <a:t>. Duis </a:t>
            </a:r>
            <a:r>
              <a:rPr lang="en-US" sz="2200" dirty="0" err="1">
                <a:latin typeface="Calibri"/>
                <a:ea typeface="Calibri"/>
                <a:cs typeface="Calibri"/>
                <a:sym typeface="Calibri"/>
              </a:rPr>
              <a:t>aute</a:t>
            </a:r>
            <a:r>
              <a:rPr lang="en-US" sz="2200" dirty="0">
                <a:latin typeface="Calibri"/>
                <a:ea typeface="Calibri"/>
                <a:cs typeface="Calibri"/>
                <a:sym typeface="Calibri"/>
              </a:rPr>
              <a:t> </a:t>
            </a:r>
            <a:r>
              <a:rPr lang="en-US" sz="2200" dirty="0" err="1">
                <a:latin typeface="Calibri"/>
                <a:ea typeface="Calibri"/>
                <a:cs typeface="Calibri"/>
                <a:sym typeface="Calibri"/>
              </a:rPr>
              <a:t>irure</a:t>
            </a:r>
            <a:r>
              <a:rPr lang="en-US" sz="2200" dirty="0">
                <a:latin typeface="Calibri"/>
                <a:ea typeface="Calibri"/>
                <a:cs typeface="Calibri"/>
                <a:sym typeface="Calibri"/>
              </a:rPr>
              <a:t> dolor in </a:t>
            </a:r>
            <a:r>
              <a:rPr lang="en-US" sz="2200" dirty="0" err="1">
                <a:latin typeface="Calibri"/>
                <a:ea typeface="Calibri"/>
                <a:cs typeface="Calibri"/>
                <a:sym typeface="Calibri"/>
              </a:rPr>
              <a:t>reprehenderit</a:t>
            </a:r>
            <a:r>
              <a:rPr lang="en-US" sz="2200" dirty="0">
                <a:latin typeface="Calibri"/>
                <a:ea typeface="Calibri"/>
                <a:cs typeface="Calibri"/>
                <a:sym typeface="Calibri"/>
              </a:rPr>
              <a:t> in </a:t>
            </a:r>
            <a:r>
              <a:rPr lang="en-US" sz="2200" dirty="0" err="1">
                <a:latin typeface="Calibri"/>
                <a:ea typeface="Calibri"/>
                <a:cs typeface="Calibri"/>
                <a:sym typeface="Calibri"/>
              </a:rPr>
              <a:t>voluptate</a:t>
            </a:r>
            <a:r>
              <a:rPr lang="en-US" sz="2200" dirty="0">
                <a:latin typeface="Calibri"/>
                <a:ea typeface="Calibri"/>
                <a:cs typeface="Calibri"/>
                <a:sym typeface="Calibri"/>
              </a:rPr>
              <a:t> </a:t>
            </a:r>
            <a:r>
              <a:rPr lang="en-US" sz="2200" dirty="0" err="1">
                <a:latin typeface="Calibri"/>
                <a:ea typeface="Calibri"/>
                <a:cs typeface="Calibri"/>
                <a:sym typeface="Calibri"/>
              </a:rPr>
              <a:t>velit</a:t>
            </a:r>
            <a:r>
              <a:rPr lang="en-US" sz="2200" dirty="0">
                <a:latin typeface="Calibri"/>
                <a:ea typeface="Calibri"/>
                <a:cs typeface="Calibri"/>
                <a:sym typeface="Calibri"/>
              </a:rPr>
              <a:t> </a:t>
            </a:r>
            <a:r>
              <a:rPr lang="en-US" sz="2200" dirty="0" err="1">
                <a:latin typeface="Calibri"/>
                <a:ea typeface="Calibri"/>
                <a:cs typeface="Calibri"/>
                <a:sym typeface="Calibri"/>
              </a:rPr>
              <a:t>esse</a:t>
            </a:r>
            <a:r>
              <a:rPr lang="en-US" sz="2200" dirty="0">
                <a:latin typeface="Calibri"/>
                <a:ea typeface="Calibri"/>
                <a:cs typeface="Calibri"/>
                <a:sym typeface="Calibri"/>
              </a:rPr>
              <a:t> </a:t>
            </a:r>
            <a:r>
              <a:rPr lang="en-US" sz="2200" dirty="0" err="1">
                <a:latin typeface="Calibri"/>
                <a:ea typeface="Calibri"/>
                <a:cs typeface="Calibri"/>
                <a:sym typeface="Calibri"/>
              </a:rPr>
              <a:t>cillum</a:t>
            </a:r>
            <a:r>
              <a:rPr lang="en-US" sz="2200" dirty="0">
                <a:latin typeface="Calibri"/>
                <a:ea typeface="Calibri"/>
                <a:cs typeface="Calibri"/>
                <a:sym typeface="Calibri"/>
              </a:rPr>
              <a:t> dolore </a:t>
            </a:r>
            <a:r>
              <a:rPr lang="en-US" sz="2200" dirty="0" err="1">
                <a:latin typeface="Calibri"/>
                <a:ea typeface="Calibri"/>
                <a:cs typeface="Calibri"/>
                <a:sym typeface="Calibri"/>
              </a:rPr>
              <a:t>eu</a:t>
            </a:r>
            <a:r>
              <a:rPr lang="en-US" sz="2200" dirty="0">
                <a:latin typeface="Calibri"/>
                <a:ea typeface="Calibri"/>
                <a:cs typeface="Calibri"/>
                <a:sym typeface="Calibri"/>
              </a:rPr>
              <a:t> </a:t>
            </a:r>
            <a:r>
              <a:rPr lang="en-US" sz="2200" dirty="0" err="1">
                <a:latin typeface="Calibri"/>
                <a:ea typeface="Calibri"/>
                <a:cs typeface="Calibri"/>
                <a:sym typeface="Calibri"/>
              </a:rPr>
              <a:t>fugiat</a:t>
            </a:r>
            <a:r>
              <a:rPr lang="en-US" sz="2200" dirty="0">
                <a:latin typeface="Calibri"/>
                <a:ea typeface="Calibri"/>
                <a:cs typeface="Calibri"/>
                <a:sym typeface="Calibri"/>
              </a:rPr>
              <a:t> </a:t>
            </a:r>
            <a:r>
              <a:rPr lang="en-US" sz="2200" dirty="0" err="1">
                <a:latin typeface="Calibri"/>
                <a:ea typeface="Calibri"/>
                <a:cs typeface="Calibri"/>
                <a:sym typeface="Calibri"/>
              </a:rPr>
              <a:t>nulla</a:t>
            </a:r>
            <a:r>
              <a:rPr lang="en-US" sz="2200" dirty="0">
                <a:latin typeface="Calibri"/>
                <a:ea typeface="Calibri"/>
                <a:cs typeface="Calibri"/>
                <a:sym typeface="Calibri"/>
              </a:rPr>
              <a:t> </a:t>
            </a:r>
            <a:r>
              <a:rPr lang="en-US" sz="2200" dirty="0" err="1">
                <a:latin typeface="Calibri"/>
                <a:ea typeface="Calibri"/>
                <a:cs typeface="Calibri"/>
                <a:sym typeface="Calibri"/>
              </a:rPr>
              <a:t>pariatur</a:t>
            </a:r>
            <a:r>
              <a:rPr lang="en-US" sz="2200" dirty="0">
                <a:latin typeface="Calibri"/>
                <a:ea typeface="Calibri"/>
                <a:cs typeface="Calibri"/>
                <a:sym typeface="Calibri"/>
              </a:rPr>
              <a:t>. </a:t>
            </a:r>
            <a:r>
              <a:rPr lang="en-US" sz="2200" dirty="0" err="1">
                <a:latin typeface="Calibri"/>
                <a:ea typeface="Calibri"/>
                <a:cs typeface="Calibri"/>
                <a:sym typeface="Calibri"/>
              </a:rPr>
              <a:t>Excepteur</a:t>
            </a:r>
            <a:r>
              <a:rPr lang="en-US" sz="2200" dirty="0">
                <a:latin typeface="Calibri"/>
                <a:ea typeface="Calibri"/>
                <a:cs typeface="Calibri"/>
                <a:sym typeface="Calibri"/>
              </a:rPr>
              <a:t> </a:t>
            </a:r>
            <a:r>
              <a:rPr lang="en-US" sz="2200" dirty="0" err="1">
                <a:latin typeface="Calibri"/>
                <a:ea typeface="Calibri"/>
                <a:cs typeface="Calibri"/>
                <a:sym typeface="Calibri"/>
              </a:rPr>
              <a:t>sint</a:t>
            </a:r>
            <a:r>
              <a:rPr lang="en-US" sz="2200" dirty="0">
                <a:latin typeface="Calibri"/>
                <a:ea typeface="Calibri"/>
                <a:cs typeface="Calibri"/>
                <a:sym typeface="Calibri"/>
              </a:rPr>
              <a:t> </a:t>
            </a:r>
            <a:r>
              <a:rPr lang="en-US" sz="2200" dirty="0" err="1">
                <a:latin typeface="Calibri"/>
                <a:ea typeface="Calibri"/>
                <a:cs typeface="Calibri"/>
                <a:sym typeface="Calibri"/>
              </a:rPr>
              <a:t>occaecat</a:t>
            </a:r>
            <a:r>
              <a:rPr lang="en-US" sz="2200" dirty="0">
                <a:latin typeface="Calibri"/>
                <a:ea typeface="Calibri"/>
                <a:cs typeface="Calibri"/>
                <a:sym typeface="Calibri"/>
              </a:rPr>
              <a:t> </a:t>
            </a:r>
            <a:r>
              <a:rPr lang="en-US" sz="2200" dirty="0" err="1">
                <a:latin typeface="Calibri"/>
                <a:ea typeface="Calibri"/>
                <a:cs typeface="Calibri"/>
                <a:sym typeface="Calibri"/>
              </a:rPr>
              <a:t>cupidatat</a:t>
            </a:r>
            <a:r>
              <a:rPr lang="en-US" sz="2200" dirty="0">
                <a:latin typeface="Calibri"/>
                <a:ea typeface="Calibri"/>
                <a:cs typeface="Calibri"/>
                <a:sym typeface="Calibri"/>
              </a:rPr>
              <a:t> non </a:t>
            </a:r>
            <a:r>
              <a:rPr lang="en-US" sz="2200" dirty="0" err="1">
                <a:latin typeface="Calibri"/>
                <a:ea typeface="Calibri"/>
                <a:cs typeface="Calibri"/>
                <a:sym typeface="Calibri"/>
              </a:rPr>
              <a:t>proident</a:t>
            </a:r>
            <a:r>
              <a:rPr lang="en-US" sz="2200" dirty="0">
                <a:latin typeface="Calibri"/>
                <a:ea typeface="Calibri"/>
                <a:cs typeface="Calibri"/>
                <a:sym typeface="Calibri"/>
              </a:rPr>
              <a:t>, sunt in culpa qui </a:t>
            </a:r>
            <a:r>
              <a:rPr lang="en-US" sz="2200" dirty="0" err="1">
                <a:latin typeface="Calibri"/>
                <a:ea typeface="Calibri"/>
                <a:cs typeface="Calibri"/>
                <a:sym typeface="Calibri"/>
              </a:rPr>
              <a:t>officia</a:t>
            </a:r>
            <a:r>
              <a:rPr lang="en-US" sz="2200" dirty="0">
                <a:latin typeface="Calibri"/>
                <a:ea typeface="Calibri"/>
                <a:cs typeface="Calibri"/>
                <a:sym typeface="Calibri"/>
              </a:rPr>
              <a:t> </a:t>
            </a:r>
            <a:r>
              <a:rPr lang="en-US" sz="2200" dirty="0" err="1">
                <a:latin typeface="Calibri"/>
                <a:ea typeface="Calibri"/>
                <a:cs typeface="Calibri"/>
                <a:sym typeface="Calibri"/>
              </a:rPr>
              <a:t>deserunt</a:t>
            </a:r>
            <a:r>
              <a:rPr lang="en-US" sz="2200" dirty="0">
                <a:latin typeface="Calibri"/>
                <a:ea typeface="Calibri"/>
                <a:cs typeface="Calibri"/>
                <a:sym typeface="Calibri"/>
              </a:rPr>
              <a:t> </a:t>
            </a:r>
            <a:r>
              <a:rPr lang="en-US" sz="2200" dirty="0" err="1">
                <a:latin typeface="Calibri"/>
                <a:ea typeface="Calibri"/>
                <a:cs typeface="Calibri"/>
                <a:sym typeface="Calibri"/>
              </a:rPr>
              <a:t>mollit</a:t>
            </a:r>
            <a:r>
              <a:rPr lang="en-US" sz="2200" dirty="0">
                <a:latin typeface="Calibri"/>
                <a:ea typeface="Calibri"/>
                <a:cs typeface="Calibri"/>
                <a:sym typeface="Calibri"/>
              </a:rPr>
              <a:t> </a:t>
            </a:r>
            <a:r>
              <a:rPr lang="en-US" sz="2200" dirty="0" err="1">
                <a:latin typeface="Calibri"/>
                <a:ea typeface="Calibri"/>
                <a:cs typeface="Calibri"/>
                <a:sym typeface="Calibri"/>
              </a:rPr>
              <a:t>anim</a:t>
            </a:r>
            <a:r>
              <a:rPr lang="en-US" sz="2200" dirty="0">
                <a:latin typeface="Calibri"/>
                <a:ea typeface="Calibri"/>
                <a:cs typeface="Calibri"/>
                <a:sym typeface="Calibri"/>
              </a:rPr>
              <a:t> id </a:t>
            </a:r>
            <a:r>
              <a:rPr lang="en-US" sz="2200" dirty="0" err="1">
                <a:latin typeface="Calibri"/>
                <a:ea typeface="Calibri"/>
                <a:cs typeface="Calibri"/>
                <a:sym typeface="Calibri"/>
              </a:rPr>
              <a:t>est</a:t>
            </a:r>
            <a:r>
              <a:rPr lang="en-US" sz="2200" dirty="0">
                <a:latin typeface="Calibri"/>
                <a:ea typeface="Calibri"/>
                <a:cs typeface="Calibri"/>
                <a:sym typeface="Calibri"/>
              </a:rPr>
              <a:t> </a:t>
            </a:r>
            <a:r>
              <a:rPr lang="en-US" sz="2200" dirty="0" err="1">
                <a:latin typeface="Calibri"/>
                <a:ea typeface="Calibri"/>
                <a:cs typeface="Calibri"/>
                <a:sym typeface="Calibri"/>
              </a:rPr>
              <a:t>laborum</a:t>
            </a:r>
            <a:r>
              <a:rPr lang="en-US" sz="2200" dirty="0">
                <a:latin typeface="Calibri"/>
                <a:ea typeface="Calibri"/>
                <a:cs typeface="Calibri"/>
                <a:sym typeface="Calibri"/>
              </a:rPr>
              <a:t>. Duis </a:t>
            </a:r>
            <a:r>
              <a:rPr lang="en-US" sz="2200" dirty="0" err="1">
                <a:latin typeface="Calibri"/>
                <a:ea typeface="Calibri"/>
                <a:cs typeface="Calibri"/>
                <a:sym typeface="Calibri"/>
              </a:rPr>
              <a:t>aute</a:t>
            </a:r>
            <a:r>
              <a:rPr lang="en-US" sz="2200" dirty="0">
                <a:latin typeface="Calibri"/>
                <a:ea typeface="Calibri"/>
                <a:cs typeface="Calibri"/>
                <a:sym typeface="Calibri"/>
              </a:rPr>
              <a:t> </a:t>
            </a:r>
            <a:r>
              <a:rPr lang="en-US" sz="2200" dirty="0" err="1">
                <a:latin typeface="Calibri"/>
                <a:ea typeface="Calibri"/>
                <a:cs typeface="Calibri"/>
                <a:sym typeface="Calibri"/>
              </a:rPr>
              <a:t>irure</a:t>
            </a:r>
            <a:r>
              <a:rPr lang="en-US" sz="2200" dirty="0">
                <a:latin typeface="Calibri"/>
                <a:ea typeface="Calibri"/>
                <a:cs typeface="Calibri"/>
                <a:sym typeface="Calibri"/>
              </a:rPr>
              <a:t> dolor in </a:t>
            </a:r>
            <a:r>
              <a:rPr lang="en-US" sz="2200" dirty="0" err="1">
                <a:latin typeface="Calibri"/>
                <a:ea typeface="Calibri"/>
                <a:cs typeface="Calibri"/>
                <a:sym typeface="Calibri"/>
              </a:rPr>
              <a:t>reprehenderit</a:t>
            </a:r>
            <a:r>
              <a:rPr lang="en-US" sz="2200" dirty="0">
                <a:latin typeface="Calibri"/>
                <a:ea typeface="Calibri"/>
                <a:cs typeface="Calibri"/>
                <a:sym typeface="Calibri"/>
              </a:rPr>
              <a:t> in </a:t>
            </a:r>
            <a:r>
              <a:rPr lang="en-US" sz="2200" dirty="0" err="1">
                <a:latin typeface="Calibri"/>
                <a:ea typeface="Calibri"/>
                <a:cs typeface="Calibri"/>
                <a:sym typeface="Calibri"/>
              </a:rPr>
              <a:t>voluptate</a:t>
            </a:r>
            <a:r>
              <a:rPr lang="en-US" sz="2200" dirty="0">
                <a:latin typeface="Calibri"/>
                <a:ea typeface="Calibri"/>
                <a:cs typeface="Calibri"/>
                <a:sym typeface="Calibri"/>
              </a:rPr>
              <a:t> </a:t>
            </a:r>
            <a:r>
              <a:rPr lang="en-US" sz="2200" dirty="0" err="1">
                <a:latin typeface="Calibri"/>
                <a:ea typeface="Calibri"/>
                <a:cs typeface="Calibri"/>
                <a:sym typeface="Calibri"/>
              </a:rPr>
              <a:t>velit</a:t>
            </a:r>
            <a:r>
              <a:rPr lang="en-US" sz="2200" dirty="0">
                <a:latin typeface="Calibri"/>
                <a:ea typeface="Calibri"/>
                <a:cs typeface="Calibri"/>
                <a:sym typeface="Calibri"/>
              </a:rPr>
              <a:t> </a:t>
            </a:r>
            <a:r>
              <a:rPr lang="en-US" sz="2200" dirty="0" err="1">
                <a:latin typeface="Calibri"/>
                <a:ea typeface="Calibri"/>
                <a:cs typeface="Calibri"/>
                <a:sym typeface="Calibri"/>
              </a:rPr>
              <a:t>esse</a:t>
            </a:r>
            <a:r>
              <a:rPr lang="en-US" sz="2200" dirty="0">
                <a:latin typeface="Calibri"/>
                <a:ea typeface="Calibri"/>
                <a:cs typeface="Calibri"/>
                <a:sym typeface="Calibri"/>
              </a:rPr>
              <a:t> </a:t>
            </a:r>
            <a:r>
              <a:rPr lang="en-US" sz="2200" dirty="0" err="1">
                <a:latin typeface="Calibri"/>
                <a:ea typeface="Calibri"/>
                <a:cs typeface="Calibri"/>
                <a:sym typeface="Calibri"/>
              </a:rPr>
              <a:t>cillum</a:t>
            </a:r>
            <a:r>
              <a:rPr lang="en-US" sz="2200" dirty="0">
                <a:latin typeface="Calibri"/>
                <a:ea typeface="Calibri"/>
                <a:cs typeface="Calibri"/>
                <a:sym typeface="Calibri"/>
              </a:rPr>
              <a:t> dolore </a:t>
            </a:r>
            <a:r>
              <a:rPr lang="en-US" sz="2200" dirty="0" err="1">
                <a:latin typeface="Calibri"/>
                <a:ea typeface="Calibri"/>
                <a:cs typeface="Calibri"/>
                <a:sym typeface="Calibri"/>
              </a:rPr>
              <a:t>eu</a:t>
            </a:r>
            <a:r>
              <a:rPr lang="en-US" sz="2200" dirty="0">
                <a:latin typeface="Calibri"/>
                <a:ea typeface="Calibri"/>
                <a:cs typeface="Calibri"/>
                <a:sym typeface="Calibri"/>
              </a:rPr>
              <a:t> </a:t>
            </a:r>
            <a:r>
              <a:rPr lang="en-US" sz="2200" dirty="0" err="1">
                <a:latin typeface="Calibri"/>
                <a:ea typeface="Calibri"/>
                <a:cs typeface="Calibri"/>
                <a:sym typeface="Calibri"/>
              </a:rPr>
              <a:t>fugiat</a:t>
            </a:r>
            <a:r>
              <a:rPr lang="en-US" sz="2200" dirty="0">
                <a:latin typeface="Calibri"/>
                <a:ea typeface="Calibri"/>
                <a:cs typeface="Calibri"/>
                <a:sym typeface="Calibri"/>
              </a:rPr>
              <a:t> </a:t>
            </a:r>
            <a:r>
              <a:rPr lang="en-US" sz="2200" dirty="0" err="1">
                <a:latin typeface="Calibri"/>
                <a:ea typeface="Calibri"/>
                <a:cs typeface="Calibri"/>
                <a:sym typeface="Calibri"/>
              </a:rPr>
              <a:t>nulla</a:t>
            </a:r>
            <a:r>
              <a:rPr lang="en-US" sz="2200" dirty="0">
                <a:latin typeface="Calibri"/>
                <a:ea typeface="Calibri"/>
                <a:cs typeface="Calibri"/>
                <a:sym typeface="Calibri"/>
              </a:rPr>
              <a:t> </a:t>
            </a:r>
            <a:r>
              <a:rPr lang="en-US" sz="2200" dirty="0" err="1">
                <a:latin typeface="Calibri"/>
                <a:ea typeface="Calibri"/>
                <a:cs typeface="Calibri"/>
                <a:sym typeface="Calibri"/>
              </a:rPr>
              <a:t>pariatur</a:t>
            </a:r>
            <a:r>
              <a:rPr lang="en-US" sz="2200" dirty="0">
                <a:latin typeface="Calibri"/>
                <a:ea typeface="Calibri"/>
                <a:cs typeface="Calibri"/>
                <a:sym typeface="Calibri"/>
              </a:rPr>
              <a:t>. </a:t>
            </a:r>
            <a:r>
              <a:rPr lang="en-US" sz="2200" dirty="0" err="1">
                <a:latin typeface="Calibri"/>
                <a:ea typeface="Calibri"/>
                <a:cs typeface="Calibri"/>
                <a:sym typeface="Calibri"/>
              </a:rPr>
              <a:t>Excepteur</a:t>
            </a:r>
            <a:r>
              <a:rPr lang="en-US" sz="2200" dirty="0">
                <a:latin typeface="Calibri"/>
                <a:ea typeface="Calibri"/>
                <a:cs typeface="Calibri"/>
                <a:sym typeface="Calibri"/>
              </a:rPr>
              <a:t> </a:t>
            </a:r>
            <a:r>
              <a:rPr lang="en-US" sz="2200" dirty="0" err="1">
                <a:latin typeface="Calibri"/>
                <a:ea typeface="Calibri"/>
                <a:cs typeface="Calibri"/>
                <a:sym typeface="Calibri"/>
              </a:rPr>
              <a:t>sint</a:t>
            </a:r>
            <a:r>
              <a:rPr lang="en-US" sz="2200" dirty="0">
                <a:latin typeface="Calibri"/>
                <a:ea typeface="Calibri"/>
                <a:cs typeface="Calibri"/>
                <a:sym typeface="Calibri"/>
              </a:rPr>
              <a:t> </a:t>
            </a:r>
            <a:r>
              <a:rPr lang="en-US" sz="2200" dirty="0" err="1">
                <a:latin typeface="Calibri"/>
                <a:ea typeface="Calibri"/>
                <a:cs typeface="Calibri"/>
                <a:sym typeface="Calibri"/>
              </a:rPr>
              <a:t>occaecat</a:t>
            </a:r>
            <a:r>
              <a:rPr lang="en-US" sz="2200" dirty="0">
                <a:latin typeface="Calibri"/>
                <a:ea typeface="Calibri"/>
                <a:cs typeface="Calibri"/>
                <a:sym typeface="Calibri"/>
              </a:rPr>
              <a:t> </a:t>
            </a:r>
            <a:r>
              <a:rPr lang="en-US" sz="2200" dirty="0" err="1">
                <a:latin typeface="Calibri"/>
                <a:ea typeface="Calibri"/>
                <a:cs typeface="Calibri"/>
                <a:sym typeface="Calibri"/>
              </a:rPr>
              <a:t>cupidatat</a:t>
            </a:r>
            <a:r>
              <a:rPr lang="en-US" sz="2200" dirty="0">
                <a:latin typeface="Calibri"/>
                <a:ea typeface="Calibri"/>
                <a:cs typeface="Calibri"/>
                <a:sym typeface="Calibri"/>
              </a:rPr>
              <a:t> non </a:t>
            </a:r>
            <a:r>
              <a:rPr lang="en-US" sz="2200" dirty="0" err="1">
                <a:latin typeface="Calibri"/>
                <a:ea typeface="Calibri"/>
                <a:cs typeface="Calibri"/>
                <a:sym typeface="Calibri"/>
              </a:rPr>
              <a:t>proident</a:t>
            </a:r>
            <a:r>
              <a:rPr lang="en-US" sz="2200" dirty="0">
                <a:latin typeface="Calibri"/>
                <a:ea typeface="Calibri"/>
                <a:cs typeface="Calibri"/>
                <a:sym typeface="Calibri"/>
              </a:rPr>
              <a:t>, sunt in culpa qui </a:t>
            </a:r>
            <a:r>
              <a:rPr lang="en-US" sz="2200" dirty="0" err="1">
                <a:latin typeface="Calibri"/>
                <a:ea typeface="Calibri"/>
                <a:cs typeface="Calibri"/>
                <a:sym typeface="Calibri"/>
              </a:rPr>
              <a:t>officia</a:t>
            </a:r>
            <a:r>
              <a:rPr lang="en-US" sz="2200" dirty="0">
                <a:latin typeface="Calibri"/>
                <a:ea typeface="Calibri"/>
                <a:cs typeface="Calibri"/>
                <a:sym typeface="Calibri"/>
              </a:rPr>
              <a:t> </a:t>
            </a:r>
            <a:r>
              <a:rPr lang="en-US" sz="2200" dirty="0" err="1">
                <a:latin typeface="Calibri"/>
                <a:ea typeface="Calibri"/>
                <a:cs typeface="Calibri"/>
                <a:sym typeface="Calibri"/>
              </a:rPr>
              <a:t>deserunt</a:t>
            </a:r>
            <a:r>
              <a:rPr lang="en-US" sz="2200" dirty="0">
                <a:latin typeface="Calibri"/>
                <a:ea typeface="Calibri"/>
                <a:cs typeface="Calibri"/>
                <a:sym typeface="Calibri"/>
              </a:rPr>
              <a:t> </a:t>
            </a:r>
            <a:r>
              <a:rPr lang="en-US" sz="2200" dirty="0" err="1">
                <a:latin typeface="Calibri"/>
                <a:ea typeface="Calibri"/>
                <a:cs typeface="Calibri"/>
                <a:sym typeface="Calibri"/>
              </a:rPr>
              <a:t>mollit</a:t>
            </a:r>
            <a:r>
              <a:rPr lang="en-US" sz="2200" dirty="0">
                <a:latin typeface="Calibri"/>
                <a:ea typeface="Calibri"/>
                <a:cs typeface="Calibri"/>
                <a:sym typeface="Calibri"/>
              </a:rPr>
              <a:t> </a:t>
            </a:r>
            <a:r>
              <a:rPr lang="en-US" sz="2200" dirty="0" err="1">
                <a:latin typeface="Calibri"/>
                <a:ea typeface="Calibri"/>
                <a:cs typeface="Calibri"/>
                <a:sym typeface="Calibri"/>
              </a:rPr>
              <a:t>anim</a:t>
            </a:r>
            <a:r>
              <a:rPr lang="en-US" sz="2200" dirty="0">
                <a:latin typeface="Calibri"/>
                <a:ea typeface="Calibri"/>
                <a:cs typeface="Calibri"/>
                <a:sym typeface="Calibri"/>
              </a:rPr>
              <a:t> id </a:t>
            </a:r>
            <a:r>
              <a:rPr lang="en-US" sz="2200" dirty="0" err="1">
                <a:latin typeface="Calibri"/>
                <a:ea typeface="Calibri"/>
                <a:cs typeface="Calibri"/>
                <a:sym typeface="Calibri"/>
              </a:rPr>
              <a:t>est</a:t>
            </a:r>
            <a:r>
              <a:rPr lang="en-US" sz="2200" dirty="0">
                <a:latin typeface="Calibri"/>
                <a:ea typeface="Calibri"/>
                <a:cs typeface="Calibri"/>
                <a:sym typeface="Calibri"/>
              </a:rPr>
              <a:t> </a:t>
            </a:r>
            <a:r>
              <a:rPr lang="en-US" sz="2200" dirty="0" err="1">
                <a:latin typeface="Calibri"/>
                <a:ea typeface="Calibri"/>
                <a:cs typeface="Calibri"/>
                <a:sym typeface="Calibri"/>
              </a:rPr>
              <a:t>laborum</a:t>
            </a:r>
            <a:r>
              <a:rPr lang="en-US" sz="2200" dirty="0">
                <a:latin typeface="Calibri"/>
                <a:ea typeface="Calibri"/>
                <a:cs typeface="Calibri"/>
                <a:sym typeface="Calibri"/>
              </a:rPr>
              <a:t>.</a:t>
            </a:r>
            <a:endParaRPr lang="en-US" sz="2200" dirty="0"/>
          </a:p>
        </p:txBody>
      </p:sp>
    </p:spTree>
    <p:extLst>
      <p:ext uri="{BB962C8B-B14F-4D97-AF65-F5344CB8AC3E}">
        <p14:creationId xmlns:p14="http://schemas.microsoft.com/office/powerpoint/2010/main" val="42382319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09C3D7-3C8E-7AE2-BFA6-96EA87F90F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BBD67A-0FF1-13A9-1797-822DF447F5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495B03-A8E3-EF73-75E6-56925AD0BB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25E61A-0597-46BF-9DC9-AB77C37DDF7B}" type="datetimeFigureOut">
              <a:rPr lang="en-US" smtClean="0"/>
              <a:t>10/2/2024</a:t>
            </a:fld>
            <a:endParaRPr lang="en-US"/>
          </a:p>
        </p:txBody>
      </p:sp>
      <p:sp>
        <p:nvSpPr>
          <p:cNvPr id="5" name="Footer Placeholder 4">
            <a:extLst>
              <a:ext uri="{FF2B5EF4-FFF2-40B4-BE49-F238E27FC236}">
                <a16:creationId xmlns:a16="http://schemas.microsoft.com/office/drawing/2014/main" id="{06D07870-DB3B-63BF-F559-669F28E711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6A2DE5-950D-B9FE-0320-69F2A6A9B4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1F29E-E7E7-4EA9-98E1-79F38066F9A3}" type="slidenum">
              <a:rPr lang="en-US" smtClean="0"/>
              <a:t>‹#›</a:t>
            </a:fld>
            <a:endParaRPr lang="en-US"/>
          </a:p>
        </p:txBody>
      </p:sp>
    </p:spTree>
    <p:extLst>
      <p:ext uri="{BB962C8B-B14F-4D97-AF65-F5344CB8AC3E}">
        <p14:creationId xmlns:p14="http://schemas.microsoft.com/office/powerpoint/2010/main" val="268373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rive.google.com/file/d/1e3IPkCOlm0HhhnYQlmLFheip23vJvbdR/view?usp=sharin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www.youtube.com/watch?v=SArAggTULLU"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rive.google.com/file/d/1O8YAZ47JlYwFgq_5uO_-akPs2GaDvCC4/view?usp=shar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drive.google.com/file/d/1H8qch48KDaH3T49YApC0DgJQj9eLdZxd/view?usp=sharin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drive.google.com/file/d/1r2MC3dLuwkDzeSqpbDZKubcP-pyTD4NA/view?usp=sharin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drive.google.com/file/d/1rOscNVlCNRAKrsWly0mbch9eQYO1TvCQ/view?usp=sharin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www.youtube.com/watch?v=BCJY_r7NJc0" TargetMode="External"/><Relationship Id="rId4" Type="http://schemas.openxmlformats.org/officeDocument/2006/relationships/hyperlink" Target="https://drive.google.com/file/d/1FH1uEjmUQOxat3Pmw39emyq8Nw_8hI1z/view?usp=sharin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drive.google.com/file/d/1dTV3Ynwisus6WLA7UD8l4XTGz16ghbJo/view?usp=shar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A3AFFD-4DF1-08C1-4397-B01CCF160159}"/>
              </a:ext>
            </a:extLst>
          </p:cNvPr>
          <p:cNvSpPr/>
          <p:nvPr/>
        </p:nvSpPr>
        <p:spPr>
          <a:xfrm>
            <a:off x="4619647" y="2593357"/>
            <a:ext cx="2777494" cy="458685"/>
          </a:xfrm>
          <a:prstGeom prst="rect">
            <a:avLst/>
          </a:prstGeom>
          <a:solidFill>
            <a:srgbClr val="7938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a:extLst>
              <a:ext uri="{FF2B5EF4-FFF2-40B4-BE49-F238E27FC236}">
                <a16:creationId xmlns:a16="http://schemas.microsoft.com/office/drawing/2014/main" id="{0E89F9CE-DE3C-02CD-B76C-3BD560889C4C}"/>
              </a:ext>
            </a:extLst>
          </p:cNvPr>
          <p:cNvSpPr/>
          <p:nvPr/>
        </p:nvSpPr>
        <p:spPr>
          <a:xfrm>
            <a:off x="4575263" y="2555257"/>
            <a:ext cx="2777494" cy="4586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Google Shape;140;gf0ab268930_0_70">
            <a:extLst>
              <a:ext uri="{FF2B5EF4-FFF2-40B4-BE49-F238E27FC236}">
                <a16:creationId xmlns:a16="http://schemas.microsoft.com/office/drawing/2014/main" id="{87CC7950-35A6-116B-94EA-2564D8536735}"/>
              </a:ext>
            </a:extLst>
          </p:cNvPr>
          <p:cNvSpPr txBox="1">
            <a:spLocks noGrp="1"/>
          </p:cNvSpPr>
          <p:nvPr>
            <p:ph type="subTitle" idx="4294967295"/>
          </p:nvPr>
        </p:nvSpPr>
        <p:spPr>
          <a:xfrm>
            <a:off x="4706937" y="2520950"/>
            <a:ext cx="2778125" cy="458788"/>
          </a:xfrm>
          <a:prstGeom prst="rect">
            <a:avLst/>
          </a:prstGeom>
          <a:noFill/>
          <a:ln>
            <a:noFill/>
          </a:ln>
        </p:spPr>
        <p:txBody>
          <a:bodyPr spcFirstLastPara="1" wrap="square" lIns="91425" tIns="45700" rIns="91425" bIns="45700" anchor="t" anchorCtr="0">
            <a:normAutofit lnSpcReduction="10000"/>
          </a:bodyPr>
          <a:lstStyle/>
          <a:p>
            <a:pPr marL="342900" lvl="0" indent="-317500" algn="l" rtl="0">
              <a:lnSpc>
                <a:spcPct val="100000"/>
              </a:lnSpc>
              <a:spcBef>
                <a:spcPts val="600"/>
              </a:spcBef>
              <a:spcAft>
                <a:spcPts val="0"/>
              </a:spcAft>
              <a:buClr>
                <a:schemeClr val="accent1"/>
              </a:buClr>
              <a:buSzPts val="2400"/>
              <a:buNone/>
            </a:pPr>
            <a:r>
              <a:rPr lang="en-US" sz="2000" b="1" dirty="0">
                <a:solidFill>
                  <a:srgbClr val="793889"/>
                </a:solidFill>
                <a:latin typeface="Trebuchet MS" panose="020B0603020202020204" pitchFamily="34" charset="0"/>
                <a:ea typeface="Calibri"/>
                <a:cs typeface="Calibri"/>
                <a:sym typeface="Calibri"/>
              </a:rPr>
              <a:t>Module 2, Session 5</a:t>
            </a:r>
          </a:p>
        </p:txBody>
      </p:sp>
      <p:sp>
        <p:nvSpPr>
          <p:cNvPr id="8" name="TextBox 7">
            <a:extLst>
              <a:ext uri="{FF2B5EF4-FFF2-40B4-BE49-F238E27FC236}">
                <a16:creationId xmlns:a16="http://schemas.microsoft.com/office/drawing/2014/main" id="{8D9D6B0E-116F-82E1-E1C5-CC4E2F3DC088}"/>
              </a:ext>
            </a:extLst>
          </p:cNvPr>
          <p:cNvSpPr txBox="1"/>
          <p:nvPr/>
        </p:nvSpPr>
        <p:spPr>
          <a:xfrm>
            <a:off x="927922" y="1037223"/>
            <a:ext cx="9506654" cy="1261884"/>
          </a:xfrm>
          <a:prstGeom prst="rect">
            <a:avLst/>
          </a:prstGeom>
          <a:noFill/>
        </p:spPr>
        <p:txBody>
          <a:bodyPr wrap="square" lIns="91440" tIns="45720" rIns="91440" bIns="45720" rtlCol="0" anchor="t">
            <a:spAutoFit/>
          </a:bodyPr>
          <a:lstStyle/>
          <a:p>
            <a:pPr algn="ctr"/>
            <a:r>
              <a:rPr lang="en-US" sz="4400" b="1" dirty="0">
                <a:latin typeface="Trebuchet MS"/>
              </a:rPr>
              <a:t>Fundamentals of Literacy Coaching</a:t>
            </a:r>
            <a:endParaRPr lang="en-US" sz="4400" b="1" dirty="0">
              <a:latin typeface="Trebuchet MS" panose="020B0603020202020204" pitchFamily="34" charset="0"/>
            </a:endParaRPr>
          </a:p>
          <a:p>
            <a:pPr algn="ctr"/>
            <a:r>
              <a:rPr lang="en-US" sz="3200" dirty="0">
                <a:latin typeface="Trebuchet MS"/>
              </a:rPr>
              <a:t>Professional Development Modules</a:t>
            </a:r>
            <a:endParaRPr lang="en-US" sz="3200" dirty="0">
              <a:latin typeface="Trebuchet MS" panose="020B0603020202020204" pitchFamily="34" charset="0"/>
            </a:endParaRPr>
          </a:p>
        </p:txBody>
      </p:sp>
      <p:sp>
        <p:nvSpPr>
          <p:cNvPr id="13" name="Rectangle 12">
            <a:extLst>
              <a:ext uri="{FF2B5EF4-FFF2-40B4-BE49-F238E27FC236}">
                <a16:creationId xmlns:a16="http://schemas.microsoft.com/office/drawing/2014/main" id="{55A414B6-74CB-DA51-7E36-9EF46163D3CB}"/>
              </a:ext>
            </a:extLst>
          </p:cNvPr>
          <p:cNvSpPr/>
          <p:nvPr/>
        </p:nvSpPr>
        <p:spPr>
          <a:xfrm>
            <a:off x="3650625" y="3196476"/>
            <a:ext cx="4993939" cy="458685"/>
          </a:xfrm>
          <a:prstGeom prst="rect">
            <a:avLst/>
          </a:prstGeom>
          <a:solidFill>
            <a:srgbClr val="7938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Rectangle 13">
            <a:extLst>
              <a:ext uri="{FF2B5EF4-FFF2-40B4-BE49-F238E27FC236}">
                <a16:creationId xmlns:a16="http://schemas.microsoft.com/office/drawing/2014/main" id="{1FCF1805-5D95-3951-3404-C3A62E915CA4}"/>
              </a:ext>
            </a:extLst>
          </p:cNvPr>
          <p:cNvSpPr/>
          <p:nvPr/>
        </p:nvSpPr>
        <p:spPr>
          <a:xfrm>
            <a:off x="3606241" y="3158376"/>
            <a:ext cx="4993939" cy="4586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Google Shape;140;gf0ab268930_0_70">
            <a:extLst>
              <a:ext uri="{FF2B5EF4-FFF2-40B4-BE49-F238E27FC236}">
                <a16:creationId xmlns:a16="http://schemas.microsoft.com/office/drawing/2014/main" id="{B466896E-8924-CE51-C398-93C596086B48}"/>
              </a:ext>
            </a:extLst>
          </p:cNvPr>
          <p:cNvSpPr txBox="1">
            <a:spLocks/>
          </p:cNvSpPr>
          <p:nvPr/>
        </p:nvSpPr>
        <p:spPr>
          <a:xfrm>
            <a:off x="3652083" y="3124259"/>
            <a:ext cx="4992482" cy="458685"/>
          </a:xfrm>
          <a:prstGeom prst="rect">
            <a:avLst/>
          </a:prstGeom>
          <a:noFill/>
          <a:ln>
            <a:noFill/>
          </a:ln>
        </p:spPr>
        <p:txBody>
          <a:bodyPr spcFirstLastPara="1" vert="horz" wrap="square" lIns="91425" tIns="45700" rIns="91425" bIns="45700" rtlCol="0" anchor="t" anchorCtr="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17500">
              <a:lnSpc>
                <a:spcPct val="100000"/>
              </a:lnSpc>
              <a:spcBef>
                <a:spcPts val="600"/>
              </a:spcBef>
              <a:buClr>
                <a:schemeClr val="accent1"/>
              </a:buClr>
              <a:buSzPts val="2400"/>
            </a:pPr>
            <a:r>
              <a:rPr lang="en-US" sz="2000" b="1" dirty="0">
                <a:solidFill>
                  <a:srgbClr val="793889"/>
                </a:solidFill>
                <a:latin typeface="Trebuchet MS" panose="020B0603020202020204" pitchFamily="34" charset="0"/>
                <a:ea typeface="Calibri"/>
                <a:cs typeface="Calibri"/>
                <a:sym typeface="Calibri"/>
              </a:rPr>
              <a:t>Effective Practices in Teaching Adults</a:t>
            </a:r>
          </a:p>
        </p:txBody>
      </p:sp>
    </p:spTree>
    <p:extLst>
      <p:ext uri="{BB962C8B-B14F-4D97-AF65-F5344CB8AC3E}">
        <p14:creationId xmlns:p14="http://schemas.microsoft.com/office/powerpoint/2010/main" val="1041038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10</a:t>
            </a:fld>
            <a:endParaRPr dirty="0"/>
          </a:p>
        </p:txBody>
      </p:sp>
      <p:sp>
        <p:nvSpPr>
          <p:cNvPr id="7" name="Google Shape;412;p21">
            <a:extLst>
              <a:ext uri="{FF2B5EF4-FFF2-40B4-BE49-F238E27FC236}">
                <a16:creationId xmlns:a16="http://schemas.microsoft.com/office/drawing/2014/main" id="{B681CADB-0A29-5479-565D-1A3D8D150B2B}"/>
              </a:ext>
            </a:extLst>
          </p:cNvPr>
          <p:cNvSpPr txBox="1">
            <a:spLocks/>
          </p:cNvSpPr>
          <p:nvPr/>
        </p:nvSpPr>
        <p:spPr>
          <a:xfrm>
            <a:off x="1170432" y="1121665"/>
            <a:ext cx="8300836" cy="841247"/>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ct val="108108"/>
              <a:buFont typeface="Arial" panose="020B0604020202020204" pitchFamily="34" charset="0"/>
              <a:buNone/>
            </a:pPr>
            <a:r>
              <a:rPr lang="en-US" sz="3200" b="1" dirty="0">
                <a:latin typeface="Calibri"/>
                <a:ea typeface="Calibri"/>
                <a:cs typeface="Calibri"/>
                <a:sym typeface="Calibri"/>
              </a:rPr>
              <a:t>Building Knowledge of Adult Learners</a:t>
            </a:r>
            <a:endParaRPr lang="en-US" sz="3200" b="1" dirty="0"/>
          </a:p>
        </p:txBody>
      </p:sp>
      <p:pic>
        <p:nvPicPr>
          <p:cNvPr id="2" name="Picture 1">
            <a:extLst>
              <a:ext uri="{FF2B5EF4-FFF2-40B4-BE49-F238E27FC236}">
                <a16:creationId xmlns:a16="http://schemas.microsoft.com/office/drawing/2014/main" id="{AADEFDBF-73A0-9A33-F617-D50AF329D35B}"/>
              </a:ext>
            </a:extLst>
          </p:cNvPr>
          <p:cNvPicPr>
            <a:picLocks noChangeAspect="1"/>
          </p:cNvPicPr>
          <p:nvPr/>
        </p:nvPicPr>
        <p:blipFill>
          <a:blip r:embed="rId3"/>
          <a:stretch>
            <a:fillRect/>
          </a:stretch>
        </p:blipFill>
        <p:spPr>
          <a:xfrm>
            <a:off x="3486913" y="1767840"/>
            <a:ext cx="5169408" cy="4474464"/>
          </a:xfrm>
          <a:prstGeom prst="rect">
            <a:avLst/>
          </a:prstGeom>
        </p:spPr>
      </p:pic>
    </p:spTree>
    <p:extLst>
      <p:ext uri="{BB962C8B-B14F-4D97-AF65-F5344CB8AC3E}">
        <p14:creationId xmlns:p14="http://schemas.microsoft.com/office/powerpoint/2010/main" val="3226593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11</a:t>
            </a:fld>
            <a:endParaRPr dirty="0"/>
          </a:p>
        </p:txBody>
      </p:sp>
      <p:sp>
        <p:nvSpPr>
          <p:cNvPr id="7" name="Google Shape;412;p21">
            <a:extLst>
              <a:ext uri="{FF2B5EF4-FFF2-40B4-BE49-F238E27FC236}">
                <a16:creationId xmlns:a16="http://schemas.microsoft.com/office/drawing/2014/main" id="{B681CADB-0A29-5479-565D-1A3D8D150B2B}"/>
              </a:ext>
            </a:extLst>
          </p:cNvPr>
          <p:cNvSpPr txBox="1">
            <a:spLocks/>
          </p:cNvSpPr>
          <p:nvPr/>
        </p:nvSpPr>
        <p:spPr>
          <a:xfrm>
            <a:off x="1170432" y="1121665"/>
            <a:ext cx="8300836" cy="841247"/>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ct val="108108"/>
              <a:buFont typeface="Arial" panose="020B0604020202020204" pitchFamily="34" charset="0"/>
              <a:buNone/>
            </a:pPr>
            <a:r>
              <a:rPr lang="en-US" sz="3200" b="1" dirty="0">
                <a:latin typeface="Calibri"/>
                <a:ea typeface="Calibri"/>
                <a:cs typeface="Calibri"/>
                <a:sym typeface="Calibri"/>
              </a:rPr>
              <a:t>Building Knowledge of Adult Learners</a:t>
            </a:r>
            <a:endParaRPr lang="en-US" sz="3200" b="1" dirty="0"/>
          </a:p>
        </p:txBody>
      </p:sp>
      <p:pic>
        <p:nvPicPr>
          <p:cNvPr id="3" name="Picture 2">
            <a:extLst>
              <a:ext uri="{FF2B5EF4-FFF2-40B4-BE49-F238E27FC236}">
                <a16:creationId xmlns:a16="http://schemas.microsoft.com/office/drawing/2014/main" id="{4B83C740-E7A1-2E23-2A71-341AE7ECB760}"/>
              </a:ext>
            </a:extLst>
          </p:cNvPr>
          <p:cNvPicPr>
            <a:picLocks noChangeAspect="1"/>
          </p:cNvPicPr>
          <p:nvPr/>
        </p:nvPicPr>
        <p:blipFill>
          <a:blip r:embed="rId3"/>
          <a:stretch>
            <a:fillRect/>
          </a:stretch>
        </p:blipFill>
        <p:spPr>
          <a:xfrm>
            <a:off x="3239550" y="1792224"/>
            <a:ext cx="5648417" cy="4450080"/>
          </a:xfrm>
          <a:prstGeom prst="rect">
            <a:avLst/>
          </a:prstGeom>
        </p:spPr>
      </p:pic>
    </p:spTree>
    <p:extLst>
      <p:ext uri="{BB962C8B-B14F-4D97-AF65-F5344CB8AC3E}">
        <p14:creationId xmlns:p14="http://schemas.microsoft.com/office/powerpoint/2010/main" val="1840284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12</a:t>
            </a:fld>
            <a:endParaRPr dirty="0"/>
          </a:p>
        </p:txBody>
      </p:sp>
      <p:sp>
        <p:nvSpPr>
          <p:cNvPr id="2" name="Google Shape;223;p57">
            <a:extLst>
              <a:ext uri="{FF2B5EF4-FFF2-40B4-BE49-F238E27FC236}">
                <a16:creationId xmlns:a16="http://schemas.microsoft.com/office/drawing/2014/main" id="{D08D490C-1736-4140-B8F3-E651DA454069}"/>
              </a:ext>
            </a:extLst>
          </p:cNvPr>
          <p:cNvSpPr txBox="1">
            <a:spLocks/>
          </p:cNvSpPr>
          <p:nvPr/>
        </p:nvSpPr>
        <p:spPr>
          <a:xfrm>
            <a:off x="1061018" y="2672331"/>
            <a:ext cx="8778240" cy="3060234"/>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8000"/>
              </a:lnSpc>
              <a:spcBef>
                <a:spcPts val="0"/>
              </a:spcBef>
              <a:spcAft>
                <a:spcPts val="0"/>
              </a:spcAft>
              <a:buClr>
                <a:srgbClr val="000000"/>
              </a:buClr>
              <a:buSzPts val="2000"/>
              <a:buFont typeface="Arial"/>
              <a:buNone/>
            </a:pPr>
            <a:r>
              <a:rPr lang="en-US" sz="2400" b="1" i="0" u="none" strike="noStrike" cap="none" dirty="0">
                <a:solidFill>
                  <a:srgbClr val="000000"/>
                </a:solidFill>
                <a:latin typeface="Calibri"/>
                <a:ea typeface="Calibri"/>
                <a:cs typeface="Calibri"/>
                <a:sym typeface="Arial"/>
              </a:rPr>
              <a:t>Andragogy</a:t>
            </a:r>
          </a:p>
          <a:p>
            <a:pPr marL="0" indent="0">
              <a:lnSpc>
                <a:spcPct val="108000"/>
              </a:lnSpc>
              <a:spcBef>
                <a:spcPts val="0"/>
              </a:spcBef>
              <a:buSzPts val="2000"/>
              <a:buNone/>
            </a:pPr>
            <a:endParaRPr lang="en-US" sz="2400" b="1" dirty="0">
              <a:solidFill>
                <a:srgbClr val="000000"/>
              </a:solidFill>
              <a:latin typeface="Calibri"/>
              <a:ea typeface="Calibri"/>
              <a:cs typeface="Calibri"/>
              <a:sym typeface="Arial"/>
            </a:endParaRPr>
          </a:p>
          <a:p>
            <a:pPr marL="0" marR="0" lvl="0" indent="0" algn="l" rtl="0">
              <a:lnSpc>
                <a:spcPct val="108000"/>
              </a:lnSpc>
              <a:spcBef>
                <a:spcPts val="0"/>
              </a:spcBef>
              <a:spcAft>
                <a:spcPts val="0"/>
              </a:spcAft>
              <a:buClr>
                <a:srgbClr val="000000"/>
              </a:buClr>
              <a:buSzPts val="2000"/>
              <a:buFont typeface="Arial"/>
              <a:buNone/>
            </a:pPr>
            <a:r>
              <a:rPr lang="en-US" sz="2400" b="0" i="0" u="none" strike="noStrike" cap="none" dirty="0">
                <a:solidFill>
                  <a:srgbClr val="000000"/>
                </a:solidFill>
                <a:latin typeface="Calibri"/>
                <a:ea typeface="Calibri"/>
                <a:cs typeface="Calibri"/>
                <a:sym typeface="Arial"/>
              </a:rPr>
              <a:t>“The art and science of helping adults learn…is based on certain crucial assumptions about the differences between children and adults as learners” (Knowles, 1968).</a:t>
            </a:r>
            <a:endParaRPr lang="en-US" sz="2400" b="0" i="0" u="none" strike="noStrike" cap="none">
              <a:solidFill>
                <a:srgbClr val="000000"/>
              </a:solidFill>
              <a:latin typeface="Calibri"/>
              <a:ea typeface="Calibri"/>
              <a:cs typeface="Calibri"/>
            </a:endParaRPr>
          </a:p>
        </p:txBody>
      </p:sp>
      <p:sp>
        <p:nvSpPr>
          <p:cNvPr id="4" name="Google Shape;222;p57">
            <a:extLst>
              <a:ext uri="{FF2B5EF4-FFF2-40B4-BE49-F238E27FC236}">
                <a16:creationId xmlns:a16="http://schemas.microsoft.com/office/drawing/2014/main" id="{E9FB396C-A499-4ABE-B4AC-A3521E29C3E3}"/>
              </a:ext>
            </a:extLst>
          </p:cNvPr>
          <p:cNvSpPr txBox="1">
            <a:spLocks/>
          </p:cNvSpPr>
          <p:nvPr/>
        </p:nvSpPr>
        <p:spPr>
          <a:xfrm>
            <a:off x="1645920" y="999744"/>
            <a:ext cx="6820444" cy="469433"/>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SzPts val="4400"/>
            </a:pPr>
            <a:r>
              <a:rPr lang="en-US" sz="3200" b="1" dirty="0">
                <a:latin typeface="Calibri"/>
                <a:ea typeface="Calibri"/>
                <a:cs typeface="Calibri"/>
                <a:sym typeface="Calibri"/>
              </a:rPr>
              <a:t>Learn and Confirm</a:t>
            </a:r>
          </a:p>
        </p:txBody>
      </p:sp>
      <p:pic>
        <p:nvPicPr>
          <p:cNvPr id="3" name="Picture 2">
            <a:extLst>
              <a:ext uri="{FF2B5EF4-FFF2-40B4-BE49-F238E27FC236}">
                <a16:creationId xmlns:a16="http://schemas.microsoft.com/office/drawing/2014/main" id="{5E6AEA65-EC47-448A-C65E-BD359B4E389E}"/>
              </a:ext>
            </a:extLst>
          </p:cNvPr>
          <p:cNvPicPr>
            <a:picLocks noChangeAspect="1"/>
          </p:cNvPicPr>
          <p:nvPr/>
        </p:nvPicPr>
        <p:blipFill>
          <a:blip r:embed="rId3"/>
          <a:stretch>
            <a:fillRect/>
          </a:stretch>
        </p:blipFill>
        <p:spPr>
          <a:xfrm>
            <a:off x="960097" y="999744"/>
            <a:ext cx="518205" cy="469433"/>
          </a:xfrm>
          <a:prstGeom prst="rect">
            <a:avLst/>
          </a:prstGeom>
        </p:spPr>
      </p:pic>
      <p:sp>
        <p:nvSpPr>
          <p:cNvPr id="5" name="Google Shape;198;p26">
            <a:extLst>
              <a:ext uri="{FF2B5EF4-FFF2-40B4-BE49-F238E27FC236}">
                <a16:creationId xmlns:a16="http://schemas.microsoft.com/office/drawing/2014/main" id="{5F7C3FAC-E0D3-5E8B-16D0-38DFD14A8404}"/>
              </a:ext>
            </a:extLst>
          </p:cNvPr>
          <p:cNvSpPr txBox="1">
            <a:spLocks/>
          </p:cNvSpPr>
          <p:nvPr/>
        </p:nvSpPr>
        <p:spPr>
          <a:xfrm>
            <a:off x="1060704" y="1804416"/>
            <a:ext cx="7538664" cy="658367"/>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2400"/>
              <a:buFont typeface="Arial" panose="020B0604020202020204" pitchFamily="34" charset="0"/>
              <a:buNone/>
            </a:pPr>
            <a:r>
              <a:rPr lang="en-US" sz="3200" b="1" dirty="0">
                <a:latin typeface="Calibri"/>
                <a:ea typeface="Calibri"/>
                <a:cs typeface="Calibri"/>
                <a:sym typeface="Calibri"/>
              </a:rPr>
              <a:t>Building Knowledge of Adult Learners</a:t>
            </a:r>
            <a:endParaRPr lang="en-US" sz="3200" b="1" dirty="0"/>
          </a:p>
        </p:txBody>
      </p:sp>
    </p:spTree>
    <p:extLst>
      <p:ext uri="{BB962C8B-B14F-4D97-AF65-F5344CB8AC3E}">
        <p14:creationId xmlns:p14="http://schemas.microsoft.com/office/powerpoint/2010/main" val="3213547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13</a:t>
            </a:fld>
            <a:endParaRPr dirty="0"/>
          </a:p>
        </p:txBody>
      </p:sp>
      <p:sp>
        <p:nvSpPr>
          <p:cNvPr id="7" name="Google Shape;412;p21">
            <a:extLst>
              <a:ext uri="{FF2B5EF4-FFF2-40B4-BE49-F238E27FC236}">
                <a16:creationId xmlns:a16="http://schemas.microsoft.com/office/drawing/2014/main" id="{B681CADB-0A29-5479-565D-1A3D8D150B2B}"/>
              </a:ext>
            </a:extLst>
          </p:cNvPr>
          <p:cNvSpPr txBox="1">
            <a:spLocks/>
          </p:cNvSpPr>
          <p:nvPr/>
        </p:nvSpPr>
        <p:spPr>
          <a:xfrm>
            <a:off x="1024129" y="816864"/>
            <a:ext cx="8447139" cy="1219201"/>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ct val="108108"/>
              <a:buFont typeface="Arial" panose="020B0604020202020204" pitchFamily="34" charset="0"/>
              <a:buNone/>
            </a:pPr>
            <a:r>
              <a:rPr lang="en-US" sz="3200" b="1" dirty="0">
                <a:latin typeface="Calibri"/>
                <a:ea typeface="Calibri"/>
                <a:cs typeface="Calibri"/>
                <a:sym typeface="Calibri"/>
              </a:rPr>
              <a:t>Building Knowledge of Adult Learners</a:t>
            </a:r>
            <a:endParaRPr lang="en-US" sz="3200" b="1" dirty="0"/>
          </a:p>
        </p:txBody>
      </p:sp>
      <p:sp>
        <p:nvSpPr>
          <p:cNvPr id="5" name="TextBox 4">
            <a:extLst>
              <a:ext uri="{FF2B5EF4-FFF2-40B4-BE49-F238E27FC236}">
                <a16:creationId xmlns:a16="http://schemas.microsoft.com/office/drawing/2014/main" id="{3F8C21AD-14CE-DBBF-9239-7A6E48C0956A}"/>
              </a:ext>
            </a:extLst>
          </p:cNvPr>
          <p:cNvSpPr txBox="1"/>
          <p:nvPr/>
        </p:nvSpPr>
        <p:spPr>
          <a:xfrm>
            <a:off x="1524000" y="4442461"/>
            <a:ext cx="8636000" cy="1508105"/>
          </a:xfrm>
          <a:prstGeom prst="rect">
            <a:avLst/>
          </a:prstGeom>
          <a:noFill/>
        </p:spPr>
        <p:txBody>
          <a:bodyPr wrap="square">
            <a:spAutoFit/>
          </a:bodyPr>
          <a:lstStyle/>
          <a:p>
            <a:pPr marL="342900" lvl="0" indent="-342900">
              <a:buClr>
                <a:schemeClr val="tx1">
                  <a:lumMod val="50000"/>
                  <a:lumOff val="50000"/>
                </a:schemeClr>
              </a:buClr>
              <a:buSzPts val="1800"/>
              <a:buFont typeface="Arial"/>
              <a:buChar char="•"/>
            </a:pPr>
            <a:r>
              <a:rPr lang="en-US" sz="2000" b="1" dirty="0">
                <a:solidFill>
                  <a:srgbClr val="0000FF"/>
                </a:solidFill>
                <a:latin typeface="Calibri"/>
                <a:cs typeface="Calibri"/>
                <a:hlinkClick r:id="rId3"/>
              </a:rPr>
              <a:t>Video 2: Adult Learning Theory</a:t>
            </a:r>
            <a:r>
              <a:rPr lang="en-US" sz="2000" b="1">
                <a:solidFill>
                  <a:srgbClr val="0000FF"/>
                </a:solidFill>
                <a:latin typeface="Calibri"/>
                <a:cs typeface="Calibri"/>
                <a:hlinkClick r:id="rId3"/>
              </a:rPr>
              <a:t>: Knowles’s </a:t>
            </a:r>
            <a:r>
              <a:rPr lang="en-US" sz="2000" b="1" dirty="0">
                <a:solidFill>
                  <a:srgbClr val="0000FF"/>
                </a:solidFill>
                <a:latin typeface="Calibri"/>
                <a:cs typeface="Calibri"/>
                <a:hlinkClick r:id="rId3"/>
              </a:rPr>
              <a:t>6 Assumptions of Adult Learners </a:t>
            </a:r>
            <a:br>
              <a:rPr lang="en-US" sz="2000" b="1" dirty="0">
                <a:solidFill>
                  <a:schemeClr val="dk1"/>
                </a:solidFill>
                <a:latin typeface="Calibri"/>
                <a:cs typeface="Calibri"/>
              </a:rPr>
            </a:br>
            <a:r>
              <a:rPr lang="en-US" sz="2000" dirty="0">
                <a:solidFill>
                  <a:schemeClr val="dk1"/>
                </a:solidFill>
                <a:latin typeface="Calibri"/>
                <a:cs typeface="Calibri"/>
              </a:rPr>
              <a:t>presents assumptions and characteristics of adult learners that are important to consider for coaching.</a:t>
            </a:r>
          </a:p>
          <a:p>
            <a:pPr marL="342900" lvl="0" indent="-342900">
              <a:buClr>
                <a:schemeClr val="tx1">
                  <a:lumMod val="50000"/>
                  <a:lumOff val="50000"/>
                </a:schemeClr>
              </a:buClr>
              <a:buSzPts val="1800"/>
              <a:buFont typeface="Arial"/>
              <a:buChar char="•"/>
            </a:pPr>
            <a:r>
              <a:rPr lang="en-US" sz="2000" dirty="0">
                <a:solidFill>
                  <a:schemeClr val="dk1"/>
                </a:solidFill>
                <a:latin typeface="Calibri"/>
                <a:cs typeface="Calibri"/>
              </a:rPr>
              <a:t>Consider the importance of the assumptions/characteristics.</a:t>
            </a:r>
          </a:p>
          <a:p>
            <a:pPr lvl="0">
              <a:buClr>
                <a:schemeClr val="tx1">
                  <a:lumMod val="50000"/>
                  <a:lumOff val="50000"/>
                </a:schemeClr>
              </a:buClr>
              <a:buSzPts val="1800"/>
            </a:pPr>
            <a:r>
              <a:rPr lang="en-US" sz="1200" b="1" dirty="0">
                <a:solidFill>
                  <a:schemeClr val="dk1"/>
                </a:solidFill>
                <a:latin typeface="Calibri"/>
                <a:cs typeface="Calibri"/>
              </a:rPr>
              <a:t>          Video retrieved from </a:t>
            </a:r>
            <a:r>
              <a:rPr lang="en-US" sz="1200" b="1" dirty="0">
                <a:solidFill>
                  <a:schemeClr val="dk1"/>
                </a:solidFill>
                <a:latin typeface="Calibri"/>
                <a:cs typeface="Calibri"/>
                <a:hlinkClick r:id="rId4"/>
              </a:rPr>
              <a:t>https://www.youtube.com/watch?v=SArAggTULLU</a:t>
            </a:r>
            <a:r>
              <a:rPr lang="en-US" sz="1200" b="1" dirty="0">
                <a:solidFill>
                  <a:schemeClr val="dk1"/>
                </a:solidFill>
                <a:latin typeface="Calibri"/>
                <a:cs typeface="Calibri"/>
              </a:rPr>
              <a:t> 01/04/24.</a:t>
            </a:r>
          </a:p>
        </p:txBody>
      </p:sp>
      <p:pic>
        <p:nvPicPr>
          <p:cNvPr id="3" name="Picture 2">
            <a:extLst>
              <a:ext uri="{FF2B5EF4-FFF2-40B4-BE49-F238E27FC236}">
                <a16:creationId xmlns:a16="http://schemas.microsoft.com/office/drawing/2014/main" id="{CF7DB7A2-33A7-435E-9CF9-DCDEB33F30DC}"/>
              </a:ext>
            </a:extLst>
          </p:cNvPr>
          <p:cNvPicPr>
            <a:picLocks noChangeAspect="1"/>
          </p:cNvPicPr>
          <p:nvPr/>
        </p:nvPicPr>
        <p:blipFill>
          <a:blip r:embed="rId5"/>
          <a:stretch>
            <a:fillRect/>
          </a:stretch>
        </p:blipFill>
        <p:spPr>
          <a:xfrm>
            <a:off x="3688080" y="1549909"/>
            <a:ext cx="4815839" cy="2892552"/>
          </a:xfrm>
          <a:prstGeom prst="rect">
            <a:avLst/>
          </a:prstGeom>
        </p:spPr>
      </p:pic>
    </p:spTree>
    <p:extLst>
      <p:ext uri="{BB962C8B-B14F-4D97-AF65-F5344CB8AC3E}">
        <p14:creationId xmlns:p14="http://schemas.microsoft.com/office/powerpoint/2010/main" val="659151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14</a:t>
            </a:fld>
            <a:endParaRPr dirty="0"/>
          </a:p>
        </p:txBody>
      </p:sp>
      <p:sp>
        <p:nvSpPr>
          <p:cNvPr id="2" name="Google Shape;223;p57">
            <a:extLst>
              <a:ext uri="{FF2B5EF4-FFF2-40B4-BE49-F238E27FC236}">
                <a16:creationId xmlns:a16="http://schemas.microsoft.com/office/drawing/2014/main" id="{D08D490C-1736-4140-B8F3-E651DA454069}"/>
              </a:ext>
            </a:extLst>
          </p:cNvPr>
          <p:cNvSpPr txBox="1">
            <a:spLocks/>
          </p:cNvSpPr>
          <p:nvPr/>
        </p:nvSpPr>
        <p:spPr>
          <a:xfrm>
            <a:off x="941808" y="1999320"/>
            <a:ext cx="9351264" cy="3646552"/>
          </a:xfrm>
          <a:prstGeom prst="rect">
            <a:avLst/>
          </a:prstGeom>
          <a:noFill/>
          <a:ln>
            <a:noFill/>
          </a:ln>
        </p:spPr>
        <p:txBody>
          <a:bodyPr spcFirstLastPara="1" wrap="square" lIns="91425" tIns="45700" rIns="91425" bIns="45700" anchor="t" anchorCtr="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rtl="0">
              <a:lnSpc>
                <a:spcPct val="100000"/>
              </a:lnSpc>
              <a:spcBef>
                <a:spcPts val="0"/>
              </a:spcBef>
              <a:spcAft>
                <a:spcPts val="0"/>
              </a:spcAft>
              <a:buClr>
                <a:srgbClr val="000000"/>
              </a:buClr>
              <a:buSzPts val="2000"/>
              <a:buFont typeface="Arial"/>
              <a:buNone/>
            </a:pPr>
            <a:r>
              <a:rPr lang="en-US" sz="3200" b="1" i="0" u="none" strike="noStrike" cap="none" dirty="0">
                <a:solidFill>
                  <a:srgbClr val="000000"/>
                </a:solidFill>
                <a:latin typeface="Calibri"/>
                <a:ea typeface="Calibri"/>
                <a:cs typeface="Calibri"/>
                <a:sym typeface="Calibri"/>
              </a:rPr>
              <a:t>What Does the Research Say?</a:t>
            </a:r>
          </a:p>
          <a:p>
            <a:pPr marL="0" marR="0" lvl="0" indent="0" rtl="0">
              <a:lnSpc>
                <a:spcPct val="100000"/>
              </a:lnSpc>
              <a:spcBef>
                <a:spcPts val="0"/>
              </a:spcBef>
              <a:spcAft>
                <a:spcPts val="0"/>
              </a:spcAft>
              <a:buClr>
                <a:srgbClr val="000000"/>
              </a:buClr>
              <a:buSzPts val="2000"/>
              <a:buFont typeface="Arial"/>
              <a:buNone/>
            </a:pPr>
            <a:endParaRPr lang="en-US" sz="1100" i="0" u="none" strike="noStrike" cap="none" dirty="0">
              <a:solidFill>
                <a:srgbClr val="000000"/>
              </a:solidFill>
              <a:latin typeface="Calibri"/>
              <a:ea typeface="Calibri"/>
              <a:cs typeface="Calibri"/>
              <a:sym typeface="Calibri"/>
            </a:endParaRPr>
          </a:p>
          <a:p>
            <a:pPr marL="292100" marR="0" lvl="0" indent="-285750" algn="l" rtl="0">
              <a:lnSpc>
                <a:spcPct val="100000"/>
              </a:lnSpc>
              <a:spcBef>
                <a:spcPts val="0"/>
              </a:spcBef>
              <a:spcAft>
                <a:spcPts val="0"/>
              </a:spcAft>
              <a:buClr>
                <a:schemeClr val="tx1">
                  <a:lumMod val="50000"/>
                  <a:lumOff val="50000"/>
                </a:schemeClr>
              </a:buClr>
              <a:buSzPct val="100000"/>
              <a:buFont typeface="Arial" panose="020B0604020202020204" pitchFamily="34" charset="0"/>
              <a:buChar char="•"/>
            </a:pPr>
            <a:r>
              <a:rPr lang="en-US" sz="2400" i="0" u="none" strike="noStrike" cap="none" dirty="0">
                <a:solidFill>
                  <a:srgbClr val="000000"/>
                </a:solidFill>
                <a:latin typeface="Calibri"/>
                <a:ea typeface="Calibri"/>
                <a:cs typeface="Calibri"/>
                <a:sym typeface="Calibri"/>
              </a:rPr>
              <a:t>Each table will use articles</a:t>
            </a:r>
            <a:r>
              <a:rPr lang="en-US" sz="2400" b="1" i="0" u="none" strike="noStrike" cap="none" dirty="0">
                <a:solidFill>
                  <a:srgbClr val="000000"/>
                </a:solidFill>
                <a:latin typeface="Calibri"/>
                <a:ea typeface="Calibri"/>
                <a:cs typeface="Calibri"/>
                <a:sym typeface="Calibri"/>
              </a:rPr>
              <a:t> (Handouts </a:t>
            </a:r>
            <a:r>
              <a:rPr lang="en-US" sz="2400" b="1" dirty="0">
                <a:solidFill>
                  <a:srgbClr val="000000"/>
                </a:solidFill>
                <a:latin typeface="Calibri"/>
                <a:ea typeface="Calibri"/>
                <a:cs typeface="Calibri"/>
                <a:sym typeface="Calibri"/>
              </a:rPr>
              <a:t>1-4</a:t>
            </a:r>
            <a:r>
              <a:rPr lang="en-US" sz="2400" b="1" dirty="0">
                <a:latin typeface="Calibri"/>
                <a:ea typeface="Calibri"/>
                <a:cs typeface="Calibri"/>
                <a:sym typeface="Calibri"/>
              </a:rPr>
              <a:t>) </a:t>
            </a:r>
            <a:r>
              <a:rPr lang="en-US" sz="2400" i="0" u="none" strike="noStrike" cap="none" dirty="0">
                <a:solidFill>
                  <a:srgbClr val="000000"/>
                </a:solidFill>
                <a:latin typeface="Calibri"/>
                <a:ea typeface="Calibri"/>
                <a:cs typeface="Calibri"/>
                <a:sym typeface="Calibri"/>
              </a:rPr>
              <a:t>to research a characteristic of adult learners. </a:t>
            </a:r>
            <a:br>
              <a:rPr lang="en-US" sz="2400" i="0" u="none" strike="noStrike" cap="none" dirty="0">
                <a:solidFill>
                  <a:srgbClr val="000000"/>
                </a:solidFill>
                <a:latin typeface="Calibri"/>
                <a:ea typeface="Calibri"/>
                <a:cs typeface="Calibri"/>
                <a:sym typeface="Calibri"/>
              </a:rPr>
            </a:br>
            <a:r>
              <a:rPr lang="en-US" sz="2400" i="1" dirty="0">
                <a:solidFill>
                  <a:schemeClr val="dk1"/>
                </a:solidFill>
                <a:latin typeface="Calibri"/>
                <a:ea typeface="Calibri"/>
                <a:cs typeface="Calibri"/>
                <a:sym typeface="Calibri"/>
              </a:rPr>
              <a:t>(need to know; self-concept; adult learner experience; readiness to learn; orientation to learning; motivation to learn)</a:t>
            </a:r>
            <a:endParaRPr lang="en-US" sz="2400" dirty="0">
              <a:solidFill>
                <a:schemeClr val="dk1"/>
              </a:solidFill>
              <a:latin typeface="Calibri"/>
              <a:ea typeface="Calibri"/>
              <a:cs typeface="Calibri"/>
              <a:sym typeface="Calibri"/>
            </a:endParaRPr>
          </a:p>
          <a:p>
            <a:pPr marL="292100" indent="-285750">
              <a:lnSpc>
                <a:spcPct val="100000"/>
              </a:lnSpc>
              <a:spcBef>
                <a:spcPts val="0"/>
              </a:spcBef>
              <a:buClr>
                <a:schemeClr val="tx1">
                  <a:lumMod val="50000"/>
                  <a:lumOff val="50000"/>
                </a:schemeClr>
              </a:buClr>
              <a:buSzPct val="100000"/>
            </a:pPr>
            <a:r>
              <a:rPr lang="en-US" sz="2400" i="0" u="none" strike="noStrike" cap="none" dirty="0">
                <a:solidFill>
                  <a:srgbClr val="000000"/>
                </a:solidFill>
                <a:latin typeface="Calibri"/>
                <a:ea typeface="Calibri"/>
                <a:cs typeface="Calibri"/>
                <a:sym typeface="Calibri"/>
              </a:rPr>
              <a:t>Describe the characteristics of the learner you have been assigned.</a:t>
            </a:r>
            <a:r>
              <a:rPr lang="en-US" sz="2400" dirty="0">
                <a:solidFill>
                  <a:srgbClr val="000000"/>
                </a:solidFill>
                <a:latin typeface="Calibri"/>
                <a:ea typeface="Calibri"/>
                <a:cs typeface="Calibri"/>
                <a:sym typeface="Calibri"/>
              </a:rPr>
              <a:t> </a:t>
            </a:r>
            <a:endParaRPr lang="en-US" sz="2400" i="0" u="none" strike="noStrike" cap="none" dirty="0">
              <a:solidFill>
                <a:srgbClr val="000000"/>
              </a:solidFill>
              <a:latin typeface="Calibri"/>
              <a:ea typeface="Calibri"/>
              <a:cs typeface="Calibri"/>
              <a:sym typeface="Calibri"/>
            </a:endParaRPr>
          </a:p>
          <a:p>
            <a:pPr marL="292100" marR="0" lvl="0" indent="-285750" algn="l" rtl="0">
              <a:lnSpc>
                <a:spcPct val="100000"/>
              </a:lnSpc>
              <a:spcBef>
                <a:spcPts val="0"/>
              </a:spcBef>
              <a:spcAft>
                <a:spcPts val="0"/>
              </a:spcAft>
              <a:buClr>
                <a:schemeClr val="tx1">
                  <a:lumMod val="50000"/>
                  <a:lumOff val="50000"/>
                </a:schemeClr>
              </a:buClr>
              <a:buSzPct val="100000"/>
              <a:buFont typeface="Arial" panose="020B0604020202020204" pitchFamily="34" charset="0"/>
              <a:buChar char="•"/>
            </a:pPr>
            <a:r>
              <a:rPr lang="en-US" sz="2400" i="0" u="none" strike="noStrike" cap="none" dirty="0">
                <a:solidFill>
                  <a:srgbClr val="000000"/>
                </a:solidFill>
                <a:latin typeface="Calibri"/>
                <a:ea typeface="Calibri"/>
                <a:cs typeface="Calibri"/>
                <a:sym typeface="Calibri"/>
              </a:rPr>
              <a:t>How is this characteristic different from a young learner? </a:t>
            </a:r>
          </a:p>
          <a:p>
            <a:pPr marL="292100" marR="0" lvl="0" indent="-285750" algn="l" rtl="0">
              <a:lnSpc>
                <a:spcPct val="100000"/>
              </a:lnSpc>
              <a:spcBef>
                <a:spcPts val="0"/>
              </a:spcBef>
              <a:spcAft>
                <a:spcPts val="0"/>
              </a:spcAft>
              <a:buClr>
                <a:schemeClr val="tx1">
                  <a:lumMod val="50000"/>
                  <a:lumOff val="50000"/>
                </a:schemeClr>
              </a:buClr>
              <a:buSzPct val="100000"/>
              <a:buFont typeface="Arial" panose="020B0604020202020204" pitchFamily="34" charset="0"/>
              <a:buChar char="•"/>
            </a:pPr>
            <a:r>
              <a:rPr lang="en-US" sz="2400" i="0" u="none" strike="noStrike" cap="none" dirty="0">
                <a:solidFill>
                  <a:srgbClr val="000000"/>
                </a:solidFill>
                <a:latin typeface="Calibri"/>
                <a:ea typeface="Calibri"/>
                <a:cs typeface="Calibri"/>
                <a:sym typeface="Calibri"/>
              </a:rPr>
              <a:t>What are the implications for coaching? </a:t>
            </a:r>
          </a:p>
          <a:p>
            <a:pPr marL="292100" marR="0" lvl="0" indent="-285750" algn="l" rtl="0">
              <a:lnSpc>
                <a:spcPct val="100000"/>
              </a:lnSpc>
              <a:spcBef>
                <a:spcPts val="0"/>
              </a:spcBef>
              <a:spcAft>
                <a:spcPts val="0"/>
              </a:spcAft>
              <a:buClr>
                <a:schemeClr val="tx1">
                  <a:lumMod val="50000"/>
                  <a:lumOff val="50000"/>
                </a:schemeClr>
              </a:buClr>
              <a:buSzPct val="100000"/>
              <a:buFont typeface="Arial" panose="020B0604020202020204" pitchFamily="34" charset="0"/>
              <a:buChar char="•"/>
            </a:pPr>
            <a:r>
              <a:rPr lang="en-US" sz="2400" i="0" u="none" strike="noStrike" cap="none" dirty="0">
                <a:solidFill>
                  <a:srgbClr val="000000"/>
                </a:solidFill>
                <a:latin typeface="Calibri"/>
                <a:ea typeface="Calibri"/>
                <a:cs typeface="Calibri"/>
                <a:sym typeface="Calibri"/>
              </a:rPr>
              <a:t>What are some strategies aligned with this characteristic that you can use with teachers? </a:t>
            </a:r>
          </a:p>
          <a:p>
            <a:pPr marL="285750" marR="0" lvl="0" indent="-184150" algn="l" rtl="0">
              <a:lnSpc>
                <a:spcPct val="100000"/>
              </a:lnSpc>
              <a:spcBef>
                <a:spcPts val="0"/>
              </a:spcBef>
              <a:spcAft>
                <a:spcPts val="0"/>
              </a:spcAft>
              <a:buClr>
                <a:srgbClr val="000000"/>
              </a:buClr>
              <a:buSzPts val="1600"/>
              <a:buFont typeface="Arial"/>
              <a:buNone/>
            </a:pPr>
            <a:endParaRPr lang="en-US" sz="2400" dirty="0">
              <a:latin typeface="Calibri"/>
              <a:ea typeface="Calibri"/>
              <a:cs typeface="Calibri"/>
              <a:sym typeface="Calibri"/>
            </a:endParaRPr>
          </a:p>
          <a:p>
            <a:pPr marL="285750" marR="0" lvl="0" indent="-184150" algn="l" rtl="0">
              <a:lnSpc>
                <a:spcPct val="100000"/>
              </a:lnSpc>
              <a:spcBef>
                <a:spcPts val="0"/>
              </a:spcBef>
              <a:spcAft>
                <a:spcPts val="0"/>
              </a:spcAft>
              <a:buClr>
                <a:srgbClr val="000000"/>
              </a:buClr>
              <a:buSzPts val="1600"/>
              <a:buFont typeface="Arial"/>
              <a:buNone/>
            </a:pPr>
            <a:r>
              <a:rPr lang="en-US" sz="2400" dirty="0">
                <a:latin typeface="Calibri"/>
                <a:ea typeface="Calibri"/>
                <a:cs typeface="Calibri"/>
                <a:sym typeface="Calibri"/>
              </a:rPr>
              <a:t>Create a visual of your characteristic on chart paper and share your findings.</a:t>
            </a:r>
          </a:p>
        </p:txBody>
      </p:sp>
      <p:sp>
        <p:nvSpPr>
          <p:cNvPr id="4" name="Google Shape;222;p57">
            <a:extLst>
              <a:ext uri="{FF2B5EF4-FFF2-40B4-BE49-F238E27FC236}">
                <a16:creationId xmlns:a16="http://schemas.microsoft.com/office/drawing/2014/main" id="{E9FB396C-A499-4ABE-B4AC-A3521E29C3E3}"/>
              </a:ext>
            </a:extLst>
          </p:cNvPr>
          <p:cNvSpPr txBox="1">
            <a:spLocks/>
          </p:cNvSpPr>
          <p:nvPr/>
        </p:nvSpPr>
        <p:spPr>
          <a:xfrm>
            <a:off x="1645920" y="962542"/>
            <a:ext cx="6820444" cy="469433"/>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SzPts val="4400"/>
            </a:pPr>
            <a:r>
              <a:rPr lang="en-US" sz="3200" b="1" dirty="0">
                <a:latin typeface="Calibri"/>
                <a:ea typeface="Calibri"/>
                <a:cs typeface="Calibri"/>
                <a:sym typeface="Calibri"/>
              </a:rPr>
              <a:t>Collaborate and Practice</a:t>
            </a:r>
          </a:p>
        </p:txBody>
      </p:sp>
      <p:sp>
        <p:nvSpPr>
          <p:cNvPr id="5" name="Google Shape;198;p26">
            <a:extLst>
              <a:ext uri="{FF2B5EF4-FFF2-40B4-BE49-F238E27FC236}">
                <a16:creationId xmlns:a16="http://schemas.microsoft.com/office/drawing/2014/main" id="{5F7C3FAC-E0D3-5E8B-16D0-38DFD14A8404}"/>
              </a:ext>
            </a:extLst>
          </p:cNvPr>
          <p:cNvSpPr txBox="1">
            <a:spLocks/>
          </p:cNvSpPr>
          <p:nvPr/>
        </p:nvSpPr>
        <p:spPr>
          <a:xfrm>
            <a:off x="941808" y="1497442"/>
            <a:ext cx="7657560" cy="780287"/>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2400"/>
              <a:buFont typeface="Arial" panose="020B0604020202020204" pitchFamily="34" charset="0"/>
              <a:buNone/>
            </a:pPr>
            <a:r>
              <a:rPr lang="en-US" sz="3200" b="1" dirty="0">
                <a:latin typeface="Calibri"/>
                <a:ea typeface="Calibri"/>
                <a:cs typeface="Calibri"/>
                <a:sym typeface="Calibri"/>
              </a:rPr>
              <a:t>Building Knowledge of Adult Learners</a:t>
            </a:r>
            <a:endParaRPr lang="en-US" sz="3200" b="1" dirty="0"/>
          </a:p>
        </p:txBody>
      </p:sp>
      <p:pic>
        <p:nvPicPr>
          <p:cNvPr id="6" name="Picture 5">
            <a:extLst>
              <a:ext uri="{FF2B5EF4-FFF2-40B4-BE49-F238E27FC236}">
                <a16:creationId xmlns:a16="http://schemas.microsoft.com/office/drawing/2014/main" id="{C8A55151-DBF8-5C21-B012-7DA2364FEEFA}"/>
              </a:ext>
            </a:extLst>
          </p:cNvPr>
          <p:cNvPicPr>
            <a:picLocks noChangeAspect="1"/>
          </p:cNvPicPr>
          <p:nvPr/>
        </p:nvPicPr>
        <p:blipFill>
          <a:blip r:embed="rId3"/>
          <a:stretch>
            <a:fillRect/>
          </a:stretch>
        </p:blipFill>
        <p:spPr>
          <a:xfrm>
            <a:off x="941808" y="975357"/>
            <a:ext cx="554784" cy="518205"/>
          </a:xfrm>
          <a:prstGeom prst="rect">
            <a:avLst/>
          </a:prstGeom>
        </p:spPr>
      </p:pic>
    </p:spTree>
    <p:extLst>
      <p:ext uri="{BB962C8B-B14F-4D97-AF65-F5344CB8AC3E}">
        <p14:creationId xmlns:p14="http://schemas.microsoft.com/office/powerpoint/2010/main" val="3126238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15</a:t>
            </a:fld>
            <a:endParaRPr dirty="0"/>
          </a:p>
        </p:txBody>
      </p:sp>
      <p:sp>
        <p:nvSpPr>
          <p:cNvPr id="2" name="Google Shape;223;p57">
            <a:extLst>
              <a:ext uri="{FF2B5EF4-FFF2-40B4-BE49-F238E27FC236}">
                <a16:creationId xmlns:a16="http://schemas.microsoft.com/office/drawing/2014/main" id="{D08D490C-1736-4140-B8F3-E651DA454069}"/>
              </a:ext>
            </a:extLst>
          </p:cNvPr>
          <p:cNvSpPr txBox="1">
            <a:spLocks/>
          </p:cNvSpPr>
          <p:nvPr/>
        </p:nvSpPr>
        <p:spPr>
          <a:xfrm>
            <a:off x="1158240" y="2133600"/>
            <a:ext cx="8486502" cy="3852672"/>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rtl="0">
              <a:lnSpc>
                <a:spcPct val="100000"/>
              </a:lnSpc>
              <a:spcBef>
                <a:spcPts val="0"/>
              </a:spcBef>
              <a:spcAft>
                <a:spcPts val="0"/>
              </a:spcAft>
              <a:buClr>
                <a:srgbClr val="000000"/>
              </a:buClr>
              <a:buSzPts val="2000"/>
              <a:buFont typeface="Arial"/>
              <a:buNone/>
            </a:pPr>
            <a:r>
              <a:rPr lang="en-US" sz="2800" b="1" i="0" u="none" strike="noStrike" cap="none">
                <a:solidFill>
                  <a:srgbClr val="000000"/>
                </a:solidFill>
                <a:latin typeface="Calibri"/>
                <a:ea typeface="Calibri"/>
                <a:cs typeface="Calibri"/>
                <a:sym typeface="Arial"/>
              </a:rPr>
              <a:t>Honor Each Learner</a:t>
            </a:r>
            <a:endParaRPr lang="en-US" sz="1800" b="0" i="0" u="none" strike="noStrike" cap="none" dirty="0">
              <a:solidFill>
                <a:srgbClr val="000000"/>
              </a:solidFill>
              <a:latin typeface="Calibri"/>
              <a:ea typeface="Calibri"/>
              <a:cs typeface="Calibri"/>
              <a:sym typeface="Arial"/>
            </a:endParaRPr>
          </a:p>
          <a:p>
            <a:pPr marL="0" marR="0" lvl="0" indent="0" rtl="0">
              <a:lnSpc>
                <a:spcPct val="100000"/>
              </a:lnSpc>
              <a:spcBef>
                <a:spcPts val="0"/>
              </a:spcBef>
              <a:spcAft>
                <a:spcPts val="0"/>
              </a:spcAft>
              <a:buClr>
                <a:srgbClr val="000000"/>
              </a:buClr>
              <a:buSzPts val="2000"/>
              <a:buFont typeface="Arial"/>
              <a:buNone/>
            </a:pPr>
            <a:r>
              <a:rPr lang="en-US" sz="2800" b="1" i="0" u="none" strike="noStrike" cap="none" dirty="0">
                <a:solidFill>
                  <a:srgbClr val="000000"/>
                </a:solidFill>
                <a:latin typeface="Calibri"/>
                <a:ea typeface="Calibri"/>
                <a:cs typeface="Calibri"/>
                <a:sym typeface="Arial"/>
              </a:rPr>
              <a:t> </a:t>
            </a:r>
            <a:endParaRPr lang="en-US" sz="2800" b="0" i="0" u="none" strike="noStrike" cap="none" dirty="0">
              <a:solidFill>
                <a:srgbClr val="000000"/>
              </a:solidFill>
              <a:latin typeface="Calibri"/>
              <a:ea typeface="Calibri"/>
              <a:cs typeface="Calibri"/>
              <a:sym typeface="Arial"/>
            </a:endParaRPr>
          </a:p>
          <a:p>
            <a:pPr marL="342900" indent="-342900">
              <a:lnSpc>
                <a:spcPct val="100000"/>
              </a:lnSpc>
              <a:spcBef>
                <a:spcPts val="0"/>
              </a:spcBef>
              <a:buClr>
                <a:schemeClr val="tx1">
                  <a:lumMod val="50000"/>
                  <a:lumOff val="50000"/>
                </a:schemeClr>
              </a:buClr>
              <a:buSzPts val="2000"/>
            </a:pPr>
            <a:r>
              <a:rPr lang="en-US" sz="2400" b="0" i="0" u="none" strike="noStrike" cap="none" dirty="0">
                <a:solidFill>
                  <a:srgbClr val="000000"/>
                </a:solidFill>
                <a:latin typeface="Calibri"/>
                <a:ea typeface="Calibri"/>
                <a:cs typeface="Calibri"/>
                <a:sym typeface="Arial"/>
              </a:rPr>
              <a:t>Literacy Coaches honor the characteristics of adult learners.</a:t>
            </a:r>
            <a:r>
              <a:rPr lang="en-US" sz="2400" dirty="0">
                <a:solidFill>
                  <a:srgbClr val="000000"/>
                </a:solidFill>
                <a:latin typeface="Calibri"/>
                <a:ea typeface="Calibri"/>
                <a:cs typeface="Calibri"/>
                <a:sym typeface="Arial"/>
              </a:rPr>
              <a:t> </a:t>
            </a:r>
          </a:p>
          <a:p>
            <a:pPr marL="342900" marR="0" lvl="0" indent="-342900" algn="l" rtl="0">
              <a:lnSpc>
                <a:spcPct val="100000"/>
              </a:lnSpc>
              <a:spcBef>
                <a:spcPts val="0"/>
              </a:spcBef>
              <a:spcAft>
                <a:spcPts val="0"/>
              </a:spcAft>
              <a:buClr>
                <a:schemeClr val="tx1">
                  <a:lumMod val="50000"/>
                  <a:lumOff val="50000"/>
                </a:schemeClr>
              </a:buClr>
              <a:buSzPts val="2000"/>
              <a:buFont typeface="Arial" panose="020B0604020202020204" pitchFamily="34" charset="0"/>
              <a:buChar char="•"/>
            </a:pPr>
            <a:r>
              <a:rPr lang="en-US" sz="2400" b="0" i="0" u="none" strike="noStrike" cap="none" dirty="0">
                <a:solidFill>
                  <a:srgbClr val="000000"/>
                </a:solidFill>
                <a:latin typeface="Calibri"/>
                <a:ea typeface="Calibri"/>
                <a:cs typeface="Calibri"/>
                <a:sym typeface="Arial"/>
              </a:rPr>
              <a:t>Honor each adult learner as an individual whose needs and interests are respected and incorporated into the coach/learner relationship.</a:t>
            </a:r>
            <a:r>
              <a:rPr lang="en-US" sz="2400" dirty="0">
                <a:solidFill>
                  <a:srgbClr val="000000"/>
                </a:solidFill>
                <a:latin typeface="Calibri"/>
                <a:ea typeface="Calibri"/>
                <a:cs typeface="Calibri"/>
                <a:sym typeface="Arial"/>
              </a:rPr>
              <a:t> </a:t>
            </a:r>
            <a:endParaRPr lang="en-US" sz="2400" b="0" i="0" u="none" strike="noStrike" cap="none" dirty="0">
              <a:solidFill>
                <a:srgbClr val="000000"/>
              </a:solidFill>
              <a:latin typeface="Calibri"/>
              <a:ea typeface="Calibri"/>
              <a:cs typeface="Calibri"/>
            </a:endParaRPr>
          </a:p>
        </p:txBody>
      </p:sp>
      <p:sp>
        <p:nvSpPr>
          <p:cNvPr id="4" name="Google Shape;222;p57">
            <a:extLst>
              <a:ext uri="{FF2B5EF4-FFF2-40B4-BE49-F238E27FC236}">
                <a16:creationId xmlns:a16="http://schemas.microsoft.com/office/drawing/2014/main" id="{E9FB396C-A499-4ABE-B4AC-A3521E29C3E3}"/>
              </a:ext>
            </a:extLst>
          </p:cNvPr>
          <p:cNvSpPr txBox="1">
            <a:spLocks/>
          </p:cNvSpPr>
          <p:nvPr/>
        </p:nvSpPr>
        <p:spPr>
          <a:xfrm>
            <a:off x="1158240" y="871728"/>
            <a:ext cx="7308124" cy="1005840"/>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SzPts val="4400"/>
            </a:pPr>
            <a:r>
              <a:rPr lang="en-US" sz="3200" b="1" dirty="0">
                <a:latin typeface="Calibri"/>
                <a:ea typeface="Calibri"/>
                <a:cs typeface="Calibri"/>
                <a:sym typeface="Calibri"/>
              </a:rPr>
              <a:t>Building Knowledge of Adult Learners</a:t>
            </a:r>
          </a:p>
        </p:txBody>
      </p:sp>
    </p:spTree>
    <p:extLst>
      <p:ext uri="{BB962C8B-B14F-4D97-AF65-F5344CB8AC3E}">
        <p14:creationId xmlns:p14="http://schemas.microsoft.com/office/powerpoint/2010/main" val="1305603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16</a:t>
            </a:fld>
            <a:endParaRPr dirty="0"/>
          </a:p>
        </p:txBody>
      </p:sp>
      <p:sp>
        <p:nvSpPr>
          <p:cNvPr id="2" name="Google Shape;223;p57">
            <a:extLst>
              <a:ext uri="{FF2B5EF4-FFF2-40B4-BE49-F238E27FC236}">
                <a16:creationId xmlns:a16="http://schemas.microsoft.com/office/drawing/2014/main" id="{D08D490C-1736-4140-B8F3-E651DA454069}"/>
              </a:ext>
            </a:extLst>
          </p:cNvPr>
          <p:cNvSpPr txBox="1">
            <a:spLocks/>
          </p:cNvSpPr>
          <p:nvPr/>
        </p:nvSpPr>
        <p:spPr>
          <a:xfrm>
            <a:off x="1158240" y="2133600"/>
            <a:ext cx="6998208" cy="3852672"/>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rtl="0">
              <a:lnSpc>
                <a:spcPct val="100000"/>
              </a:lnSpc>
              <a:spcBef>
                <a:spcPts val="0"/>
              </a:spcBef>
              <a:spcAft>
                <a:spcPts val="0"/>
              </a:spcAft>
              <a:buClr>
                <a:srgbClr val="000000"/>
              </a:buClr>
              <a:buSzPts val="2000"/>
              <a:buFont typeface="Arial"/>
              <a:buNone/>
            </a:pPr>
            <a:r>
              <a:rPr lang="en-US" sz="2800" b="1" i="0" u="none" strike="noStrike" cap="none" dirty="0">
                <a:solidFill>
                  <a:srgbClr val="000000"/>
                </a:solidFill>
                <a:latin typeface="Calibri"/>
                <a:ea typeface="Calibri"/>
                <a:cs typeface="Calibri"/>
                <a:sym typeface="Calibri"/>
              </a:rPr>
              <a:t>Reflection</a:t>
            </a:r>
            <a:endParaRPr lang="en-US" sz="1800" b="0" i="0" u="none" strike="noStrike" cap="none" dirty="0">
              <a:solidFill>
                <a:srgbClr val="000000"/>
              </a:solidFill>
              <a:latin typeface="Arial"/>
              <a:ea typeface="Arial"/>
              <a:cs typeface="Arial"/>
              <a:sym typeface="Arial"/>
            </a:endParaRPr>
          </a:p>
          <a:p>
            <a:pPr marL="0" marR="0" lvl="0" indent="0" rtl="0">
              <a:lnSpc>
                <a:spcPct val="100000"/>
              </a:lnSpc>
              <a:spcBef>
                <a:spcPts val="0"/>
              </a:spcBef>
              <a:spcAft>
                <a:spcPts val="0"/>
              </a:spcAft>
              <a:buClr>
                <a:srgbClr val="000000"/>
              </a:buClr>
              <a:buSzPts val="2000"/>
              <a:buFont typeface="Arial"/>
              <a:buNone/>
            </a:pPr>
            <a:r>
              <a:rPr lang="en-US" sz="2800" b="1" i="0" u="none" strike="noStrike" cap="none" dirty="0">
                <a:solidFill>
                  <a:srgbClr val="000000"/>
                </a:solidFill>
                <a:latin typeface="Calibri"/>
                <a:ea typeface="Calibri"/>
                <a:cs typeface="Calibri"/>
                <a:sym typeface="Calibri"/>
              </a:rPr>
              <a:t> </a:t>
            </a:r>
            <a:endParaRPr lang="en-US" sz="2800" b="0" i="0" u="none" strike="noStrike" cap="none" dirty="0">
              <a:solidFill>
                <a:srgbClr val="000000"/>
              </a:solidFill>
              <a:latin typeface="Calibri"/>
              <a:ea typeface="Calibri"/>
              <a:cs typeface="Calibri"/>
              <a:sym typeface="Calibri"/>
            </a:endParaRPr>
          </a:p>
          <a:p>
            <a:pPr marL="0" indent="0">
              <a:lnSpc>
                <a:spcPct val="100000"/>
              </a:lnSpc>
              <a:spcBef>
                <a:spcPts val="0"/>
              </a:spcBef>
              <a:buClr>
                <a:srgbClr val="000000"/>
              </a:buClr>
              <a:buSzPts val="2000"/>
              <a:buNone/>
            </a:pPr>
            <a:r>
              <a:rPr lang="en-US" sz="2800" b="0" u="none" strike="noStrike" cap="none" dirty="0">
                <a:solidFill>
                  <a:srgbClr val="000000"/>
                </a:solidFill>
                <a:latin typeface="Calibri"/>
                <a:ea typeface="Calibri"/>
                <a:cs typeface="Calibri"/>
                <a:sym typeface="Calibri"/>
              </a:rPr>
              <a:t>“There needs to be a clear vision of how to lead adult learning processes and a culture of adult learning needs to be in place in order for there to be significant student growth over time</a:t>
            </a:r>
            <a:r>
              <a:rPr lang="en-US" dirty="0">
                <a:solidFill>
                  <a:srgbClr val="000000"/>
                </a:solidFill>
                <a:latin typeface="Calibri"/>
                <a:ea typeface="Calibri"/>
                <a:cs typeface="Calibri"/>
                <a:sym typeface="Calibri"/>
              </a:rPr>
              <a:t>” (Bredenstein et al, 2012). </a:t>
            </a:r>
            <a:endParaRPr lang="en-US" dirty="0">
              <a:solidFill>
                <a:srgbClr val="000000"/>
              </a:solidFill>
              <a:latin typeface="Calibri"/>
              <a:ea typeface="Calibri"/>
              <a:cs typeface="Calibri"/>
            </a:endParaRPr>
          </a:p>
          <a:p>
            <a:pPr marL="0" indent="0">
              <a:lnSpc>
                <a:spcPct val="100000"/>
              </a:lnSpc>
              <a:spcBef>
                <a:spcPts val="0"/>
              </a:spcBef>
              <a:buSzPts val="2000"/>
              <a:buNone/>
            </a:pPr>
            <a:endParaRPr lang="en-US" b="0" u="none" strike="noStrike" cap="none" dirty="0">
              <a:solidFill>
                <a:srgbClr val="000000"/>
              </a:solidFill>
              <a:latin typeface="Calibri"/>
              <a:ea typeface="Calibri"/>
              <a:cs typeface="Calibri"/>
            </a:endParaRPr>
          </a:p>
        </p:txBody>
      </p:sp>
      <p:sp>
        <p:nvSpPr>
          <p:cNvPr id="4" name="Google Shape;222;p57">
            <a:extLst>
              <a:ext uri="{FF2B5EF4-FFF2-40B4-BE49-F238E27FC236}">
                <a16:creationId xmlns:a16="http://schemas.microsoft.com/office/drawing/2014/main" id="{E9FB396C-A499-4ABE-B4AC-A3521E29C3E3}"/>
              </a:ext>
            </a:extLst>
          </p:cNvPr>
          <p:cNvSpPr txBox="1">
            <a:spLocks/>
          </p:cNvSpPr>
          <p:nvPr/>
        </p:nvSpPr>
        <p:spPr>
          <a:xfrm>
            <a:off x="1158240" y="871728"/>
            <a:ext cx="7308124" cy="1005840"/>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SzPts val="4400"/>
            </a:pPr>
            <a:r>
              <a:rPr lang="en-US" sz="3200" b="1" dirty="0">
                <a:latin typeface="Calibri"/>
                <a:ea typeface="Calibri"/>
                <a:cs typeface="Calibri"/>
                <a:sym typeface="Calibri"/>
              </a:rPr>
              <a:t>Building Knowledge of Adult Learners</a:t>
            </a:r>
          </a:p>
        </p:txBody>
      </p:sp>
      <p:pic>
        <p:nvPicPr>
          <p:cNvPr id="3" name="Picture 2">
            <a:extLst>
              <a:ext uri="{FF2B5EF4-FFF2-40B4-BE49-F238E27FC236}">
                <a16:creationId xmlns:a16="http://schemas.microsoft.com/office/drawing/2014/main" id="{7EE493CD-CCD8-B06E-4938-04426D4EF1F5}"/>
              </a:ext>
            </a:extLst>
          </p:cNvPr>
          <p:cNvPicPr>
            <a:picLocks noChangeAspect="1"/>
          </p:cNvPicPr>
          <p:nvPr/>
        </p:nvPicPr>
        <p:blipFill>
          <a:blip r:embed="rId3"/>
          <a:stretch>
            <a:fillRect/>
          </a:stretch>
        </p:blipFill>
        <p:spPr>
          <a:xfrm>
            <a:off x="8741665" y="2487168"/>
            <a:ext cx="2811292" cy="2670047"/>
          </a:xfrm>
          <a:prstGeom prst="rect">
            <a:avLst/>
          </a:prstGeom>
        </p:spPr>
      </p:pic>
    </p:spTree>
    <p:extLst>
      <p:ext uri="{BB962C8B-B14F-4D97-AF65-F5344CB8AC3E}">
        <p14:creationId xmlns:p14="http://schemas.microsoft.com/office/powerpoint/2010/main" val="1000164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17</a:t>
            </a:fld>
            <a:endParaRPr dirty="0"/>
          </a:p>
        </p:txBody>
      </p:sp>
      <p:sp>
        <p:nvSpPr>
          <p:cNvPr id="2" name="Google Shape;223;p57">
            <a:extLst>
              <a:ext uri="{FF2B5EF4-FFF2-40B4-BE49-F238E27FC236}">
                <a16:creationId xmlns:a16="http://schemas.microsoft.com/office/drawing/2014/main" id="{D08D490C-1736-4140-B8F3-E651DA454069}"/>
              </a:ext>
            </a:extLst>
          </p:cNvPr>
          <p:cNvSpPr txBox="1">
            <a:spLocks/>
          </p:cNvSpPr>
          <p:nvPr/>
        </p:nvSpPr>
        <p:spPr>
          <a:xfrm>
            <a:off x="731520" y="2133600"/>
            <a:ext cx="5364480" cy="2846833"/>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2000"/>
              <a:buFont typeface="Arial"/>
              <a:buNone/>
            </a:pPr>
            <a:r>
              <a:rPr lang="en-US" sz="2800" b="1" i="0" u="none" strike="noStrike" cap="none" dirty="0">
                <a:solidFill>
                  <a:srgbClr val="000000"/>
                </a:solidFill>
                <a:latin typeface="Calibri"/>
                <a:ea typeface="Calibri"/>
                <a:cs typeface="Calibri"/>
                <a:sym typeface="Calibri"/>
              </a:rPr>
              <a:t>Five Principles of Adult Learning</a:t>
            </a:r>
            <a:endParaRPr lang="en-US" sz="2800" b="0" i="0" u="none" strike="noStrike" cap="none" dirty="0">
              <a:solidFill>
                <a:srgbClr val="000000"/>
              </a:solidFill>
              <a:latin typeface="Calibri"/>
              <a:ea typeface="Calibri"/>
              <a:cs typeface="Calibri"/>
              <a:sym typeface="Calibri"/>
            </a:endParaRPr>
          </a:p>
          <a:p>
            <a:pPr marL="234950" marR="0" lvl="0" indent="0" algn="l" rtl="0">
              <a:lnSpc>
                <a:spcPct val="100000"/>
              </a:lnSpc>
              <a:spcBef>
                <a:spcPts val="0"/>
              </a:spcBef>
              <a:spcAft>
                <a:spcPts val="0"/>
              </a:spcAft>
              <a:buClr>
                <a:srgbClr val="000000"/>
              </a:buClr>
              <a:buSzPts val="2000"/>
              <a:buNone/>
            </a:pPr>
            <a:r>
              <a:rPr lang="en-US" b="0" i="0" u="none" strike="noStrike" cap="none" dirty="0">
                <a:solidFill>
                  <a:srgbClr val="000000"/>
                </a:solidFill>
                <a:latin typeface="Calibri"/>
                <a:ea typeface="Calibri"/>
                <a:cs typeface="Calibri"/>
                <a:sym typeface="Calibri"/>
              </a:rPr>
              <a:t>1. Personal Benefit</a:t>
            </a:r>
            <a:endParaRPr lang="en-US" b="0" i="0" u="none" strike="noStrike" cap="none" dirty="0">
              <a:solidFill>
                <a:srgbClr val="000000"/>
              </a:solidFill>
              <a:latin typeface="Arial"/>
              <a:ea typeface="Arial"/>
              <a:cs typeface="Arial"/>
              <a:sym typeface="Arial"/>
            </a:endParaRPr>
          </a:p>
          <a:p>
            <a:pPr marL="234950" marR="0" lvl="0" indent="0" algn="l" rtl="0">
              <a:lnSpc>
                <a:spcPct val="100000"/>
              </a:lnSpc>
              <a:spcBef>
                <a:spcPts val="0"/>
              </a:spcBef>
              <a:spcAft>
                <a:spcPts val="0"/>
              </a:spcAft>
              <a:buClr>
                <a:srgbClr val="000000"/>
              </a:buClr>
              <a:buSzPts val="2000"/>
              <a:buNone/>
            </a:pPr>
            <a:r>
              <a:rPr lang="en-US" b="0" i="0" u="none" strike="noStrike" cap="none" dirty="0">
                <a:solidFill>
                  <a:srgbClr val="000000"/>
                </a:solidFill>
                <a:latin typeface="Calibri"/>
                <a:ea typeface="Calibri"/>
                <a:cs typeface="Calibri"/>
                <a:sym typeface="Calibri"/>
              </a:rPr>
              <a:t>2. Experience</a:t>
            </a:r>
          </a:p>
          <a:p>
            <a:pPr marL="234950" marR="0" lvl="0" indent="0" algn="l" rtl="0">
              <a:lnSpc>
                <a:spcPct val="100000"/>
              </a:lnSpc>
              <a:spcBef>
                <a:spcPts val="0"/>
              </a:spcBef>
              <a:spcAft>
                <a:spcPts val="0"/>
              </a:spcAft>
              <a:buClr>
                <a:srgbClr val="000000"/>
              </a:buClr>
              <a:buSzPts val="2000"/>
              <a:buNone/>
            </a:pPr>
            <a:r>
              <a:rPr lang="en-US" b="0" i="0" u="none" strike="noStrike" cap="none" dirty="0">
                <a:solidFill>
                  <a:srgbClr val="000000"/>
                </a:solidFill>
                <a:latin typeface="Calibri"/>
                <a:ea typeface="Calibri"/>
                <a:cs typeface="Calibri"/>
                <a:sym typeface="Calibri"/>
              </a:rPr>
              <a:t>3. Self Direction</a:t>
            </a:r>
            <a:endParaRPr lang="en-US" b="0" i="0" u="none" strike="noStrike" cap="none" dirty="0">
              <a:solidFill>
                <a:srgbClr val="000000"/>
              </a:solidFill>
              <a:latin typeface="Arial"/>
              <a:ea typeface="Arial"/>
              <a:cs typeface="Arial"/>
              <a:sym typeface="Arial"/>
            </a:endParaRPr>
          </a:p>
          <a:p>
            <a:pPr marL="234950" marR="0" lvl="0" indent="0" algn="l" rtl="0">
              <a:lnSpc>
                <a:spcPct val="100000"/>
              </a:lnSpc>
              <a:spcBef>
                <a:spcPts val="0"/>
              </a:spcBef>
              <a:spcAft>
                <a:spcPts val="0"/>
              </a:spcAft>
              <a:buClr>
                <a:srgbClr val="000000"/>
              </a:buClr>
              <a:buSzPts val="2000"/>
              <a:buNone/>
            </a:pPr>
            <a:r>
              <a:rPr lang="en-US" b="0" i="0" u="none" strike="noStrike" cap="none" dirty="0">
                <a:solidFill>
                  <a:srgbClr val="000000"/>
                </a:solidFill>
                <a:latin typeface="Calibri"/>
                <a:ea typeface="Calibri"/>
                <a:cs typeface="Calibri"/>
                <a:sym typeface="Calibri"/>
              </a:rPr>
              <a:t>4. Application &amp; Action</a:t>
            </a:r>
            <a:endParaRPr lang="en-US" b="0" i="0" u="none" strike="noStrike" cap="none" dirty="0">
              <a:solidFill>
                <a:srgbClr val="000000"/>
              </a:solidFill>
              <a:latin typeface="Arial"/>
              <a:ea typeface="Arial"/>
              <a:cs typeface="Arial"/>
              <a:sym typeface="Arial"/>
            </a:endParaRPr>
          </a:p>
          <a:p>
            <a:pPr marL="234950" indent="0">
              <a:lnSpc>
                <a:spcPct val="100000"/>
              </a:lnSpc>
              <a:spcBef>
                <a:spcPts val="0"/>
              </a:spcBef>
              <a:buClr>
                <a:srgbClr val="000000"/>
              </a:buClr>
              <a:buSzPts val="2000"/>
              <a:buNone/>
            </a:pPr>
            <a:r>
              <a:rPr lang="en-US" b="0" i="0" u="none" strike="noStrike" cap="none" dirty="0">
                <a:solidFill>
                  <a:srgbClr val="000000"/>
                </a:solidFill>
                <a:latin typeface="Calibri"/>
                <a:ea typeface="Calibri"/>
                <a:cs typeface="Calibri"/>
                <a:sym typeface="Calibri"/>
              </a:rPr>
              <a:t>5. </a:t>
            </a:r>
            <a:r>
              <a:rPr lang="en-US" dirty="0">
                <a:solidFill>
                  <a:srgbClr val="000000"/>
                </a:solidFill>
                <a:latin typeface="Calibri"/>
                <a:ea typeface="Calibri"/>
                <a:cs typeface="Calibri"/>
                <a:sym typeface="Calibri"/>
              </a:rPr>
              <a:t>Methods of Learning</a:t>
            </a:r>
            <a:endParaRPr lang="en-US" b="0" i="0" u="none" strike="noStrike" cap="none" dirty="0">
              <a:solidFill>
                <a:srgbClr val="000000"/>
              </a:solidFill>
              <a:latin typeface="Arial"/>
              <a:ea typeface="Arial"/>
              <a:cs typeface="Arial"/>
              <a:sym typeface="Arial"/>
            </a:endParaRPr>
          </a:p>
        </p:txBody>
      </p:sp>
      <p:sp>
        <p:nvSpPr>
          <p:cNvPr id="4" name="Google Shape;222;p57">
            <a:extLst>
              <a:ext uri="{FF2B5EF4-FFF2-40B4-BE49-F238E27FC236}">
                <a16:creationId xmlns:a16="http://schemas.microsoft.com/office/drawing/2014/main" id="{E9FB396C-A499-4ABE-B4AC-A3521E29C3E3}"/>
              </a:ext>
            </a:extLst>
          </p:cNvPr>
          <p:cNvSpPr txBox="1">
            <a:spLocks/>
          </p:cNvSpPr>
          <p:nvPr/>
        </p:nvSpPr>
        <p:spPr>
          <a:xfrm>
            <a:off x="729615" y="966978"/>
            <a:ext cx="7308124" cy="1005840"/>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SzPts val="4400"/>
            </a:pPr>
            <a:r>
              <a:rPr lang="en-US" sz="3200" b="1" dirty="0">
                <a:latin typeface="Calibri"/>
                <a:ea typeface="Calibri"/>
                <a:cs typeface="Calibri"/>
                <a:sym typeface="Calibri"/>
              </a:rPr>
              <a:t>Building Knowledge of Adult Learners</a:t>
            </a:r>
          </a:p>
        </p:txBody>
      </p:sp>
      <p:sp>
        <p:nvSpPr>
          <p:cNvPr id="7" name="TextBox 6">
            <a:extLst>
              <a:ext uri="{FF2B5EF4-FFF2-40B4-BE49-F238E27FC236}">
                <a16:creationId xmlns:a16="http://schemas.microsoft.com/office/drawing/2014/main" id="{A4BEA7C1-120A-5325-5D91-964FE1B5CACB}"/>
              </a:ext>
            </a:extLst>
          </p:cNvPr>
          <p:cNvSpPr txBox="1"/>
          <p:nvPr/>
        </p:nvSpPr>
        <p:spPr>
          <a:xfrm>
            <a:off x="728471" y="5185790"/>
            <a:ext cx="5364479" cy="646331"/>
          </a:xfrm>
          <a:prstGeom prst="rect">
            <a:avLst/>
          </a:prstGeom>
          <a:noFill/>
        </p:spPr>
        <p:txBody>
          <a:bodyPr wrap="square" lIns="91440" tIns="45720" rIns="91440" bIns="45720" anchor="t">
            <a:spAutoFit/>
          </a:bodyPr>
          <a:lstStyle/>
          <a:p>
            <a:pPr>
              <a:buClr>
                <a:srgbClr val="000000"/>
              </a:buClr>
              <a:buSzPts val="1600"/>
            </a:pPr>
            <a:r>
              <a:rPr lang="en-US" sz="1800" b="0" i="0" u="none" strike="noStrike" cap="none" dirty="0">
                <a:solidFill>
                  <a:srgbClr val="000000"/>
                </a:solidFill>
                <a:latin typeface="Calibri"/>
                <a:ea typeface="Calibri"/>
                <a:cs typeface="Calibri"/>
                <a:sym typeface="Calibri"/>
              </a:rPr>
              <a:t>From</a:t>
            </a:r>
            <a:r>
              <a:rPr lang="en-US" sz="1800" b="0" u="none" strike="noStrike" cap="none" dirty="0">
                <a:solidFill>
                  <a:srgbClr val="000000"/>
                </a:solidFill>
                <a:latin typeface="Calibri"/>
                <a:ea typeface="Calibri"/>
                <a:cs typeface="Calibri"/>
                <a:sym typeface="Calibri"/>
              </a:rPr>
              <a:t> </a:t>
            </a:r>
            <a:r>
              <a:rPr lang="en-US" dirty="0">
                <a:solidFill>
                  <a:srgbClr val="000000"/>
                </a:solidFill>
                <a:latin typeface="Calibri"/>
                <a:ea typeface="Calibri"/>
                <a:cs typeface="Calibri"/>
                <a:sym typeface="Calibri"/>
              </a:rPr>
              <a:t>"</a:t>
            </a:r>
            <a:r>
              <a:rPr lang="en-US" sz="1800" b="0" u="none" strike="noStrike" cap="none" dirty="0">
                <a:solidFill>
                  <a:srgbClr val="000000"/>
                </a:solidFill>
                <a:latin typeface="Calibri"/>
                <a:ea typeface="Calibri"/>
                <a:cs typeface="Calibri"/>
                <a:sym typeface="Calibri"/>
              </a:rPr>
              <a:t>Facilitating Adult Learning:</a:t>
            </a:r>
            <a:r>
              <a:rPr lang="en-US" dirty="0">
                <a:solidFill>
                  <a:srgbClr val="000000"/>
                </a:solidFill>
                <a:latin typeface="Calibri"/>
                <a:ea typeface="Calibri"/>
                <a:cs typeface="Calibri"/>
                <a:sym typeface="Calibri"/>
              </a:rPr>
              <a:t> </a:t>
            </a:r>
            <a:endParaRPr lang="en-US" sz="1600" b="0" u="none" strike="noStrike" cap="none">
              <a:solidFill>
                <a:srgbClr val="000000"/>
              </a:solidFill>
              <a:latin typeface="Arial"/>
              <a:ea typeface="Arial"/>
              <a:cs typeface="Arial"/>
            </a:endParaRPr>
          </a:p>
          <a:p>
            <a:pPr>
              <a:buClr>
                <a:srgbClr val="000000"/>
              </a:buClr>
              <a:buSzPts val="1600"/>
            </a:pPr>
            <a:r>
              <a:rPr lang="en-US" sz="1800" b="0" u="none" strike="noStrike" cap="none" dirty="0">
                <a:solidFill>
                  <a:srgbClr val="000000"/>
                </a:solidFill>
                <a:latin typeface="Calibri"/>
                <a:ea typeface="Calibri"/>
                <a:cs typeface="Calibri"/>
                <a:sym typeface="Calibri"/>
              </a:rPr>
              <a:t>How to Teach so People Learn</a:t>
            </a:r>
            <a:r>
              <a:rPr lang="en-US" dirty="0">
                <a:solidFill>
                  <a:srgbClr val="000000"/>
                </a:solidFill>
                <a:latin typeface="Calibri"/>
                <a:ea typeface="Calibri"/>
                <a:cs typeface="Calibri"/>
                <a:sym typeface="Calibri"/>
              </a:rPr>
              <a:t>" by </a:t>
            </a:r>
            <a:r>
              <a:rPr lang="en-US" sz="1800" b="0" i="0" u="none" strike="noStrike" cap="none" dirty="0">
                <a:solidFill>
                  <a:srgbClr val="000000"/>
                </a:solidFill>
                <a:latin typeface="Calibri"/>
                <a:ea typeface="Calibri"/>
                <a:cs typeface="Calibri"/>
                <a:sym typeface="Calibri"/>
              </a:rPr>
              <a:t> Dr. Lela Vandenberg</a:t>
            </a:r>
          </a:p>
        </p:txBody>
      </p:sp>
      <p:pic>
        <p:nvPicPr>
          <p:cNvPr id="8" name="Picture 7">
            <a:extLst>
              <a:ext uri="{FF2B5EF4-FFF2-40B4-BE49-F238E27FC236}">
                <a16:creationId xmlns:a16="http://schemas.microsoft.com/office/drawing/2014/main" id="{17FECCE2-637F-D6A4-19B6-E972401C5AF1}"/>
              </a:ext>
            </a:extLst>
          </p:cNvPr>
          <p:cNvPicPr>
            <a:picLocks noChangeAspect="1"/>
          </p:cNvPicPr>
          <p:nvPr/>
        </p:nvPicPr>
        <p:blipFill>
          <a:blip r:embed="rId3"/>
          <a:stretch>
            <a:fillRect/>
          </a:stretch>
        </p:blipFill>
        <p:spPr>
          <a:xfrm>
            <a:off x="5864349" y="2389633"/>
            <a:ext cx="5913993" cy="2846833"/>
          </a:xfrm>
          <a:prstGeom prst="rect">
            <a:avLst/>
          </a:prstGeom>
        </p:spPr>
      </p:pic>
    </p:spTree>
    <p:extLst>
      <p:ext uri="{BB962C8B-B14F-4D97-AF65-F5344CB8AC3E}">
        <p14:creationId xmlns:p14="http://schemas.microsoft.com/office/powerpoint/2010/main" val="2054857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18</a:t>
            </a:fld>
            <a:endParaRPr dirty="0"/>
          </a:p>
        </p:txBody>
      </p:sp>
      <p:sp>
        <p:nvSpPr>
          <p:cNvPr id="4" name="Google Shape;222;p57">
            <a:extLst>
              <a:ext uri="{FF2B5EF4-FFF2-40B4-BE49-F238E27FC236}">
                <a16:creationId xmlns:a16="http://schemas.microsoft.com/office/drawing/2014/main" id="{E9FB396C-A499-4ABE-B4AC-A3521E29C3E3}"/>
              </a:ext>
            </a:extLst>
          </p:cNvPr>
          <p:cNvSpPr txBox="1">
            <a:spLocks/>
          </p:cNvSpPr>
          <p:nvPr/>
        </p:nvSpPr>
        <p:spPr>
          <a:xfrm>
            <a:off x="950976" y="661009"/>
            <a:ext cx="7515388" cy="1423823"/>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SzPts val="4400"/>
            </a:pPr>
            <a:r>
              <a:rPr lang="en-US" sz="3200" b="1" dirty="0">
                <a:latin typeface="Calibri"/>
                <a:ea typeface="Calibri"/>
                <a:cs typeface="Calibri"/>
                <a:sym typeface="Calibri"/>
              </a:rPr>
              <a:t>Coaching Adult Learners</a:t>
            </a:r>
          </a:p>
        </p:txBody>
      </p:sp>
      <p:pic>
        <p:nvPicPr>
          <p:cNvPr id="2" name="Google Shape;290;p57">
            <a:extLst>
              <a:ext uri="{FF2B5EF4-FFF2-40B4-BE49-F238E27FC236}">
                <a16:creationId xmlns:a16="http://schemas.microsoft.com/office/drawing/2014/main" id="{5604C41F-3D97-EEE8-562E-062846E08E4E}"/>
              </a:ext>
            </a:extLst>
          </p:cNvPr>
          <p:cNvPicPr preferRelativeResize="0"/>
          <p:nvPr/>
        </p:nvPicPr>
        <p:blipFill rotWithShape="1">
          <a:blip r:embed="rId3">
            <a:alphaModFix/>
          </a:blip>
          <a:srcRect/>
          <a:stretch/>
        </p:blipFill>
        <p:spPr>
          <a:xfrm>
            <a:off x="1637661" y="1865376"/>
            <a:ext cx="8798691" cy="4023880"/>
          </a:xfrm>
          <a:prstGeom prst="rect">
            <a:avLst/>
          </a:prstGeom>
          <a:noFill/>
          <a:ln>
            <a:noFill/>
          </a:ln>
        </p:spPr>
      </p:pic>
    </p:spTree>
    <p:extLst>
      <p:ext uri="{BB962C8B-B14F-4D97-AF65-F5344CB8AC3E}">
        <p14:creationId xmlns:p14="http://schemas.microsoft.com/office/powerpoint/2010/main" val="2488371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19</a:t>
            </a:fld>
            <a:endParaRPr dirty="0"/>
          </a:p>
        </p:txBody>
      </p:sp>
      <p:sp>
        <p:nvSpPr>
          <p:cNvPr id="2" name="Google Shape;223;p57">
            <a:extLst>
              <a:ext uri="{FF2B5EF4-FFF2-40B4-BE49-F238E27FC236}">
                <a16:creationId xmlns:a16="http://schemas.microsoft.com/office/drawing/2014/main" id="{D08D490C-1736-4140-B8F3-E651DA454069}"/>
              </a:ext>
            </a:extLst>
          </p:cNvPr>
          <p:cNvSpPr txBox="1">
            <a:spLocks/>
          </p:cNvSpPr>
          <p:nvPr/>
        </p:nvSpPr>
        <p:spPr>
          <a:xfrm>
            <a:off x="957072" y="2662047"/>
            <a:ext cx="4218432" cy="2279904"/>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2000"/>
              <a:buFont typeface="Arial"/>
              <a:buNone/>
            </a:pPr>
            <a:r>
              <a:rPr lang="en-US" sz="2400" b="1" i="0" u="none" strike="noStrike" cap="none" dirty="0">
                <a:solidFill>
                  <a:srgbClr val="000000"/>
                </a:solidFill>
                <a:latin typeface="Calibri"/>
                <a:ea typeface="Calibri"/>
                <a:cs typeface="Calibri"/>
                <a:sym typeface="Calibri"/>
              </a:rPr>
              <a:t>Adult Learner Characteristics</a:t>
            </a:r>
            <a:endParaRPr lang="en-US" sz="2400" b="0" i="0" u="none" strike="noStrike" cap="none" dirty="0">
              <a:solidFill>
                <a:srgbClr val="000000"/>
              </a:solidFill>
              <a:latin typeface="Calibri"/>
              <a:ea typeface="Calibri"/>
              <a:cs typeface="Calibri"/>
              <a:sym typeface="Calibri"/>
            </a:endParaRPr>
          </a:p>
          <a:p>
            <a:pPr marL="234950" marR="0" lvl="0" indent="-227013" algn="l" rtl="0">
              <a:lnSpc>
                <a:spcPct val="100000"/>
              </a:lnSpc>
              <a:spcBef>
                <a:spcPts val="0"/>
              </a:spcBef>
              <a:spcAft>
                <a:spcPts val="0"/>
              </a:spcAft>
              <a:buClr>
                <a:schemeClr val="tx1">
                  <a:lumMod val="50000"/>
                  <a:lumOff val="50000"/>
                </a:schemeClr>
              </a:buClr>
              <a:buSzPts val="2000"/>
              <a:buFont typeface="Arial" panose="020B0604020202020204" pitchFamily="34" charset="0"/>
              <a:buChar char="•"/>
            </a:pPr>
            <a:r>
              <a:rPr lang="en-US" sz="2400" b="0" i="0" u="none" strike="noStrike" cap="none" dirty="0">
                <a:solidFill>
                  <a:srgbClr val="000000"/>
                </a:solidFill>
                <a:latin typeface="Calibri"/>
                <a:ea typeface="Calibri"/>
                <a:cs typeface="Calibri"/>
                <a:sym typeface="Calibri"/>
              </a:rPr>
              <a:t>Resisters</a:t>
            </a:r>
          </a:p>
          <a:p>
            <a:pPr marL="234950" marR="0" lvl="0" indent="-227013" algn="l" rtl="0">
              <a:lnSpc>
                <a:spcPct val="100000"/>
              </a:lnSpc>
              <a:spcBef>
                <a:spcPts val="0"/>
              </a:spcBef>
              <a:spcAft>
                <a:spcPts val="0"/>
              </a:spcAft>
              <a:buClr>
                <a:schemeClr val="tx1">
                  <a:lumMod val="50000"/>
                  <a:lumOff val="50000"/>
                </a:schemeClr>
              </a:buClr>
              <a:buSzPts val="2000"/>
              <a:buFont typeface="Arial" panose="020B0604020202020204" pitchFamily="34" charset="0"/>
              <a:buChar char="•"/>
            </a:pPr>
            <a:r>
              <a:rPr lang="en-US" sz="2400" dirty="0">
                <a:latin typeface="Calibri"/>
                <a:cs typeface="Calibri"/>
                <a:sym typeface="Calibri"/>
              </a:rPr>
              <a:t>Redecorators</a:t>
            </a:r>
          </a:p>
          <a:p>
            <a:pPr marL="234950" marR="0" lvl="0" indent="-227013" algn="l" rtl="0">
              <a:lnSpc>
                <a:spcPct val="100000"/>
              </a:lnSpc>
              <a:spcBef>
                <a:spcPts val="0"/>
              </a:spcBef>
              <a:spcAft>
                <a:spcPts val="0"/>
              </a:spcAft>
              <a:buClr>
                <a:schemeClr val="tx1">
                  <a:lumMod val="50000"/>
                  <a:lumOff val="50000"/>
                </a:schemeClr>
              </a:buClr>
              <a:buSzPts val="2000"/>
              <a:buFont typeface="Arial" panose="020B0604020202020204" pitchFamily="34" charset="0"/>
              <a:buChar char="•"/>
            </a:pPr>
            <a:r>
              <a:rPr lang="en-US" sz="2400" b="0" i="0" u="none" strike="noStrike" cap="none" dirty="0">
                <a:solidFill>
                  <a:srgbClr val="000000"/>
                </a:solidFill>
                <a:latin typeface="Calibri"/>
                <a:ea typeface="Arial"/>
                <a:cs typeface="Calibri"/>
                <a:sym typeface="Calibri"/>
              </a:rPr>
              <a:t>Renovators</a:t>
            </a:r>
          </a:p>
          <a:p>
            <a:pPr marL="234950" marR="0" lvl="0" indent="-227013" algn="l" rtl="0">
              <a:lnSpc>
                <a:spcPct val="100000"/>
              </a:lnSpc>
              <a:spcBef>
                <a:spcPts val="0"/>
              </a:spcBef>
              <a:spcAft>
                <a:spcPts val="0"/>
              </a:spcAft>
              <a:buClr>
                <a:schemeClr val="tx1">
                  <a:lumMod val="50000"/>
                  <a:lumOff val="50000"/>
                </a:schemeClr>
              </a:buClr>
              <a:buSzPts val="2000"/>
              <a:buFont typeface="Arial" panose="020B0604020202020204" pitchFamily="34" charset="0"/>
              <a:buChar char="•"/>
            </a:pPr>
            <a:r>
              <a:rPr lang="en-US" sz="2400" dirty="0">
                <a:latin typeface="Calibri"/>
                <a:cs typeface="Calibri"/>
                <a:sym typeface="Calibri"/>
              </a:rPr>
              <a:t>Accessorizers</a:t>
            </a:r>
            <a:endParaRPr lang="en-US" sz="1600" b="0" i="0" u="none" strike="noStrike" cap="none" dirty="0">
              <a:solidFill>
                <a:srgbClr val="000000"/>
              </a:solidFill>
              <a:latin typeface="Arial"/>
              <a:ea typeface="Arial"/>
              <a:cs typeface="Arial"/>
              <a:sym typeface="Arial"/>
            </a:endParaRPr>
          </a:p>
        </p:txBody>
      </p:sp>
      <p:sp>
        <p:nvSpPr>
          <p:cNvPr id="4" name="Google Shape;222;p57">
            <a:extLst>
              <a:ext uri="{FF2B5EF4-FFF2-40B4-BE49-F238E27FC236}">
                <a16:creationId xmlns:a16="http://schemas.microsoft.com/office/drawing/2014/main" id="{E9FB396C-A499-4ABE-B4AC-A3521E29C3E3}"/>
              </a:ext>
            </a:extLst>
          </p:cNvPr>
          <p:cNvSpPr txBox="1">
            <a:spLocks/>
          </p:cNvSpPr>
          <p:nvPr/>
        </p:nvSpPr>
        <p:spPr>
          <a:xfrm>
            <a:off x="1645920" y="999744"/>
            <a:ext cx="6820444" cy="469433"/>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SzPts val="4400"/>
            </a:pPr>
            <a:r>
              <a:rPr lang="en-US" sz="3200" b="1" dirty="0">
                <a:latin typeface="Calibri"/>
                <a:ea typeface="Calibri"/>
                <a:cs typeface="Calibri"/>
                <a:sym typeface="Calibri"/>
              </a:rPr>
              <a:t>Learn and Confirm</a:t>
            </a:r>
          </a:p>
        </p:txBody>
      </p:sp>
      <p:pic>
        <p:nvPicPr>
          <p:cNvPr id="3" name="Picture 2">
            <a:extLst>
              <a:ext uri="{FF2B5EF4-FFF2-40B4-BE49-F238E27FC236}">
                <a16:creationId xmlns:a16="http://schemas.microsoft.com/office/drawing/2014/main" id="{5E6AEA65-EC47-448A-C65E-BD359B4E389E}"/>
              </a:ext>
            </a:extLst>
          </p:cNvPr>
          <p:cNvPicPr>
            <a:picLocks noChangeAspect="1"/>
          </p:cNvPicPr>
          <p:nvPr/>
        </p:nvPicPr>
        <p:blipFill>
          <a:blip r:embed="rId3"/>
          <a:stretch>
            <a:fillRect/>
          </a:stretch>
        </p:blipFill>
        <p:spPr>
          <a:xfrm>
            <a:off x="960097" y="999744"/>
            <a:ext cx="518205" cy="469433"/>
          </a:xfrm>
          <a:prstGeom prst="rect">
            <a:avLst/>
          </a:prstGeom>
        </p:spPr>
      </p:pic>
      <p:sp>
        <p:nvSpPr>
          <p:cNvPr id="5" name="Google Shape;198;p26">
            <a:extLst>
              <a:ext uri="{FF2B5EF4-FFF2-40B4-BE49-F238E27FC236}">
                <a16:creationId xmlns:a16="http://schemas.microsoft.com/office/drawing/2014/main" id="{5F7C3FAC-E0D3-5E8B-16D0-38DFD14A8404}"/>
              </a:ext>
            </a:extLst>
          </p:cNvPr>
          <p:cNvSpPr txBox="1">
            <a:spLocks/>
          </p:cNvSpPr>
          <p:nvPr/>
        </p:nvSpPr>
        <p:spPr>
          <a:xfrm>
            <a:off x="955929" y="1909191"/>
            <a:ext cx="7538664" cy="658367"/>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2400"/>
              <a:buFont typeface="Arial" panose="020B0604020202020204" pitchFamily="34" charset="0"/>
              <a:buNone/>
            </a:pPr>
            <a:r>
              <a:rPr lang="en-US" sz="3200" b="1" dirty="0">
                <a:latin typeface="Calibri"/>
                <a:ea typeface="Calibri"/>
                <a:cs typeface="Calibri"/>
                <a:sym typeface="Calibri"/>
              </a:rPr>
              <a:t>Coaching Adult Learners</a:t>
            </a:r>
            <a:endParaRPr lang="en-US" sz="3200" b="1" dirty="0"/>
          </a:p>
        </p:txBody>
      </p:sp>
      <p:sp>
        <p:nvSpPr>
          <p:cNvPr id="7" name="TextBox 6">
            <a:extLst>
              <a:ext uri="{FF2B5EF4-FFF2-40B4-BE49-F238E27FC236}">
                <a16:creationId xmlns:a16="http://schemas.microsoft.com/office/drawing/2014/main" id="{71EA3D34-89FC-BC9C-C3DF-23392E6730C2}"/>
              </a:ext>
            </a:extLst>
          </p:cNvPr>
          <p:cNvSpPr txBox="1"/>
          <p:nvPr/>
        </p:nvSpPr>
        <p:spPr>
          <a:xfrm>
            <a:off x="963168" y="5150740"/>
            <a:ext cx="4574286" cy="646331"/>
          </a:xfrm>
          <a:prstGeom prst="rect">
            <a:avLst/>
          </a:prstGeom>
          <a:noFill/>
        </p:spPr>
        <p:txBody>
          <a:bodyPr wrap="square" lIns="91440" tIns="45720" rIns="91440" bIns="45720" anchor="t">
            <a:spAutoFit/>
          </a:bodyPr>
          <a:lstStyle/>
          <a:p>
            <a:pPr>
              <a:buClr>
                <a:srgbClr val="000000"/>
              </a:buClr>
              <a:buSzPts val="1600"/>
            </a:pPr>
            <a:r>
              <a:rPr lang="en-US" sz="1800" b="0" i="0" u="none" strike="noStrike" cap="none" dirty="0">
                <a:solidFill>
                  <a:srgbClr val="000000"/>
                </a:solidFill>
                <a:latin typeface="Calibri"/>
                <a:ea typeface="Calibri"/>
                <a:cs typeface="Calibri"/>
                <a:sym typeface="Calibri"/>
              </a:rPr>
              <a:t>Adapted from </a:t>
            </a:r>
            <a:r>
              <a:rPr lang="en-US" dirty="0">
                <a:solidFill>
                  <a:srgbClr val="000000"/>
                </a:solidFill>
                <a:latin typeface="Calibri"/>
                <a:ea typeface="Calibri"/>
                <a:cs typeface="Calibri"/>
                <a:sym typeface="Calibri"/>
              </a:rPr>
              <a:t>"</a:t>
            </a:r>
            <a:r>
              <a:rPr lang="en-US" sz="1800" b="0" i="0" u="none" strike="noStrike" cap="none" dirty="0">
                <a:solidFill>
                  <a:srgbClr val="000000"/>
                </a:solidFill>
                <a:latin typeface="Calibri"/>
                <a:ea typeface="Calibri"/>
                <a:cs typeface="Calibri"/>
                <a:sym typeface="Calibri"/>
              </a:rPr>
              <a:t>Room to </a:t>
            </a:r>
            <a:r>
              <a:rPr lang="en-US" dirty="0">
                <a:solidFill>
                  <a:srgbClr val="000000"/>
                </a:solidFill>
                <a:latin typeface="Calibri"/>
                <a:ea typeface="Calibri"/>
                <a:cs typeface="Calibri"/>
                <a:sym typeface="Calibri"/>
              </a:rPr>
              <a:t>Improve" </a:t>
            </a:r>
            <a:endParaRPr lang="en-US" sz="1600" dirty="0">
              <a:solidFill>
                <a:srgbClr val="000000"/>
              </a:solidFill>
              <a:latin typeface="Arial"/>
              <a:ea typeface="Calibri"/>
              <a:cs typeface="Arial"/>
              <a:sym typeface="Calibri"/>
            </a:endParaRPr>
          </a:p>
          <a:p>
            <a:pPr>
              <a:buSzPts val="1600"/>
            </a:pPr>
            <a:r>
              <a:rPr lang="en-US" dirty="0">
                <a:solidFill>
                  <a:srgbClr val="000000"/>
                </a:solidFill>
                <a:latin typeface="Calibri"/>
                <a:ea typeface="Calibri"/>
                <a:cs typeface="Calibri"/>
                <a:sym typeface="Calibri"/>
              </a:rPr>
              <a:t>by H</a:t>
            </a:r>
            <a:r>
              <a:rPr lang="en-US" sz="1800" b="0" i="0" u="none" strike="noStrike" cap="none" dirty="0">
                <a:solidFill>
                  <a:srgbClr val="000000"/>
                </a:solidFill>
                <a:latin typeface="Calibri"/>
                <a:ea typeface="Calibri"/>
                <a:cs typeface="Calibri"/>
                <a:sym typeface="Calibri"/>
              </a:rPr>
              <a:t>. Hertberg and C. Brighton</a:t>
            </a:r>
            <a:endParaRPr lang="en-US" sz="1600" b="0" i="0" u="none" strike="noStrike" cap="none" dirty="0">
              <a:solidFill>
                <a:srgbClr val="000000"/>
              </a:solidFill>
              <a:latin typeface="Arial"/>
              <a:ea typeface="Arial"/>
              <a:cs typeface="Arial"/>
            </a:endParaRPr>
          </a:p>
        </p:txBody>
      </p:sp>
      <p:pic>
        <p:nvPicPr>
          <p:cNvPr id="8" name="Picture 7">
            <a:extLst>
              <a:ext uri="{FF2B5EF4-FFF2-40B4-BE49-F238E27FC236}">
                <a16:creationId xmlns:a16="http://schemas.microsoft.com/office/drawing/2014/main" id="{8748D644-9CB1-FCD4-67CC-8794C5FF88BB}"/>
              </a:ext>
            </a:extLst>
          </p:cNvPr>
          <p:cNvPicPr>
            <a:picLocks noChangeAspect="1"/>
          </p:cNvPicPr>
          <p:nvPr/>
        </p:nvPicPr>
        <p:blipFill>
          <a:blip r:embed="rId4"/>
          <a:stretch>
            <a:fillRect/>
          </a:stretch>
        </p:blipFill>
        <p:spPr>
          <a:xfrm>
            <a:off x="6522720" y="1856882"/>
            <a:ext cx="3730751" cy="3653901"/>
          </a:xfrm>
          <a:prstGeom prst="rect">
            <a:avLst/>
          </a:prstGeom>
        </p:spPr>
      </p:pic>
    </p:spTree>
    <p:extLst>
      <p:ext uri="{BB962C8B-B14F-4D97-AF65-F5344CB8AC3E}">
        <p14:creationId xmlns:p14="http://schemas.microsoft.com/office/powerpoint/2010/main" val="3217130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FD13B1F1-01C8-C3C0-EDE8-FD6CBBCC5D37}"/>
              </a:ext>
            </a:extLst>
          </p:cNvPr>
          <p:cNvGraphicFramePr>
            <a:graphicFrameLocks noGrp="1"/>
          </p:cNvGraphicFramePr>
          <p:nvPr>
            <p:extLst>
              <p:ext uri="{D42A27DB-BD31-4B8C-83A1-F6EECF244321}">
                <p14:modId xmlns:p14="http://schemas.microsoft.com/office/powerpoint/2010/main" val="1786207435"/>
              </p:ext>
            </p:extLst>
          </p:nvPr>
        </p:nvGraphicFramePr>
        <p:xfrm>
          <a:off x="655319" y="970166"/>
          <a:ext cx="10944497" cy="4971080"/>
        </p:xfrm>
        <a:graphic>
          <a:graphicData uri="http://schemas.openxmlformats.org/drawingml/2006/table">
            <a:tbl>
              <a:tblPr>
                <a:noFill/>
              </a:tblPr>
              <a:tblGrid>
                <a:gridCol w="942657">
                  <a:extLst>
                    <a:ext uri="{9D8B030D-6E8A-4147-A177-3AD203B41FA5}">
                      <a16:colId xmlns:a16="http://schemas.microsoft.com/office/drawing/2014/main" val="864010454"/>
                    </a:ext>
                  </a:extLst>
                </a:gridCol>
                <a:gridCol w="5447258">
                  <a:extLst>
                    <a:ext uri="{9D8B030D-6E8A-4147-A177-3AD203B41FA5}">
                      <a16:colId xmlns:a16="http://schemas.microsoft.com/office/drawing/2014/main" val="757516503"/>
                    </a:ext>
                  </a:extLst>
                </a:gridCol>
                <a:gridCol w="1066256">
                  <a:extLst>
                    <a:ext uri="{9D8B030D-6E8A-4147-A177-3AD203B41FA5}">
                      <a16:colId xmlns:a16="http://schemas.microsoft.com/office/drawing/2014/main" val="69148222"/>
                    </a:ext>
                  </a:extLst>
                </a:gridCol>
                <a:gridCol w="1744163">
                  <a:extLst>
                    <a:ext uri="{9D8B030D-6E8A-4147-A177-3AD203B41FA5}">
                      <a16:colId xmlns:a16="http://schemas.microsoft.com/office/drawing/2014/main" val="813157173"/>
                    </a:ext>
                  </a:extLst>
                </a:gridCol>
                <a:gridCol w="1744163">
                  <a:extLst>
                    <a:ext uri="{9D8B030D-6E8A-4147-A177-3AD203B41FA5}">
                      <a16:colId xmlns:a16="http://schemas.microsoft.com/office/drawing/2014/main" val="3140212881"/>
                    </a:ext>
                  </a:extLst>
                </a:gridCol>
              </a:tblGrid>
              <a:tr h="316591">
                <a:tc>
                  <a:txBody>
                    <a:bodyPr/>
                    <a:lstStyle/>
                    <a:p>
                      <a:pPr marL="0" marR="0" lvl="0" indent="0" algn="ctr" rtl="0">
                        <a:lnSpc>
                          <a:spcPct val="100000"/>
                        </a:lnSpc>
                        <a:spcBef>
                          <a:spcPts val="0"/>
                        </a:spcBef>
                        <a:spcAft>
                          <a:spcPts val="0"/>
                        </a:spcAft>
                        <a:buClr>
                          <a:srgbClr val="000000"/>
                        </a:buClr>
                        <a:buSzPts val="1200"/>
                        <a:buFont typeface="Arial"/>
                        <a:buNone/>
                      </a:pPr>
                      <a:r>
                        <a:rPr lang="en-US" sz="1400" b="1" u="none" strike="noStrike" cap="none" dirty="0">
                          <a:solidFill>
                            <a:schemeClr val="lt1"/>
                          </a:solidFill>
                          <a:latin typeface="Calibri"/>
                          <a:ea typeface="Calibri"/>
                          <a:cs typeface="Calibri"/>
                          <a:sym typeface="Calibri"/>
                        </a:rPr>
                        <a:t>Module</a:t>
                      </a:r>
                      <a:endParaRPr sz="1400" b="1" u="none" strike="noStrike" cap="none" dirty="0">
                        <a:solidFill>
                          <a:schemeClr val="lt1"/>
                        </a:solidFill>
                        <a:latin typeface="Calibri"/>
                        <a:ea typeface="Calibri"/>
                        <a:cs typeface="Calibri"/>
                        <a:sym typeface="Calibri"/>
                      </a:endParaRPr>
                    </a:p>
                  </a:txBody>
                  <a:tcPr marL="53950" marR="53950" marT="26975" marB="26975" anchor="b">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tx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dirty="0">
                          <a:solidFill>
                            <a:schemeClr val="lt1"/>
                          </a:solidFill>
                          <a:latin typeface="Calibri"/>
                          <a:ea typeface="Calibri"/>
                          <a:cs typeface="Calibri"/>
                          <a:sym typeface="Calibri"/>
                        </a:rPr>
                        <a:t>Topic</a:t>
                      </a:r>
                      <a:endParaRPr sz="1400" b="1" u="none" strike="noStrike" cap="none" dirty="0">
                        <a:solidFill>
                          <a:schemeClr val="lt1"/>
                        </a:solidFill>
                        <a:latin typeface="Calibri"/>
                        <a:ea typeface="Calibri"/>
                        <a:cs typeface="Calibri"/>
                        <a:sym typeface="Calibri"/>
                      </a:endParaRPr>
                    </a:p>
                  </a:txBody>
                  <a:tcPr marL="53950" marR="53950" marT="26975" marB="2697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tx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dirty="0">
                          <a:solidFill>
                            <a:schemeClr val="lt1"/>
                          </a:solidFill>
                          <a:latin typeface="Calibri"/>
                          <a:ea typeface="Calibri"/>
                          <a:cs typeface="Calibri"/>
                          <a:sym typeface="Calibri"/>
                        </a:rPr>
                        <a:t>Session</a:t>
                      </a:r>
                      <a:endParaRPr sz="1400" b="1" u="none" strike="noStrike" cap="none" dirty="0">
                        <a:solidFill>
                          <a:schemeClr val="lt1"/>
                        </a:solidFill>
                        <a:latin typeface="Calibri"/>
                        <a:ea typeface="Calibri"/>
                        <a:cs typeface="Calibri"/>
                        <a:sym typeface="Calibri"/>
                      </a:endParaRPr>
                    </a:p>
                  </a:txBody>
                  <a:tcPr marL="53950" marR="53950" marT="26975" marB="2697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tx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dirty="0">
                          <a:solidFill>
                            <a:schemeClr val="lt1"/>
                          </a:solidFill>
                          <a:latin typeface="Calibri"/>
                          <a:ea typeface="Calibri"/>
                          <a:cs typeface="Calibri"/>
                          <a:sym typeface="Calibri"/>
                        </a:rPr>
                        <a:t>Minutes</a:t>
                      </a:r>
                      <a:endParaRPr sz="1400" b="1" u="none" strike="noStrike" cap="none" dirty="0">
                        <a:solidFill>
                          <a:schemeClr val="lt1"/>
                        </a:solidFill>
                        <a:latin typeface="Calibri"/>
                        <a:ea typeface="Calibri"/>
                        <a:cs typeface="Calibri"/>
                        <a:sym typeface="Calibri"/>
                      </a:endParaRPr>
                    </a:p>
                  </a:txBody>
                  <a:tcPr marL="53950" marR="53950" marT="26975" marB="2697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tx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dirty="0">
                          <a:solidFill>
                            <a:schemeClr val="lt1"/>
                          </a:solidFill>
                          <a:latin typeface="Calibri"/>
                          <a:ea typeface="Calibri"/>
                          <a:cs typeface="Calibri"/>
                          <a:sym typeface="Calibri"/>
                        </a:rPr>
                        <a:t>Session Date</a:t>
                      </a:r>
                      <a:endParaRPr sz="1500" b="1" u="none" strike="noStrike" cap="none" dirty="0">
                        <a:solidFill>
                          <a:schemeClr val="lt1"/>
                        </a:solidFill>
                        <a:latin typeface="Calibri"/>
                        <a:ea typeface="Calibri"/>
                        <a:cs typeface="Calibri"/>
                        <a:sym typeface="Calibri"/>
                      </a:endParaRPr>
                    </a:p>
                  </a:txBody>
                  <a:tcPr marL="53950" marR="53950" marT="26975" marB="26975" anchor="b">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tx1"/>
                    </a:solidFill>
                  </a:tcPr>
                </a:tc>
                <a:extLst>
                  <a:ext uri="{0D108BD9-81ED-4DB2-BD59-A6C34878D82A}">
                    <a16:rowId xmlns:a16="http://schemas.microsoft.com/office/drawing/2014/main" val="2446902433"/>
                  </a:ext>
                </a:extLst>
              </a:tr>
              <a:tr h="261010">
                <a:tc rowSpan="4">
                  <a:txBody>
                    <a:bodyPr/>
                    <a:lstStyle/>
                    <a:p>
                      <a:pPr marL="0" marR="0" lvl="0" indent="0" algn="ctr"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1</a:t>
                      </a:r>
                      <a:endParaRPr sz="1600" b="1" i="0" u="none" strike="noStrike" cap="none" dirty="0">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rowSpan="4">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Applying Principles and Practices that Foster a Positive Culture</a:t>
                      </a:r>
                      <a:endParaRPr sz="1400" b="1" i="0" u="none" strike="noStrike" cap="none" dirty="0">
                        <a:solidFill>
                          <a:srgbClr val="000000"/>
                        </a:solidFill>
                        <a:latin typeface="Calibri"/>
                        <a:ea typeface="Calibri"/>
                        <a:cs typeface="Calibri"/>
                        <a:sym typeface="Calibri"/>
                      </a:endParaRPr>
                    </a:p>
                  </a:txBody>
                  <a:tcPr marL="59925" marR="59925" marT="29975" marB="29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Intro</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60 </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2591097868"/>
                  </a:ext>
                </a:extLst>
              </a:tr>
              <a:tr h="26101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120</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583577644"/>
                  </a:ext>
                </a:extLst>
              </a:tr>
              <a:tr h="26101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2</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150</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3092077948"/>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3</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150</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extLst>
                  <a:ext uri="{0D108BD9-81ED-4DB2-BD59-A6C34878D82A}">
                    <a16:rowId xmlns:a16="http://schemas.microsoft.com/office/drawing/2014/main" val="25512192"/>
                  </a:ext>
                </a:extLst>
              </a:tr>
              <a:tr h="261010">
                <a:tc rowSpan="3">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dirty="0">
                          <a:solidFill>
                            <a:srgbClr val="000000"/>
                          </a:solidFill>
                          <a:latin typeface="Calibri"/>
                          <a:ea typeface="Calibri"/>
                          <a:cs typeface="Calibri"/>
                          <a:sym typeface="Calibri"/>
                        </a:rPr>
                        <a:t>2</a:t>
                      </a:r>
                      <a:endParaRPr sz="1400" b="1" i="0" u="none" strike="noStrike" cap="none" dirty="0">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bg1"/>
                    </a:solidFill>
                  </a:tcPr>
                </a:tc>
                <a:tc rowSpan="3">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Applying Effective Pedagogy and Andragogy</a:t>
                      </a:r>
                      <a:endParaRPr sz="1400" b="1" i="0" u="none" strike="noStrike" cap="none" dirty="0">
                        <a:solidFill>
                          <a:srgbClr val="000000"/>
                        </a:solidFill>
                        <a:latin typeface="Calibri"/>
                        <a:ea typeface="Calibri"/>
                        <a:cs typeface="Calibri"/>
                        <a:sym typeface="Calibri"/>
                      </a:endParaRPr>
                    </a:p>
                  </a:txBody>
                  <a:tcPr marL="59925" marR="59925" marT="29975" marB="29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4</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120</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951207568"/>
                  </a:ext>
                </a:extLst>
              </a:tr>
              <a:tr h="26101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5</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120</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solidFill>
                  </a:tcPr>
                </a:tc>
                <a:extLst>
                  <a:ext uri="{0D108BD9-81ED-4DB2-BD59-A6C34878D82A}">
                    <a16:rowId xmlns:a16="http://schemas.microsoft.com/office/drawing/2014/main" val="3617410833"/>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6</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165</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extLst>
                  <a:ext uri="{0D108BD9-81ED-4DB2-BD59-A6C34878D82A}">
                    <a16:rowId xmlns:a16="http://schemas.microsoft.com/office/drawing/2014/main" val="2688491641"/>
                  </a:ext>
                </a:extLst>
              </a:tr>
              <a:tr h="261010">
                <a:tc rowSpan="3">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dirty="0">
                          <a:solidFill>
                            <a:srgbClr val="000000"/>
                          </a:solidFill>
                          <a:latin typeface="Calibri"/>
                          <a:ea typeface="Calibri"/>
                          <a:cs typeface="Calibri"/>
                          <a:sym typeface="Calibri"/>
                        </a:rPr>
                        <a:t>3</a:t>
                      </a:r>
                      <a:endParaRPr sz="1400" b="1" i="0" u="none" strike="noStrike" cap="none" dirty="0">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rowSpan="3">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Collecting Data to Inform Professional Learning</a:t>
                      </a:r>
                      <a:endParaRPr sz="1400" b="1" i="0" u="none" strike="noStrike" cap="none" dirty="0">
                        <a:solidFill>
                          <a:srgbClr val="000000"/>
                        </a:solidFill>
                        <a:latin typeface="Calibri"/>
                        <a:ea typeface="Calibri"/>
                        <a:cs typeface="Calibri"/>
                        <a:sym typeface="Calibri"/>
                      </a:endParaRPr>
                    </a:p>
                  </a:txBody>
                  <a:tcPr marL="59925" marR="59925" marT="29975" marB="29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7</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150</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3489812090"/>
                  </a:ext>
                </a:extLst>
              </a:tr>
              <a:tr h="26101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8</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140</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2934508667"/>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9</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170</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extLst>
                  <a:ext uri="{0D108BD9-81ED-4DB2-BD59-A6C34878D82A}">
                    <a16:rowId xmlns:a16="http://schemas.microsoft.com/office/drawing/2014/main" val="52621940"/>
                  </a:ext>
                </a:extLst>
              </a:tr>
              <a:tr h="261010">
                <a:tc rowSpan="4">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dirty="0">
                          <a:solidFill>
                            <a:srgbClr val="000000"/>
                          </a:solidFill>
                          <a:latin typeface="Calibri"/>
                          <a:ea typeface="Calibri"/>
                          <a:cs typeface="Calibri"/>
                          <a:sym typeface="Calibri"/>
                        </a:rPr>
                        <a:t>4</a:t>
                      </a:r>
                      <a:endParaRPr sz="1600" b="1" i="0" u="none" strike="noStrike" cap="none" dirty="0">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rowSpan="4">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Planning, Implementing, and Analyzing Literacy Instruction</a:t>
                      </a:r>
                      <a:endParaRPr sz="1400" b="1" i="0" u="none" strike="noStrike" cap="none" dirty="0">
                        <a:solidFill>
                          <a:srgbClr val="000000"/>
                        </a:solidFill>
                        <a:latin typeface="Calibri"/>
                        <a:ea typeface="Calibri"/>
                        <a:cs typeface="Calibri"/>
                        <a:sym typeface="Calibri"/>
                      </a:endParaRPr>
                    </a:p>
                  </a:txBody>
                  <a:tcPr marL="59925" marR="59925" marT="29975" marB="29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10</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175</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3732908607"/>
                  </a:ext>
                </a:extLst>
              </a:tr>
              <a:tr h="26101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11</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135</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2996772438"/>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12</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165</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2292716492"/>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13</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130</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tcPr>
                </a:tc>
                <a:extLst>
                  <a:ext uri="{0D108BD9-81ED-4DB2-BD59-A6C34878D82A}">
                    <a16:rowId xmlns:a16="http://schemas.microsoft.com/office/drawing/2014/main" val="377349720"/>
                  </a:ext>
                </a:extLst>
              </a:tr>
              <a:tr h="245127">
                <a:tc rowSpan="2">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dirty="0">
                          <a:solidFill>
                            <a:srgbClr val="000000"/>
                          </a:solidFill>
                          <a:latin typeface="Calibri"/>
                          <a:ea typeface="Calibri"/>
                          <a:cs typeface="Calibri"/>
                          <a:sym typeface="Calibri"/>
                        </a:rPr>
                        <a:t>5</a:t>
                      </a:r>
                      <a:endParaRPr sz="1800" b="1" i="0" u="none" strike="noStrike" cap="none" dirty="0">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lgn="ctr">
                      <a:solidFill>
                        <a:srgbClr val="3F3F3F"/>
                      </a:solidFill>
                      <a:prstDash val="solid"/>
                      <a:round/>
                      <a:headEnd type="none" w="sm" len="sm"/>
                      <a:tailEnd type="none" w="sm" len="sm"/>
                    </a:lnB>
                    <a:solidFill>
                      <a:srgbClr val="DBBBE3"/>
                    </a:solidFill>
                  </a:tcPr>
                </a:tc>
                <a:tc rowSpan="2">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Growing Professionally</a:t>
                      </a:r>
                      <a:endParaRPr sz="1400" b="1" i="0" u="none" strike="noStrike" cap="none" dirty="0">
                        <a:solidFill>
                          <a:srgbClr val="000000"/>
                        </a:solidFill>
                        <a:latin typeface="Calibri"/>
                        <a:ea typeface="Calibri"/>
                        <a:cs typeface="Calibri"/>
                        <a:sym typeface="Calibri"/>
                      </a:endParaRPr>
                    </a:p>
                  </a:txBody>
                  <a:tcPr marL="59925" marR="59925" marT="29975" marB="29975"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lgn="ctr">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14</a:t>
                      </a:r>
                      <a:endParaRPr sz="1400" u="none" strike="noStrike" cap="none" dirty="0">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lgn="ctr">
                      <a:noFill/>
                      <a:prstDash val="solid"/>
                      <a:round/>
                      <a:headEnd type="none" w="med" len="med"/>
                      <a:tailEnd type="none" w="med" len="med"/>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120</a:t>
                      </a:r>
                      <a:endParaRPr sz="1400" u="none" strike="noStrike" cap="none" dirty="0">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lgn="ctr">
                      <a:noFill/>
                      <a:prstDash val="solid"/>
                      <a:round/>
                      <a:headEnd type="none" w="med" len="med"/>
                      <a:tailEnd type="none" w="med" len="med"/>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lgn="ctr">
                      <a:noFill/>
                      <a:prstDash val="solid"/>
                      <a:round/>
                      <a:headEnd type="none" w="med" len="med"/>
                      <a:tailEnd type="none" w="med" len="med"/>
                    </a:lnB>
                    <a:solidFill>
                      <a:srgbClr val="DBBBE3"/>
                    </a:solidFill>
                  </a:tcPr>
                </a:tc>
                <a:extLst>
                  <a:ext uri="{0D108BD9-81ED-4DB2-BD59-A6C34878D82A}">
                    <a16:rowId xmlns:a16="http://schemas.microsoft.com/office/drawing/2014/main" val="3109358573"/>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15</a:t>
                      </a:r>
                      <a:endParaRPr sz="1400" u="none" strike="noStrike" cap="none" dirty="0">
                        <a:latin typeface="Calibri"/>
                        <a:ea typeface="Calibri"/>
                        <a:cs typeface="Calibri"/>
                        <a:sym typeface="Calibri"/>
                      </a:endParaRPr>
                    </a:p>
                  </a:txBody>
                  <a:tcPr marL="53950" marR="53950" marT="26975" marB="26975">
                    <a:lnL w="12700" cap="flat" cmpd="sng" algn="ctr">
                      <a:noFill/>
                      <a:prstDash val="solid"/>
                      <a:round/>
                      <a:headEnd type="none" w="med" len="med"/>
                      <a:tailEnd type="none" w="med" len="med"/>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120</a:t>
                      </a:r>
                      <a:endParaRPr sz="1400" u="none" strike="noStrike" cap="none" dirty="0">
                        <a:latin typeface="Calibri"/>
                        <a:ea typeface="Calibri"/>
                        <a:cs typeface="Calibri"/>
                        <a:sym typeface="Calibri"/>
                      </a:endParaRPr>
                    </a:p>
                  </a:txBody>
                  <a:tcPr marL="53950" marR="53950" marT="26975" marB="26975">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9656458"/>
                  </a:ext>
                </a:extLst>
              </a:tr>
              <a:tr h="377529">
                <a:tc>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dirty="0">
                          <a:solidFill>
                            <a:srgbClr val="000000"/>
                          </a:solidFill>
                          <a:latin typeface="Calibri"/>
                          <a:ea typeface="Calibri"/>
                          <a:cs typeface="Calibri"/>
                          <a:sym typeface="Calibri"/>
                        </a:rPr>
                        <a:t>6</a:t>
                      </a:r>
                      <a:endParaRPr sz="1400" b="1" i="0" u="none" strike="noStrike" cap="none" dirty="0">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Planning and Implementing Coaching</a:t>
                      </a:r>
                      <a:endParaRPr sz="1400" b="1" i="0" u="none" strike="noStrike" cap="none" dirty="0">
                        <a:solidFill>
                          <a:srgbClr val="000000"/>
                        </a:solidFill>
                        <a:latin typeface="Calibri"/>
                        <a:ea typeface="Calibri"/>
                        <a:cs typeface="Calibri"/>
                        <a:sym typeface="Calibri"/>
                      </a:endParaRPr>
                    </a:p>
                  </a:txBody>
                  <a:tcPr marL="59925" marR="59925" marT="29975" marB="29975"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16</a:t>
                      </a:r>
                      <a:endParaRPr sz="1400" u="none" strike="noStrike" cap="none" dirty="0">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120</a:t>
                      </a:r>
                      <a:endParaRPr sz="1400" u="none" strike="noStrike" cap="none" dirty="0">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solidFill>
                        <a:srgbClr val="3F3F3F"/>
                      </a:solidFill>
                      <a:prstDash val="solid"/>
                      <a:round/>
                      <a:headEnd type="none" w="sm" len="sm"/>
                      <a:tailEnd type="none" w="sm" len="sm"/>
                    </a:lnB>
                    <a:solidFill>
                      <a:srgbClr val="DBBBE3"/>
                    </a:solidFill>
                  </a:tcPr>
                </a:tc>
                <a:extLst>
                  <a:ext uri="{0D108BD9-81ED-4DB2-BD59-A6C34878D82A}">
                    <a16:rowId xmlns:a16="http://schemas.microsoft.com/office/drawing/2014/main" val="1616337230"/>
                  </a:ext>
                </a:extLst>
              </a:tr>
            </a:tbl>
          </a:graphicData>
        </a:graphic>
      </p:graphicFrame>
      <p:sp>
        <p:nvSpPr>
          <p:cNvPr id="10" name="Google Shape;283;g10083df9ad4_0_54">
            <a:extLst>
              <a:ext uri="{FF2B5EF4-FFF2-40B4-BE49-F238E27FC236}">
                <a16:creationId xmlns:a16="http://schemas.microsoft.com/office/drawing/2014/main" id="{7439E6C5-15F4-152A-69BD-339A9BE3C5C6}"/>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a:t>
            </a:fld>
            <a:endParaRPr dirty="0"/>
          </a:p>
        </p:txBody>
      </p:sp>
    </p:spTree>
    <p:extLst>
      <p:ext uri="{BB962C8B-B14F-4D97-AF65-F5344CB8AC3E}">
        <p14:creationId xmlns:p14="http://schemas.microsoft.com/office/powerpoint/2010/main" val="1409175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20</a:t>
            </a:fld>
            <a:endParaRPr dirty="0"/>
          </a:p>
        </p:txBody>
      </p:sp>
      <p:sp>
        <p:nvSpPr>
          <p:cNvPr id="2" name="Google Shape;223;p57">
            <a:extLst>
              <a:ext uri="{FF2B5EF4-FFF2-40B4-BE49-F238E27FC236}">
                <a16:creationId xmlns:a16="http://schemas.microsoft.com/office/drawing/2014/main" id="{D08D490C-1736-4140-B8F3-E651DA454069}"/>
              </a:ext>
            </a:extLst>
          </p:cNvPr>
          <p:cNvSpPr txBox="1">
            <a:spLocks/>
          </p:cNvSpPr>
          <p:nvPr/>
        </p:nvSpPr>
        <p:spPr>
          <a:xfrm>
            <a:off x="943356" y="2462783"/>
            <a:ext cx="9351264" cy="3646552"/>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2400"/>
              <a:buFont typeface="Arial"/>
              <a:buNone/>
            </a:pPr>
            <a:r>
              <a:rPr lang="en-US" b="0" i="0" u="none" strike="noStrike" cap="none" dirty="0">
                <a:solidFill>
                  <a:schemeClr val="dk1"/>
                </a:solidFill>
                <a:latin typeface="Calibri"/>
                <a:ea typeface="Calibri"/>
                <a:cs typeface="Calibri"/>
                <a:sym typeface="Calibri"/>
              </a:rPr>
              <a:t>Table Discussions:</a:t>
            </a:r>
            <a:endParaRPr lang="en-US" b="0" i="0" u="none" strike="noStrike" cap="none" dirty="0">
              <a:solidFill>
                <a:srgbClr val="000000"/>
              </a:solidFill>
              <a:latin typeface="Arial"/>
              <a:ea typeface="Arial"/>
              <a:cs typeface="Arial"/>
              <a:sym typeface="Arial"/>
            </a:endParaRPr>
          </a:p>
          <a:p>
            <a:pPr marL="457200" lvl="0" indent="-381000" algn="l" rtl="0">
              <a:spcBef>
                <a:spcPts val="0"/>
              </a:spcBef>
              <a:spcAft>
                <a:spcPts val="0"/>
              </a:spcAft>
              <a:buClr>
                <a:schemeClr val="tx1">
                  <a:lumMod val="50000"/>
                  <a:lumOff val="50000"/>
                </a:schemeClr>
              </a:buClr>
              <a:buSzPct val="100000"/>
              <a:buFont typeface="Calibri"/>
              <a:buChar char="•"/>
            </a:pPr>
            <a:r>
              <a:rPr lang="en-US" b="1" dirty="0">
                <a:solidFill>
                  <a:schemeClr val="dk1"/>
                </a:solidFill>
                <a:latin typeface="Calibri"/>
                <a:ea typeface="Calibri"/>
                <a:cs typeface="Calibri"/>
                <a:sym typeface="Calibri"/>
              </a:rPr>
              <a:t>Handout 5: Teacher Characteristics Coaching Guide</a:t>
            </a:r>
            <a:r>
              <a:rPr lang="en-US" dirty="0">
                <a:solidFill>
                  <a:schemeClr val="dk1"/>
                </a:solidFill>
                <a:latin typeface="Calibri"/>
                <a:ea typeface="Calibri"/>
                <a:cs typeface="Calibri"/>
                <a:sym typeface="Calibri"/>
              </a:rPr>
              <a:t> – each table group will be assigned a characteristic described on this handout (Resister, Redecorator, Renovator, Accessorizer)</a:t>
            </a:r>
          </a:p>
          <a:p>
            <a:pPr marL="457200" lvl="0" indent="-381000" algn="l" rtl="0">
              <a:spcBef>
                <a:spcPts val="0"/>
              </a:spcBef>
              <a:spcAft>
                <a:spcPts val="0"/>
              </a:spcAft>
              <a:buClr>
                <a:schemeClr val="tx1">
                  <a:lumMod val="50000"/>
                  <a:lumOff val="50000"/>
                </a:schemeClr>
              </a:buClr>
              <a:buSzPct val="100000"/>
              <a:buFont typeface="Calibri"/>
              <a:buChar char="•"/>
            </a:pPr>
            <a:r>
              <a:rPr lang="en-US" b="1" dirty="0">
                <a:solidFill>
                  <a:schemeClr val="dk1"/>
                </a:solidFill>
                <a:latin typeface="Calibri"/>
                <a:ea typeface="Calibri"/>
                <a:cs typeface="Calibri"/>
                <a:sym typeface="Calibri"/>
              </a:rPr>
              <a:t>Handout 6: Room to </a:t>
            </a:r>
            <a:r>
              <a:rPr lang="en-US" b="1">
                <a:solidFill>
                  <a:schemeClr val="dk1"/>
                </a:solidFill>
                <a:latin typeface="Calibri"/>
                <a:ea typeface="Calibri"/>
                <a:cs typeface="Calibri"/>
                <a:sym typeface="Calibri"/>
              </a:rPr>
              <a:t>Improve Article</a:t>
            </a:r>
            <a:r>
              <a:rPr lang="en-US">
                <a:solidFill>
                  <a:schemeClr val="dk1"/>
                </a:solidFill>
                <a:latin typeface="Calibri"/>
                <a:ea typeface="Calibri"/>
                <a:cs typeface="Calibri"/>
                <a:sym typeface="Calibri"/>
              </a:rPr>
              <a:t> – read </a:t>
            </a:r>
            <a:r>
              <a:rPr lang="en-US" dirty="0">
                <a:solidFill>
                  <a:schemeClr val="dk1"/>
                </a:solidFill>
                <a:latin typeface="Calibri"/>
                <a:ea typeface="Calibri"/>
                <a:cs typeface="Calibri"/>
                <a:sym typeface="Calibri"/>
              </a:rPr>
              <a:t>the section of this article pertaining to your assigned characteristic and discuss</a:t>
            </a:r>
            <a:endParaRPr lang="en-US" dirty="0">
              <a:solidFill>
                <a:schemeClr val="dk1"/>
              </a:solidFill>
              <a:latin typeface="Calibri"/>
              <a:ea typeface="Calibri"/>
              <a:cs typeface="Calibri"/>
            </a:endParaRPr>
          </a:p>
        </p:txBody>
      </p:sp>
      <p:sp>
        <p:nvSpPr>
          <p:cNvPr id="4" name="Google Shape;222;p57">
            <a:extLst>
              <a:ext uri="{FF2B5EF4-FFF2-40B4-BE49-F238E27FC236}">
                <a16:creationId xmlns:a16="http://schemas.microsoft.com/office/drawing/2014/main" id="{E9FB396C-A499-4ABE-B4AC-A3521E29C3E3}"/>
              </a:ext>
            </a:extLst>
          </p:cNvPr>
          <p:cNvSpPr txBox="1">
            <a:spLocks/>
          </p:cNvSpPr>
          <p:nvPr/>
        </p:nvSpPr>
        <p:spPr>
          <a:xfrm>
            <a:off x="1645920" y="999744"/>
            <a:ext cx="6820444" cy="469433"/>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SzPts val="4400"/>
            </a:pPr>
            <a:r>
              <a:rPr lang="en-US" sz="3200" b="1" dirty="0">
                <a:latin typeface="Calibri"/>
                <a:ea typeface="Calibri"/>
                <a:cs typeface="Calibri"/>
                <a:sym typeface="Calibri"/>
              </a:rPr>
              <a:t>Collaborate and Practice</a:t>
            </a:r>
          </a:p>
        </p:txBody>
      </p:sp>
      <p:sp>
        <p:nvSpPr>
          <p:cNvPr id="5" name="Google Shape;198;p26">
            <a:extLst>
              <a:ext uri="{FF2B5EF4-FFF2-40B4-BE49-F238E27FC236}">
                <a16:creationId xmlns:a16="http://schemas.microsoft.com/office/drawing/2014/main" id="{5F7C3FAC-E0D3-5E8B-16D0-38DFD14A8404}"/>
              </a:ext>
            </a:extLst>
          </p:cNvPr>
          <p:cNvSpPr txBox="1">
            <a:spLocks/>
          </p:cNvSpPr>
          <p:nvPr/>
        </p:nvSpPr>
        <p:spPr>
          <a:xfrm>
            <a:off x="941808" y="1682496"/>
            <a:ext cx="7657560" cy="780287"/>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2400"/>
              <a:buFont typeface="Arial" panose="020B0604020202020204" pitchFamily="34" charset="0"/>
              <a:buNone/>
            </a:pPr>
            <a:r>
              <a:rPr lang="en-US" sz="3200" b="1" dirty="0">
                <a:latin typeface="Calibri"/>
                <a:ea typeface="Calibri"/>
                <a:cs typeface="Calibri"/>
                <a:sym typeface="Calibri"/>
              </a:rPr>
              <a:t>Coaching Adult Learners</a:t>
            </a:r>
            <a:endParaRPr lang="en-US" sz="3200" b="1" dirty="0"/>
          </a:p>
        </p:txBody>
      </p:sp>
      <p:pic>
        <p:nvPicPr>
          <p:cNvPr id="6" name="Picture 5">
            <a:extLst>
              <a:ext uri="{FF2B5EF4-FFF2-40B4-BE49-F238E27FC236}">
                <a16:creationId xmlns:a16="http://schemas.microsoft.com/office/drawing/2014/main" id="{C8A55151-DBF8-5C21-B012-7DA2364FEEFA}"/>
              </a:ext>
            </a:extLst>
          </p:cNvPr>
          <p:cNvPicPr>
            <a:picLocks noChangeAspect="1"/>
          </p:cNvPicPr>
          <p:nvPr/>
        </p:nvPicPr>
        <p:blipFill>
          <a:blip r:embed="rId3"/>
          <a:stretch>
            <a:fillRect/>
          </a:stretch>
        </p:blipFill>
        <p:spPr>
          <a:xfrm>
            <a:off x="941808" y="1035132"/>
            <a:ext cx="554784" cy="518205"/>
          </a:xfrm>
          <a:prstGeom prst="rect">
            <a:avLst/>
          </a:prstGeom>
        </p:spPr>
      </p:pic>
    </p:spTree>
    <p:extLst>
      <p:ext uri="{BB962C8B-B14F-4D97-AF65-F5344CB8AC3E}">
        <p14:creationId xmlns:p14="http://schemas.microsoft.com/office/powerpoint/2010/main" val="3927299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21</a:t>
            </a:fld>
            <a:endParaRPr dirty="0"/>
          </a:p>
        </p:txBody>
      </p:sp>
      <p:sp>
        <p:nvSpPr>
          <p:cNvPr id="2" name="Google Shape;223;p57">
            <a:extLst>
              <a:ext uri="{FF2B5EF4-FFF2-40B4-BE49-F238E27FC236}">
                <a16:creationId xmlns:a16="http://schemas.microsoft.com/office/drawing/2014/main" id="{D08D490C-1736-4140-B8F3-E651DA454069}"/>
              </a:ext>
            </a:extLst>
          </p:cNvPr>
          <p:cNvSpPr txBox="1">
            <a:spLocks/>
          </p:cNvSpPr>
          <p:nvPr/>
        </p:nvSpPr>
        <p:spPr>
          <a:xfrm>
            <a:off x="848324" y="1975104"/>
            <a:ext cx="7308124" cy="4011168"/>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2000"/>
              <a:buFont typeface="Arial"/>
              <a:buNone/>
            </a:pPr>
            <a:r>
              <a:rPr lang="en-US" sz="3200" b="1" i="0" u="none" strike="noStrike" cap="none" dirty="0">
                <a:solidFill>
                  <a:schemeClr val="dk1"/>
                </a:solidFill>
                <a:latin typeface="Calibri"/>
                <a:ea typeface="Calibri"/>
                <a:cs typeface="Calibri"/>
                <a:sym typeface="Calibri"/>
              </a:rPr>
              <a:t>The Resisters</a:t>
            </a:r>
            <a:endParaRPr lang="en-US" sz="3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lang="en-US" sz="2800" b="0"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chemeClr val="tx1">
                  <a:lumMod val="50000"/>
                  <a:lumOff val="50000"/>
                </a:schemeClr>
              </a:buClr>
              <a:buSzPts val="2000"/>
              <a:buFont typeface="Arial" panose="020B0604020202020204" pitchFamily="34" charset="0"/>
              <a:buChar char="•"/>
            </a:pPr>
            <a:r>
              <a:rPr lang="en-US" sz="2800" b="0" i="0" u="none" strike="noStrike" cap="none" dirty="0">
                <a:solidFill>
                  <a:srgbClr val="000000"/>
                </a:solidFill>
                <a:latin typeface="Calibri"/>
                <a:ea typeface="Calibri"/>
                <a:cs typeface="Calibri"/>
                <a:sym typeface="Calibri"/>
              </a:rPr>
              <a:t>Overt resistance: anger, resentment</a:t>
            </a:r>
            <a:endParaRPr lang="en-US" sz="18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tx1">
                  <a:lumMod val="50000"/>
                  <a:lumOff val="50000"/>
                </a:schemeClr>
              </a:buClr>
              <a:buSzPts val="2000"/>
              <a:buFont typeface="Arial" panose="020B0604020202020204" pitchFamily="34" charset="0"/>
              <a:buChar char="•"/>
            </a:pPr>
            <a:r>
              <a:rPr lang="en-US" sz="2800" b="0" i="0" u="none" strike="noStrike" cap="none" dirty="0">
                <a:solidFill>
                  <a:srgbClr val="000000"/>
                </a:solidFill>
                <a:latin typeface="Calibri"/>
                <a:ea typeface="Calibri"/>
                <a:cs typeface="Calibri"/>
                <a:sym typeface="Calibri"/>
              </a:rPr>
              <a:t>Covert resistance: avoidance behavior </a:t>
            </a:r>
            <a:endParaRPr lang="en-US" sz="18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tx1">
                  <a:lumMod val="50000"/>
                  <a:lumOff val="50000"/>
                </a:schemeClr>
              </a:buClr>
              <a:buSzPts val="2000"/>
              <a:buFont typeface="Arial" panose="020B0604020202020204" pitchFamily="34" charset="0"/>
              <a:buChar char="•"/>
            </a:pPr>
            <a:r>
              <a:rPr lang="en-US" sz="2800" b="0" i="0" u="none" strike="noStrike" cap="none" dirty="0">
                <a:solidFill>
                  <a:srgbClr val="000000"/>
                </a:solidFill>
                <a:latin typeface="Calibri"/>
                <a:ea typeface="Calibri"/>
                <a:cs typeface="Calibri"/>
                <a:sym typeface="Calibri"/>
              </a:rPr>
              <a:t>Lack of engagement</a:t>
            </a:r>
            <a:endParaRPr lang="en-US" sz="18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tx1">
                  <a:lumMod val="50000"/>
                  <a:lumOff val="50000"/>
                </a:schemeClr>
              </a:buClr>
              <a:buSzPts val="2000"/>
              <a:buFont typeface="Arial" panose="020B0604020202020204" pitchFamily="34" charset="0"/>
              <a:buChar char="•"/>
            </a:pPr>
            <a:r>
              <a:rPr lang="en-US" sz="2800" b="0" i="0" u="none" strike="noStrike" cap="none" dirty="0">
                <a:solidFill>
                  <a:srgbClr val="000000"/>
                </a:solidFill>
                <a:latin typeface="Calibri"/>
                <a:ea typeface="Calibri"/>
                <a:cs typeface="Calibri"/>
                <a:sym typeface="Calibri"/>
              </a:rPr>
              <a:t>Dramatic refusals</a:t>
            </a:r>
            <a:endParaRPr lang="en-US" sz="18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tx1">
                  <a:lumMod val="50000"/>
                  <a:lumOff val="50000"/>
                </a:schemeClr>
              </a:buClr>
              <a:buSzPts val="2000"/>
              <a:buFont typeface="Arial" panose="020B0604020202020204" pitchFamily="34" charset="0"/>
              <a:buChar char="•"/>
            </a:pPr>
            <a:r>
              <a:rPr lang="en-US" sz="2800" b="0" i="0" u="none" strike="noStrike" cap="none">
                <a:solidFill>
                  <a:srgbClr val="000000"/>
                </a:solidFill>
                <a:latin typeface="Calibri"/>
                <a:ea typeface="Calibri"/>
                <a:cs typeface="Calibri"/>
                <a:sym typeface="Calibri"/>
              </a:rPr>
              <a:t>Verbal acknowledgment </a:t>
            </a:r>
            <a:r>
              <a:rPr lang="en-US" sz="2800" b="0" i="0" u="none" strike="noStrike" cap="none" dirty="0">
                <a:solidFill>
                  <a:srgbClr val="000000"/>
                </a:solidFill>
                <a:latin typeface="Calibri"/>
                <a:ea typeface="Calibri"/>
                <a:cs typeface="Calibri"/>
                <a:sym typeface="Calibri"/>
              </a:rPr>
              <a:t>of disagreement</a:t>
            </a:r>
            <a:endParaRPr lang="en-US" sz="18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tx1">
                  <a:lumMod val="50000"/>
                  <a:lumOff val="50000"/>
                </a:schemeClr>
              </a:buClr>
              <a:buSzPts val="2000"/>
              <a:buFont typeface="Arial" panose="020B0604020202020204" pitchFamily="34" charset="0"/>
              <a:buChar char="•"/>
            </a:pPr>
            <a:r>
              <a:rPr lang="en-US" sz="2800" b="0" i="0" u="none" strike="noStrike" cap="none" dirty="0">
                <a:solidFill>
                  <a:srgbClr val="000000"/>
                </a:solidFill>
                <a:latin typeface="Calibri"/>
                <a:ea typeface="Calibri"/>
                <a:cs typeface="Calibri"/>
                <a:sym typeface="Calibri"/>
              </a:rPr>
              <a:t>Disdain for new practices</a:t>
            </a:r>
          </a:p>
        </p:txBody>
      </p:sp>
      <p:sp>
        <p:nvSpPr>
          <p:cNvPr id="4" name="Google Shape;222;p57">
            <a:extLst>
              <a:ext uri="{FF2B5EF4-FFF2-40B4-BE49-F238E27FC236}">
                <a16:creationId xmlns:a16="http://schemas.microsoft.com/office/drawing/2014/main" id="{E9FB396C-A499-4ABE-B4AC-A3521E29C3E3}"/>
              </a:ext>
            </a:extLst>
          </p:cNvPr>
          <p:cNvSpPr txBox="1">
            <a:spLocks/>
          </p:cNvSpPr>
          <p:nvPr/>
        </p:nvSpPr>
        <p:spPr>
          <a:xfrm>
            <a:off x="848324" y="900303"/>
            <a:ext cx="7618040" cy="1005840"/>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SzPts val="4400"/>
            </a:pPr>
            <a:r>
              <a:rPr lang="en-US" sz="3200" b="1" dirty="0">
                <a:latin typeface="Calibri"/>
                <a:ea typeface="Calibri"/>
                <a:cs typeface="Calibri"/>
                <a:sym typeface="Calibri"/>
              </a:rPr>
              <a:t>Coaching Adult Learners</a:t>
            </a:r>
          </a:p>
        </p:txBody>
      </p:sp>
      <p:pic>
        <p:nvPicPr>
          <p:cNvPr id="6" name="Picture 5">
            <a:extLst>
              <a:ext uri="{FF2B5EF4-FFF2-40B4-BE49-F238E27FC236}">
                <a16:creationId xmlns:a16="http://schemas.microsoft.com/office/drawing/2014/main" id="{44D0903B-DD4F-DAF5-2475-1A46B6671505}"/>
              </a:ext>
            </a:extLst>
          </p:cNvPr>
          <p:cNvPicPr>
            <a:picLocks noChangeAspect="1"/>
          </p:cNvPicPr>
          <p:nvPr/>
        </p:nvPicPr>
        <p:blipFill>
          <a:blip r:embed="rId3"/>
          <a:stretch>
            <a:fillRect/>
          </a:stretch>
        </p:blipFill>
        <p:spPr>
          <a:xfrm>
            <a:off x="7797587" y="2657856"/>
            <a:ext cx="3236173" cy="2572512"/>
          </a:xfrm>
          <a:prstGeom prst="rect">
            <a:avLst/>
          </a:prstGeom>
        </p:spPr>
      </p:pic>
    </p:spTree>
    <p:extLst>
      <p:ext uri="{BB962C8B-B14F-4D97-AF65-F5344CB8AC3E}">
        <p14:creationId xmlns:p14="http://schemas.microsoft.com/office/powerpoint/2010/main" val="3261161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22</a:t>
            </a:fld>
            <a:endParaRPr dirty="0"/>
          </a:p>
        </p:txBody>
      </p:sp>
      <p:sp>
        <p:nvSpPr>
          <p:cNvPr id="2" name="Google Shape;223;p57">
            <a:extLst>
              <a:ext uri="{FF2B5EF4-FFF2-40B4-BE49-F238E27FC236}">
                <a16:creationId xmlns:a16="http://schemas.microsoft.com/office/drawing/2014/main" id="{D08D490C-1736-4140-B8F3-E651DA454069}"/>
              </a:ext>
            </a:extLst>
          </p:cNvPr>
          <p:cNvSpPr txBox="1">
            <a:spLocks/>
          </p:cNvSpPr>
          <p:nvPr/>
        </p:nvSpPr>
        <p:spPr>
          <a:xfrm>
            <a:off x="847725" y="1870329"/>
            <a:ext cx="7851648" cy="4011168"/>
          </a:xfrm>
          <a:prstGeom prst="rect">
            <a:avLst/>
          </a:prstGeom>
          <a:noFill/>
          <a:ln>
            <a:noFill/>
          </a:ln>
        </p:spPr>
        <p:txBody>
          <a:bodyPr spcFirstLastPara="1" wrap="square" lIns="91425" tIns="45700" rIns="91425" bIns="45700" anchor="t" anchorCtr="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2000"/>
              <a:buFont typeface="Arial"/>
              <a:buNone/>
            </a:pPr>
            <a:r>
              <a:rPr lang="en-US" sz="3600" b="1" i="0" u="none" strike="noStrike" cap="none" dirty="0">
                <a:solidFill>
                  <a:schemeClr val="dk1"/>
                </a:solidFill>
                <a:latin typeface="Calibri"/>
                <a:ea typeface="Calibri"/>
                <a:cs typeface="Calibri"/>
                <a:sym typeface="Calibri"/>
              </a:rPr>
              <a:t>Reaching the Resisters</a:t>
            </a:r>
          </a:p>
          <a:p>
            <a:pPr marL="0" marR="0" lvl="0" indent="0" algn="l" rtl="0">
              <a:lnSpc>
                <a:spcPct val="100000"/>
              </a:lnSpc>
              <a:spcBef>
                <a:spcPts val="0"/>
              </a:spcBef>
              <a:spcAft>
                <a:spcPts val="0"/>
              </a:spcAft>
              <a:buClr>
                <a:srgbClr val="000000"/>
              </a:buClr>
              <a:buSzPts val="2000"/>
              <a:buFont typeface="Arial"/>
              <a:buNone/>
            </a:pPr>
            <a:endParaRPr lang="en-US"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3200" b="1" i="0" u="none" strike="noStrike" cap="none" dirty="0">
                <a:solidFill>
                  <a:srgbClr val="000000"/>
                </a:solidFill>
                <a:latin typeface="Calibri"/>
                <a:ea typeface="Calibri"/>
                <a:cs typeface="Calibri"/>
                <a:sym typeface="Calibri"/>
              </a:rPr>
              <a:t>Reasons:</a:t>
            </a:r>
            <a:endParaRPr lang="en-US" sz="3200" b="0"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chemeClr val="tx1">
                  <a:lumMod val="50000"/>
                  <a:lumOff val="50000"/>
                </a:schemeClr>
              </a:buClr>
              <a:buSzPts val="2000"/>
              <a:buFont typeface="Arial" panose="020B0604020202020204" pitchFamily="34" charset="0"/>
              <a:buChar char="•"/>
            </a:pPr>
            <a:r>
              <a:rPr lang="en-US" sz="3200" b="0" i="0" u="none" strike="noStrike" cap="none" dirty="0">
                <a:solidFill>
                  <a:srgbClr val="000000"/>
                </a:solidFill>
                <a:latin typeface="Calibri"/>
                <a:ea typeface="Calibri"/>
                <a:cs typeface="Calibri"/>
                <a:sym typeface="Calibri"/>
              </a:rPr>
              <a:t>Fear, frustration, or anger</a:t>
            </a:r>
            <a:endParaRPr lang="en-US" sz="20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tx1">
                  <a:lumMod val="50000"/>
                  <a:lumOff val="50000"/>
                </a:schemeClr>
              </a:buClr>
              <a:buSzPts val="2000"/>
              <a:buFont typeface="Arial" panose="020B0604020202020204" pitchFamily="34" charset="0"/>
              <a:buChar char="•"/>
            </a:pPr>
            <a:r>
              <a:rPr lang="en-US" sz="3200" b="0" i="0" u="none" strike="noStrike" cap="none" dirty="0">
                <a:solidFill>
                  <a:srgbClr val="000000"/>
                </a:solidFill>
                <a:latin typeface="Calibri"/>
                <a:ea typeface="Calibri"/>
                <a:cs typeface="Calibri"/>
                <a:sym typeface="Calibri"/>
              </a:rPr>
              <a:t>Feeling threatened</a:t>
            </a:r>
            <a:endParaRPr lang="en-US" sz="20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tx1">
                  <a:lumMod val="50000"/>
                  <a:lumOff val="50000"/>
                </a:schemeClr>
              </a:buClr>
              <a:buSzPts val="2000"/>
              <a:buFont typeface="Arial" panose="020B0604020202020204" pitchFamily="34" charset="0"/>
              <a:buChar char="•"/>
            </a:pPr>
            <a:r>
              <a:rPr lang="en-US" sz="3200" b="0" i="0" u="none" strike="noStrike" cap="none" dirty="0">
                <a:solidFill>
                  <a:srgbClr val="000000"/>
                </a:solidFill>
                <a:latin typeface="Calibri"/>
                <a:ea typeface="Calibri"/>
                <a:cs typeface="Calibri"/>
                <a:sym typeface="Calibri"/>
              </a:rPr>
              <a:t>Lack of skills and covers up</a:t>
            </a:r>
            <a:endParaRPr lang="en-US" sz="20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tx1">
                  <a:lumMod val="50000"/>
                  <a:lumOff val="50000"/>
                </a:schemeClr>
              </a:buClr>
              <a:buSzPts val="2000"/>
              <a:buFont typeface="Arial" panose="020B0604020202020204" pitchFamily="34" charset="0"/>
              <a:buChar char="•"/>
            </a:pPr>
            <a:r>
              <a:rPr lang="en-US" sz="3200" b="0" i="0" u="none" strike="noStrike" cap="none" dirty="0">
                <a:solidFill>
                  <a:srgbClr val="000000"/>
                </a:solidFill>
                <a:latin typeface="Calibri"/>
                <a:ea typeface="Calibri"/>
                <a:cs typeface="Calibri"/>
                <a:sym typeface="Calibri"/>
              </a:rPr>
              <a:t>Personal issues/illness</a:t>
            </a:r>
            <a:endParaRPr lang="en-US" sz="20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tx1">
                  <a:lumMod val="50000"/>
                  <a:lumOff val="50000"/>
                </a:schemeClr>
              </a:buClr>
              <a:buSzPts val="2000"/>
              <a:buFont typeface="Arial" panose="020B0604020202020204" pitchFamily="34" charset="0"/>
              <a:buChar char="•"/>
            </a:pPr>
            <a:r>
              <a:rPr lang="en-US" sz="3200" b="0" i="0" u="none" strike="noStrike" cap="none" dirty="0">
                <a:solidFill>
                  <a:srgbClr val="000000"/>
                </a:solidFill>
                <a:latin typeface="Calibri"/>
                <a:ea typeface="Calibri"/>
                <a:cs typeface="Calibri"/>
                <a:sym typeface="Calibri"/>
              </a:rPr>
              <a:t>Cynical due to so many initiatives over the years</a:t>
            </a:r>
            <a:endParaRPr lang="en-US"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lang="en-US"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3200" b="1" i="1" u="none" strike="noStrike" cap="none" dirty="0">
                <a:solidFill>
                  <a:srgbClr val="000000"/>
                </a:solidFill>
                <a:latin typeface="Calibri"/>
                <a:ea typeface="Calibri"/>
                <a:cs typeface="Calibri"/>
                <a:sym typeface="Calibri"/>
              </a:rPr>
              <a:t>Turn and share any experiences with a resister that you may have had</a:t>
            </a:r>
            <a:r>
              <a:rPr lang="en-US" sz="3200" b="0" i="0" u="none" strike="noStrike" cap="none" dirty="0">
                <a:solidFill>
                  <a:srgbClr val="000000"/>
                </a:solidFill>
                <a:latin typeface="Calibri"/>
                <a:ea typeface="Calibri"/>
                <a:cs typeface="Calibri"/>
                <a:sym typeface="Calibri"/>
              </a:rPr>
              <a:t>.</a:t>
            </a:r>
          </a:p>
        </p:txBody>
      </p:sp>
      <p:sp>
        <p:nvSpPr>
          <p:cNvPr id="4" name="Google Shape;222;p57">
            <a:extLst>
              <a:ext uri="{FF2B5EF4-FFF2-40B4-BE49-F238E27FC236}">
                <a16:creationId xmlns:a16="http://schemas.microsoft.com/office/drawing/2014/main" id="{E9FB396C-A499-4ABE-B4AC-A3521E29C3E3}"/>
              </a:ext>
            </a:extLst>
          </p:cNvPr>
          <p:cNvSpPr txBox="1">
            <a:spLocks/>
          </p:cNvSpPr>
          <p:nvPr/>
        </p:nvSpPr>
        <p:spPr>
          <a:xfrm>
            <a:off x="848324" y="871728"/>
            <a:ext cx="7618040" cy="1005840"/>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SzPts val="4400"/>
            </a:pPr>
            <a:r>
              <a:rPr lang="en-US" sz="3200" b="1" dirty="0">
                <a:latin typeface="Calibri"/>
                <a:ea typeface="Calibri"/>
                <a:cs typeface="Calibri"/>
                <a:sym typeface="Calibri"/>
              </a:rPr>
              <a:t>Coaching Adult Learners</a:t>
            </a:r>
          </a:p>
        </p:txBody>
      </p:sp>
      <p:pic>
        <p:nvPicPr>
          <p:cNvPr id="3" name="Picture 2">
            <a:extLst>
              <a:ext uri="{FF2B5EF4-FFF2-40B4-BE49-F238E27FC236}">
                <a16:creationId xmlns:a16="http://schemas.microsoft.com/office/drawing/2014/main" id="{8F71275E-AB51-3762-D740-D48DBD2CFADA}"/>
              </a:ext>
            </a:extLst>
          </p:cNvPr>
          <p:cNvPicPr>
            <a:picLocks noChangeAspect="1"/>
          </p:cNvPicPr>
          <p:nvPr/>
        </p:nvPicPr>
        <p:blipFill>
          <a:blip r:embed="rId3"/>
          <a:stretch>
            <a:fillRect/>
          </a:stretch>
        </p:blipFill>
        <p:spPr>
          <a:xfrm>
            <a:off x="8146922" y="1250762"/>
            <a:ext cx="3621895" cy="3088828"/>
          </a:xfrm>
          <a:prstGeom prst="rect">
            <a:avLst/>
          </a:prstGeom>
        </p:spPr>
      </p:pic>
    </p:spTree>
    <p:extLst>
      <p:ext uri="{BB962C8B-B14F-4D97-AF65-F5344CB8AC3E}">
        <p14:creationId xmlns:p14="http://schemas.microsoft.com/office/powerpoint/2010/main" val="3063354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dirty="0"/>
              <a:t>23</a:t>
            </a:fld>
            <a:endParaRPr dirty="0"/>
          </a:p>
        </p:txBody>
      </p:sp>
      <p:sp>
        <p:nvSpPr>
          <p:cNvPr id="2" name="Google Shape;223;p57">
            <a:extLst>
              <a:ext uri="{FF2B5EF4-FFF2-40B4-BE49-F238E27FC236}">
                <a16:creationId xmlns:a16="http://schemas.microsoft.com/office/drawing/2014/main" id="{D08D490C-1736-4140-B8F3-E651DA454069}"/>
              </a:ext>
            </a:extLst>
          </p:cNvPr>
          <p:cNvSpPr txBox="1">
            <a:spLocks/>
          </p:cNvSpPr>
          <p:nvPr/>
        </p:nvSpPr>
        <p:spPr>
          <a:xfrm>
            <a:off x="847725" y="1829943"/>
            <a:ext cx="7465640" cy="4108704"/>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2000"/>
              <a:buFont typeface="Arial"/>
              <a:buNone/>
            </a:pPr>
            <a:r>
              <a:rPr lang="en-US" b="1" i="0" u="none" strike="noStrike" cap="none" dirty="0">
                <a:solidFill>
                  <a:schemeClr val="dk1"/>
                </a:solidFill>
                <a:latin typeface="Calibri"/>
                <a:ea typeface="Calibri"/>
                <a:cs typeface="Calibri"/>
                <a:sym typeface="Calibri"/>
              </a:rPr>
              <a:t>Reaching the Resisters</a:t>
            </a:r>
          </a:p>
          <a:p>
            <a:pPr marL="0" marR="0" lvl="0" indent="0" algn="l" rtl="0">
              <a:lnSpc>
                <a:spcPct val="100000"/>
              </a:lnSpc>
              <a:spcBef>
                <a:spcPts val="0"/>
              </a:spcBef>
              <a:spcAft>
                <a:spcPts val="0"/>
              </a:spcAft>
              <a:buClr>
                <a:srgbClr val="000000"/>
              </a:buClr>
              <a:buSzPts val="2000"/>
              <a:buFont typeface="Arial"/>
              <a:buNone/>
            </a:pPr>
            <a:endParaRPr lang="en-US"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b="1" i="0" u="none" strike="noStrike" cap="none" dirty="0">
                <a:solidFill>
                  <a:srgbClr val="000000"/>
                </a:solidFill>
                <a:latin typeface="Calibri"/>
                <a:ea typeface="Calibri"/>
                <a:cs typeface="Calibri"/>
                <a:sym typeface="Calibri"/>
              </a:rPr>
              <a:t>Try to uncover the real reason for the resistance</a:t>
            </a:r>
            <a:endParaRPr lang="en-US" b="0"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chemeClr val="tx1">
                  <a:lumMod val="50000"/>
                  <a:lumOff val="50000"/>
                </a:schemeClr>
              </a:buClr>
              <a:buSzPts val="2000"/>
              <a:buFont typeface="Arial" panose="020B0604020202020204" pitchFamily="34" charset="0"/>
              <a:buChar char="•"/>
            </a:pPr>
            <a:r>
              <a:rPr lang="en-US" sz="2400" b="1" i="0" u="none" strike="noStrike" cap="none" dirty="0">
                <a:solidFill>
                  <a:srgbClr val="000000"/>
                </a:solidFill>
                <a:latin typeface="Calibri"/>
                <a:ea typeface="Calibri"/>
                <a:cs typeface="Calibri"/>
                <a:sym typeface="Calibri"/>
              </a:rPr>
              <a:t>Wearing a Mask/Imposter Syndrome </a:t>
            </a:r>
            <a:r>
              <a:rPr lang="en-US" sz="2400" b="0" i="0" u="none" strike="noStrike" cap="none" dirty="0">
                <a:solidFill>
                  <a:srgbClr val="000000"/>
                </a:solidFill>
                <a:latin typeface="Calibri"/>
                <a:ea typeface="Calibri"/>
                <a:cs typeface="Calibri"/>
                <a:sym typeface="Calibri"/>
              </a:rPr>
              <a:t>– </a:t>
            </a:r>
            <a:br>
              <a:rPr lang="en-US" sz="2400" b="0" i="0" u="none" strike="noStrike" cap="none" dirty="0">
                <a:latin typeface="Calibri"/>
                <a:ea typeface="Calibri"/>
                <a:cs typeface="Calibri"/>
              </a:rPr>
            </a:br>
            <a:r>
              <a:rPr lang="en-US" sz="2400" dirty="0">
                <a:solidFill>
                  <a:srgbClr val="000000"/>
                </a:solidFill>
                <a:latin typeface="Calibri"/>
                <a:ea typeface="Calibri"/>
                <a:cs typeface="Calibri"/>
                <a:sym typeface="Calibri"/>
              </a:rPr>
              <a:t>The</a:t>
            </a:r>
            <a:r>
              <a:rPr lang="en-US" sz="2400" b="0" i="0" u="none" strike="noStrike" cap="none" dirty="0">
                <a:solidFill>
                  <a:srgbClr val="000000"/>
                </a:solidFill>
                <a:latin typeface="Calibri"/>
                <a:ea typeface="Calibri"/>
                <a:cs typeface="Calibri"/>
                <a:sym typeface="Calibri"/>
              </a:rPr>
              <a:t> teacher has a fear of anyone knowing she is not as knowledgeable as she has pretended</a:t>
            </a:r>
            <a:r>
              <a:rPr lang="en-US" sz="2400" dirty="0">
                <a:solidFill>
                  <a:srgbClr val="000000"/>
                </a:solidFill>
                <a:latin typeface="Calibri"/>
                <a:ea typeface="Calibri"/>
                <a:cs typeface="Calibri"/>
                <a:sym typeface="Calibri"/>
              </a:rPr>
              <a:t>.</a:t>
            </a:r>
            <a:endParaRPr lang="en-US" sz="2400" b="0" i="0" u="none" strike="noStrike" cap="none">
              <a:solidFill>
                <a:srgbClr val="000000"/>
              </a:solidFill>
              <a:latin typeface="Arial"/>
              <a:ea typeface="Arial"/>
              <a:cs typeface="Arial"/>
            </a:endParaRPr>
          </a:p>
          <a:p>
            <a:pPr marL="342900" marR="0" lvl="0" indent="-342900" algn="l" rtl="0">
              <a:lnSpc>
                <a:spcPct val="100000"/>
              </a:lnSpc>
              <a:spcBef>
                <a:spcPts val="0"/>
              </a:spcBef>
              <a:spcAft>
                <a:spcPts val="0"/>
              </a:spcAft>
              <a:buClr>
                <a:schemeClr val="tx1">
                  <a:lumMod val="50000"/>
                  <a:lumOff val="50000"/>
                </a:schemeClr>
              </a:buClr>
              <a:buSzPts val="2000"/>
              <a:buFont typeface="Arial" panose="020B0604020202020204" pitchFamily="34" charset="0"/>
              <a:buChar char="•"/>
            </a:pPr>
            <a:r>
              <a:rPr lang="en-US" sz="2400" b="1" i="0" u="none" strike="noStrike" cap="none" dirty="0">
                <a:solidFill>
                  <a:srgbClr val="000000"/>
                </a:solidFill>
                <a:latin typeface="Calibri"/>
                <a:ea typeface="Calibri"/>
                <a:cs typeface="Calibri"/>
                <a:sym typeface="Calibri"/>
              </a:rPr>
              <a:t>Cynical </a:t>
            </a:r>
            <a:r>
              <a:rPr lang="en-US" sz="2400" b="0" i="0" u="none" strike="noStrike" cap="none" dirty="0">
                <a:solidFill>
                  <a:srgbClr val="000000"/>
                </a:solidFill>
                <a:latin typeface="Calibri"/>
                <a:ea typeface="Calibri"/>
                <a:cs typeface="Calibri"/>
                <a:sym typeface="Calibri"/>
              </a:rPr>
              <a:t>about another initiative or change</a:t>
            </a:r>
            <a:endParaRPr lang="en-US" sz="2400" b="0" i="0" u="none" strike="noStrike" cap="none">
              <a:solidFill>
                <a:srgbClr val="000000"/>
              </a:solidFill>
              <a:latin typeface="Arial"/>
              <a:ea typeface="Arial"/>
              <a:cs typeface="Arial"/>
            </a:endParaRPr>
          </a:p>
          <a:p>
            <a:pPr marL="342900" marR="0" lvl="0" indent="-342900" algn="l" rtl="0">
              <a:lnSpc>
                <a:spcPct val="100000"/>
              </a:lnSpc>
              <a:spcBef>
                <a:spcPts val="0"/>
              </a:spcBef>
              <a:spcAft>
                <a:spcPts val="0"/>
              </a:spcAft>
              <a:buClr>
                <a:schemeClr val="tx1">
                  <a:lumMod val="50000"/>
                  <a:lumOff val="50000"/>
                </a:schemeClr>
              </a:buClr>
              <a:buSzPts val="2000"/>
              <a:buFont typeface="Arial" panose="020B0604020202020204" pitchFamily="34" charset="0"/>
              <a:buChar char="•"/>
            </a:pPr>
            <a:r>
              <a:rPr lang="en-US" sz="2400" b="0" i="0" u="none" strike="noStrike" cap="none" dirty="0">
                <a:solidFill>
                  <a:srgbClr val="000000"/>
                </a:solidFill>
                <a:latin typeface="Calibri"/>
                <a:ea typeface="Calibri"/>
                <a:cs typeface="Calibri"/>
                <a:sym typeface="Calibri"/>
              </a:rPr>
              <a:t>Health issues</a:t>
            </a:r>
            <a:endParaRPr lang="en-US" sz="2400" b="0" i="0" u="none" strike="noStrike" cap="none" dirty="0">
              <a:solidFill>
                <a:srgbClr val="000000"/>
              </a:solidFill>
              <a:latin typeface="Calibri"/>
              <a:ea typeface="Calibri"/>
              <a:cs typeface="Calibri"/>
            </a:endParaRPr>
          </a:p>
          <a:p>
            <a:pPr marL="342900" marR="0" lvl="0" indent="-342900" algn="l" rtl="0">
              <a:lnSpc>
                <a:spcPct val="100000"/>
              </a:lnSpc>
              <a:spcBef>
                <a:spcPts val="0"/>
              </a:spcBef>
              <a:spcAft>
                <a:spcPts val="0"/>
              </a:spcAft>
              <a:buClr>
                <a:schemeClr val="tx1">
                  <a:lumMod val="50000"/>
                  <a:lumOff val="50000"/>
                </a:schemeClr>
              </a:buClr>
              <a:buSzPts val="2000"/>
              <a:buFont typeface="Arial" panose="020B0604020202020204" pitchFamily="34" charset="0"/>
              <a:buChar char="•"/>
            </a:pPr>
            <a:r>
              <a:rPr lang="en-US" sz="2400" b="1" i="0" u="none" strike="noStrike" cap="none" dirty="0">
                <a:solidFill>
                  <a:srgbClr val="000000"/>
                </a:solidFill>
                <a:latin typeface="Calibri"/>
                <a:ea typeface="Calibri"/>
                <a:cs typeface="Calibri"/>
                <a:sym typeface="Calibri"/>
              </a:rPr>
              <a:t>Fear</a:t>
            </a:r>
            <a:r>
              <a:rPr lang="en-US" sz="2400" b="0" i="0" u="none" strike="noStrike" cap="none" dirty="0">
                <a:solidFill>
                  <a:srgbClr val="000000"/>
                </a:solidFill>
                <a:latin typeface="Calibri"/>
                <a:ea typeface="Calibri"/>
                <a:cs typeface="Calibri"/>
                <a:sym typeface="Calibri"/>
              </a:rPr>
              <a:t>, frustration</a:t>
            </a:r>
            <a:r>
              <a:rPr lang="en-US" sz="2400" dirty="0">
                <a:solidFill>
                  <a:srgbClr val="000000"/>
                </a:solidFill>
                <a:latin typeface="Calibri"/>
                <a:ea typeface="Calibri"/>
                <a:cs typeface="Calibri"/>
                <a:sym typeface="Calibri"/>
              </a:rPr>
              <a:t>,</a:t>
            </a:r>
            <a:r>
              <a:rPr lang="en-US" sz="2400" b="0" i="0" u="none" strike="noStrike" cap="none" dirty="0">
                <a:solidFill>
                  <a:srgbClr val="000000"/>
                </a:solidFill>
                <a:latin typeface="Calibri"/>
                <a:ea typeface="Calibri"/>
                <a:cs typeface="Calibri"/>
                <a:sym typeface="Calibri"/>
              </a:rPr>
              <a:t> or anger</a:t>
            </a:r>
            <a:endParaRPr lang="en-US" sz="2400" b="0" i="0" u="none" strike="noStrike" cap="none">
              <a:solidFill>
                <a:srgbClr val="000000"/>
              </a:solidFill>
              <a:latin typeface="Arial"/>
              <a:ea typeface="Arial"/>
              <a:cs typeface="Arial"/>
            </a:endParaRPr>
          </a:p>
          <a:p>
            <a:pPr marL="342900" marR="0" lvl="0" indent="-342900" algn="l" rtl="0">
              <a:lnSpc>
                <a:spcPct val="100000"/>
              </a:lnSpc>
              <a:spcBef>
                <a:spcPts val="0"/>
              </a:spcBef>
              <a:spcAft>
                <a:spcPts val="0"/>
              </a:spcAft>
              <a:buClr>
                <a:schemeClr val="tx1">
                  <a:lumMod val="50000"/>
                  <a:lumOff val="50000"/>
                </a:schemeClr>
              </a:buClr>
              <a:buSzPts val="2000"/>
              <a:buFont typeface="Arial" panose="020B0604020202020204" pitchFamily="34" charset="0"/>
              <a:buChar char="•"/>
            </a:pPr>
            <a:r>
              <a:rPr lang="en-US" sz="2400" b="0" i="0" u="none" strike="noStrike" cap="none" dirty="0">
                <a:solidFill>
                  <a:srgbClr val="000000"/>
                </a:solidFill>
                <a:latin typeface="Calibri"/>
                <a:ea typeface="Calibri"/>
                <a:cs typeface="Calibri"/>
                <a:sym typeface="Calibri"/>
              </a:rPr>
              <a:t>Feeling </a:t>
            </a:r>
            <a:r>
              <a:rPr lang="en-US" sz="2400" b="1" i="0" u="none" strike="noStrike" cap="none" dirty="0">
                <a:solidFill>
                  <a:srgbClr val="000000"/>
                </a:solidFill>
                <a:latin typeface="Calibri"/>
                <a:ea typeface="Calibri"/>
                <a:cs typeface="Calibri"/>
                <a:sym typeface="Calibri"/>
              </a:rPr>
              <a:t>threatened</a:t>
            </a:r>
            <a:endParaRPr lang="en-US" sz="2400" b="0" i="0" u="none" strike="noStrike" cap="none" dirty="0">
              <a:solidFill>
                <a:srgbClr val="000000"/>
              </a:solidFill>
              <a:latin typeface="Calibri"/>
              <a:ea typeface="Calibri"/>
              <a:cs typeface="Calibri"/>
            </a:endParaRPr>
          </a:p>
        </p:txBody>
      </p:sp>
      <p:sp>
        <p:nvSpPr>
          <p:cNvPr id="4" name="Google Shape;222;p57">
            <a:extLst>
              <a:ext uri="{FF2B5EF4-FFF2-40B4-BE49-F238E27FC236}">
                <a16:creationId xmlns:a16="http://schemas.microsoft.com/office/drawing/2014/main" id="{E9FB396C-A499-4ABE-B4AC-A3521E29C3E3}"/>
              </a:ext>
            </a:extLst>
          </p:cNvPr>
          <p:cNvSpPr txBox="1">
            <a:spLocks/>
          </p:cNvSpPr>
          <p:nvPr/>
        </p:nvSpPr>
        <p:spPr>
          <a:xfrm>
            <a:off x="848324" y="871728"/>
            <a:ext cx="7618040" cy="1005840"/>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SzPts val="4400"/>
            </a:pPr>
            <a:r>
              <a:rPr lang="en-US" sz="3200" b="1" dirty="0">
                <a:latin typeface="Calibri"/>
                <a:ea typeface="Calibri"/>
                <a:cs typeface="Calibri"/>
                <a:sym typeface="Calibri"/>
              </a:rPr>
              <a:t>Coaching Adult Learners</a:t>
            </a:r>
          </a:p>
        </p:txBody>
      </p:sp>
      <p:pic>
        <p:nvPicPr>
          <p:cNvPr id="3" name="Picture 2">
            <a:extLst>
              <a:ext uri="{FF2B5EF4-FFF2-40B4-BE49-F238E27FC236}">
                <a16:creationId xmlns:a16="http://schemas.microsoft.com/office/drawing/2014/main" id="{8F71275E-AB51-3762-D740-D48DBD2CFADA}"/>
              </a:ext>
            </a:extLst>
          </p:cNvPr>
          <p:cNvPicPr>
            <a:picLocks noChangeAspect="1"/>
          </p:cNvPicPr>
          <p:nvPr/>
        </p:nvPicPr>
        <p:blipFill>
          <a:blip r:embed="rId3"/>
          <a:stretch>
            <a:fillRect/>
          </a:stretch>
        </p:blipFill>
        <p:spPr>
          <a:xfrm>
            <a:off x="8146922" y="2422337"/>
            <a:ext cx="3621895" cy="3088828"/>
          </a:xfrm>
          <a:prstGeom prst="rect">
            <a:avLst/>
          </a:prstGeom>
        </p:spPr>
      </p:pic>
    </p:spTree>
    <p:extLst>
      <p:ext uri="{BB962C8B-B14F-4D97-AF65-F5344CB8AC3E}">
        <p14:creationId xmlns:p14="http://schemas.microsoft.com/office/powerpoint/2010/main" val="900810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24</a:t>
            </a:fld>
            <a:endParaRPr dirty="0"/>
          </a:p>
        </p:txBody>
      </p:sp>
      <p:sp>
        <p:nvSpPr>
          <p:cNvPr id="2" name="Google Shape;223;p57">
            <a:extLst>
              <a:ext uri="{FF2B5EF4-FFF2-40B4-BE49-F238E27FC236}">
                <a16:creationId xmlns:a16="http://schemas.microsoft.com/office/drawing/2014/main" id="{D08D490C-1736-4140-B8F3-E651DA454069}"/>
              </a:ext>
            </a:extLst>
          </p:cNvPr>
          <p:cNvSpPr txBox="1">
            <a:spLocks/>
          </p:cNvSpPr>
          <p:nvPr/>
        </p:nvSpPr>
        <p:spPr>
          <a:xfrm>
            <a:off x="848324" y="1975104"/>
            <a:ext cx="6949263" cy="3669792"/>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2000"/>
              <a:buFont typeface="Arial"/>
              <a:buNone/>
            </a:pPr>
            <a:r>
              <a:rPr lang="en-US" sz="3200" b="1" i="0" u="none" strike="noStrike" cap="none" dirty="0">
                <a:solidFill>
                  <a:schemeClr val="dk1"/>
                </a:solidFill>
                <a:latin typeface="Calibri"/>
                <a:ea typeface="Calibri"/>
                <a:cs typeface="Calibri"/>
                <a:sym typeface="Calibri"/>
              </a:rPr>
              <a:t>The Redecorators</a:t>
            </a:r>
            <a:endParaRPr lang="en-US" sz="3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lang="en-US" sz="2800" b="0"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chemeClr val="tx1">
                  <a:lumMod val="50000"/>
                  <a:lumOff val="50000"/>
                </a:schemeClr>
              </a:buClr>
              <a:buSzPts val="2000"/>
              <a:buFont typeface="Arial" panose="020B0604020202020204" pitchFamily="34" charset="0"/>
              <a:buChar char="•"/>
            </a:pPr>
            <a:r>
              <a:rPr lang="en-US" sz="2400" b="0" i="0" u="none" strike="noStrike" cap="none" dirty="0">
                <a:solidFill>
                  <a:srgbClr val="000000"/>
                </a:solidFill>
                <a:latin typeface="Calibri"/>
                <a:ea typeface="Calibri"/>
                <a:cs typeface="Calibri"/>
                <a:sym typeface="Calibri"/>
              </a:rPr>
              <a:t>Deep beliefs about teaching and learning</a:t>
            </a:r>
            <a:endParaRPr lang="en-US" sz="2400" b="0" i="0" u="none" strike="noStrike" cap="none">
              <a:solidFill>
                <a:srgbClr val="000000"/>
              </a:solidFill>
              <a:latin typeface="Calibri"/>
              <a:ea typeface="Arial"/>
              <a:cs typeface="Arial"/>
            </a:endParaRPr>
          </a:p>
          <a:p>
            <a:pPr marL="342900" marR="0" lvl="0" indent="-342900" algn="l" rtl="0">
              <a:lnSpc>
                <a:spcPct val="100000"/>
              </a:lnSpc>
              <a:spcBef>
                <a:spcPts val="0"/>
              </a:spcBef>
              <a:spcAft>
                <a:spcPts val="0"/>
              </a:spcAft>
              <a:buClr>
                <a:schemeClr val="tx1">
                  <a:lumMod val="50000"/>
                  <a:lumOff val="50000"/>
                </a:schemeClr>
              </a:buClr>
              <a:buSzPts val="2000"/>
              <a:buFont typeface="Arial" panose="020B0604020202020204" pitchFamily="34" charset="0"/>
              <a:buChar char="•"/>
            </a:pPr>
            <a:r>
              <a:rPr lang="en-US" sz="2400" b="0" i="0" u="none" strike="noStrike" cap="none" dirty="0">
                <a:solidFill>
                  <a:srgbClr val="000000"/>
                </a:solidFill>
                <a:latin typeface="Calibri"/>
                <a:ea typeface="Calibri"/>
                <a:cs typeface="Calibri"/>
                <a:sym typeface="Calibri"/>
              </a:rPr>
              <a:t>Implements approaches but will not release beliefs</a:t>
            </a:r>
            <a:endParaRPr lang="en-US" sz="2400" b="0" i="0" u="none" strike="noStrike" cap="none">
              <a:solidFill>
                <a:srgbClr val="000000"/>
              </a:solidFill>
              <a:latin typeface="Calibri"/>
              <a:ea typeface="Arial"/>
              <a:cs typeface="Arial"/>
            </a:endParaRPr>
          </a:p>
          <a:p>
            <a:pPr marL="342900" marR="0" lvl="0" indent="-342900" algn="l" rtl="0">
              <a:lnSpc>
                <a:spcPct val="100000"/>
              </a:lnSpc>
              <a:spcBef>
                <a:spcPts val="0"/>
              </a:spcBef>
              <a:spcAft>
                <a:spcPts val="0"/>
              </a:spcAft>
              <a:buClr>
                <a:schemeClr val="tx1">
                  <a:lumMod val="50000"/>
                  <a:lumOff val="50000"/>
                </a:schemeClr>
              </a:buClr>
              <a:buSzPts val="2000"/>
              <a:buFont typeface="Arial" panose="020B0604020202020204" pitchFamily="34" charset="0"/>
              <a:buChar char="•"/>
            </a:pPr>
            <a:r>
              <a:rPr lang="en-US" sz="2400" b="0" i="0" u="none" strike="noStrike" cap="none" dirty="0">
                <a:solidFill>
                  <a:srgbClr val="000000"/>
                </a:solidFill>
                <a:latin typeface="Calibri"/>
                <a:ea typeface="Calibri"/>
                <a:cs typeface="Calibri"/>
                <a:sym typeface="Calibri"/>
              </a:rPr>
              <a:t>Holds strong to traditional beliefs regarding teaching</a:t>
            </a:r>
            <a:endParaRPr lang="en-US" sz="2400" b="0" i="0" u="none" strike="noStrike" cap="none">
              <a:solidFill>
                <a:srgbClr val="000000"/>
              </a:solidFill>
              <a:latin typeface="Calibri"/>
              <a:ea typeface="Arial"/>
              <a:cs typeface="Arial"/>
            </a:endParaRPr>
          </a:p>
          <a:p>
            <a:pPr marL="342900" marR="0" lvl="0" indent="-342900" algn="l" rtl="0">
              <a:lnSpc>
                <a:spcPct val="100000"/>
              </a:lnSpc>
              <a:spcBef>
                <a:spcPts val="0"/>
              </a:spcBef>
              <a:spcAft>
                <a:spcPts val="0"/>
              </a:spcAft>
              <a:buClr>
                <a:schemeClr val="tx1">
                  <a:lumMod val="50000"/>
                  <a:lumOff val="50000"/>
                </a:schemeClr>
              </a:buClr>
              <a:buSzPts val="2000"/>
              <a:buFont typeface="Arial" panose="020B0604020202020204" pitchFamily="34" charset="0"/>
              <a:buChar char="•"/>
            </a:pPr>
            <a:r>
              <a:rPr lang="en-US" sz="2400" b="0" i="0" u="none" strike="noStrike" cap="none" dirty="0">
                <a:solidFill>
                  <a:srgbClr val="000000"/>
                </a:solidFill>
                <a:latin typeface="Calibri"/>
                <a:ea typeface="Calibri"/>
                <a:cs typeface="Calibri"/>
                <a:sym typeface="Calibri"/>
              </a:rPr>
              <a:t>Not usually “showy</a:t>
            </a:r>
            <a:r>
              <a:rPr lang="en-US" sz="2400" dirty="0">
                <a:solidFill>
                  <a:srgbClr val="000000"/>
                </a:solidFill>
                <a:latin typeface="Calibri"/>
                <a:ea typeface="Calibri"/>
                <a:cs typeface="Calibri"/>
                <a:sym typeface="Calibri"/>
              </a:rPr>
              <a:t>”</a:t>
            </a:r>
            <a:endParaRPr lang="en-US" sz="2400" b="0" i="0" u="none" strike="noStrike" cap="none">
              <a:solidFill>
                <a:srgbClr val="000000"/>
              </a:solidFill>
              <a:latin typeface="Calibri"/>
              <a:ea typeface="Arial"/>
              <a:cs typeface="Arial"/>
            </a:endParaRPr>
          </a:p>
          <a:p>
            <a:pPr marL="342900" marR="0" lvl="0" indent="-342900" algn="l" rtl="0">
              <a:lnSpc>
                <a:spcPct val="100000"/>
              </a:lnSpc>
              <a:spcBef>
                <a:spcPts val="0"/>
              </a:spcBef>
              <a:spcAft>
                <a:spcPts val="0"/>
              </a:spcAft>
              <a:buClr>
                <a:schemeClr val="tx1">
                  <a:lumMod val="50000"/>
                  <a:lumOff val="50000"/>
                </a:schemeClr>
              </a:buClr>
              <a:buSzPts val="2000"/>
              <a:buFont typeface="Arial" panose="020B0604020202020204" pitchFamily="34" charset="0"/>
              <a:buChar char="•"/>
            </a:pPr>
            <a:r>
              <a:rPr lang="en-US" sz="2400" b="0" i="0" u="none" strike="noStrike" cap="none" dirty="0">
                <a:solidFill>
                  <a:srgbClr val="000000"/>
                </a:solidFill>
                <a:latin typeface="Calibri"/>
                <a:ea typeface="Calibri"/>
                <a:cs typeface="Calibri"/>
                <a:sym typeface="Calibri"/>
              </a:rPr>
              <a:t>Strong command of content</a:t>
            </a:r>
            <a:endParaRPr lang="en-US" sz="2400" b="0" i="0" u="none" strike="noStrike" cap="none" dirty="0">
              <a:solidFill>
                <a:srgbClr val="000000"/>
              </a:solidFill>
              <a:latin typeface="Calibri"/>
              <a:ea typeface="Calibri"/>
              <a:cs typeface="Calibri"/>
            </a:endParaRPr>
          </a:p>
        </p:txBody>
      </p:sp>
      <p:sp>
        <p:nvSpPr>
          <p:cNvPr id="4" name="Google Shape;222;p57">
            <a:extLst>
              <a:ext uri="{FF2B5EF4-FFF2-40B4-BE49-F238E27FC236}">
                <a16:creationId xmlns:a16="http://schemas.microsoft.com/office/drawing/2014/main" id="{E9FB396C-A499-4ABE-B4AC-A3521E29C3E3}"/>
              </a:ext>
            </a:extLst>
          </p:cNvPr>
          <p:cNvSpPr txBox="1">
            <a:spLocks/>
          </p:cNvSpPr>
          <p:nvPr/>
        </p:nvSpPr>
        <p:spPr>
          <a:xfrm>
            <a:off x="848324" y="871728"/>
            <a:ext cx="7618040" cy="1005840"/>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SzPts val="4400"/>
            </a:pPr>
            <a:r>
              <a:rPr lang="en-US" sz="3200" b="1" dirty="0">
                <a:latin typeface="Calibri"/>
                <a:ea typeface="Calibri"/>
                <a:cs typeface="Calibri"/>
                <a:sym typeface="Calibri"/>
              </a:rPr>
              <a:t>Coaching Adult Learners</a:t>
            </a:r>
          </a:p>
        </p:txBody>
      </p:sp>
      <p:pic>
        <p:nvPicPr>
          <p:cNvPr id="3" name="Google Shape;355;p64">
            <a:extLst>
              <a:ext uri="{FF2B5EF4-FFF2-40B4-BE49-F238E27FC236}">
                <a16:creationId xmlns:a16="http://schemas.microsoft.com/office/drawing/2014/main" id="{E0E185F0-C7B9-51BD-50D3-E13E6453043E}"/>
              </a:ext>
            </a:extLst>
          </p:cNvPr>
          <p:cNvPicPr preferRelativeResize="0"/>
          <p:nvPr/>
        </p:nvPicPr>
        <p:blipFill rotWithShape="1">
          <a:blip r:embed="rId3">
            <a:alphaModFix/>
          </a:blip>
          <a:srcRect/>
          <a:stretch/>
        </p:blipFill>
        <p:spPr>
          <a:xfrm>
            <a:off x="8466364" y="2499360"/>
            <a:ext cx="2445476" cy="2596896"/>
          </a:xfrm>
          <a:prstGeom prst="rect">
            <a:avLst/>
          </a:prstGeom>
          <a:noFill/>
          <a:ln>
            <a:noFill/>
          </a:ln>
          <a:effectLst>
            <a:softEdge rad="12700"/>
          </a:effectLst>
        </p:spPr>
      </p:pic>
    </p:spTree>
    <p:extLst>
      <p:ext uri="{BB962C8B-B14F-4D97-AF65-F5344CB8AC3E}">
        <p14:creationId xmlns:p14="http://schemas.microsoft.com/office/powerpoint/2010/main" val="1579762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dirty="0"/>
              <a:t>25</a:t>
            </a:fld>
            <a:endParaRPr dirty="0"/>
          </a:p>
        </p:txBody>
      </p:sp>
      <p:sp>
        <p:nvSpPr>
          <p:cNvPr id="2" name="Google Shape;223;p57">
            <a:extLst>
              <a:ext uri="{FF2B5EF4-FFF2-40B4-BE49-F238E27FC236}">
                <a16:creationId xmlns:a16="http://schemas.microsoft.com/office/drawing/2014/main" id="{D08D490C-1736-4140-B8F3-E651DA454069}"/>
              </a:ext>
            </a:extLst>
          </p:cNvPr>
          <p:cNvSpPr txBox="1">
            <a:spLocks/>
          </p:cNvSpPr>
          <p:nvPr/>
        </p:nvSpPr>
        <p:spPr>
          <a:xfrm>
            <a:off x="848324" y="1975104"/>
            <a:ext cx="6949263" cy="3669792"/>
          </a:xfrm>
          <a:prstGeom prst="rect">
            <a:avLst/>
          </a:prstGeom>
          <a:noFill/>
          <a:ln>
            <a:noFill/>
          </a:ln>
        </p:spPr>
        <p:txBody>
          <a:bodyPr spcFirstLastPara="1" wrap="square" lIns="91425" tIns="45700" rIns="91425" bIns="45700" anchor="t" anchorCtr="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2000"/>
              <a:buFont typeface="Arial"/>
              <a:buNone/>
            </a:pPr>
            <a:r>
              <a:rPr lang="en-US" sz="3200" b="1" dirty="0">
                <a:solidFill>
                  <a:schemeClr val="dk1"/>
                </a:solidFill>
                <a:latin typeface="Calibri"/>
                <a:ea typeface="Calibri"/>
                <a:cs typeface="Calibri"/>
                <a:sym typeface="Calibri"/>
              </a:rPr>
              <a:t>Reaching t</a:t>
            </a:r>
            <a:r>
              <a:rPr lang="en-US" sz="3200" b="1" i="0" u="none" strike="noStrike" cap="none" dirty="0">
                <a:solidFill>
                  <a:schemeClr val="dk1"/>
                </a:solidFill>
                <a:latin typeface="Calibri"/>
                <a:ea typeface="Calibri"/>
                <a:cs typeface="Calibri"/>
                <a:sym typeface="Calibri"/>
              </a:rPr>
              <a:t>he Redecorators</a:t>
            </a:r>
            <a:endParaRPr lang="en-US" sz="3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lang="en-US" sz="2800" b="0"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chemeClr val="tx1">
                  <a:lumMod val="50000"/>
                  <a:lumOff val="50000"/>
                </a:schemeClr>
              </a:buClr>
              <a:buSzPts val="2000"/>
              <a:buFont typeface="Arial" panose="020B0604020202020204" pitchFamily="34" charset="0"/>
              <a:buChar char="•"/>
            </a:pPr>
            <a:r>
              <a:rPr lang="en-US" sz="2800" b="0" i="0" u="none" strike="noStrike" cap="none" dirty="0">
                <a:solidFill>
                  <a:srgbClr val="000000"/>
                </a:solidFill>
                <a:latin typeface="Calibri"/>
                <a:ea typeface="Calibri"/>
                <a:cs typeface="Calibri"/>
                <a:sym typeface="Calibri"/>
              </a:rPr>
              <a:t>Give them time and care</a:t>
            </a:r>
            <a:endParaRPr lang="en-US" sz="18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tx1">
                  <a:lumMod val="50000"/>
                  <a:lumOff val="50000"/>
                </a:schemeClr>
              </a:buClr>
              <a:buSzPts val="2000"/>
              <a:buFont typeface="Arial" panose="020B0604020202020204" pitchFamily="34" charset="0"/>
              <a:buChar char="•"/>
            </a:pPr>
            <a:r>
              <a:rPr lang="en-US" sz="2800" b="0" i="0" u="none" strike="noStrike" cap="none" dirty="0">
                <a:solidFill>
                  <a:srgbClr val="000000"/>
                </a:solidFill>
                <a:latin typeface="Calibri"/>
                <a:ea typeface="Calibri"/>
                <a:cs typeface="Calibri"/>
                <a:sym typeface="Calibri"/>
              </a:rPr>
              <a:t>Explain the logistics</a:t>
            </a:r>
            <a:endParaRPr lang="en-US" sz="18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tx1">
                  <a:lumMod val="50000"/>
                  <a:lumOff val="50000"/>
                </a:schemeClr>
              </a:buClr>
              <a:buSzPts val="2000"/>
              <a:buFont typeface="Arial" panose="020B0604020202020204" pitchFamily="34" charset="0"/>
              <a:buChar char="•"/>
            </a:pPr>
            <a:r>
              <a:rPr lang="en-US" sz="2800" b="0" i="0" u="none" strike="noStrike" cap="none" dirty="0">
                <a:solidFill>
                  <a:srgbClr val="000000"/>
                </a:solidFill>
                <a:latin typeface="Calibri"/>
                <a:ea typeface="Calibri"/>
                <a:cs typeface="Calibri"/>
                <a:sym typeface="Calibri"/>
              </a:rPr>
              <a:t>Understand their workable solutions before they try new practices</a:t>
            </a:r>
            <a:endParaRPr lang="en-US" sz="18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tx1">
                  <a:lumMod val="50000"/>
                  <a:lumOff val="50000"/>
                </a:schemeClr>
              </a:buClr>
              <a:buSzPts val="2000"/>
              <a:buFont typeface="Arial" panose="020B0604020202020204" pitchFamily="34" charset="0"/>
              <a:buChar char="•"/>
            </a:pPr>
            <a:r>
              <a:rPr lang="en-US" sz="2800" b="0" i="0" u="none" strike="noStrike" cap="none" dirty="0">
                <a:solidFill>
                  <a:srgbClr val="000000"/>
                </a:solidFill>
                <a:latin typeface="Calibri"/>
                <a:ea typeface="Calibri"/>
                <a:cs typeface="Calibri"/>
                <a:sym typeface="Calibri"/>
              </a:rPr>
              <a:t>They believe in the idea of new practices but don’t think they are workable</a:t>
            </a:r>
            <a:endParaRPr lang="en-US" sz="18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tx1">
                  <a:lumMod val="50000"/>
                  <a:lumOff val="50000"/>
                </a:schemeClr>
              </a:buClr>
              <a:buSzPts val="2000"/>
              <a:buFont typeface="Arial" panose="020B0604020202020204" pitchFamily="34" charset="0"/>
              <a:buChar char="•"/>
            </a:pPr>
            <a:r>
              <a:rPr lang="en-US" sz="2800" b="0" i="0" u="none" strike="noStrike" cap="none" dirty="0">
                <a:solidFill>
                  <a:srgbClr val="000000"/>
                </a:solidFill>
                <a:latin typeface="Calibri"/>
                <a:ea typeface="Calibri"/>
                <a:cs typeface="Calibri"/>
                <a:sym typeface="Calibri"/>
              </a:rPr>
              <a:t>Approach them on an intellectual level</a:t>
            </a:r>
            <a:endParaRPr lang="en-US"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lang="en-US" sz="2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800" b="1" i="1" u="none" strike="noStrike" cap="none" dirty="0">
                <a:solidFill>
                  <a:srgbClr val="000000"/>
                </a:solidFill>
                <a:latin typeface="Calibri"/>
                <a:ea typeface="Calibri"/>
                <a:cs typeface="Calibri"/>
                <a:sym typeface="Calibri"/>
              </a:rPr>
              <a:t>Turn and share your experience with a redecorator.</a:t>
            </a:r>
            <a:endParaRPr lang="en-US" sz="2800" b="0" i="0" u="none" strike="noStrike" cap="none" dirty="0">
              <a:solidFill>
                <a:srgbClr val="000000"/>
              </a:solidFill>
              <a:latin typeface="Calibri"/>
              <a:ea typeface="Calibri"/>
              <a:cs typeface="Calibri"/>
              <a:sym typeface="Calibri"/>
            </a:endParaRPr>
          </a:p>
        </p:txBody>
      </p:sp>
      <p:sp>
        <p:nvSpPr>
          <p:cNvPr id="4" name="Google Shape;222;p57">
            <a:extLst>
              <a:ext uri="{FF2B5EF4-FFF2-40B4-BE49-F238E27FC236}">
                <a16:creationId xmlns:a16="http://schemas.microsoft.com/office/drawing/2014/main" id="{E9FB396C-A499-4ABE-B4AC-A3521E29C3E3}"/>
              </a:ext>
            </a:extLst>
          </p:cNvPr>
          <p:cNvSpPr txBox="1">
            <a:spLocks/>
          </p:cNvSpPr>
          <p:nvPr/>
        </p:nvSpPr>
        <p:spPr>
          <a:xfrm>
            <a:off x="848324" y="871728"/>
            <a:ext cx="7618040" cy="1005840"/>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SzPts val="4400"/>
            </a:pPr>
            <a:r>
              <a:rPr lang="en-US" sz="3200" b="1" dirty="0">
                <a:latin typeface="Calibri"/>
                <a:ea typeface="Calibri"/>
                <a:cs typeface="Calibri"/>
                <a:sym typeface="Calibri"/>
              </a:rPr>
              <a:t>Coaching Adult Learners</a:t>
            </a:r>
          </a:p>
        </p:txBody>
      </p:sp>
      <p:pic>
        <p:nvPicPr>
          <p:cNvPr id="3" name="Google Shape;355;p64">
            <a:extLst>
              <a:ext uri="{FF2B5EF4-FFF2-40B4-BE49-F238E27FC236}">
                <a16:creationId xmlns:a16="http://schemas.microsoft.com/office/drawing/2014/main" id="{E0E185F0-C7B9-51BD-50D3-E13E6453043E}"/>
              </a:ext>
            </a:extLst>
          </p:cNvPr>
          <p:cNvPicPr preferRelativeResize="0"/>
          <p:nvPr/>
        </p:nvPicPr>
        <p:blipFill rotWithShape="1">
          <a:blip r:embed="rId3">
            <a:alphaModFix/>
          </a:blip>
          <a:srcRect/>
          <a:stretch/>
        </p:blipFill>
        <p:spPr>
          <a:xfrm>
            <a:off x="8466364" y="2499360"/>
            <a:ext cx="2445476" cy="2596896"/>
          </a:xfrm>
          <a:prstGeom prst="rect">
            <a:avLst/>
          </a:prstGeom>
          <a:noFill/>
          <a:ln>
            <a:noFill/>
          </a:ln>
          <a:effectLst>
            <a:softEdge rad="12700"/>
          </a:effectLst>
        </p:spPr>
      </p:pic>
    </p:spTree>
    <p:extLst>
      <p:ext uri="{BB962C8B-B14F-4D97-AF65-F5344CB8AC3E}">
        <p14:creationId xmlns:p14="http://schemas.microsoft.com/office/powerpoint/2010/main" val="4119909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26</a:t>
            </a:fld>
            <a:endParaRPr dirty="0"/>
          </a:p>
        </p:txBody>
      </p:sp>
      <p:sp>
        <p:nvSpPr>
          <p:cNvPr id="2" name="Google Shape;223;p57">
            <a:extLst>
              <a:ext uri="{FF2B5EF4-FFF2-40B4-BE49-F238E27FC236}">
                <a16:creationId xmlns:a16="http://schemas.microsoft.com/office/drawing/2014/main" id="{D08D490C-1736-4140-B8F3-E651DA454069}"/>
              </a:ext>
            </a:extLst>
          </p:cNvPr>
          <p:cNvSpPr txBox="1">
            <a:spLocks/>
          </p:cNvSpPr>
          <p:nvPr/>
        </p:nvSpPr>
        <p:spPr>
          <a:xfrm>
            <a:off x="848324" y="1975104"/>
            <a:ext cx="7149288" cy="3841242"/>
          </a:xfrm>
          <a:prstGeom prst="rect">
            <a:avLst/>
          </a:prstGeom>
          <a:noFill/>
          <a:ln>
            <a:noFill/>
          </a:ln>
        </p:spPr>
        <p:txBody>
          <a:bodyPr spcFirstLastPara="1" wrap="square" lIns="91425" tIns="45700" rIns="91425" bIns="45700" anchor="t"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2000"/>
              <a:buFont typeface="Arial"/>
              <a:buNone/>
            </a:pPr>
            <a:r>
              <a:rPr lang="en-US" b="1" dirty="0">
                <a:solidFill>
                  <a:schemeClr val="dk1"/>
                </a:solidFill>
                <a:latin typeface="Calibri"/>
                <a:ea typeface="Calibri"/>
                <a:cs typeface="Calibri"/>
                <a:sym typeface="Calibri"/>
              </a:rPr>
              <a:t>The </a:t>
            </a:r>
            <a:r>
              <a:rPr lang="en-US" b="1" i="0" u="none" strike="noStrike" cap="none" dirty="0">
                <a:solidFill>
                  <a:schemeClr val="dk1"/>
                </a:solidFill>
                <a:latin typeface="Calibri"/>
                <a:ea typeface="Calibri"/>
                <a:cs typeface="Calibri"/>
                <a:sym typeface="Calibri"/>
              </a:rPr>
              <a:t>Renovators</a:t>
            </a:r>
          </a:p>
          <a:p>
            <a:pPr marL="0" marR="0" lvl="0" indent="0" algn="l" rtl="0">
              <a:lnSpc>
                <a:spcPct val="100000"/>
              </a:lnSpc>
              <a:spcBef>
                <a:spcPts val="0"/>
              </a:spcBef>
              <a:spcAft>
                <a:spcPts val="0"/>
              </a:spcAft>
              <a:buClr>
                <a:srgbClr val="000000"/>
              </a:buClr>
              <a:buSzPts val="2000"/>
              <a:buFont typeface="Arial"/>
              <a:buNone/>
            </a:pPr>
            <a:endParaRPr lang="en-US" sz="2800" b="0" i="0" u="none" strike="noStrike" cap="none" dirty="0">
              <a:solidFill>
                <a:srgbClr val="000000"/>
              </a:solidFill>
              <a:latin typeface="Calibri"/>
              <a:ea typeface="Calibri"/>
              <a:cs typeface="Calibri"/>
              <a:sym typeface="Calibri"/>
            </a:endParaRPr>
          </a:p>
          <a:p>
            <a:pPr marL="342900" indent="-342900">
              <a:lnSpc>
                <a:spcPct val="100000"/>
              </a:lnSpc>
              <a:spcBef>
                <a:spcPts val="0"/>
              </a:spcBef>
              <a:buClr>
                <a:srgbClr val="808080"/>
              </a:buClr>
              <a:buSzPts val="2000"/>
            </a:pPr>
            <a:r>
              <a:rPr lang="en-US" sz="2400" dirty="0">
                <a:solidFill>
                  <a:srgbClr val="000000"/>
                </a:solidFill>
                <a:latin typeface="Calibri"/>
                <a:ea typeface="Calibri"/>
                <a:cs typeface="Calibri"/>
              </a:rPr>
              <a:t>Knowledgeable of content</a:t>
            </a:r>
            <a:endParaRPr lang="en-US" sz="2400" dirty="0">
              <a:solidFill>
                <a:srgbClr val="000000"/>
              </a:solidFill>
              <a:latin typeface="Arial"/>
              <a:ea typeface="Calibri"/>
              <a:cs typeface="Arial"/>
            </a:endParaRPr>
          </a:p>
          <a:p>
            <a:pPr marL="342900" indent="-342900">
              <a:lnSpc>
                <a:spcPct val="100000"/>
              </a:lnSpc>
              <a:spcBef>
                <a:spcPts val="0"/>
              </a:spcBef>
              <a:buClr>
                <a:srgbClr val="808080"/>
              </a:buClr>
              <a:buSzPts val="2000"/>
            </a:pPr>
            <a:r>
              <a:rPr lang="en-US" sz="2400" dirty="0">
                <a:solidFill>
                  <a:srgbClr val="000000"/>
                </a:solidFill>
                <a:latin typeface="Calibri"/>
                <a:ea typeface="Calibri"/>
                <a:cs typeface="Calibri"/>
              </a:rPr>
              <a:t>Willing to consider change</a:t>
            </a:r>
            <a:endParaRPr lang="en-US" sz="2400" dirty="0">
              <a:solidFill>
                <a:srgbClr val="000000"/>
              </a:solidFill>
              <a:latin typeface="Arial"/>
              <a:ea typeface="Calibri"/>
              <a:cs typeface="Arial"/>
            </a:endParaRPr>
          </a:p>
          <a:p>
            <a:pPr marL="342900" indent="-342900">
              <a:lnSpc>
                <a:spcPct val="100000"/>
              </a:lnSpc>
              <a:spcBef>
                <a:spcPts val="0"/>
              </a:spcBef>
              <a:buClr>
                <a:srgbClr val="808080"/>
              </a:buClr>
              <a:buSzPts val="2000"/>
            </a:pPr>
            <a:r>
              <a:rPr lang="en-US" sz="2400" dirty="0">
                <a:solidFill>
                  <a:srgbClr val="000000"/>
                </a:solidFill>
                <a:latin typeface="Calibri"/>
                <a:ea typeface="Calibri"/>
                <a:cs typeface="Calibri"/>
              </a:rPr>
              <a:t>Reflective about beliefs</a:t>
            </a:r>
            <a:endParaRPr lang="en-US" sz="2400" dirty="0">
              <a:solidFill>
                <a:srgbClr val="000000"/>
              </a:solidFill>
              <a:latin typeface="Arial"/>
              <a:ea typeface="Calibri"/>
              <a:cs typeface="Arial"/>
            </a:endParaRPr>
          </a:p>
          <a:p>
            <a:pPr marL="342900" indent="-342900">
              <a:lnSpc>
                <a:spcPct val="100000"/>
              </a:lnSpc>
              <a:spcBef>
                <a:spcPts val="0"/>
              </a:spcBef>
              <a:buClr>
                <a:srgbClr val="808080"/>
              </a:buClr>
              <a:buSzPts val="2000"/>
            </a:pPr>
            <a:r>
              <a:rPr lang="en-US" sz="2400" dirty="0">
                <a:solidFill>
                  <a:srgbClr val="000000"/>
                </a:solidFill>
                <a:latin typeface="Calibri"/>
                <a:ea typeface="Calibri"/>
                <a:cs typeface="Calibri"/>
              </a:rPr>
              <a:t>Motivated by students</a:t>
            </a:r>
            <a:endParaRPr lang="en-US" sz="2400" dirty="0">
              <a:solidFill>
                <a:srgbClr val="000000"/>
              </a:solidFill>
              <a:latin typeface="Arial"/>
              <a:ea typeface="Calibri"/>
              <a:cs typeface="Arial"/>
            </a:endParaRPr>
          </a:p>
          <a:p>
            <a:pPr marL="342900" indent="-342900">
              <a:lnSpc>
                <a:spcPct val="100000"/>
              </a:lnSpc>
              <a:spcBef>
                <a:spcPts val="0"/>
              </a:spcBef>
              <a:buClr>
                <a:srgbClr val="808080"/>
              </a:buClr>
              <a:buSzPts val="2000"/>
            </a:pPr>
            <a:r>
              <a:rPr lang="en-US" sz="2400" dirty="0">
                <a:solidFill>
                  <a:srgbClr val="000000"/>
                </a:solidFill>
                <a:latin typeface="Calibri"/>
                <a:ea typeface="Calibri"/>
                <a:cs typeface="Calibri"/>
              </a:rPr>
              <a:t>Personal need to grow</a:t>
            </a:r>
            <a:endParaRPr lang="en-US" sz="2400" dirty="0">
              <a:solidFill>
                <a:srgbClr val="000000"/>
              </a:solidFill>
              <a:latin typeface="Arial"/>
              <a:ea typeface="Calibri"/>
              <a:cs typeface="Arial"/>
            </a:endParaRPr>
          </a:p>
          <a:p>
            <a:pPr marL="342900" indent="-342900">
              <a:lnSpc>
                <a:spcPct val="100000"/>
              </a:lnSpc>
              <a:spcBef>
                <a:spcPts val="0"/>
              </a:spcBef>
              <a:buClr>
                <a:srgbClr val="808080"/>
              </a:buClr>
              <a:buSzPts val="2000"/>
            </a:pPr>
            <a:r>
              <a:rPr lang="en-US" sz="2400" dirty="0">
                <a:solidFill>
                  <a:srgbClr val="000000"/>
                </a:solidFill>
                <a:latin typeface="Calibri"/>
                <a:ea typeface="Calibri"/>
                <a:cs typeface="Calibri"/>
              </a:rPr>
              <a:t>Understands risk taking</a:t>
            </a:r>
            <a:endParaRPr lang="en-US" sz="2400" dirty="0">
              <a:solidFill>
                <a:srgbClr val="000000"/>
              </a:solidFill>
              <a:latin typeface="Arial"/>
              <a:ea typeface="Calibri"/>
              <a:cs typeface="Arial"/>
            </a:endParaRPr>
          </a:p>
          <a:p>
            <a:pPr marL="342900" indent="-342900">
              <a:lnSpc>
                <a:spcPct val="100000"/>
              </a:lnSpc>
              <a:spcBef>
                <a:spcPts val="0"/>
              </a:spcBef>
              <a:buClr>
                <a:srgbClr val="808080"/>
              </a:buClr>
              <a:buSzPts val="2000"/>
            </a:pPr>
            <a:r>
              <a:rPr lang="en-US" sz="2400" dirty="0">
                <a:solidFill>
                  <a:srgbClr val="000000"/>
                </a:solidFill>
                <a:latin typeface="Calibri"/>
                <a:ea typeface="Calibri"/>
                <a:cs typeface="Calibri"/>
              </a:rPr>
              <a:t>Good classroom management</a:t>
            </a:r>
            <a:endParaRPr lang="en-US" sz="2400" dirty="0">
              <a:solidFill>
                <a:srgbClr val="000000"/>
              </a:solidFill>
              <a:latin typeface="Arial"/>
              <a:ea typeface="Calibri"/>
              <a:cs typeface="Arial"/>
            </a:endParaRPr>
          </a:p>
          <a:p>
            <a:pPr marL="342900" indent="-342900">
              <a:lnSpc>
                <a:spcPct val="100000"/>
              </a:lnSpc>
              <a:spcBef>
                <a:spcPts val="0"/>
              </a:spcBef>
              <a:buClr>
                <a:srgbClr val="808080"/>
              </a:buClr>
              <a:buSzPts val="2000"/>
            </a:pPr>
            <a:r>
              <a:rPr lang="en-US" sz="2400" dirty="0">
                <a:solidFill>
                  <a:srgbClr val="000000"/>
                </a:solidFill>
                <a:latin typeface="Calibri"/>
                <a:ea typeface="Calibri"/>
                <a:cs typeface="Calibri"/>
              </a:rPr>
              <a:t>Views change as a complex journey, not </a:t>
            </a:r>
            <a:endParaRPr lang="en-US" sz="2400" dirty="0">
              <a:solidFill>
                <a:srgbClr val="000000"/>
              </a:solidFill>
              <a:latin typeface="Arial"/>
              <a:ea typeface="Calibri"/>
              <a:cs typeface="Arial"/>
            </a:endParaRPr>
          </a:p>
          <a:p>
            <a:pPr marL="0" indent="0">
              <a:lnSpc>
                <a:spcPct val="100000"/>
              </a:lnSpc>
              <a:spcBef>
                <a:spcPts val="0"/>
              </a:spcBef>
              <a:buClr>
                <a:srgbClr val="808080"/>
              </a:buClr>
              <a:buSzPts val="2000"/>
              <a:buNone/>
            </a:pPr>
            <a:r>
              <a:rPr lang="en-US" sz="2400" dirty="0">
                <a:solidFill>
                  <a:srgbClr val="000000"/>
                </a:solidFill>
                <a:latin typeface="Calibri"/>
                <a:ea typeface="Calibri"/>
                <a:cs typeface="Calibri"/>
              </a:rPr>
              <a:t>     the final destination</a:t>
            </a:r>
            <a:endParaRPr lang="en-US" sz="2400" b="0" i="0" u="none" strike="noStrike" cap="none" dirty="0">
              <a:solidFill>
                <a:srgbClr val="000000"/>
              </a:solidFill>
              <a:latin typeface="Arial"/>
              <a:ea typeface="Calibri"/>
              <a:cs typeface="Arial"/>
            </a:endParaRPr>
          </a:p>
        </p:txBody>
      </p:sp>
      <p:sp>
        <p:nvSpPr>
          <p:cNvPr id="4" name="Google Shape;222;p57">
            <a:extLst>
              <a:ext uri="{FF2B5EF4-FFF2-40B4-BE49-F238E27FC236}">
                <a16:creationId xmlns:a16="http://schemas.microsoft.com/office/drawing/2014/main" id="{E9FB396C-A499-4ABE-B4AC-A3521E29C3E3}"/>
              </a:ext>
            </a:extLst>
          </p:cNvPr>
          <p:cNvSpPr txBox="1">
            <a:spLocks/>
          </p:cNvSpPr>
          <p:nvPr/>
        </p:nvSpPr>
        <p:spPr>
          <a:xfrm>
            <a:off x="848324" y="871728"/>
            <a:ext cx="7618040" cy="1005840"/>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SzPts val="4400"/>
            </a:pPr>
            <a:r>
              <a:rPr lang="en-US" sz="3200" b="1" dirty="0">
                <a:latin typeface="Calibri"/>
                <a:ea typeface="Calibri"/>
                <a:cs typeface="Calibri"/>
                <a:sym typeface="Calibri"/>
              </a:rPr>
              <a:t>Coaching Adult Learners</a:t>
            </a:r>
          </a:p>
        </p:txBody>
      </p:sp>
      <p:pic>
        <p:nvPicPr>
          <p:cNvPr id="5" name="Picture 4">
            <a:extLst>
              <a:ext uri="{FF2B5EF4-FFF2-40B4-BE49-F238E27FC236}">
                <a16:creationId xmlns:a16="http://schemas.microsoft.com/office/drawing/2014/main" id="{D32C93F5-78B3-A462-B951-A9D72370E7CD}"/>
              </a:ext>
            </a:extLst>
          </p:cNvPr>
          <p:cNvPicPr>
            <a:picLocks noChangeAspect="1"/>
          </p:cNvPicPr>
          <p:nvPr/>
        </p:nvPicPr>
        <p:blipFill>
          <a:blip r:embed="rId3"/>
          <a:stretch>
            <a:fillRect/>
          </a:stretch>
        </p:blipFill>
        <p:spPr>
          <a:xfrm>
            <a:off x="7160895" y="2144268"/>
            <a:ext cx="4291584" cy="2895726"/>
          </a:xfrm>
          <a:prstGeom prst="rect">
            <a:avLst/>
          </a:prstGeom>
        </p:spPr>
      </p:pic>
    </p:spTree>
    <p:extLst>
      <p:ext uri="{BB962C8B-B14F-4D97-AF65-F5344CB8AC3E}">
        <p14:creationId xmlns:p14="http://schemas.microsoft.com/office/powerpoint/2010/main" val="2155060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27</a:t>
            </a:fld>
            <a:endParaRPr dirty="0"/>
          </a:p>
        </p:txBody>
      </p:sp>
      <p:sp>
        <p:nvSpPr>
          <p:cNvPr id="2" name="Google Shape;223;p57">
            <a:extLst>
              <a:ext uri="{FF2B5EF4-FFF2-40B4-BE49-F238E27FC236}">
                <a16:creationId xmlns:a16="http://schemas.microsoft.com/office/drawing/2014/main" id="{D08D490C-1736-4140-B8F3-E651DA454069}"/>
              </a:ext>
            </a:extLst>
          </p:cNvPr>
          <p:cNvSpPr txBox="1">
            <a:spLocks/>
          </p:cNvSpPr>
          <p:nvPr/>
        </p:nvSpPr>
        <p:spPr>
          <a:xfrm>
            <a:off x="846582" y="1975104"/>
            <a:ext cx="7450751" cy="3669792"/>
          </a:xfrm>
          <a:prstGeom prst="rect">
            <a:avLst/>
          </a:prstGeom>
          <a:noFill/>
          <a:ln>
            <a:noFill/>
          </a:ln>
        </p:spPr>
        <p:txBody>
          <a:bodyPr spcFirstLastPara="1" wrap="square" lIns="91425" tIns="45700" rIns="91425" bIns="45700" anchor="t" anchorCtr="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2000"/>
              <a:buFont typeface="Arial"/>
              <a:buNone/>
            </a:pPr>
            <a:r>
              <a:rPr lang="en-US" sz="3200" b="1" dirty="0">
                <a:solidFill>
                  <a:schemeClr val="dk1"/>
                </a:solidFill>
                <a:latin typeface="Calibri"/>
                <a:ea typeface="Calibri"/>
                <a:cs typeface="Calibri"/>
                <a:sym typeface="Calibri"/>
              </a:rPr>
              <a:t>The </a:t>
            </a:r>
            <a:r>
              <a:rPr lang="en-US" sz="3200" b="1" i="0" u="none" strike="noStrike" cap="none" dirty="0">
                <a:solidFill>
                  <a:schemeClr val="dk1"/>
                </a:solidFill>
                <a:latin typeface="Calibri"/>
                <a:ea typeface="Calibri"/>
                <a:cs typeface="Calibri"/>
                <a:sym typeface="Calibri"/>
              </a:rPr>
              <a:t>Renovators</a:t>
            </a:r>
          </a:p>
          <a:p>
            <a:pPr marL="0" marR="0" lvl="0" indent="0" algn="l" rtl="0">
              <a:lnSpc>
                <a:spcPct val="100000"/>
              </a:lnSpc>
              <a:spcBef>
                <a:spcPts val="0"/>
              </a:spcBef>
              <a:spcAft>
                <a:spcPts val="0"/>
              </a:spcAft>
              <a:buClr>
                <a:srgbClr val="000000"/>
              </a:buClr>
              <a:buSzPts val="2000"/>
              <a:buFont typeface="Arial"/>
              <a:buNone/>
            </a:pPr>
            <a:endParaRPr lang="en-US" sz="2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800" b="0" i="0" u="none" strike="noStrike" cap="none" dirty="0">
                <a:solidFill>
                  <a:srgbClr val="000000"/>
                </a:solidFill>
                <a:latin typeface="Calibri"/>
                <a:ea typeface="Calibri"/>
                <a:cs typeface="Calibri"/>
                <a:sym typeface="Calibri"/>
              </a:rPr>
              <a:t>Motivated and open to NEW ideas BUT MAY…</a:t>
            </a:r>
            <a:endParaRPr lang="en-US" sz="18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tx1">
                  <a:lumMod val="50000"/>
                  <a:lumOff val="50000"/>
                </a:schemeClr>
              </a:buClr>
              <a:buSzPts val="2000"/>
              <a:buFont typeface="Arial" panose="020B0604020202020204" pitchFamily="34" charset="0"/>
              <a:buChar char="•"/>
            </a:pPr>
            <a:r>
              <a:rPr lang="en-US" sz="2800" b="0" i="0" u="none" strike="noStrike" cap="none">
                <a:solidFill>
                  <a:srgbClr val="000000"/>
                </a:solidFill>
                <a:latin typeface="Calibri"/>
                <a:ea typeface="Calibri"/>
                <a:cs typeface="Calibri"/>
                <a:sym typeface="Calibri"/>
              </a:rPr>
              <a:t>allow others’ </a:t>
            </a:r>
            <a:r>
              <a:rPr lang="en-US" sz="2800" b="0" i="0" u="none" strike="noStrike" cap="none" dirty="0">
                <a:solidFill>
                  <a:srgbClr val="000000"/>
                </a:solidFill>
                <a:latin typeface="Calibri"/>
                <a:ea typeface="Calibri"/>
                <a:cs typeface="Calibri"/>
                <a:sym typeface="Calibri"/>
              </a:rPr>
              <a:t>resistance or cynicism to discourage them</a:t>
            </a:r>
            <a:endParaRPr lang="en-US" sz="18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tx1">
                  <a:lumMod val="50000"/>
                  <a:lumOff val="50000"/>
                </a:schemeClr>
              </a:buClr>
              <a:buSzPts val="2000"/>
              <a:buFont typeface="Arial" panose="020B0604020202020204" pitchFamily="34" charset="0"/>
              <a:buChar char="•"/>
            </a:pPr>
            <a:r>
              <a:rPr lang="en-US" sz="2800" b="0" i="0" u="none" strike="noStrike" cap="none" dirty="0">
                <a:solidFill>
                  <a:srgbClr val="000000"/>
                </a:solidFill>
                <a:latin typeface="Calibri"/>
                <a:ea typeface="Calibri"/>
                <a:cs typeface="Calibri"/>
                <a:sym typeface="Calibri"/>
              </a:rPr>
              <a:t>become frustrated with lack of resources </a:t>
            </a:r>
            <a:endParaRPr lang="en-US" sz="18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tx1">
                  <a:lumMod val="50000"/>
                  <a:lumOff val="50000"/>
                </a:schemeClr>
              </a:buClr>
              <a:buSzPts val="2000"/>
              <a:buFont typeface="Arial" panose="020B0604020202020204" pitchFamily="34" charset="0"/>
              <a:buChar char="•"/>
            </a:pPr>
            <a:r>
              <a:rPr lang="en-US" sz="2800" b="0" i="0" u="none" strike="noStrike" cap="none" dirty="0">
                <a:solidFill>
                  <a:srgbClr val="000000"/>
                </a:solidFill>
                <a:latin typeface="Calibri"/>
                <a:ea typeface="Calibri"/>
                <a:cs typeface="Calibri"/>
                <a:sym typeface="Calibri"/>
              </a:rPr>
              <a:t>become so </a:t>
            </a:r>
            <a:r>
              <a:rPr lang="en-US" sz="2800" b="0" i="0" u="none" strike="noStrike" cap="none">
                <a:solidFill>
                  <a:srgbClr val="000000"/>
                </a:solidFill>
                <a:latin typeface="Calibri"/>
                <a:ea typeface="Calibri"/>
                <a:cs typeface="Calibri"/>
                <a:sym typeface="Calibri"/>
              </a:rPr>
              <a:t>excited they </a:t>
            </a:r>
            <a:r>
              <a:rPr lang="en-US" sz="2800">
                <a:latin typeface="Calibri"/>
                <a:ea typeface="Calibri"/>
                <a:cs typeface="Calibri"/>
                <a:sym typeface="Calibri"/>
              </a:rPr>
              <a:t>become </a:t>
            </a:r>
            <a:r>
              <a:rPr lang="en-US" sz="2800" b="0" i="0" u="none" strike="noStrike" cap="none" dirty="0">
                <a:solidFill>
                  <a:srgbClr val="000000"/>
                </a:solidFill>
                <a:latin typeface="Calibri"/>
                <a:ea typeface="Calibri"/>
                <a:cs typeface="Calibri"/>
                <a:sym typeface="Calibri"/>
              </a:rPr>
              <a:t>anxious about timeline and implementation</a:t>
            </a:r>
            <a:endParaRPr lang="en-US" sz="18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tx1">
                  <a:lumMod val="50000"/>
                  <a:lumOff val="50000"/>
                </a:schemeClr>
              </a:buClr>
              <a:buSzPts val="2000"/>
              <a:buFont typeface="Arial" panose="020B0604020202020204" pitchFamily="34" charset="0"/>
              <a:buChar char="•"/>
            </a:pPr>
            <a:r>
              <a:rPr lang="en-US" sz="2800" b="0" i="0" u="none" strike="noStrike" cap="none" dirty="0">
                <a:solidFill>
                  <a:srgbClr val="000000"/>
                </a:solidFill>
                <a:latin typeface="Calibri"/>
                <a:ea typeface="Calibri"/>
                <a:cs typeface="Calibri"/>
                <a:sym typeface="Calibri"/>
              </a:rPr>
              <a:t>require extra support</a:t>
            </a:r>
            <a:endParaRPr lang="en-US"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lang="en-US" sz="2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800" b="1" i="1" u="none" strike="noStrike" cap="none">
                <a:solidFill>
                  <a:srgbClr val="000000"/>
                </a:solidFill>
                <a:latin typeface="Calibri"/>
                <a:ea typeface="Calibri"/>
                <a:cs typeface="Calibri"/>
                <a:sym typeface="Calibri"/>
              </a:rPr>
              <a:t>Turn and share </a:t>
            </a:r>
            <a:r>
              <a:rPr lang="en-US" sz="2800" b="1" i="1" u="none" strike="noStrike" cap="none" dirty="0">
                <a:solidFill>
                  <a:srgbClr val="000000"/>
                </a:solidFill>
                <a:latin typeface="Calibri"/>
                <a:ea typeface="Calibri"/>
                <a:cs typeface="Calibri"/>
                <a:sym typeface="Calibri"/>
              </a:rPr>
              <a:t>your experience with a renovator.</a:t>
            </a:r>
            <a:endParaRPr lang="en-US" sz="2800" b="0" i="0" u="none" strike="noStrike" cap="none" dirty="0">
              <a:solidFill>
                <a:srgbClr val="000000"/>
              </a:solidFill>
              <a:latin typeface="Calibri"/>
              <a:ea typeface="Calibri"/>
              <a:cs typeface="Calibri"/>
              <a:sym typeface="Calibri"/>
            </a:endParaRPr>
          </a:p>
        </p:txBody>
      </p:sp>
      <p:sp>
        <p:nvSpPr>
          <p:cNvPr id="4" name="Google Shape;222;p57">
            <a:extLst>
              <a:ext uri="{FF2B5EF4-FFF2-40B4-BE49-F238E27FC236}">
                <a16:creationId xmlns:a16="http://schemas.microsoft.com/office/drawing/2014/main" id="{E9FB396C-A499-4ABE-B4AC-A3521E29C3E3}"/>
              </a:ext>
            </a:extLst>
          </p:cNvPr>
          <p:cNvSpPr txBox="1">
            <a:spLocks/>
          </p:cNvSpPr>
          <p:nvPr/>
        </p:nvSpPr>
        <p:spPr>
          <a:xfrm>
            <a:off x="848324" y="871728"/>
            <a:ext cx="7618040" cy="1005840"/>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SzPts val="4400"/>
            </a:pPr>
            <a:r>
              <a:rPr lang="en-US" sz="3200" b="1" dirty="0">
                <a:latin typeface="Calibri"/>
                <a:ea typeface="Calibri"/>
                <a:cs typeface="Calibri"/>
                <a:sym typeface="Calibri"/>
              </a:rPr>
              <a:t>Coaching Adult Learners</a:t>
            </a:r>
          </a:p>
        </p:txBody>
      </p:sp>
      <p:pic>
        <p:nvPicPr>
          <p:cNvPr id="3" name="Picture 2">
            <a:extLst>
              <a:ext uri="{FF2B5EF4-FFF2-40B4-BE49-F238E27FC236}">
                <a16:creationId xmlns:a16="http://schemas.microsoft.com/office/drawing/2014/main" id="{479D0B06-D0B1-4B46-2C9F-5740012C59EB}"/>
              </a:ext>
            </a:extLst>
          </p:cNvPr>
          <p:cNvPicPr>
            <a:picLocks noChangeAspect="1"/>
          </p:cNvPicPr>
          <p:nvPr/>
        </p:nvPicPr>
        <p:blipFill>
          <a:blip r:embed="rId3"/>
          <a:stretch>
            <a:fillRect/>
          </a:stretch>
        </p:blipFill>
        <p:spPr>
          <a:xfrm>
            <a:off x="8041256" y="1975104"/>
            <a:ext cx="3029079" cy="2158131"/>
          </a:xfrm>
          <a:prstGeom prst="rect">
            <a:avLst/>
          </a:prstGeom>
        </p:spPr>
      </p:pic>
    </p:spTree>
    <p:extLst>
      <p:ext uri="{BB962C8B-B14F-4D97-AF65-F5344CB8AC3E}">
        <p14:creationId xmlns:p14="http://schemas.microsoft.com/office/powerpoint/2010/main" val="1289130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28</a:t>
            </a:fld>
            <a:endParaRPr dirty="0"/>
          </a:p>
        </p:txBody>
      </p:sp>
      <p:sp>
        <p:nvSpPr>
          <p:cNvPr id="2" name="Google Shape;223;p57">
            <a:extLst>
              <a:ext uri="{FF2B5EF4-FFF2-40B4-BE49-F238E27FC236}">
                <a16:creationId xmlns:a16="http://schemas.microsoft.com/office/drawing/2014/main" id="{D08D490C-1736-4140-B8F3-E651DA454069}"/>
              </a:ext>
            </a:extLst>
          </p:cNvPr>
          <p:cNvSpPr txBox="1">
            <a:spLocks/>
          </p:cNvSpPr>
          <p:nvPr/>
        </p:nvSpPr>
        <p:spPr>
          <a:xfrm>
            <a:off x="928007" y="1841753"/>
            <a:ext cx="8291431" cy="4408132"/>
          </a:xfrm>
          <a:prstGeom prst="rect">
            <a:avLst/>
          </a:prstGeom>
          <a:noFill/>
          <a:ln>
            <a:noFill/>
          </a:ln>
        </p:spPr>
        <p:txBody>
          <a:bodyPr spcFirstLastPara="1" wrap="square" lIns="91425" tIns="45700" rIns="91425" bIns="45700" anchor="t"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2000"/>
              <a:buFont typeface="Arial"/>
              <a:buNone/>
            </a:pPr>
            <a:r>
              <a:rPr lang="en-US" b="1" i="0" u="none" strike="noStrike" cap="none" dirty="0">
                <a:solidFill>
                  <a:schemeClr val="dk1"/>
                </a:solidFill>
                <a:latin typeface="Calibri"/>
                <a:ea typeface="Calibri"/>
                <a:cs typeface="Calibri"/>
                <a:sym typeface="Calibri"/>
              </a:rPr>
              <a:t>The Accessorizers</a:t>
            </a:r>
            <a:endParaRPr lang="en-US"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lang="en-US" sz="2800" b="0"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chemeClr val="tx1">
                  <a:lumMod val="50000"/>
                  <a:lumOff val="50000"/>
                </a:schemeClr>
              </a:buClr>
              <a:buSzPts val="2000"/>
              <a:buFont typeface="Arial" panose="020B0604020202020204" pitchFamily="34" charset="0"/>
              <a:buChar char="•"/>
            </a:pPr>
            <a:r>
              <a:rPr lang="en-US" sz="2400" b="0" i="0" u="none" strike="noStrike" cap="none" dirty="0">
                <a:solidFill>
                  <a:srgbClr val="000000"/>
                </a:solidFill>
                <a:latin typeface="Calibri"/>
                <a:ea typeface="Calibri"/>
                <a:cs typeface="Calibri"/>
                <a:sym typeface="Calibri"/>
              </a:rPr>
              <a:t>Outspoken </a:t>
            </a:r>
            <a:r>
              <a:rPr lang="en-US" sz="2400" b="0" i="0" u="none" strike="noStrike" cap="none">
                <a:solidFill>
                  <a:srgbClr val="000000"/>
                </a:solidFill>
                <a:latin typeface="Calibri"/>
                <a:ea typeface="Calibri"/>
                <a:cs typeface="Calibri"/>
                <a:sym typeface="Calibri"/>
              </a:rPr>
              <a:t>advocate but have </a:t>
            </a:r>
            <a:r>
              <a:rPr lang="en-US" sz="2400" b="0" i="0" u="none" strike="noStrike" cap="none" dirty="0">
                <a:solidFill>
                  <a:srgbClr val="000000"/>
                </a:solidFill>
                <a:latin typeface="Calibri"/>
                <a:ea typeface="Calibri"/>
                <a:cs typeface="Calibri"/>
                <a:sym typeface="Calibri"/>
              </a:rPr>
              <a:t>trouble implementing </a:t>
            </a:r>
            <a:br>
              <a:rPr lang="en-US" sz="2400" b="0" i="0" u="none" strike="noStrike" cap="none" dirty="0">
                <a:latin typeface="Calibri"/>
                <a:ea typeface="Calibri"/>
                <a:cs typeface="Calibri"/>
              </a:rPr>
            </a:br>
            <a:r>
              <a:rPr lang="en-US" sz="2400" b="0" i="0" u="none" strike="noStrike" cap="none" dirty="0">
                <a:solidFill>
                  <a:srgbClr val="000000"/>
                </a:solidFill>
                <a:latin typeface="Calibri"/>
                <a:ea typeface="Calibri"/>
                <a:cs typeface="Calibri"/>
                <a:sym typeface="Calibri"/>
              </a:rPr>
              <a:t>in their own classrooms</a:t>
            </a:r>
            <a:endParaRPr lang="en-US" sz="2400" b="0" i="0" u="none" strike="noStrike" cap="none" dirty="0">
              <a:solidFill>
                <a:srgbClr val="000000"/>
              </a:solidFill>
              <a:latin typeface="Calibri"/>
              <a:ea typeface="Arial"/>
              <a:cs typeface="Arial"/>
            </a:endParaRPr>
          </a:p>
          <a:p>
            <a:pPr marL="342900" marR="0" lvl="0" indent="-342900" algn="l" rtl="0">
              <a:lnSpc>
                <a:spcPct val="100000"/>
              </a:lnSpc>
              <a:spcBef>
                <a:spcPts val="0"/>
              </a:spcBef>
              <a:spcAft>
                <a:spcPts val="0"/>
              </a:spcAft>
              <a:buClr>
                <a:schemeClr val="tx1">
                  <a:lumMod val="50000"/>
                  <a:lumOff val="50000"/>
                </a:schemeClr>
              </a:buClr>
              <a:buSzPts val="2000"/>
              <a:buFont typeface="Arial" panose="020B0604020202020204" pitchFamily="34" charset="0"/>
              <a:buChar char="•"/>
            </a:pPr>
            <a:r>
              <a:rPr lang="en-US" sz="2400" b="0" i="0" u="none" strike="noStrike" cap="none" dirty="0">
                <a:solidFill>
                  <a:srgbClr val="000000"/>
                </a:solidFill>
                <a:latin typeface="Calibri"/>
                <a:ea typeface="Calibri"/>
                <a:cs typeface="Calibri"/>
                <a:sym typeface="Calibri"/>
              </a:rPr>
              <a:t>Shallow understanding of the principles behind the practice</a:t>
            </a:r>
            <a:endParaRPr lang="en-US" sz="2400" b="0" i="0" u="none" strike="noStrike" cap="none" dirty="0">
              <a:solidFill>
                <a:srgbClr val="000000"/>
              </a:solidFill>
              <a:latin typeface="Calibri"/>
              <a:ea typeface="Arial"/>
              <a:cs typeface="Arial"/>
            </a:endParaRPr>
          </a:p>
          <a:p>
            <a:pPr marL="342900" marR="0" lvl="0" indent="-342900" algn="l" rtl="0">
              <a:lnSpc>
                <a:spcPct val="100000"/>
              </a:lnSpc>
              <a:spcBef>
                <a:spcPts val="0"/>
              </a:spcBef>
              <a:spcAft>
                <a:spcPts val="0"/>
              </a:spcAft>
              <a:buClr>
                <a:schemeClr val="tx1">
                  <a:lumMod val="50000"/>
                  <a:lumOff val="50000"/>
                </a:schemeClr>
              </a:buClr>
              <a:buSzPts val="2000"/>
              <a:buFont typeface="Arial" panose="020B0604020202020204" pitchFamily="34" charset="0"/>
              <a:buChar char="•"/>
            </a:pPr>
            <a:r>
              <a:rPr lang="en-US" sz="2400" b="0" i="0" u="none" strike="noStrike" cap="none" dirty="0">
                <a:solidFill>
                  <a:srgbClr val="000000"/>
                </a:solidFill>
                <a:latin typeface="Calibri"/>
                <a:ea typeface="Calibri"/>
                <a:cs typeface="Calibri"/>
                <a:sym typeface="Calibri"/>
              </a:rPr>
              <a:t>Talks the talk</a:t>
            </a:r>
            <a:endParaRPr lang="en-US" sz="2400" b="0" i="0" u="none" strike="noStrike" cap="none" dirty="0">
              <a:solidFill>
                <a:srgbClr val="000000"/>
              </a:solidFill>
              <a:latin typeface="Calibri"/>
              <a:ea typeface="Arial"/>
              <a:cs typeface="Arial"/>
            </a:endParaRPr>
          </a:p>
          <a:p>
            <a:pPr marL="342900" marR="0" lvl="0" indent="-342900" algn="l" rtl="0">
              <a:lnSpc>
                <a:spcPct val="100000"/>
              </a:lnSpc>
              <a:spcBef>
                <a:spcPts val="0"/>
              </a:spcBef>
              <a:spcAft>
                <a:spcPts val="0"/>
              </a:spcAft>
              <a:buClr>
                <a:schemeClr val="tx1">
                  <a:lumMod val="50000"/>
                  <a:lumOff val="50000"/>
                </a:schemeClr>
              </a:buClr>
              <a:buSzPts val="2000"/>
              <a:buFont typeface="Arial" panose="020B0604020202020204" pitchFamily="34" charset="0"/>
              <a:buChar char="•"/>
            </a:pPr>
            <a:r>
              <a:rPr lang="en-US" sz="2400" b="0" i="0" u="none" strike="noStrike" cap="none" dirty="0">
                <a:solidFill>
                  <a:srgbClr val="000000"/>
                </a:solidFill>
                <a:latin typeface="Calibri"/>
                <a:ea typeface="Calibri"/>
                <a:cs typeface="Calibri"/>
                <a:sym typeface="Calibri"/>
              </a:rPr>
              <a:t>Limited ability for self-reflection</a:t>
            </a:r>
            <a:endParaRPr lang="en-US" sz="2400" b="0" i="0" u="none" strike="noStrike" cap="none" dirty="0">
              <a:solidFill>
                <a:srgbClr val="000000"/>
              </a:solidFill>
              <a:latin typeface="Calibri"/>
              <a:ea typeface="Arial"/>
              <a:cs typeface="Arial"/>
            </a:endParaRPr>
          </a:p>
          <a:p>
            <a:pPr marL="342900" marR="0" lvl="0" indent="-342900" algn="l" rtl="0">
              <a:lnSpc>
                <a:spcPct val="100000"/>
              </a:lnSpc>
              <a:spcBef>
                <a:spcPts val="0"/>
              </a:spcBef>
              <a:spcAft>
                <a:spcPts val="0"/>
              </a:spcAft>
              <a:buClr>
                <a:schemeClr val="tx1">
                  <a:lumMod val="50000"/>
                  <a:lumOff val="50000"/>
                </a:schemeClr>
              </a:buClr>
              <a:buSzPts val="2000"/>
              <a:buFont typeface="Arial" panose="020B0604020202020204" pitchFamily="34" charset="0"/>
              <a:buChar char="•"/>
            </a:pPr>
            <a:r>
              <a:rPr lang="en-US" sz="2400" b="0" i="0" u="none" strike="noStrike" cap="none">
                <a:solidFill>
                  <a:srgbClr val="000000"/>
                </a:solidFill>
                <a:latin typeface="Calibri"/>
                <a:ea typeface="Calibri"/>
                <a:cs typeface="Calibri"/>
                <a:sym typeface="Calibri"/>
              </a:rPr>
              <a:t>Teaches </a:t>
            </a:r>
            <a:r>
              <a:rPr lang="en-US" sz="2400" b="0" i="0" u="none" strike="noStrike" cap="none" dirty="0">
                <a:solidFill>
                  <a:srgbClr val="000000"/>
                </a:solidFill>
                <a:latin typeface="Calibri"/>
                <a:ea typeface="Calibri"/>
                <a:cs typeface="Calibri"/>
                <a:sym typeface="Calibri"/>
              </a:rPr>
              <a:t>students the names of strategies </a:t>
            </a:r>
            <a:r>
              <a:rPr lang="en-US" sz="2400" b="0" i="0" u="none" strike="noStrike" cap="none">
                <a:solidFill>
                  <a:srgbClr val="000000"/>
                </a:solidFill>
                <a:latin typeface="Calibri"/>
                <a:ea typeface="Calibri"/>
                <a:cs typeface="Calibri"/>
                <a:sym typeface="Calibri"/>
              </a:rPr>
              <a:t>but doesn’t help them </a:t>
            </a:r>
            <a:r>
              <a:rPr lang="en-US" sz="2400" b="0" i="0" u="none" strike="noStrike" cap="none" dirty="0">
                <a:solidFill>
                  <a:srgbClr val="000000"/>
                </a:solidFill>
                <a:latin typeface="Calibri"/>
                <a:ea typeface="Calibri"/>
                <a:cs typeface="Calibri"/>
                <a:sym typeface="Calibri"/>
              </a:rPr>
              <a:t>understand their purpose or how to use them for their own learning</a:t>
            </a:r>
            <a:endParaRPr lang="en-US" sz="2400" b="0" i="0" u="none" strike="noStrike" cap="none" dirty="0">
              <a:solidFill>
                <a:srgbClr val="000000"/>
              </a:solidFill>
              <a:latin typeface="Calibri"/>
              <a:ea typeface="Arial"/>
              <a:cs typeface="Arial"/>
            </a:endParaRPr>
          </a:p>
          <a:p>
            <a:pPr marL="342900" marR="0" lvl="0" indent="-342900" algn="l" rtl="0">
              <a:lnSpc>
                <a:spcPct val="100000"/>
              </a:lnSpc>
              <a:spcBef>
                <a:spcPts val="0"/>
              </a:spcBef>
              <a:spcAft>
                <a:spcPts val="0"/>
              </a:spcAft>
              <a:buClr>
                <a:schemeClr val="tx1">
                  <a:lumMod val="50000"/>
                  <a:lumOff val="50000"/>
                </a:schemeClr>
              </a:buClr>
              <a:buSzPts val="2000"/>
              <a:buFont typeface="Arial" panose="020B0604020202020204" pitchFamily="34" charset="0"/>
              <a:buChar char="•"/>
            </a:pPr>
            <a:r>
              <a:rPr lang="en-US" sz="2400" b="0" i="0" u="none" strike="noStrike" cap="none" dirty="0">
                <a:solidFill>
                  <a:srgbClr val="000000"/>
                </a:solidFill>
                <a:latin typeface="Calibri"/>
                <a:ea typeface="Calibri"/>
                <a:cs typeface="Calibri"/>
                <a:sym typeface="Calibri"/>
              </a:rPr>
              <a:t>High perception of personal competence, often reinforced by parents, administrators, and students</a:t>
            </a:r>
            <a:endParaRPr lang="en-US" sz="2400" b="0" i="0" u="none" strike="noStrike" cap="none" dirty="0">
              <a:solidFill>
                <a:srgbClr val="000000"/>
              </a:solidFill>
              <a:latin typeface="Calibri"/>
              <a:ea typeface="Arial"/>
              <a:cs typeface="Arial"/>
            </a:endParaRPr>
          </a:p>
        </p:txBody>
      </p:sp>
      <p:sp>
        <p:nvSpPr>
          <p:cNvPr id="4" name="Google Shape;222;p57">
            <a:extLst>
              <a:ext uri="{FF2B5EF4-FFF2-40B4-BE49-F238E27FC236}">
                <a16:creationId xmlns:a16="http://schemas.microsoft.com/office/drawing/2014/main" id="{E9FB396C-A499-4ABE-B4AC-A3521E29C3E3}"/>
              </a:ext>
            </a:extLst>
          </p:cNvPr>
          <p:cNvSpPr txBox="1">
            <a:spLocks/>
          </p:cNvSpPr>
          <p:nvPr/>
        </p:nvSpPr>
        <p:spPr>
          <a:xfrm>
            <a:off x="848324" y="871728"/>
            <a:ext cx="7618040" cy="1005840"/>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SzPts val="4400"/>
            </a:pPr>
            <a:r>
              <a:rPr lang="en-US" sz="3200" b="1" dirty="0">
                <a:latin typeface="Calibri"/>
                <a:ea typeface="Calibri"/>
                <a:cs typeface="Calibri"/>
                <a:sym typeface="Calibri"/>
              </a:rPr>
              <a:t>Coaching Adult Learners</a:t>
            </a:r>
          </a:p>
        </p:txBody>
      </p:sp>
      <p:pic>
        <p:nvPicPr>
          <p:cNvPr id="5" name="Picture 4">
            <a:extLst>
              <a:ext uri="{FF2B5EF4-FFF2-40B4-BE49-F238E27FC236}">
                <a16:creationId xmlns:a16="http://schemas.microsoft.com/office/drawing/2014/main" id="{4E94A3F6-E9C0-3F9D-2C12-EC9582BF59E5}"/>
              </a:ext>
            </a:extLst>
          </p:cNvPr>
          <p:cNvPicPr>
            <a:picLocks noChangeAspect="1"/>
          </p:cNvPicPr>
          <p:nvPr/>
        </p:nvPicPr>
        <p:blipFill>
          <a:blip r:embed="rId3"/>
          <a:stretch>
            <a:fillRect/>
          </a:stretch>
        </p:blipFill>
        <p:spPr>
          <a:xfrm>
            <a:off x="9089056" y="1627513"/>
            <a:ext cx="1841152" cy="2749534"/>
          </a:xfrm>
          <a:prstGeom prst="rect">
            <a:avLst/>
          </a:prstGeom>
        </p:spPr>
      </p:pic>
    </p:spTree>
    <p:extLst>
      <p:ext uri="{BB962C8B-B14F-4D97-AF65-F5344CB8AC3E}">
        <p14:creationId xmlns:p14="http://schemas.microsoft.com/office/powerpoint/2010/main" val="3627056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dirty="0"/>
              <a:t>29</a:t>
            </a:fld>
            <a:endParaRPr dirty="0"/>
          </a:p>
        </p:txBody>
      </p:sp>
      <p:sp>
        <p:nvSpPr>
          <p:cNvPr id="2" name="Google Shape;223;p57">
            <a:extLst>
              <a:ext uri="{FF2B5EF4-FFF2-40B4-BE49-F238E27FC236}">
                <a16:creationId xmlns:a16="http://schemas.microsoft.com/office/drawing/2014/main" id="{D08D490C-1736-4140-B8F3-E651DA454069}"/>
              </a:ext>
            </a:extLst>
          </p:cNvPr>
          <p:cNvSpPr txBox="1">
            <a:spLocks/>
          </p:cNvSpPr>
          <p:nvPr/>
        </p:nvSpPr>
        <p:spPr>
          <a:xfrm>
            <a:off x="851807" y="1716405"/>
            <a:ext cx="9764377" cy="4666830"/>
          </a:xfrm>
          <a:prstGeom prst="rect">
            <a:avLst/>
          </a:prstGeom>
          <a:noFill/>
          <a:ln>
            <a:noFill/>
          </a:ln>
        </p:spPr>
        <p:txBody>
          <a:bodyPr spcFirstLastPara="1" wrap="square" lIns="91425" tIns="45700" rIns="91425" bIns="45700" anchor="t" anchorCtr="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2000"/>
              <a:buFont typeface="Arial"/>
              <a:buNone/>
            </a:pPr>
            <a:r>
              <a:rPr lang="en-US" sz="3200" b="1" i="0" u="none" strike="noStrike" cap="none" dirty="0">
                <a:solidFill>
                  <a:schemeClr val="dk1"/>
                </a:solidFill>
                <a:latin typeface="Calibri"/>
                <a:ea typeface="Calibri"/>
                <a:cs typeface="Calibri"/>
                <a:sym typeface="Calibri"/>
              </a:rPr>
              <a:t>The Accessorizers</a:t>
            </a:r>
            <a:endParaRPr lang="en-US" sz="3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lang="en-US" sz="2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800" b="0" i="1" u="none" strike="noStrike" cap="none" dirty="0">
                <a:solidFill>
                  <a:srgbClr val="000000"/>
                </a:solidFill>
                <a:latin typeface="Calibri"/>
                <a:ea typeface="Calibri"/>
                <a:cs typeface="Calibri"/>
                <a:sym typeface="Calibri"/>
              </a:rPr>
              <a:t>Require a delicate balance between affirming efforts and </a:t>
            </a:r>
            <a:r>
              <a:rPr lang="en-US" sz="2800" b="0" i="1" u="none" strike="noStrike" cap="none">
                <a:solidFill>
                  <a:srgbClr val="000000"/>
                </a:solidFill>
                <a:latin typeface="Calibri"/>
                <a:ea typeface="Calibri"/>
                <a:cs typeface="Calibri"/>
                <a:sym typeface="Calibri"/>
              </a:rPr>
              <a:t>honest feedback</a:t>
            </a:r>
          </a:p>
          <a:p>
            <a:pPr marL="0" marR="0" lvl="0" indent="0" algn="l" rtl="0">
              <a:lnSpc>
                <a:spcPct val="100000"/>
              </a:lnSpc>
              <a:spcBef>
                <a:spcPts val="0"/>
              </a:spcBef>
              <a:spcAft>
                <a:spcPts val="0"/>
              </a:spcAft>
              <a:buClr>
                <a:srgbClr val="000000"/>
              </a:buClr>
              <a:buSzPts val="2000"/>
              <a:buFont typeface="Arial"/>
              <a:buNone/>
            </a:pPr>
            <a:endParaRPr lang="en-US" sz="2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800" b="0" i="0" u="none" strike="noStrike" cap="none" dirty="0">
                <a:solidFill>
                  <a:srgbClr val="000000"/>
                </a:solidFill>
                <a:latin typeface="Calibri"/>
                <a:ea typeface="Calibri"/>
                <a:cs typeface="Calibri"/>
                <a:sym typeface="Calibri"/>
              </a:rPr>
              <a:t>MAY </a:t>
            </a:r>
            <a:r>
              <a:rPr lang="en-US" sz="2800" b="0" i="0" u="none" strike="noStrike" cap="none">
                <a:solidFill>
                  <a:srgbClr val="000000"/>
                </a:solidFill>
                <a:latin typeface="Calibri"/>
                <a:ea typeface="Calibri"/>
                <a:cs typeface="Calibri"/>
                <a:sym typeface="Calibri"/>
              </a:rPr>
              <a:t>NOT…</a:t>
            </a:r>
            <a:endParaRPr lang="en-US" sz="28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tx1">
                  <a:lumMod val="50000"/>
                  <a:lumOff val="50000"/>
                </a:schemeClr>
              </a:buClr>
              <a:buSzPts val="2000"/>
              <a:buFont typeface="Arial" panose="020B0604020202020204" pitchFamily="34" charset="0"/>
              <a:buChar char="•"/>
            </a:pPr>
            <a:r>
              <a:rPr lang="en-US" sz="2800" b="0" i="0" u="none" strike="noStrike" cap="none" dirty="0">
                <a:solidFill>
                  <a:srgbClr val="000000"/>
                </a:solidFill>
                <a:latin typeface="Calibri"/>
                <a:ea typeface="Calibri"/>
                <a:cs typeface="Calibri"/>
                <a:sym typeface="Calibri"/>
              </a:rPr>
              <a:t>have background knowledge to understand or implement new practices</a:t>
            </a:r>
            <a:endParaRPr lang="en-US" sz="28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tx1">
                  <a:lumMod val="50000"/>
                  <a:lumOff val="50000"/>
                </a:schemeClr>
              </a:buClr>
              <a:buSzPts val="2000"/>
              <a:buFont typeface="Arial" panose="020B0604020202020204" pitchFamily="34" charset="0"/>
              <a:buChar char="•"/>
            </a:pPr>
            <a:r>
              <a:rPr lang="en-US" sz="2800" b="0" i="0" u="none" strike="noStrike" cap="none" dirty="0">
                <a:solidFill>
                  <a:srgbClr val="000000"/>
                </a:solidFill>
                <a:latin typeface="Calibri"/>
                <a:ea typeface="Calibri"/>
                <a:cs typeface="Calibri"/>
                <a:sym typeface="Calibri"/>
              </a:rPr>
              <a:t>be accustomed to reflecting</a:t>
            </a:r>
            <a:endParaRPr lang="en-US" sz="28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tx1">
                  <a:lumMod val="50000"/>
                  <a:lumOff val="50000"/>
                </a:schemeClr>
              </a:buClr>
              <a:buSzPts val="2000"/>
              <a:buFont typeface="Arial" panose="020B0604020202020204" pitchFamily="34" charset="0"/>
              <a:buChar char="•"/>
            </a:pPr>
            <a:r>
              <a:rPr lang="en-US" sz="2800" b="0" i="0" u="none" strike="noStrike" cap="none" dirty="0">
                <a:solidFill>
                  <a:srgbClr val="000000"/>
                </a:solidFill>
                <a:latin typeface="Calibri"/>
                <a:ea typeface="Calibri"/>
                <a:cs typeface="Calibri"/>
                <a:sym typeface="Calibri"/>
              </a:rPr>
              <a:t>know the purpose of their instruction</a:t>
            </a:r>
            <a:endParaRPr lang="en-US" sz="2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lang="en-US" sz="2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800" b="0" i="0" u="none" strike="noStrike" cap="none" dirty="0">
                <a:solidFill>
                  <a:srgbClr val="000000"/>
                </a:solidFill>
                <a:latin typeface="Calibri"/>
                <a:ea typeface="Calibri"/>
                <a:cs typeface="Calibri"/>
                <a:sym typeface="Calibri"/>
              </a:rPr>
              <a:t>MAY…</a:t>
            </a:r>
            <a:endParaRPr lang="en-US" sz="2800" b="0" i="0" u="none" strike="noStrike" cap="none" dirty="0">
              <a:solidFill>
                <a:srgbClr val="000000"/>
              </a:solidFill>
              <a:latin typeface="Arial"/>
              <a:ea typeface="Arial"/>
              <a:cs typeface="Arial"/>
              <a:sym typeface="Arial"/>
            </a:endParaRPr>
          </a:p>
          <a:p>
            <a:pPr marL="342900" indent="-342900">
              <a:lnSpc>
                <a:spcPct val="100000"/>
              </a:lnSpc>
              <a:spcBef>
                <a:spcPts val="0"/>
              </a:spcBef>
              <a:buClr>
                <a:schemeClr val="tx1">
                  <a:lumMod val="50000"/>
                  <a:lumOff val="50000"/>
                </a:schemeClr>
              </a:buClr>
              <a:buSzPts val="2000"/>
            </a:pPr>
            <a:r>
              <a:rPr lang="en-US" dirty="0">
                <a:solidFill>
                  <a:srgbClr val="000000"/>
                </a:solidFill>
                <a:latin typeface="Calibri"/>
                <a:ea typeface="Calibri"/>
                <a:cs typeface="Calibri"/>
                <a:sym typeface="Calibri"/>
              </a:rPr>
              <a:t>enjoy the showy qualities of teaching </a:t>
            </a:r>
            <a:endParaRPr lang="en-US" dirty="0">
              <a:solidFill>
                <a:srgbClr val="000000"/>
              </a:solidFill>
              <a:latin typeface="Calibri"/>
              <a:ea typeface="Calibri"/>
              <a:cs typeface="Calibri"/>
            </a:endParaRPr>
          </a:p>
          <a:p>
            <a:pPr marL="342900" indent="-342900">
              <a:lnSpc>
                <a:spcPct val="100000"/>
              </a:lnSpc>
              <a:spcBef>
                <a:spcPts val="0"/>
              </a:spcBef>
              <a:buClr>
                <a:schemeClr val="tx1">
                  <a:lumMod val="50000"/>
                  <a:lumOff val="50000"/>
                </a:schemeClr>
              </a:buClr>
              <a:buSzPts val="2000"/>
            </a:pPr>
            <a:r>
              <a:rPr lang="en-US" dirty="0">
                <a:solidFill>
                  <a:srgbClr val="000000"/>
                </a:solidFill>
                <a:latin typeface="Calibri"/>
                <a:ea typeface="Calibri"/>
                <a:cs typeface="Calibri"/>
                <a:sym typeface="Calibri"/>
              </a:rPr>
              <a:t>be enthusiastic, charming, popular and have a desire to do the right thing for students</a:t>
            </a:r>
            <a:endParaRPr lang="en-US" dirty="0">
              <a:solidFill>
                <a:srgbClr val="000000"/>
              </a:solidFill>
              <a:latin typeface="Calibri"/>
              <a:ea typeface="Calibri"/>
              <a:cs typeface="Calibri"/>
            </a:endParaRPr>
          </a:p>
        </p:txBody>
      </p:sp>
      <p:sp>
        <p:nvSpPr>
          <p:cNvPr id="4" name="Google Shape;222;p57">
            <a:extLst>
              <a:ext uri="{FF2B5EF4-FFF2-40B4-BE49-F238E27FC236}">
                <a16:creationId xmlns:a16="http://schemas.microsoft.com/office/drawing/2014/main" id="{E9FB396C-A499-4ABE-B4AC-A3521E29C3E3}"/>
              </a:ext>
            </a:extLst>
          </p:cNvPr>
          <p:cNvSpPr txBox="1">
            <a:spLocks/>
          </p:cNvSpPr>
          <p:nvPr/>
        </p:nvSpPr>
        <p:spPr>
          <a:xfrm>
            <a:off x="848324" y="871728"/>
            <a:ext cx="7618040" cy="1005840"/>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SzPts val="4400"/>
            </a:pPr>
            <a:r>
              <a:rPr lang="en-US" sz="3200" b="1" dirty="0">
                <a:latin typeface="Calibri"/>
                <a:ea typeface="Calibri"/>
                <a:cs typeface="Calibri"/>
                <a:sym typeface="Calibri"/>
              </a:rPr>
              <a:t>Coaching Adult Learners</a:t>
            </a:r>
          </a:p>
        </p:txBody>
      </p:sp>
      <p:pic>
        <p:nvPicPr>
          <p:cNvPr id="3" name="Picture 2">
            <a:extLst>
              <a:ext uri="{FF2B5EF4-FFF2-40B4-BE49-F238E27FC236}">
                <a16:creationId xmlns:a16="http://schemas.microsoft.com/office/drawing/2014/main" id="{BD05E94D-7B19-BF66-030E-D22512E19CAB}"/>
              </a:ext>
            </a:extLst>
          </p:cNvPr>
          <p:cNvPicPr>
            <a:picLocks noChangeAspect="1"/>
          </p:cNvPicPr>
          <p:nvPr/>
        </p:nvPicPr>
        <p:blipFill>
          <a:blip r:embed="rId3"/>
          <a:stretch>
            <a:fillRect/>
          </a:stretch>
        </p:blipFill>
        <p:spPr>
          <a:xfrm>
            <a:off x="10284442" y="3326893"/>
            <a:ext cx="1730393" cy="2048256"/>
          </a:xfrm>
          <a:prstGeom prst="rect">
            <a:avLst/>
          </a:prstGeom>
        </p:spPr>
      </p:pic>
    </p:spTree>
    <p:extLst>
      <p:ext uri="{BB962C8B-B14F-4D97-AF65-F5344CB8AC3E}">
        <p14:creationId xmlns:p14="http://schemas.microsoft.com/office/powerpoint/2010/main" val="803564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a:t>
            </a:fld>
            <a:endParaRPr kumimoji="0"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Google Shape;305;g10083df9ad4_0_11">
            <a:extLst>
              <a:ext uri="{FF2B5EF4-FFF2-40B4-BE49-F238E27FC236}">
                <a16:creationId xmlns:a16="http://schemas.microsoft.com/office/drawing/2014/main" id="{FA142D07-6271-204E-08DE-D12716125957}"/>
              </a:ext>
            </a:extLst>
          </p:cNvPr>
          <p:cNvSpPr txBox="1">
            <a:spLocks noGrp="1"/>
          </p:cNvSpPr>
          <p:nvPr>
            <p:ph type="title" idx="4294967295"/>
          </p:nvPr>
        </p:nvSpPr>
        <p:spPr>
          <a:xfrm>
            <a:off x="357250" y="718638"/>
            <a:ext cx="8294914" cy="86001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3200" b="1" dirty="0">
                <a:latin typeface="Trebuchet MS" panose="020B0603020202020204" pitchFamily="34" charset="0"/>
                <a:ea typeface="Calibri"/>
                <a:cs typeface="Calibri"/>
                <a:sym typeface="Calibri"/>
              </a:rPr>
              <a:t>Bridge to Practice Projects for Coaches</a:t>
            </a:r>
            <a:endParaRPr sz="3200" dirty="0">
              <a:latin typeface="Trebuchet MS" panose="020B0603020202020204" pitchFamily="34" charset="0"/>
            </a:endParaRPr>
          </a:p>
        </p:txBody>
      </p:sp>
      <p:sp>
        <p:nvSpPr>
          <p:cNvPr id="5" name="Google Shape;306;g10083df9ad4_0_11">
            <a:extLst>
              <a:ext uri="{FF2B5EF4-FFF2-40B4-BE49-F238E27FC236}">
                <a16:creationId xmlns:a16="http://schemas.microsoft.com/office/drawing/2014/main" id="{4409B59F-4B6A-333C-9247-9D3F67C04C61}"/>
              </a:ext>
            </a:extLst>
          </p:cNvPr>
          <p:cNvSpPr txBox="1">
            <a:spLocks/>
          </p:cNvSpPr>
          <p:nvPr/>
        </p:nvSpPr>
        <p:spPr>
          <a:xfrm>
            <a:off x="1015312" y="1385455"/>
            <a:ext cx="9735821" cy="421279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rPr>
              <a:t>An activity designed to serve as a </a:t>
            </a:r>
            <a:r>
              <a:rPr lang="en-US" sz="1800" dirty="0">
                <a:solidFill>
                  <a:prstClr val="black"/>
                </a:solidFill>
                <a:latin typeface="Calibri"/>
                <a:ea typeface="Calibri"/>
                <a:cs typeface="Calibri"/>
                <a:sym typeface="Calibri"/>
              </a:rPr>
              <a:t>B</a:t>
            </a:r>
            <a:r>
              <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rPr>
              <a:t>ridge to Practice after each Module will provide evidence that coaches are able to apply the knowledge and skills they developed in this course in their schools. Coaches will complete the following activities: </a:t>
            </a: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lang="en-US" sz="1800" dirty="0">
              <a:solidFill>
                <a:prstClr val="black"/>
              </a:solidFill>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lang="en-US" sz="1800" dirty="0">
              <a:solidFill>
                <a:prstClr val="black"/>
              </a:solidFill>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lang="en-US" sz="1800" dirty="0">
              <a:solidFill>
                <a:prstClr val="black"/>
              </a:solidFill>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lang="en-US" sz="1800" dirty="0">
              <a:solidFill>
                <a:prstClr val="black"/>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7F7F7F"/>
              </a:buClr>
              <a:buSzPts val="1600"/>
              <a:buNone/>
              <a:tabLst/>
              <a:defRPr/>
            </a:pPr>
            <a:r>
              <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rPr>
              <a:t>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85750" algn="l" defTabSz="914400" rtl="0" eaLnBrk="1" fontAlgn="auto" latinLnBrk="0" hangingPunct="1">
              <a:lnSpc>
                <a:spcPct val="100000"/>
              </a:lnSpc>
              <a:spcBef>
                <a:spcPts val="180"/>
              </a:spcBef>
              <a:spcAft>
                <a:spcPts val="0"/>
              </a:spcAft>
              <a:buClr>
                <a:srgbClr val="7F7F7F"/>
              </a:buClr>
              <a:buSzPts val="900"/>
              <a:buFont typeface="Arial" panose="020B0604020202020204" pitchFamily="34" charset="0"/>
              <a:buNone/>
              <a:tabLst/>
              <a:defRPr/>
            </a:pPr>
            <a:endParaRPr kumimoji="0" lang="en-US" sz="10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32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32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320"/>
              </a:spcBef>
              <a:spcAft>
                <a:spcPts val="0"/>
              </a:spcAft>
              <a:buClr>
                <a:srgbClr val="7F7F7F"/>
              </a:buClr>
              <a:buSzPts val="1600"/>
              <a:buFont typeface="Arial" panose="020B0604020202020204" pitchFamily="34" charset="0"/>
              <a:buChar char="•"/>
              <a:tabLst/>
              <a:defRPr/>
            </a:pPr>
            <a:endParaRPr lang="en-US" sz="1800" dirty="0">
              <a:solidFill>
                <a:prstClr val="black"/>
              </a:solidFill>
              <a:latin typeface="Calibri"/>
              <a:ea typeface="Calibri"/>
              <a:cs typeface="Calibri"/>
              <a:sym typeface="Calibri"/>
            </a:endParaRPr>
          </a:p>
          <a:p>
            <a:pPr marL="342900" marR="0" lvl="0" indent="-342900" algn="l" defTabSz="914400" rtl="0" eaLnBrk="1" fontAlgn="auto" latinLnBrk="0" hangingPunct="1">
              <a:lnSpc>
                <a:spcPct val="100000"/>
              </a:lnSpc>
              <a:spcBef>
                <a:spcPts val="320"/>
              </a:spcBef>
              <a:spcAft>
                <a:spcPts val="0"/>
              </a:spcAft>
              <a:buClr>
                <a:srgbClr val="7F7F7F"/>
              </a:buClr>
              <a:buSzPts val="16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rPr>
              <a:t>A rubric is provided at the end of each Module for the corresponding Bridge to Practice project.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5AF1CD50-55AE-C206-3354-BE13C81FF800}"/>
              </a:ext>
            </a:extLst>
          </p:cNvPr>
          <p:cNvGraphicFramePr>
            <a:graphicFrameLocks noGrp="1"/>
          </p:cNvGraphicFramePr>
          <p:nvPr>
            <p:extLst>
              <p:ext uri="{D42A27DB-BD31-4B8C-83A1-F6EECF244321}">
                <p14:modId xmlns:p14="http://schemas.microsoft.com/office/powerpoint/2010/main" val="3605441476"/>
              </p:ext>
            </p:extLst>
          </p:nvPr>
        </p:nvGraphicFramePr>
        <p:xfrm>
          <a:off x="498763" y="2301330"/>
          <a:ext cx="11409217" cy="3296920"/>
        </p:xfrm>
        <a:graphic>
          <a:graphicData uri="http://schemas.openxmlformats.org/drawingml/2006/table">
            <a:tbl>
              <a:tblPr firstRow="1" bandRow="1">
                <a:tableStyleId>{5C22544A-7EE6-4342-B048-85BDC9FD1C3A}</a:tableStyleId>
              </a:tblPr>
              <a:tblGrid>
                <a:gridCol w="2135987">
                  <a:extLst>
                    <a:ext uri="{9D8B030D-6E8A-4147-A177-3AD203B41FA5}">
                      <a16:colId xmlns:a16="http://schemas.microsoft.com/office/drawing/2014/main" val="672023635"/>
                    </a:ext>
                  </a:extLst>
                </a:gridCol>
                <a:gridCol w="9273230">
                  <a:extLst>
                    <a:ext uri="{9D8B030D-6E8A-4147-A177-3AD203B41FA5}">
                      <a16:colId xmlns:a16="http://schemas.microsoft.com/office/drawing/2014/main" val="915301730"/>
                    </a:ext>
                  </a:extLst>
                </a:gridCol>
              </a:tblGrid>
              <a:tr h="0">
                <a:tc>
                  <a:txBody>
                    <a:bodyPr/>
                    <a:lstStyle/>
                    <a:p>
                      <a:r>
                        <a:rPr lang="en-US" b="0" dirty="0">
                          <a:solidFill>
                            <a:schemeClr val="tx1"/>
                          </a:solidFill>
                        </a:rPr>
                        <a:t>Module 1</a:t>
                      </a:r>
                    </a:p>
                  </a:txBody>
                  <a:tcPr>
                    <a:solidFill>
                      <a:schemeClr val="tx2">
                        <a:lumMod val="20000"/>
                        <a:lumOff val="80000"/>
                      </a:schemeClr>
                    </a:solidFill>
                  </a:tcPr>
                </a:tc>
                <a:tc>
                  <a:txBody>
                    <a:bodyPr/>
                    <a:lstStyle/>
                    <a:p>
                      <a:r>
                        <a:rPr lang="en-US" sz="1800" b="0" kern="1200" dirty="0">
                          <a:solidFill>
                            <a:schemeClr val="dk1"/>
                          </a:solidFill>
                          <a:latin typeface="+mn-lt"/>
                          <a:cs typeface="Calibri"/>
                        </a:rPr>
                        <a:t>Develop </a:t>
                      </a:r>
                      <a:r>
                        <a:rPr lang="en-US" sz="1800" b="0" kern="1200">
                          <a:solidFill>
                            <a:schemeClr val="dk1"/>
                          </a:solidFill>
                          <a:latin typeface="+mn-lt"/>
                          <a:cs typeface="Calibri"/>
                        </a:rPr>
                        <a:t>a principal-coach </a:t>
                      </a:r>
                      <a:r>
                        <a:rPr lang="en-US" sz="1800" b="0" kern="1200" dirty="0">
                          <a:solidFill>
                            <a:schemeClr val="dk1"/>
                          </a:solidFill>
                          <a:latin typeface="+mn-lt"/>
                          <a:cs typeface="Calibri"/>
                        </a:rPr>
                        <a:t>partnership agreement.</a:t>
                      </a:r>
                    </a:p>
                  </a:txBody>
                  <a:tcPr>
                    <a:solidFill>
                      <a:schemeClr val="tx2">
                        <a:lumMod val="20000"/>
                        <a:lumOff val="80000"/>
                      </a:schemeClr>
                    </a:solidFill>
                  </a:tcPr>
                </a:tc>
                <a:extLst>
                  <a:ext uri="{0D108BD9-81ED-4DB2-BD59-A6C34878D82A}">
                    <a16:rowId xmlns:a16="http://schemas.microsoft.com/office/drawing/2014/main" val="2219873317"/>
                  </a:ext>
                </a:extLst>
              </a:tr>
              <a:tr h="370840">
                <a:tc>
                  <a:txBody>
                    <a:bodyPr/>
                    <a:lstStyle/>
                    <a:p>
                      <a:r>
                        <a:rPr lang="en-US" dirty="0"/>
                        <a:t>Module 2</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800" dirty="0">
                          <a:latin typeface="+mn-lt"/>
                          <a:ea typeface="Calibri"/>
                          <a:cs typeface="Calibri"/>
                          <a:sym typeface="Calibri"/>
                        </a:rPr>
                        <a:t>Develop a needs assessment for professional development on evidence-based instructional practices and complete an </a:t>
                      </a:r>
                      <a:r>
                        <a:rPr lang="en-US" sz="1800" u="sng" dirty="0">
                          <a:solidFill>
                            <a:schemeClr val="hlink"/>
                          </a:solidFill>
                          <a:latin typeface="+mn-lt"/>
                          <a:ea typeface="Calibri"/>
                          <a:cs typeface="Calibri"/>
                          <a:sym typeface="Calibri"/>
                          <a:hlinkClick r:id="rId3"/>
                        </a:rPr>
                        <a:t>ADDIE model</a:t>
                      </a:r>
                      <a:r>
                        <a:rPr lang="en-US" sz="1800" u="sng" dirty="0">
                          <a:solidFill>
                            <a:schemeClr val="hlink"/>
                          </a:solidFill>
                          <a:latin typeface="+mn-lt"/>
                          <a:ea typeface="Calibri"/>
                          <a:cs typeface="Calibri"/>
                          <a:hlinkClick r:id="rId3"/>
                        </a:rPr>
                        <a:t> </a:t>
                      </a:r>
                      <a:r>
                        <a:rPr lang="en-US" sz="1800" dirty="0">
                          <a:latin typeface="+mn-lt"/>
                          <a:ea typeface="Calibri"/>
                          <a:cs typeface="Calibri"/>
                          <a:sym typeface="Calibri"/>
                        </a:rPr>
                        <a:t>for planning this professional development.</a:t>
                      </a:r>
                      <a:r>
                        <a:rPr lang="en-US" sz="1800" dirty="0">
                          <a:latin typeface="+mn-lt"/>
                          <a:ea typeface="Calibri"/>
                          <a:cs typeface="Calibri"/>
                        </a:rPr>
                        <a:t> </a:t>
                      </a:r>
                      <a:endParaRPr lang="en-US" dirty="0"/>
                    </a:p>
                  </a:txBody>
                  <a:tcPr/>
                </a:tc>
                <a:extLst>
                  <a:ext uri="{0D108BD9-81ED-4DB2-BD59-A6C34878D82A}">
                    <a16:rowId xmlns:a16="http://schemas.microsoft.com/office/drawing/2014/main" val="966963956"/>
                  </a:ext>
                </a:extLst>
              </a:tr>
              <a:tr h="0">
                <a:tc>
                  <a:txBody>
                    <a:bodyPr/>
                    <a:lstStyle/>
                    <a:p>
                      <a:r>
                        <a:rPr lang="en-US" dirty="0"/>
                        <a:t>Module 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ea typeface="Calibri"/>
                          <a:cs typeface="Calibri"/>
                          <a:sym typeface="Calibri"/>
                        </a:rPr>
                        <a:t>Develop and describe planned implementation of a professional learning action plan. </a:t>
                      </a:r>
                      <a:endParaRPr lang="en-US" dirty="0"/>
                    </a:p>
                  </a:txBody>
                  <a:tcPr/>
                </a:tc>
                <a:extLst>
                  <a:ext uri="{0D108BD9-81ED-4DB2-BD59-A6C34878D82A}">
                    <a16:rowId xmlns:a16="http://schemas.microsoft.com/office/drawing/2014/main" val="534207610"/>
                  </a:ext>
                </a:extLst>
              </a:tr>
              <a:tr h="370840">
                <a:tc>
                  <a:txBody>
                    <a:bodyPr/>
                    <a:lstStyle/>
                    <a:p>
                      <a:r>
                        <a:rPr lang="en-US" dirty="0"/>
                        <a:t>Module 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ea typeface="Calibri"/>
                          <a:cs typeface="Calibri"/>
                          <a:sym typeface="Calibri"/>
                        </a:rPr>
                        <a:t>Create a video that reflects coaching to help teachers plan, implement, and analyze standards-based literacy instruction.</a:t>
                      </a:r>
                      <a:endParaRPr lang="en-US" dirty="0"/>
                    </a:p>
                  </a:txBody>
                  <a:tcPr/>
                </a:tc>
                <a:extLst>
                  <a:ext uri="{0D108BD9-81ED-4DB2-BD59-A6C34878D82A}">
                    <a16:rowId xmlns:a16="http://schemas.microsoft.com/office/drawing/2014/main" val="2190186905"/>
                  </a:ext>
                </a:extLst>
              </a:tr>
              <a:tr h="370840">
                <a:tc>
                  <a:txBody>
                    <a:bodyPr/>
                    <a:lstStyle/>
                    <a:p>
                      <a:r>
                        <a:rPr lang="en-US" dirty="0"/>
                        <a:t>Module 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ea typeface="Calibri"/>
                          <a:cs typeface="Calibri"/>
                          <a:sym typeface="Calibri"/>
                        </a:rPr>
                        <a:t>Complete a reflection on </a:t>
                      </a:r>
                      <a:r>
                        <a:rPr lang="en-US" sz="1800">
                          <a:latin typeface="+mn-lt"/>
                          <a:ea typeface="Calibri"/>
                          <a:cs typeface="Calibri"/>
                          <a:sym typeface="Calibri"/>
                        </a:rPr>
                        <a:t>the course, </a:t>
                      </a:r>
                      <a:r>
                        <a:rPr lang="en-US" sz="1800" dirty="0">
                          <a:latin typeface="+mn-lt"/>
                          <a:ea typeface="Calibri"/>
                          <a:cs typeface="Calibri"/>
                          <a:sym typeface="Calibri"/>
                        </a:rPr>
                        <a:t>including plans for continued professional growth.</a:t>
                      </a:r>
                    </a:p>
                  </a:txBody>
                  <a:tcPr/>
                </a:tc>
                <a:extLst>
                  <a:ext uri="{0D108BD9-81ED-4DB2-BD59-A6C34878D82A}">
                    <a16:rowId xmlns:a16="http://schemas.microsoft.com/office/drawing/2014/main" val="2349813310"/>
                  </a:ext>
                </a:extLst>
              </a:tr>
              <a:tr h="370840">
                <a:tc>
                  <a:txBody>
                    <a:bodyPr/>
                    <a:lstStyle/>
                    <a:p>
                      <a:r>
                        <a:rPr lang="en-US" dirty="0"/>
                        <a:t>Module 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cs typeface="Calibri"/>
                        </a:rPr>
                        <a:t>Choose one teacher with whom you have seen significant growth as a result of coaching support and complete a reflection on what worked, why </a:t>
                      </a:r>
                      <a:r>
                        <a:rPr lang="en-US" sz="1800">
                          <a:latin typeface="+mn-lt"/>
                          <a:cs typeface="Calibri"/>
                        </a:rPr>
                        <a:t>it worked, </a:t>
                      </a:r>
                      <a:r>
                        <a:rPr lang="en-US" sz="1800" dirty="0">
                          <a:latin typeface="+mn-lt"/>
                          <a:cs typeface="Calibri"/>
                        </a:rPr>
                        <a:t>and which areas of growth were most evident.</a:t>
                      </a:r>
                    </a:p>
                  </a:txBody>
                  <a:tcPr/>
                </a:tc>
                <a:extLst>
                  <a:ext uri="{0D108BD9-81ED-4DB2-BD59-A6C34878D82A}">
                    <a16:rowId xmlns:a16="http://schemas.microsoft.com/office/drawing/2014/main" val="1916890017"/>
                  </a:ext>
                </a:extLst>
              </a:tr>
            </a:tbl>
          </a:graphicData>
        </a:graphic>
      </p:graphicFrame>
    </p:spTree>
    <p:extLst>
      <p:ext uri="{BB962C8B-B14F-4D97-AF65-F5344CB8AC3E}">
        <p14:creationId xmlns:p14="http://schemas.microsoft.com/office/powerpoint/2010/main" val="1254804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30</a:t>
            </a:fld>
            <a:endParaRPr dirty="0"/>
          </a:p>
        </p:txBody>
      </p:sp>
      <p:sp>
        <p:nvSpPr>
          <p:cNvPr id="7" name="Google Shape;412;p21">
            <a:extLst>
              <a:ext uri="{FF2B5EF4-FFF2-40B4-BE49-F238E27FC236}">
                <a16:creationId xmlns:a16="http://schemas.microsoft.com/office/drawing/2014/main" id="{B681CADB-0A29-5479-565D-1A3D8D150B2B}"/>
              </a:ext>
            </a:extLst>
          </p:cNvPr>
          <p:cNvSpPr txBox="1">
            <a:spLocks/>
          </p:cNvSpPr>
          <p:nvPr/>
        </p:nvSpPr>
        <p:spPr>
          <a:xfrm>
            <a:off x="1024129" y="1020403"/>
            <a:ext cx="8447139" cy="1015662"/>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ct val="108108"/>
              <a:buFont typeface="Arial" panose="020B0604020202020204" pitchFamily="34" charset="0"/>
              <a:buNone/>
            </a:pPr>
            <a:r>
              <a:rPr lang="en-US" sz="3200" b="1" dirty="0">
                <a:latin typeface="Calibri"/>
                <a:ea typeface="Calibri"/>
                <a:cs typeface="Calibri"/>
                <a:sym typeface="Calibri"/>
              </a:rPr>
              <a:t>Coaching Adult Learners</a:t>
            </a:r>
            <a:endParaRPr lang="en-US" sz="3200" b="1" dirty="0"/>
          </a:p>
        </p:txBody>
      </p:sp>
      <p:sp>
        <p:nvSpPr>
          <p:cNvPr id="5" name="TextBox 4">
            <a:extLst>
              <a:ext uri="{FF2B5EF4-FFF2-40B4-BE49-F238E27FC236}">
                <a16:creationId xmlns:a16="http://schemas.microsoft.com/office/drawing/2014/main" id="{3F8C21AD-14CE-DBBF-9239-7A6E48C0956A}"/>
              </a:ext>
            </a:extLst>
          </p:cNvPr>
          <p:cNvSpPr txBox="1"/>
          <p:nvPr/>
        </p:nvSpPr>
        <p:spPr>
          <a:xfrm>
            <a:off x="1024127" y="5021961"/>
            <a:ext cx="9131809" cy="1015663"/>
          </a:xfrm>
          <a:prstGeom prst="rect">
            <a:avLst/>
          </a:prstGeom>
          <a:noFill/>
        </p:spPr>
        <p:txBody>
          <a:bodyPr wrap="square">
            <a:spAutoFit/>
          </a:bodyPr>
          <a:lstStyle/>
          <a:p>
            <a:pPr marL="342900" marR="0" lvl="0" indent="-342900" algn="l" rtl="0">
              <a:lnSpc>
                <a:spcPct val="100000"/>
              </a:lnSpc>
              <a:spcBef>
                <a:spcPts val="0"/>
              </a:spcBef>
              <a:spcAft>
                <a:spcPts val="0"/>
              </a:spcAft>
              <a:buClr>
                <a:schemeClr val="tx1">
                  <a:lumMod val="50000"/>
                  <a:lumOff val="50000"/>
                </a:schemeClr>
              </a:buClr>
              <a:buSzPct val="100000"/>
              <a:buFont typeface="Arial" panose="020B0604020202020204" pitchFamily="34" charset="0"/>
              <a:buChar char="•"/>
            </a:pPr>
            <a:r>
              <a:rPr lang="en-US" sz="2000" b="1" i="0" u="sng" strike="noStrike" cap="none" dirty="0">
                <a:solidFill>
                  <a:srgbClr val="0000FF"/>
                </a:solidFill>
                <a:latin typeface="Calibri"/>
                <a:ea typeface="Calibri"/>
                <a:cs typeface="Calibri"/>
                <a:sym typeface="Calibri"/>
                <a:hlinkClick r:id="rId3"/>
              </a:rPr>
              <a:t>Video 3: Model Coaching Conversation</a:t>
            </a:r>
            <a:endParaRPr lang="en-US" sz="2000" b="1" i="1" u="none" strike="noStrike" cap="none" dirty="0">
              <a:solidFill>
                <a:srgbClr val="0000FF"/>
              </a:solidFill>
              <a:latin typeface="Calibri"/>
              <a:ea typeface="Calibri"/>
              <a:cs typeface="Calibri"/>
              <a:sym typeface="Calibri"/>
            </a:endParaRPr>
          </a:p>
          <a:p>
            <a:pPr marL="342900" marR="0" lvl="0" indent="-342900" algn="l" rtl="0">
              <a:lnSpc>
                <a:spcPct val="100000"/>
              </a:lnSpc>
              <a:spcBef>
                <a:spcPts val="0"/>
              </a:spcBef>
              <a:spcAft>
                <a:spcPts val="0"/>
              </a:spcAft>
              <a:buClr>
                <a:schemeClr val="tx1">
                  <a:lumMod val="50000"/>
                  <a:lumOff val="50000"/>
                </a:schemeClr>
              </a:buClr>
              <a:buSzPct val="100000"/>
              <a:buFont typeface="Arial" panose="020B0604020202020204" pitchFamily="34" charset="0"/>
              <a:buChar char="•"/>
            </a:pPr>
            <a:r>
              <a:rPr lang="en-US" sz="2000" b="0" i="0" u="none" strike="noStrike" cap="none" dirty="0">
                <a:solidFill>
                  <a:srgbClr val="000000"/>
                </a:solidFill>
                <a:latin typeface="Calibri"/>
                <a:ea typeface="Calibri"/>
                <a:cs typeface="Calibri"/>
                <a:sym typeface="Calibri"/>
              </a:rPr>
              <a:t>Discuss with your tablemates and identify the teacher traits you might connect to </a:t>
            </a:r>
            <a:br>
              <a:rPr lang="en-US" sz="2000" b="0" i="0" u="none" strike="noStrike" cap="none" dirty="0">
                <a:solidFill>
                  <a:srgbClr val="000000"/>
                </a:solidFill>
                <a:latin typeface="Calibri"/>
                <a:ea typeface="Calibri"/>
                <a:cs typeface="Calibri"/>
                <a:sym typeface="Calibri"/>
              </a:rPr>
            </a:br>
            <a:r>
              <a:rPr lang="en-US" sz="2000" b="0" i="0" u="none" strike="noStrike" cap="none" dirty="0">
                <a:solidFill>
                  <a:srgbClr val="000000"/>
                </a:solidFill>
                <a:latin typeface="Calibri"/>
                <a:ea typeface="Calibri"/>
                <a:cs typeface="Calibri"/>
                <a:sym typeface="Calibri"/>
              </a:rPr>
              <a:t>this teacher.</a:t>
            </a:r>
            <a:endParaRPr lang="en-US" sz="1400" b="0" i="0" u="none" strike="noStrike" cap="none" dirty="0">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FD28E0F8-3DDC-A724-BAFD-D4DE0BA4B24C}"/>
              </a:ext>
            </a:extLst>
          </p:cNvPr>
          <p:cNvPicPr>
            <a:picLocks noChangeAspect="1"/>
          </p:cNvPicPr>
          <p:nvPr/>
        </p:nvPicPr>
        <p:blipFill>
          <a:blip r:embed="rId4"/>
          <a:stretch>
            <a:fillRect/>
          </a:stretch>
        </p:blipFill>
        <p:spPr>
          <a:xfrm>
            <a:off x="3633216" y="2036065"/>
            <a:ext cx="4681728" cy="2785871"/>
          </a:xfrm>
          <a:prstGeom prst="rect">
            <a:avLst/>
          </a:prstGeom>
        </p:spPr>
      </p:pic>
      <p:pic>
        <p:nvPicPr>
          <p:cNvPr id="4" name="Picture 3">
            <a:extLst>
              <a:ext uri="{FF2B5EF4-FFF2-40B4-BE49-F238E27FC236}">
                <a16:creationId xmlns:a16="http://schemas.microsoft.com/office/drawing/2014/main" id="{4F82C903-F1EC-2ABD-7232-2D3DD8A954DF}"/>
              </a:ext>
            </a:extLst>
          </p:cNvPr>
          <p:cNvPicPr>
            <a:picLocks noChangeAspect="1"/>
          </p:cNvPicPr>
          <p:nvPr/>
        </p:nvPicPr>
        <p:blipFill>
          <a:blip r:embed="rId5"/>
          <a:stretch>
            <a:fillRect/>
          </a:stretch>
        </p:blipFill>
        <p:spPr>
          <a:xfrm>
            <a:off x="9326880" y="1182624"/>
            <a:ext cx="1597151" cy="1231391"/>
          </a:xfrm>
          <a:prstGeom prst="rect">
            <a:avLst/>
          </a:prstGeom>
        </p:spPr>
      </p:pic>
    </p:spTree>
    <p:extLst>
      <p:ext uri="{BB962C8B-B14F-4D97-AF65-F5344CB8AC3E}">
        <p14:creationId xmlns:p14="http://schemas.microsoft.com/office/powerpoint/2010/main" val="3208907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31</a:t>
            </a:fld>
            <a:endParaRPr dirty="0"/>
          </a:p>
        </p:txBody>
      </p:sp>
      <p:sp>
        <p:nvSpPr>
          <p:cNvPr id="7" name="Google Shape;412;p21">
            <a:extLst>
              <a:ext uri="{FF2B5EF4-FFF2-40B4-BE49-F238E27FC236}">
                <a16:creationId xmlns:a16="http://schemas.microsoft.com/office/drawing/2014/main" id="{B681CADB-0A29-5479-565D-1A3D8D150B2B}"/>
              </a:ext>
            </a:extLst>
          </p:cNvPr>
          <p:cNvSpPr txBox="1">
            <a:spLocks/>
          </p:cNvSpPr>
          <p:nvPr/>
        </p:nvSpPr>
        <p:spPr>
          <a:xfrm>
            <a:off x="853441" y="1020403"/>
            <a:ext cx="8617828" cy="73524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ct val="108108"/>
              <a:buFont typeface="Arial" panose="020B0604020202020204" pitchFamily="34" charset="0"/>
              <a:buNone/>
            </a:pPr>
            <a:r>
              <a:rPr lang="en-US" sz="3200" b="1" dirty="0">
                <a:latin typeface="Calibri"/>
                <a:ea typeface="Calibri"/>
                <a:cs typeface="Calibri"/>
                <a:sym typeface="Calibri"/>
              </a:rPr>
              <a:t>Coaching Adult Learners</a:t>
            </a:r>
            <a:endParaRPr lang="en-US" sz="3200" b="1" dirty="0"/>
          </a:p>
        </p:txBody>
      </p:sp>
      <p:sp>
        <p:nvSpPr>
          <p:cNvPr id="5" name="TextBox 4">
            <a:extLst>
              <a:ext uri="{FF2B5EF4-FFF2-40B4-BE49-F238E27FC236}">
                <a16:creationId xmlns:a16="http://schemas.microsoft.com/office/drawing/2014/main" id="{3F8C21AD-14CE-DBBF-9239-7A6E48C0956A}"/>
              </a:ext>
            </a:extLst>
          </p:cNvPr>
          <p:cNvSpPr txBox="1"/>
          <p:nvPr/>
        </p:nvSpPr>
        <p:spPr>
          <a:xfrm>
            <a:off x="854214" y="5106398"/>
            <a:ext cx="8447139" cy="707886"/>
          </a:xfrm>
          <a:prstGeom prst="rect">
            <a:avLst/>
          </a:prstGeom>
          <a:noFill/>
        </p:spPr>
        <p:txBody>
          <a:bodyPr wrap="square" lIns="91440" tIns="45720" rIns="91440" bIns="45720" anchor="t">
            <a:spAutoFit/>
          </a:bodyPr>
          <a:lstStyle/>
          <a:p>
            <a:pPr marL="0" marR="0" lvl="0" indent="0" algn="l" rtl="0">
              <a:lnSpc>
                <a:spcPct val="100000"/>
              </a:lnSpc>
              <a:spcBef>
                <a:spcPts val="0"/>
              </a:spcBef>
              <a:spcAft>
                <a:spcPts val="0"/>
              </a:spcAft>
              <a:buClr>
                <a:srgbClr val="000000"/>
              </a:buClr>
              <a:buSzPts val="2000"/>
              <a:buFont typeface="Arial"/>
              <a:buNone/>
            </a:pPr>
            <a:endParaRPr lang="en-US" sz="2000" b="0" i="1" u="none" strike="noStrike" cap="none" dirty="0">
              <a:solidFill>
                <a:srgbClr val="000000"/>
              </a:solidFill>
              <a:latin typeface="Calibri"/>
              <a:ea typeface="Calibri"/>
              <a:cs typeface="Calibri"/>
              <a:sym typeface="Calibri"/>
            </a:endParaRPr>
          </a:p>
          <a:p>
            <a:pPr marL="0" marR="0" lvl="0" indent="0" rtl="0">
              <a:lnSpc>
                <a:spcPct val="100000"/>
              </a:lnSpc>
              <a:spcBef>
                <a:spcPts val="0"/>
              </a:spcBef>
              <a:spcAft>
                <a:spcPts val="0"/>
              </a:spcAft>
              <a:buClr>
                <a:srgbClr val="000000"/>
              </a:buClr>
              <a:buSzPts val="2000"/>
              <a:buFont typeface="Arial"/>
              <a:buNone/>
            </a:pPr>
            <a:r>
              <a:rPr lang="en-US" sz="2000" b="0" i="0" u="none" strike="noStrike" cap="none" dirty="0">
                <a:solidFill>
                  <a:srgbClr val="000000"/>
                </a:solidFill>
                <a:latin typeface="Calibri"/>
                <a:ea typeface="Calibri"/>
                <a:cs typeface="Calibri"/>
                <a:sym typeface="Calibri"/>
              </a:rPr>
              <a:t>Based on what you viewed how might you adjust the coaching provided?</a:t>
            </a:r>
            <a:endParaRPr lang="en-US" sz="2000" b="0" i="0" u="none" strike="noStrike" cap="none" dirty="0">
              <a:solidFill>
                <a:srgbClr val="000000"/>
              </a:solidFill>
              <a:latin typeface="Calibri"/>
              <a:ea typeface="Calibri"/>
              <a:cs typeface="Calibri"/>
            </a:endParaRPr>
          </a:p>
        </p:txBody>
      </p:sp>
      <p:sp>
        <p:nvSpPr>
          <p:cNvPr id="6" name="TextBox 5">
            <a:extLst>
              <a:ext uri="{FF2B5EF4-FFF2-40B4-BE49-F238E27FC236}">
                <a16:creationId xmlns:a16="http://schemas.microsoft.com/office/drawing/2014/main" id="{10E3C9FB-BCE6-F6E3-80C9-1BF2560698FF}"/>
              </a:ext>
            </a:extLst>
          </p:cNvPr>
          <p:cNvSpPr txBox="1"/>
          <p:nvPr/>
        </p:nvSpPr>
        <p:spPr>
          <a:xfrm>
            <a:off x="853440" y="1755649"/>
            <a:ext cx="4586894" cy="461665"/>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2000"/>
              <a:buFont typeface="Arial"/>
              <a:buNone/>
            </a:pPr>
            <a:r>
              <a:rPr lang="en-US" sz="2400" b="1" i="0" u="none" strike="noStrike" cap="none" dirty="0">
                <a:solidFill>
                  <a:schemeClr val="dk1"/>
                </a:solidFill>
                <a:latin typeface="Calibri"/>
                <a:ea typeface="Calibri"/>
                <a:cs typeface="Calibri"/>
                <a:sym typeface="Calibri"/>
              </a:rPr>
              <a:t>Coaching a Variety of Learners</a:t>
            </a:r>
            <a:endParaRPr lang="en-US" sz="2400" b="0" i="0" u="none" strike="noStrike" cap="none" dirty="0">
              <a:solidFill>
                <a:srgbClr val="000000"/>
              </a:solidFill>
              <a:latin typeface="Arial"/>
              <a:ea typeface="Arial"/>
              <a:cs typeface="Arial"/>
              <a:sym typeface="Arial"/>
            </a:endParaRPr>
          </a:p>
        </p:txBody>
      </p:sp>
      <p:pic>
        <p:nvPicPr>
          <p:cNvPr id="8" name="Picture 7">
            <a:extLst>
              <a:ext uri="{FF2B5EF4-FFF2-40B4-BE49-F238E27FC236}">
                <a16:creationId xmlns:a16="http://schemas.microsoft.com/office/drawing/2014/main" id="{60A28134-8333-13F5-B770-274F829A48F1}"/>
              </a:ext>
            </a:extLst>
          </p:cNvPr>
          <p:cNvPicPr>
            <a:picLocks noChangeAspect="1"/>
          </p:cNvPicPr>
          <p:nvPr/>
        </p:nvPicPr>
        <p:blipFill>
          <a:blip r:embed="rId3"/>
          <a:stretch>
            <a:fillRect/>
          </a:stretch>
        </p:blipFill>
        <p:spPr>
          <a:xfrm>
            <a:off x="4447995" y="2212555"/>
            <a:ext cx="3297475" cy="3142120"/>
          </a:xfrm>
          <a:prstGeom prst="rect">
            <a:avLst/>
          </a:prstGeom>
        </p:spPr>
      </p:pic>
    </p:spTree>
    <p:extLst>
      <p:ext uri="{BB962C8B-B14F-4D97-AF65-F5344CB8AC3E}">
        <p14:creationId xmlns:p14="http://schemas.microsoft.com/office/powerpoint/2010/main" val="1138976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32</a:t>
            </a:fld>
            <a:endParaRPr dirty="0"/>
          </a:p>
        </p:txBody>
      </p:sp>
      <p:sp>
        <p:nvSpPr>
          <p:cNvPr id="7" name="Google Shape;412;p21">
            <a:extLst>
              <a:ext uri="{FF2B5EF4-FFF2-40B4-BE49-F238E27FC236}">
                <a16:creationId xmlns:a16="http://schemas.microsoft.com/office/drawing/2014/main" id="{B681CADB-0A29-5479-565D-1A3D8D150B2B}"/>
              </a:ext>
            </a:extLst>
          </p:cNvPr>
          <p:cNvSpPr txBox="1">
            <a:spLocks/>
          </p:cNvSpPr>
          <p:nvPr/>
        </p:nvSpPr>
        <p:spPr>
          <a:xfrm>
            <a:off x="853441" y="1020403"/>
            <a:ext cx="8617828" cy="73524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ct val="108108"/>
              <a:buFont typeface="Arial" panose="020B0604020202020204" pitchFamily="34" charset="0"/>
              <a:buNone/>
            </a:pPr>
            <a:r>
              <a:rPr lang="en-US" sz="3200" b="1" dirty="0">
                <a:latin typeface="Calibri"/>
                <a:ea typeface="Calibri"/>
                <a:cs typeface="Calibri"/>
                <a:sym typeface="Calibri"/>
              </a:rPr>
              <a:t>Coaching Adult Learners</a:t>
            </a:r>
            <a:endParaRPr lang="en-US" sz="3200" b="1" dirty="0"/>
          </a:p>
        </p:txBody>
      </p:sp>
      <p:sp>
        <p:nvSpPr>
          <p:cNvPr id="5" name="TextBox 4">
            <a:extLst>
              <a:ext uri="{FF2B5EF4-FFF2-40B4-BE49-F238E27FC236}">
                <a16:creationId xmlns:a16="http://schemas.microsoft.com/office/drawing/2014/main" id="{3F8C21AD-14CE-DBBF-9239-7A6E48C0956A}"/>
              </a:ext>
            </a:extLst>
          </p:cNvPr>
          <p:cNvSpPr txBox="1"/>
          <p:nvPr/>
        </p:nvSpPr>
        <p:spPr>
          <a:xfrm>
            <a:off x="853440" y="4754880"/>
            <a:ext cx="9253728" cy="1631216"/>
          </a:xfrm>
          <a:prstGeom prst="rect">
            <a:avLst/>
          </a:prstGeom>
          <a:noFill/>
        </p:spPr>
        <p:txBody>
          <a:bodyPr wrap="square" lIns="91440" tIns="45720" rIns="91440" bIns="45720" anchor="t">
            <a:spAutoFit/>
          </a:bodyPr>
          <a:lstStyle/>
          <a:p>
            <a:pPr marL="0" marR="0" lvl="0" indent="0" algn="l" rtl="0">
              <a:lnSpc>
                <a:spcPct val="100000"/>
              </a:lnSpc>
              <a:spcBef>
                <a:spcPts val="0"/>
              </a:spcBef>
              <a:spcAft>
                <a:spcPts val="0"/>
              </a:spcAft>
              <a:buClr>
                <a:srgbClr val="000000"/>
              </a:buClr>
              <a:buSzPts val="2000"/>
              <a:buFont typeface="Arial"/>
              <a:buNone/>
            </a:pPr>
            <a:endParaRPr lang="en-US" sz="2000" b="0" i="1"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chemeClr val="tx1">
                  <a:lumMod val="50000"/>
                  <a:lumOff val="50000"/>
                </a:schemeClr>
              </a:buClr>
              <a:buSzPts val="2000"/>
              <a:buFont typeface="Arial" panose="020B0604020202020204" pitchFamily="34" charset="0"/>
              <a:buChar char="•"/>
            </a:pPr>
            <a:r>
              <a:rPr lang="en-US" sz="2000" b="1" i="0" u="sng" strike="noStrike" cap="none" dirty="0">
                <a:solidFill>
                  <a:srgbClr val="0000FF"/>
                </a:solidFill>
                <a:latin typeface="Calibri"/>
                <a:ea typeface="Calibri"/>
                <a:cs typeface="Calibri"/>
                <a:sym typeface="Calibri"/>
                <a:hlinkClick r:id="rId3"/>
              </a:rPr>
              <a:t>Video 4: Vocabulary Cheerleading</a:t>
            </a:r>
            <a:endParaRPr lang="en-US" sz="2000" b="1" i="1" u="none" strike="noStrike" cap="none" dirty="0">
              <a:solidFill>
                <a:srgbClr val="0000FF"/>
              </a:solidFill>
              <a:latin typeface="Calibri"/>
              <a:ea typeface="Calibri"/>
              <a:cs typeface="Calibri"/>
              <a:sym typeface="Calibri"/>
            </a:endParaRPr>
          </a:p>
          <a:p>
            <a:pPr marL="342900" marR="0" lvl="0" indent="-342900" algn="l" rtl="0">
              <a:lnSpc>
                <a:spcPct val="100000"/>
              </a:lnSpc>
              <a:spcBef>
                <a:spcPts val="0"/>
              </a:spcBef>
              <a:spcAft>
                <a:spcPts val="0"/>
              </a:spcAft>
              <a:buClr>
                <a:schemeClr val="tx1">
                  <a:lumMod val="50000"/>
                  <a:lumOff val="50000"/>
                </a:schemeClr>
              </a:buClr>
              <a:buSzPts val="2000"/>
              <a:buFont typeface="Arial" panose="020B0604020202020204" pitchFamily="34" charset="0"/>
              <a:buChar char="•"/>
            </a:pPr>
            <a:r>
              <a:rPr lang="en-US" sz="2000" b="0" i="0" u="none" strike="noStrike" cap="none" dirty="0">
                <a:solidFill>
                  <a:srgbClr val="000000"/>
                </a:solidFill>
                <a:latin typeface="Calibri"/>
                <a:ea typeface="Calibri"/>
                <a:cs typeface="Calibri"/>
                <a:sym typeface="Calibri"/>
              </a:rPr>
              <a:t>Discuss with your tablemates and identify the teacher trait you might connect to </a:t>
            </a:r>
            <a:br>
              <a:rPr lang="en-US" sz="2000" b="0" i="0" u="none" strike="noStrike" cap="none" dirty="0">
                <a:solidFill>
                  <a:srgbClr val="000000"/>
                </a:solidFill>
                <a:latin typeface="Calibri"/>
                <a:ea typeface="Calibri"/>
                <a:cs typeface="Calibri"/>
                <a:sym typeface="Calibri"/>
              </a:rPr>
            </a:br>
            <a:r>
              <a:rPr lang="en-US" sz="2000" b="0" i="0" u="none" strike="noStrike" cap="none" dirty="0">
                <a:solidFill>
                  <a:srgbClr val="000000"/>
                </a:solidFill>
                <a:latin typeface="Calibri"/>
                <a:ea typeface="Calibri"/>
                <a:cs typeface="Calibri"/>
                <a:sym typeface="Calibri"/>
              </a:rPr>
              <a:t>this teacher.</a:t>
            </a:r>
            <a:endParaRPr lang="en-US" sz="20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lang="en-US" sz="2000" b="0" i="0" u="none" strike="noStrike" cap="none" dirty="0">
              <a:solidFill>
                <a:srgbClr val="000000"/>
              </a:solidFill>
              <a:latin typeface="Calibri"/>
              <a:ea typeface="Calibri"/>
              <a:cs typeface="Calibri"/>
              <a:sym typeface="Calibri"/>
            </a:endParaRPr>
          </a:p>
        </p:txBody>
      </p:sp>
      <p:sp>
        <p:nvSpPr>
          <p:cNvPr id="6" name="TextBox 5">
            <a:extLst>
              <a:ext uri="{FF2B5EF4-FFF2-40B4-BE49-F238E27FC236}">
                <a16:creationId xmlns:a16="http://schemas.microsoft.com/office/drawing/2014/main" id="{10E3C9FB-BCE6-F6E3-80C9-1BF2560698FF}"/>
              </a:ext>
            </a:extLst>
          </p:cNvPr>
          <p:cNvSpPr txBox="1"/>
          <p:nvPr/>
        </p:nvSpPr>
        <p:spPr>
          <a:xfrm>
            <a:off x="853440" y="1755649"/>
            <a:ext cx="4047744" cy="461665"/>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2000"/>
              <a:buFont typeface="Arial"/>
              <a:buNone/>
            </a:pPr>
            <a:r>
              <a:rPr lang="en-US" sz="2400" b="1" i="0" u="none" strike="noStrike" cap="none" dirty="0">
                <a:solidFill>
                  <a:schemeClr val="dk1"/>
                </a:solidFill>
                <a:latin typeface="Calibri"/>
                <a:ea typeface="Calibri"/>
                <a:cs typeface="Calibri"/>
                <a:sym typeface="Calibri"/>
              </a:rPr>
              <a:t>Putting Your Skills to the Test</a:t>
            </a:r>
            <a:endParaRPr lang="en-US" sz="2400" b="0" i="0" u="none" strike="noStrike" cap="none" dirty="0">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A44EAD19-E922-B3B3-059A-98AB9D5628E7}"/>
              </a:ext>
            </a:extLst>
          </p:cNvPr>
          <p:cNvPicPr>
            <a:picLocks noChangeAspect="1"/>
          </p:cNvPicPr>
          <p:nvPr/>
        </p:nvPicPr>
        <p:blipFill>
          <a:blip r:embed="rId4"/>
          <a:stretch>
            <a:fillRect/>
          </a:stretch>
        </p:blipFill>
        <p:spPr>
          <a:xfrm>
            <a:off x="4462272" y="2217314"/>
            <a:ext cx="3669921" cy="2857529"/>
          </a:xfrm>
          <a:prstGeom prst="rect">
            <a:avLst/>
          </a:prstGeom>
        </p:spPr>
      </p:pic>
      <p:pic>
        <p:nvPicPr>
          <p:cNvPr id="3" name="Picture 2">
            <a:extLst>
              <a:ext uri="{FF2B5EF4-FFF2-40B4-BE49-F238E27FC236}">
                <a16:creationId xmlns:a16="http://schemas.microsoft.com/office/drawing/2014/main" id="{FD87B9B1-9385-7A3E-E819-E15D6EF940E3}"/>
              </a:ext>
            </a:extLst>
          </p:cNvPr>
          <p:cNvPicPr>
            <a:picLocks noChangeAspect="1"/>
          </p:cNvPicPr>
          <p:nvPr/>
        </p:nvPicPr>
        <p:blipFill>
          <a:blip r:embed="rId5"/>
          <a:stretch>
            <a:fillRect/>
          </a:stretch>
        </p:blipFill>
        <p:spPr>
          <a:xfrm>
            <a:off x="8680704" y="1388025"/>
            <a:ext cx="1901951" cy="1477095"/>
          </a:xfrm>
          <a:prstGeom prst="rect">
            <a:avLst/>
          </a:prstGeom>
        </p:spPr>
      </p:pic>
    </p:spTree>
    <p:extLst>
      <p:ext uri="{BB962C8B-B14F-4D97-AF65-F5344CB8AC3E}">
        <p14:creationId xmlns:p14="http://schemas.microsoft.com/office/powerpoint/2010/main" val="231633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33</a:t>
            </a:fld>
            <a:endParaRPr dirty="0"/>
          </a:p>
        </p:txBody>
      </p:sp>
      <p:sp>
        <p:nvSpPr>
          <p:cNvPr id="7" name="Google Shape;412;p21">
            <a:extLst>
              <a:ext uri="{FF2B5EF4-FFF2-40B4-BE49-F238E27FC236}">
                <a16:creationId xmlns:a16="http://schemas.microsoft.com/office/drawing/2014/main" id="{B681CADB-0A29-5479-565D-1A3D8D150B2B}"/>
              </a:ext>
            </a:extLst>
          </p:cNvPr>
          <p:cNvSpPr txBox="1">
            <a:spLocks/>
          </p:cNvSpPr>
          <p:nvPr/>
        </p:nvSpPr>
        <p:spPr>
          <a:xfrm>
            <a:off x="853441" y="1020403"/>
            <a:ext cx="8617828" cy="73524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ct val="108108"/>
              <a:buFont typeface="Arial" panose="020B0604020202020204" pitchFamily="34" charset="0"/>
              <a:buNone/>
            </a:pPr>
            <a:r>
              <a:rPr lang="en-US" sz="3200" b="1" dirty="0">
                <a:latin typeface="Calibri"/>
                <a:ea typeface="Calibri"/>
                <a:cs typeface="Calibri"/>
                <a:sym typeface="Calibri"/>
              </a:rPr>
              <a:t>Coaching Adult Learners</a:t>
            </a:r>
            <a:endParaRPr lang="en-US" sz="3200" b="1" dirty="0"/>
          </a:p>
        </p:txBody>
      </p:sp>
      <p:sp>
        <p:nvSpPr>
          <p:cNvPr id="5" name="TextBox 4">
            <a:extLst>
              <a:ext uri="{FF2B5EF4-FFF2-40B4-BE49-F238E27FC236}">
                <a16:creationId xmlns:a16="http://schemas.microsoft.com/office/drawing/2014/main" id="{3F8C21AD-14CE-DBBF-9239-7A6E48C0956A}"/>
              </a:ext>
            </a:extLst>
          </p:cNvPr>
          <p:cNvSpPr txBox="1"/>
          <p:nvPr/>
        </p:nvSpPr>
        <p:spPr>
          <a:xfrm>
            <a:off x="854976" y="5237226"/>
            <a:ext cx="10179928" cy="707886"/>
          </a:xfrm>
          <a:prstGeom prst="rect">
            <a:avLst/>
          </a:prstGeom>
          <a:noFill/>
        </p:spPr>
        <p:txBody>
          <a:bodyPr wrap="square" lIns="91440" tIns="45720" rIns="91440" bIns="45720" anchor="t">
            <a:spAutoFit/>
          </a:bodyPr>
          <a:lstStyle/>
          <a:p>
            <a:pPr marL="0" marR="0" lvl="0" indent="0" rtl="0">
              <a:lnSpc>
                <a:spcPct val="100000"/>
              </a:lnSpc>
              <a:spcBef>
                <a:spcPts val="0"/>
              </a:spcBef>
              <a:spcAft>
                <a:spcPts val="0"/>
              </a:spcAft>
              <a:buClr>
                <a:srgbClr val="000000"/>
              </a:buClr>
              <a:buSzPts val="2000"/>
              <a:buFont typeface="Arial"/>
              <a:buNone/>
            </a:pPr>
            <a:endParaRPr lang="en-US" sz="2000" b="0" i="1" u="none" strike="noStrike" cap="none" dirty="0">
              <a:solidFill>
                <a:srgbClr val="000000"/>
              </a:solidFill>
              <a:latin typeface="Calibri"/>
              <a:ea typeface="Calibri"/>
              <a:cs typeface="Calibri"/>
              <a:sym typeface="Calibri"/>
            </a:endParaRPr>
          </a:p>
          <a:p>
            <a:pPr marL="0" marR="0" lvl="0" indent="0" rtl="0">
              <a:lnSpc>
                <a:spcPct val="100000"/>
              </a:lnSpc>
              <a:spcBef>
                <a:spcPts val="0"/>
              </a:spcBef>
              <a:spcAft>
                <a:spcPts val="0"/>
              </a:spcAft>
              <a:buClr>
                <a:srgbClr val="000000"/>
              </a:buClr>
              <a:buSzPts val="2000"/>
              <a:buFont typeface="Arial"/>
              <a:buNone/>
            </a:pPr>
            <a:r>
              <a:rPr lang="en-US" sz="2000" b="0" i="0" u="none" strike="noStrike" cap="none" dirty="0">
                <a:solidFill>
                  <a:srgbClr val="000000"/>
                </a:solidFill>
                <a:latin typeface="Calibri"/>
                <a:ea typeface="Calibri"/>
                <a:cs typeface="Calibri"/>
                <a:sym typeface="Calibri"/>
              </a:rPr>
              <a:t>Based on what you viewed how might you adjust the coaching provided for this type of teacher?</a:t>
            </a:r>
          </a:p>
        </p:txBody>
      </p:sp>
      <p:sp>
        <p:nvSpPr>
          <p:cNvPr id="6" name="TextBox 5">
            <a:extLst>
              <a:ext uri="{FF2B5EF4-FFF2-40B4-BE49-F238E27FC236}">
                <a16:creationId xmlns:a16="http://schemas.microsoft.com/office/drawing/2014/main" id="{10E3C9FB-BCE6-F6E3-80C9-1BF2560698FF}"/>
              </a:ext>
            </a:extLst>
          </p:cNvPr>
          <p:cNvSpPr txBox="1"/>
          <p:nvPr/>
        </p:nvSpPr>
        <p:spPr>
          <a:xfrm>
            <a:off x="853440" y="1717549"/>
            <a:ext cx="4457498" cy="461665"/>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2000"/>
              <a:buFont typeface="Arial"/>
              <a:buNone/>
            </a:pPr>
            <a:r>
              <a:rPr lang="en-US" sz="2400" b="1" i="0" u="none" strike="noStrike" cap="none" dirty="0">
                <a:solidFill>
                  <a:schemeClr val="dk1"/>
                </a:solidFill>
                <a:latin typeface="Calibri"/>
                <a:ea typeface="Calibri"/>
                <a:cs typeface="Calibri"/>
                <a:sym typeface="Calibri"/>
              </a:rPr>
              <a:t>Coaching a Variety of Learners</a:t>
            </a:r>
            <a:endParaRPr lang="en-US" sz="2400" b="0" i="0" u="none" strike="noStrike" cap="none" dirty="0">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84B0C952-BBDE-57B9-B842-573908318886}"/>
              </a:ext>
            </a:extLst>
          </p:cNvPr>
          <p:cNvPicPr>
            <a:picLocks noChangeAspect="1"/>
          </p:cNvPicPr>
          <p:nvPr/>
        </p:nvPicPr>
        <p:blipFill>
          <a:blip r:embed="rId3"/>
          <a:stretch>
            <a:fillRect/>
          </a:stretch>
        </p:blipFill>
        <p:spPr>
          <a:xfrm>
            <a:off x="2950464" y="2365249"/>
            <a:ext cx="6067717" cy="3043073"/>
          </a:xfrm>
          <a:prstGeom prst="rect">
            <a:avLst/>
          </a:prstGeom>
        </p:spPr>
      </p:pic>
    </p:spTree>
    <p:extLst>
      <p:ext uri="{BB962C8B-B14F-4D97-AF65-F5344CB8AC3E}">
        <p14:creationId xmlns:p14="http://schemas.microsoft.com/office/powerpoint/2010/main" val="21423879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34</a:t>
            </a:fld>
            <a:endParaRPr dirty="0"/>
          </a:p>
        </p:txBody>
      </p:sp>
      <p:sp>
        <p:nvSpPr>
          <p:cNvPr id="4" name="Google Shape;222;p57">
            <a:extLst>
              <a:ext uri="{FF2B5EF4-FFF2-40B4-BE49-F238E27FC236}">
                <a16:creationId xmlns:a16="http://schemas.microsoft.com/office/drawing/2014/main" id="{E9FB396C-A499-4ABE-B4AC-A3521E29C3E3}"/>
              </a:ext>
            </a:extLst>
          </p:cNvPr>
          <p:cNvSpPr txBox="1">
            <a:spLocks/>
          </p:cNvSpPr>
          <p:nvPr/>
        </p:nvSpPr>
        <p:spPr>
          <a:xfrm>
            <a:off x="950976" y="661009"/>
            <a:ext cx="7515388" cy="1423823"/>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SzPts val="4400"/>
            </a:pPr>
            <a:r>
              <a:rPr lang="en-US" sz="3200" b="1" dirty="0">
                <a:latin typeface="Calibri"/>
                <a:ea typeface="Calibri"/>
                <a:cs typeface="Calibri"/>
                <a:sym typeface="Calibri"/>
              </a:rPr>
              <a:t>Facilitating Adult Learning</a:t>
            </a:r>
          </a:p>
        </p:txBody>
      </p:sp>
      <p:pic>
        <p:nvPicPr>
          <p:cNvPr id="3" name="Picture 2">
            <a:extLst>
              <a:ext uri="{FF2B5EF4-FFF2-40B4-BE49-F238E27FC236}">
                <a16:creationId xmlns:a16="http://schemas.microsoft.com/office/drawing/2014/main" id="{89F9DC84-F750-E353-739E-45DBB8791D7D}"/>
              </a:ext>
            </a:extLst>
          </p:cNvPr>
          <p:cNvPicPr>
            <a:picLocks noChangeAspect="1"/>
          </p:cNvPicPr>
          <p:nvPr/>
        </p:nvPicPr>
        <p:blipFill>
          <a:blip r:embed="rId3"/>
          <a:stretch>
            <a:fillRect/>
          </a:stretch>
        </p:blipFill>
        <p:spPr>
          <a:xfrm>
            <a:off x="2535936" y="1813420"/>
            <a:ext cx="6839712" cy="3989972"/>
          </a:xfrm>
          <a:prstGeom prst="rect">
            <a:avLst/>
          </a:prstGeom>
        </p:spPr>
      </p:pic>
    </p:spTree>
    <p:extLst>
      <p:ext uri="{BB962C8B-B14F-4D97-AF65-F5344CB8AC3E}">
        <p14:creationId xmlns:p14="http://schemas.microsoft.com/office/powerpoint/2010/main" val="9034149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35</a:t>
            </a:fld>
            <a:endParaRPr dirty="0"/>
          </a:p>
        </p:txBody>
      </p:sp>
      <p:sp>
        <p:nvSpPr>
          <p:cNvPr id="2" name="Google Shape;223;p57">
            <a:extLst>
              <a:ext uri="{FF2B5EF4-FFF2-40B4-BE49-F238E27FC236}">
                <a16:creationId xmlns:a16="http://schemas.microsoft.com/office/drawing/2014/main" id="{D08D490C-1736-4140-B8F3-E651DA454069}"/>
              </a:ext>
            </a:extLst>
          </p:cNvPr>
          <p:cNvSpPr txBox="1">
            <a:spLocks/>
          </p:cNvSpPr>
          <p:nvPr/>
        </p:nvSpPr>
        <p:spPr>
          <a:xfrm>
            <a:off x="848324" y="1975104"/>
            <a:ext cx="6949263" cy="3669792"/>
          </a:xfrm>
          <a:prstGeom prst="rect">
            <a:avLst/>
          </a:prstGeom>
          <a:noFill/>
          <a:ln>
            <a:noFill/>
          </a:ln>
        </p:spPr>
        <p:txBody>
          <a:bodyPr spcFirstLastPara="1" wrap="square" lIns="91425" tIns="45700" rIns="91425" bIns="45700" anchor="t" anchorCtr="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2000"/>
              <a:buFont typeface="Arial"/>
              <a:buNone/>
            </a:pPr>
            <a:r>
              <a:rPr lang="en-US" sz="3200" b="1" i="0" u="none" strike="noStrike" cap="none" dirty="0">
                <a:solidFill>
                  <a:schemeClr val="dk1"/>
                </a:solidFill>
                <a:latin typeface="Calibri"/>
                <a:ea typeface="Calibri"/>
                <a:cs typeface="Calibri"/>
                <a:sym typeface="Calibri"/>
              </a:rPr>
              <a:t>Consider:</a:t>
            </a:r>
            <a:endParaRPr lang="en-US" sz="3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lang="en-US" sz="1600" b="0"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chemeClr val="tx1">
                  <a:lumMod val="50000"/>
                  <a:lumOff val="50000"/>
                </a:schemeClr>
              </a:buClr>
              <a:buSzPts val="2000"/>
              <a:buFont typeface="Arial" panose="020B0604020202020204" pitchFamily="34" charset="0"/>
              <a:buChar char="•"/>
            </a:pPr>
            <a:r>
              <a:rPr lang="en-US" sz="3200" b="0" i="0" u="none" strike="noStrike" cap="none" dirty="0">
                <a:solidFill>
                  <a:srgbClr val="000000"/>
                </a:solidFill>
                <a:latin typeface="Calibri"/>
                <a:ea typeface="Calibri"/>
                <a:cs typeface="Calibri"/>
                <a:sym typeface="Calibri"/>
              </a:rPr>
              <a:t>The Learning Environment</a:t>
            </a:r>
            <a:endParaRPr lang="en-US" sz="20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tx1">
                  <a:lumMod val="50000"/>
                  <a:lumOff val="50000"/>
                </a:schemeClr>
              </a:buClr>
              <a:buSzPts val="2000"/>
              <a:buFont typeface="Arial" panose="020B0604020202020204" pitchFamily="34" charset="0"/>
              <a:buChar char="•"/>
            </a:pPr>
            <a:r>
              <a:rPr lang="en-US" sz="3200" b="0" i="0" u="none" strike="noStrike" cap="none" dirty="0">
                <a:solidFill>
                  <a:srgbClr val="000000"/>
                </a:solidFill>
                <a:latin typeface="Calibri"/>
                <a:ea typeface="Calibri"/>
                <a:cs typeface="Calibri"/>
                <a:sym typeface="Calibri"/>
              </a:rPr>
              <a:t>Learning Resources</a:t>
            </a:r>
            <a:endParaRPr lang="en-US" sz="20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tx1">
                  <a:lumMod val="50000"/>
                  <a:lumOff val="50000"/>
                </a:schemeClr>
              </a:buClr>
              <a:buSzPts val="2000"/>
              <a:buFont typeface="Arial" panose="020B0604020202020204" pitchFamily="34" charset="0"/>
              <a:buChar char="•"/>
            </a:pPr>
            <a:r>
              <a:rPr lang="en-US" sz="3200" b="0" i="0" u="none" strike="noStrike" cap="none" dirty="0">
                <a:solidFill>
                  <a:srgbClr val="000000"/>
                </a:solidFill>
                <a:latin typeface="Calibri"/>
                <a:ea typeface="Calibri"/>
                <a:cs typeface="Calibri"/>
                <a:sym typeface="Calibri"/>
              </a:rPr>
              <a:t>Instructional Design</a:t>
            </a:r>
            <a:endParaRPr lang="en-US" sz="20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tx1">
                  <a:lumMod val="50000"/>
                  <a:lumOff val="50000"/>
                </a:schemeClr>
              </a:buClr>
              <a:buSzPts val="2000"/>
              <a:buFont typeface="Arial" panose="020B0604020202020204" pitchFamily="34" charset="0"/>
              <a:buChar char="•"/>
            </a:pPr>
            <a:r>
              <a:rPr lang="en-US" sz="3200" b="0" i="0" u="none" strike="noStrike" cap="none" dirty="0">
                <a:solidFill>
                  <a:srgbClr val="000000"/>
                </a:solidFill>
                <a:latin typeface="Calibri"/>
                <a:ea typeface="Calibri"/>
                <a:cs typeface="Calibri"/>
                <a:sym typeface="Calibri"/>
              </a:rPr>
              <a:t>Session Planning</a:t>
            </a:r>
            <a:endParaRPr lang="en-US" sz="20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tx1">
                  <a:lumMod val="50000"/>
                  <a:lumOff val="50000"/>
                </a:schemeClr>
              </a:buClr>
              <a:buSzPts val="2000"/>
              <a:buFont typeface="Arial" panose="020B0604020202020204" pitchFamily="34" charset="0"/>
              <a:buChar char="•"/>
            </a:pPr>
            <a:r>
              <a:rPr lang="en-US" sz="3200" b="0" i="0" u="none" strike="noStrike" cap="none" dirty="0">
                <a:solidFill>
                  <a:srgbClr val="000000"/>
                </a:solidFill>
                <a:latin typeface="Calibri"/>
                <a:ea typeface="Calibri"/>
                <a:cs typeface="Calibri"/>
                <a:sym typeface="Calibri"/>
              </a:rPr>
              <a:t>Communication</a:t>
            </a:r>
            <a:endParaRPr lang="en-US" sz="20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tx1">
                  <a:lumMod val="50000"/>
                  <a:lumOff val="50000"/>
                </a:schemeClr>
              </a:buClr>
              <a:buSzPts val="2000"/>
              <a:buFont typeface="Arial" panose="020B0604020202020204" pitchFamily="34" charset="0"/>
              <a:buChar char="•"/>
            </a:pPr>
            <a:r>
              <a:rPr lang="en-US" sz="3200" b="0" i="0" u="none" strike="noStrike" cap="none" dirty="0">
                <a:solidFill>
                  <a:srgbClr val="000000"/>
                </a:solidFill>
                <a:latin typeface="Calibri"/>
                <a:ea typeface="Calibri"/>
                <a:cs typeface="Calibri"/>
                <a:sym typeface="Calibri"/>
              </a:rPr>
              <a:t>Listening/Questioning/Feedback</a:t>
            </a:r>
          </a:p>
          <a:p>
            <a:pPr marL="342900" marR="0" lvl="0" indent="-342900" algn="l" rtl="0">
              <a:lnSpc>
                <a:spcPct val="100000"/>
              </a:lnSpc>
              <a:spcBef>
                <a:spcPts val="0"/>
              </a:spcBef>
              <a:spcAft>
                <a:spcPts val="0"/>
              </a:spcAft>
              <a:buClr>
                <a:schemeClr val="tx1">
                  <a:lumMod val="50000"/>
                  <a:lumOff val="50000"/>
                </a:schemeClr>
              </a:buClr>
              <a:buSzPts val="2000"/>
              <a:buFont typeface="Arial" panose="020B0604020202020204" pitchFamily="34" charset="0"/>
              <a:buChar char="•"/>
            </a:pPr>
            <a:r>
              <a:rPr lang="en-US" sz="3200" b="0" i="0" u="none" strike="noStrike" cap="none" dirty="0">
                <a:solidFill>
                  <a:srgbClr val="000000"/>
                </a:solidFill>
                <a:latin typeface="Calibri"/>
                <a:ea typeface="Calibri"/>
                <a:cs typeface="Calibri"/>
                <a:sym typeface="Calibri"/>
              </a:rPr>
              <a:t>Evaluation</a:t>
            </a:r>
            <a:endParaRPr lang="en-US" sz="2000" b="0" i="0" u="none" strike="noStrike" cap="none" dirty="0">
              <a:solidFill>
                <a:srgbClr val="000000"/>
              </a:solidFill>
              <a:latin typeface="Arial"/>
              <a:ea typeface="Arial"/>
              <a:cs typeface="Arial"/>
              <a:sym typeface="Arial"/>
            </a:endParaRPr>
          </a:p>
        </p:txBody>
      </p:sp>
      <p:sp>
        <p:nvSpPr>
          <p:cNvPr id="4" name="Google Shape;222;p57">
            <a:extLst>
              <a:ext uri="{FF2B5EF4-FFF2-40B4-BE49-F238E27FC236}">
                <a16:creationId xmlns:a16="http://schemas.microsoft.com/office/drawing/2014/main" id="{E9FB396C-A499-4ABE-B4AC-A3521E29C3E3}"/>
              </a:ext>
            </a:extLst>
          </p:cNvPr>
          <p:cNvSpPr txBox="1">
            <a:spLocks/>
          </p:cNvSpPr>
          <p:nvPr/>
        </p:nvSpPr>
        <p:spPr>
          <a:xfrm>
            <a:off x="848324" y="871728"/>
            <a:ext cx="7618040" cy="1005840"/>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SzPts val="4400"/>
            </a:pPr>
            <a:r>
              <a:rPr lang="en-US" sz="3200" b="1" dirty="0">
                <a:latin typeface="Calibri"/>
                <a:ea typeface="Calibri"/>
                <a:cs typeface="Calibri"/>
                <a:sym typeface="Calibri"/>
              </a:rPr>
              <a:t>Facilitating Adult Learning</a:t>
            </a:r>
          </a:p>
        </p:txBody>
      </p:sp>
      <p:pic>
        <p:nvPicPr>
          <p:cNvPr id="3" name="Picture 2">
            <a:extLst>
              <a:ext uri="{FF2B5EF4-FFF2-40B4-BE49-F238E27FC236}">
                <a16:creationId xmlns:a16="http://schemas.microsoft.com/office/drawing/2014/main" id="{CAF1B030-7F4C-936B-75BD-7B0ADD631746}"/>
              </a:ext>
            </a:extLst>
          </p:cNvPr>
          <p:cNvPicPr>
            <a:picLocks noChangeAspect="1"/>
          </p:cNvPicPr>
          <p:nvPr/>
        </p:nvPicPr>
        <p:blipFill>
          <a:blip r:embed="rId3"/>
          <a:stretch>
            <a:fillRect/>
          </a:stretch>
        </p:blipFill>
        <p:spPr>
          <a:xfrm>
            <a:off x="7690877" y="2395679"/>
            <a:ext cx="3020666" cy="2828641"/>
          </a:xfrm>
          <a:prstGeom prst="rect">
            <a:avLst/>
          </a:prstGeom>
        </p:spPr>
      </p:pic>
    </p:spTree>
    <p:extLst>
      <p:ext uri="{BB962C8B-B14F-4D97-AF65-F5344CB8AC3E}">
        <p14:creationId xmlns:p14="http://schemas.microsoft.com/office/powerpoint/2010/main" val="29110863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36</a:t>
            </a:fld>
            <a:endParaRPr dirty="0"/>
          </a:p>
        </p:txBody>
      </p:sp>
      <p:sp>
        <p:nvSpPr>
          <p:cNvPr id="2" name="Google Shape;223;p57">
            <a:extLst>
              <a:ext uri="{FF2B5EF4-FFF2-40B4-BE49-F238E27FC236}">
                <a16:creationId xmlns:a16="http://schemas.microsoft.com/office/drawing/2014/main" id="{D08D490C-1736-4140-B8F3-E651DA454069}"/>
              </a:ext>
            </a:extLst>
          </p:cNvPr>
          <p:cNvSpPr txBox="1">
            <a:spLocks/>
          </p:cNvSpPr>
          <p:nvPr/>
        </p:nvSpPr>
        <p:spPr>
          <a:xfrm>
            <a:off x="538735" y="2032254"/>
            <a:ext cx="6865239" cy="3669792"/>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rtl="0">
              <a:lnSpc>
                <a:spcPct val="100000"/>
              </a:lnSpc>
              <a:spcBef>
                <a:spcPts val="0"/>
              </a:spcBef>
              <a:spcAft>
                <a:spcPts val="0"/>
              </a:spcAft>
              <a:buClr>
                <a:schemeClr val="dk1"/>
              </a:buClr>
              <a:buSzPct val="84337"/>
              <a:buNone/>
            </a:pPr>
            <a:r>
              <a:rPr lang="en-US" sz="3200" b="1" dirty="0">
                <a:latin typeface="Calibri"/>
                <a:ea typeface="Calibri"/>
                <a:cs typeface="Calibri"/>
                <a:sym typeface="Calibri"/>
              </a:rPr>
              <a:t>Coaching for Community</a:t>
            </a:r>
          </a:p>
          <a:p>
            <a:pPr marL="0" lvl="0" indent="0" algn="l" rtl="0">
              <a:lnSpc>
                <a:spcPct val="100000"/>
              </a:lnSpc>
              <a:spcBef>
                <a:spcPts val="0"/>
              </a:spcBef>
              <a:spcAft>
                <a:spcPts val="0"/>
              </a:spcAft>
              <a:buClr>
                <a:schemeClr val="dk1"/>
              </a:buClr>
              <a:buSzPct val="84337"/>
              <a:buNone/>
            </a:pPr>
            <a:endParaRPr lang="en-US" sz="3200" dirty="0">
              <a:latin typeface="Calibri"/>
              <a:ea typeface="Calibri"/>
              <a:cs typeface="Calibri"/>
              <a:sym typeface="Calibri"/>
            </a:endParaRPr>
          </a:p>
          <a:p>
            <a:pPr marL="0" lvl="0" indent="0" algn="l" rtl="0">
              <a:spcBef>
                <a:spcPts val="0"/>
              </a:spcBef>
              <a:spcAft>
                <a:spcPts val="0"/>
              </a:spcAft>
              <a:buClr>
                <a:schemeClr val="dk1"/>
              </a:buClr>
              <a:buSzPct val="40062"/>
              <a:buFont typeface="Arial"/>
              <a:buNone/>
            </a:pPr>
            <a:r>
              <a:rPr lang="en-US" sz="2400" b="1" u="sng" dirty="0">
                <a:solidFill>
                  <a:srgbClr val="0000FF"/>
                </a:solidFill>
                <a:latin typeface="Calibri"/>
                <a:ea typeface="Calibri"/>
                <a:cs typeface="Calibri"/>
                <a:sym typeface="Calibri"/>
                <a:hlinkClick r:id="rId3"/>
              </a:rPr>
              <a:t>In Video 5</a:t>
            </a:r>
            <a:r>
              <a:rPr lang="en-US" sz="2400" dirty="0">
                <a:latin typeface="Calibri"/>
                <a:ea typeface="Calibri"/>
                <a:cs typeface="Calibri"/>
                <a:sym typeface="Calibri"/>
              </a:rPr>
              <a:t>, Donna Garcia, Executive Director of the Heartland Educational Consortium in rural South Florida, considers why concepts of adult learning are important and how coaches can focus on communication, collaboration, and community to find success.</a:t>
            </a:r>
            <a:endParaRPr lang="en-US" sz="2400" dirty="0">
              <a:latin typeface="Calibri"/>
              <a:ea typeface="Calibri"/>
              <a:cs typeface="Calibri"/>
            </a:endParaRPr>
          </a:p>
        </p:txBody>
      </p:sp>
      <p:sp>
        <p:nvSpPr>
          <p:cNvPr id="4" name="Google Shape;222;p57">
            <a:extLst>
              <a:ext uri="{FF2B5EF4-FFF2-40B4-BE49-F238E27FC236}">
                <a16:creationId xmlns:a16="http://schemas.microsoft.com/office/drawing/2014/main" id="{E9FB396C-A499-4ABE-B4AC-A3521E29C3E3}"/>
              </a:ext>
            </a:extLst>
          </p:cNvPr>
          <p:cNvSpPr txBox="1">
            <a:spLocks/>
          </p:cNvSpPr>
          <p:nvPr/>
        </p:nvSpPr>
        <p:spPr>
          <a:xfrm>
            <a:off x="533999" y="947928"/>
            <a:ext cx="7618040" cy="1005840"/>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SzPts val="4400"/>
            </a:pPr>
            <a:r>
              <a:rPr lang="en-US" sz="3200" b="1" dirty="0">
                <a:latin typeface="Calibri"/>
                <a:ea typeface="Calibri"/>
                <a:cs typeface="Calibri"/>
                <a:sym typeface="Calibri"/>
              </a:rPr>
              <a:t>Facilitating Adult Learning</a:t>
            </a:r>
          </a:p>
        </p:txBody>
      </p:sp>
      <p:pic>
        <p:nvPicPr>
          <p:cNvPr id="5" name="Picture 4">
            <a:extLst>
              <a:ext uri="{FF2B5EF4-FFF2-40B4-BE49-F238E27FC236}">
                <a16:creationId xmlns:a16="http://schemas.microsoft.com/office/drawing/2014/main" id="{C71799E0-1E27-BFAE-72D1-BA22C963FFE1}"/>
              </a:ext>
            </a:extLst>
          </p:cNvPr>
          <p:cNvPicPr>
            <a:picLocks noChangeAspect="1"/>
          </p:cNvPicPr>
          <p:nvPr/>
        </p:nvPicPr>
        <p:blipFill>
          <a:blip r:embed="rId4"/>
          <a:stretch>
            <a:fillRect/>
          </a:stretch>
        </p:blipFill>
        <p:spPr>
          <a:xfrm>
            <a:off x="7591045" y="2395504"/>
            <a:ext cx="3846898" cy="2944591"/>
          </a:xfrm>
          <a:prstGeom prst="rect">
            <a:avLst/>
          </a:prstGeom>
        </p:spPr>
      </p:pic>
    </p:spTree>
    <p:extLst>
      <p:ext uri="{BB962C8B-B14F-4D97-AF65-F5344CB8AC3E}">
        <p14:creationId xmlns:p14="http://schemas.microsoft.com/office/powerpoint/2010/main" val="1534084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37</a:t>
            </a:fld>
            <a:endParaRPr dirty="0"/>
          </a:p>
        </p:txBody>
      </p:sp>
      <p:sp>
        <p:nvSpPr>
          <p:cNvPr id="7" name="Google Shape;326;p12">
            <a:extLst>
              <a:ext uri="{FF2B5EF4-FFF2-40B4-BE49-F238E27FC236}">
                <a16:creationId xmlns:a16="http://schemas.microsoft.com/office/drawing/2014/main" id="{BD8E8ADC-8BCA-869F-F1F1-1D005D30ED95}"/>
              </a:ext>
            </a:extLst>
          </p:cNvPr>
          <p:cNvSpPr txBox="1"/>
          <p:nvPr/>
        </p:nvSpPr>
        <p:spPr>
          <a:xfrm>
            <a:off x="1719072" y="1060704"/>
            <a:ext cx="847755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i="0" u="none" strike="noStrike" cap="none" dirty="0">
                <a:solidFill>
                  <a:schemeClr val="dk1"/>
                </a:solidFill>
                <a:latin typeface="Trebuchet MS" panose="020B0603020202020204" pitchFamily="34" charset="0"/>
                <a:ea typeface="Calibri"/>
                <a:cs typeface="Calibri"/>
                <a:sym typeface="Calibri"/>
              </a:rPr>
              <a:t>Reflect, Plan, and Implement</a:t>
            </a:r>
            <a:endParaRPr sz="1600" b="0" i="0" u="none" strike="noStrike" cap="none" dirty="0">
              <a:solidFill>
                <a:srgbClr val="000000"/>
              </a:solidFill>
              <a:latin typeface="Trebuchet MS" panose="020B0603020202020204" pitchFamily="34" charset="0"/>
              <a:ea typeface="Arial"/>
              <a:cs typeface="Arial"/>
              <a:sym typeface="Arial"/>
            </a:endParaRPr>
          </a:p>
        </p:txBody>
      </p:sp>
      <p:sp>
        <p:nvSpPr>
          <p:cNvPr id="14" name="Google Shape;336;g10083df9ad4_0_36">
            <a:extLst>
              <a:ext uri="{FF2B5EF4-FFF2-40B4-BE49-F238E27FC236}">
                <a16:creationId xmlns:a16="http://schemas.microsoft.com/office/drawing/2014/main" id="{BBE3094E-136E-55D9-BA5A-DFA2E8684BBC}"/>
              </a:ext>
            </a:extLst>
          </p:cNvPr>
          <p:cNvSpPr txBox="1">
            <a:spLocks noGrp="1"/>
          </p:cNvSpPr>
          <p:nvPr>
            <p:ph type="title" idx="4294967295"/>
          </p:nvPr>
        </p:nvSpPr>
        <p:spPr>
          <a:xfrm>
            <a:off x="792480" y="1753698"/>
            <a:ext cx="9324399" cy="76801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2400" b="1" dirty="0">
                <a:latin typeface="Trebuchet MS" panose="020B0603020202020204" pitchFamily="34" charset="0"/>
                <a:ea typeface="Calibri"/>
                <a:cs typeface="Calibri"/>
                <a:sym typeface="Calibri"/>
              </a:rPr>
              <a:t>Post-Session Reflection, Planning, and Implementation</a:t>
            </a:r>
            <a:endParaRPr sz="2400" dirty="0">
              <a:latin typeface="Trebuchet MS" panose="020B0603020202020204" pitchFamily="34" charset="0"/>
            </a:endParaRPr>
          </a:p>
        </p:txBody>
      </p:sp>
      <p:pic>
        <p:nvPicPr>
          <p:cNvPr id="3" name="Picture 2">
            <a:extLst>
              <a:ext uri="{FF2B5EF4-FFF2-40B4-BE49-F238E27FC236}">
                <a16:creationId xmlns:a16="http://schemas.microsoft.com/office/drawing/2014/main" id="{C2BC6C3F-6E79-99A1-F690-481102005E4E}"/>
              </a:ext>
            </a:extLst>
          </p:cNvPr>
          <p:cNvPicPr>
            <a:picLocks noChangeAspect="1"/>
          </p:cNvPicPr>
          <p:nvPr/>
        </p:nvPicPr>
        <p:blipFill>
          <a:blip r:embed="rId3"/>
          <a:stretch>
            <a:fillRect/>
          </a:stretch>
        </p:blipFill>
        <p:spPr>
          <a:xfrm>
            <a:off x="792480" y="1059749"/>
            <a:ext cx="666099" cy="585267"/>
          </a:xfrm>
          <a:prstGeom prst="rect">
            <a:avLst/>
          </a:prstGeom>
        </p:spPr>
      </p:pic>
      <p:sp>
        <p:nvSpPr>
          <p:cNvPr id="2" name="TextBox 1">
            <a:extLst>
              <a:ext uri="{FF2B5EF4-FFF2-40B4-BE49-F238E27FC236}">
                <a16:creationId xmlns:a16="http://schemas.microsoft.com/office/drawing/2014/main" id="{53E08FAD-BA15-2291-5D91-3568AB711EBA}"/>
              </a:ext>
            </a:extLst>
          </p:cNvPr>
          <p:cNvSpPr txBox="1"/>
          <p:nvPr/>
        </p:nvSpPr>
        <p:spPr>
          <a:xfrm>
            <a:off x="560832" y="2723987"/>
            <a:ext cx="869247" cy="369332"/>
          </a:xfrm>
          <a:prstGeom prst="rect">
            <a:avLst/>
          </a:prstGeom>
          <a:noFill/>
        </p:spPr>
        <p:txBody>
          <a:bodyPr wrap="square" rtlCol="0">
            <a:spAutoFit/>
          </a:bodyPr>
          <a:lstStyle/>
          <a:p>
            <a:r>
              <a:rPr lang="en-US" b="1" dirty="0"/>
              <a:t>READ</a:t>
            </a:r>
          </a:p>
        </p:txBody>
      </p:sp>
      <p:sp>
        <p:nvSpPr>
          <p:cNvPr id="4" name="TextBox 3">
            <a:extLst>
              <a:ext uri="{FF2B5EF4-FFF2-40B4-BE49-F238E27FC236}">
                <a16:creationId xmlns:a16="http://schemas.microsoft.com/office/drawing/2014/main" id="{67DC8FB8-6377-7939-4ECE-D0155E3A0FEA}"/>
              </a:ext>
            </a:extLst>
          </p:cNvPr>
          <p:cNvSpPr txBox="1"/>
          <p:nvPr/>
        </p:nvSpPr>
        <p:spPr>
          <a:xfrm>
            <a:off x="644652" y="3872103"/>
            <a:ext cx="548641" cy="369332"/>
          </a:xfrm>
          <a:prstGeom prst="rect">
            <a:avLst/>
          </a:prstGeom>
          <a:noFill/>
        </p:spPr>
        <p:txBody>
          <a:bodyPr wrap="square" rtlCol="0">
            <a:spAutoFit/>
          </a:bodyPr>
          <a:lstStyle/>
          <a:p>
            <a:r>
              <a:rPr lang="en-US" b="1" dirty="0"/>
              <a:t>DO</a:t>
            </a:r>
          </a:p>
        </p:txBody>
      </p:sp>
      <p:sp>
        <p:nvSpPr>
          <p:cNvPr id="5" name="TextBox 4">
            <a:extLst>
              <a:ext uri="{FF2B5EF4-FFF2-40B4-BE49-F238E27FC236}">
                <a16:creationId xmlns:a16="http://schemas.microsoft.com/office/drawing/2014/main" id="{45C10C66-E230-E5A9-5AAB-192EE48B0D01}"/>
              </a:ext>
            </a:extLst>
          </p:cNvPr>
          <p:cNvSpPr txBox="1"/>
          <p:nvPr/>
        </p:nvSpPr>
        <p:spPr>
          <a:xfrm>
            <a:off x="438913" y="5287947"/>
            <a:ext cx="960620" cy="369332"/>
          </a:xfrm>
          <a:prstGeom prst="rect">
            <a:avLst/>
          </a:prstGeom>
          <a:noFill/>
        </p:spPr>
        <p:txBody>
          <a:bodyPr wrap="square" rtlCol="0">
            <a:spAutoFit/>
          </a:bodyPr>
          <a:lstStyle/>
          <a:p>
            <a:r>
              <a:rPr lang="en-US" b="1" dirty="0"/>
              <a:t>WATCH</a:t>
            </a:r>
          </a:p>
        </p:txBody>
      </p:sp>
      <p:sp>
        <p:nvSpPr>
          <p:cNvPr id="6" name="Google Shape;423;p42">
            <a:extLst>
              <a:ext uri="{FF2B5EF4-FFF2-40B4-BE49-F238E27FC236}">
                <a16:creationId xmlns:a16="http://schemas.microsoft.com/office/drawing/2014/main" id="{69765F13-76D5-2D43-48AF-3A41C7CD440D}"/>
              </a:ext>
            </a:extLst>
          </p:cNvPr>
          <p:cNvSpPr txBox="1">
            <a:spLocks/>
          </p:cNvSpPr>
          <p:nvPr/>
        </p:nvSpPr>
        <p:spPr>
          <a:xfrm>
            <a:off x="1428107" y="2529603"/>
            <a:ext cx="9778164" cy="3769089"/>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rtl="0">
              <a:lnSpc>
                <a:spcPct val="120000"/>
              </a:lnSpc>
              <a:spcBef>
                <a:spcPts val="0"/>
              </a:spcBef>
              <a:spcAft>
                <a:spcPts val="0"/>
              </a:spcAft>
              <a:buClr>
                <a:schemeClr val="dk1"/>
              </a:buClr>
              <a:buSzPct val="100000"/>
              <a:buNone/>
            </a:pPr>
            <a:r>
              <a:rPr lang="en-US" sz="1800" b="1" dirty="0">
                <a:latin typeface="Calibri"/>
                <a:ea typeface="Calibri"/>
                <a:cs typeface="Calibri"/>
                <a:sym typeface="Calibri"/>
              </a:rPr>
              <a:t>Handout 7: Professional Development Needs Assessment Survey</a:t>
            </a:r>
            <a:r>
              <a:rPr lang="en-US" sz="1800" dirty="0">
                <a:latin typeface="Calibri"/>
                <a:ea typeface="Calibri"/>
                <a:cs typeface="Calibri"/>
                <a:sym typeface="Calibri"/>
              </a:rPr>
              <a:t>. </a:t>
            </a:r>
          </a:p>
          <a:p>
            <a:pPr marL="0" indent="0">
              <a:lnSpc>
                <a:spcPct val="120000"/>
              </a:lnSpc>
              <a:spcBef>
                <a:spcPts val="0"/>
              </a:spcBef>
              <a:buClr>
                <a:schemeClr val="dk1"/>
              </a:buClr>
              <a:buSzPct val="100000"/>
              <a:buNone/>
            </a:pPr>
            <a:r>
              <a:rPr lang="en-US" sz="1800" dirty="0">
                <a:latin typeface="Calibri"/>
                <a:ea typeface="Calibri"/>
                <a:cs typeface="Calibri"/>
                <a:sym typeface="Calibri"/>
              </a:rPr>
              <a:t>This will be helpful as you prepare you for Session 6. </a:t>
            </a:r>
            <a:endParaRPr lang="en-US" sz="1800" dirty="0"/>
          </a:p>
          <a:p>
            <a:pPr marL="0" lvl="0" indent="0" algn="l" rtl="0">
              <a:lnSpc>
                <a:spcPct val="120000"/>
              </a:lnSpc>
              <a:spcBef>
                <a:spcPts val="0"/>
              </a:spcBef>
              <a:spcAft>
                <a:spcPts val="0"/>
              </a:spcAft>
              <a:buClr>
                <a:schemeClr val="dk1"/>
              </a:buClr>
              <a:buSzPct val="100000"/>
              <a:buNone/>
            </a:pPr>
            <a:endParaRPr lang="en-US" sz="1800" dirty="0">
              <a:latin typeface="Calibri"/>
              <a:ea typeface="Calibri"/>
              <a:cs typeface="Calibri"/>
              <a:sym typeface="Calibri"/>
            </a:endParaRPr>
          </a:p>
          <a:p>
            <a:pPr marL="342900" lvl="0" indent="-342900" algn="l" rtl="0">
              <a:lnSpc>
                <a:spcPct val="120000"/>
              </a:lnSpc>
              <a:spcBef>
                <a:spcPts val="0"/>
              </a:spcBef>
              <a:spcAft>
                <a:spcPts val="0"/>
              </a:spcAft>
              <a:buClr>
                <a:schemeClr val="tx1">
                  <a:lumMod val="50000"/>
                  <a:lumOff val="50000"/>
                </a:schemeClr>
              </a:buClr>
              <a:buSzPct val="100000"/>
              <a:buChar char="•"/>
            </a:pPr>
            <a:r>
              <a:rPr lang="en-US" sz="1800" dirty="0">
                <a:latin typeface="Calibri"/>
                <a:ea typeface="Calibri"/>
                <a:cs typeface="Calibri"/>
                <a:sym typeface="Calibri"/>
              </a:rPr>
              <a:t>Complete the </a:t>
            </a:r>
            <a:r>
              <a:rPr lang="en-US" sz="1800" b="1" dirty="0">
                <a:latin typeface="Calibri"/>
                <a:ea typeface="Calibri"/>
                <a:cs typeface="Calibri"/>
                <a:sym typeface="Calibri"/>
              </a:rPr>
              <a:t>Self-Study 1</a:t>
            </a:r>
            <a:r>
              <a:rPr lang="en-US" sz="1800" b="1">
                <a:latin typeface="Calibri"/>
                <a:ea typeface="Calibri"/>
                <a:cs typeface="Calibri"/>
                <a:sym typeface="Calibri"/>
              </a:rPr>
              <a:t>: Video Viewing </a:t>
            </a:r>
            <a:r>
              <a:rPr lang="en-US" sz="1800" b="1" dirty="0">
                <a:latin typeface="Calibri"/>
                <a:ea typeface="Calibri"/>
                <a:cs typeface="Calibri"/>
                <a:sym typeface="Calibri"/>
              </a:rPr>
              <a:t>Guide for ADDIE Model and Directed Notetaking for PD Needs Assessment</a:t>
            </a:r>
            <a:r>
              <a:rPr lang="en-US" sz="1800" dirty="0">
                <a:latin typeface="Calibri"/>
                <a:ea typeface="Calibri"/>
                <a:cs typeface="Calibri"/>
                <a:sym typeface="Calibri"/>
              </a:rPr>
              <a:t>.</a:t>
            </a:r>
          </a:p>
          <a:p>
            <a:pPr marL="342900" lvl="0" indent="-342900" algn="l" rtl="0">
              <a:lnSpc>
                <a:spcPct val="120000"/>
              </a:lnSpc>
              <a:spcBef>
                <a:spcPts val="0"/>
              </a:spcBef>
              <a:spcAft>
                <a:spcPts val="0"/>
              </a:spcAft>
              <a:buClr>
                <a:schemeClr val="tx1">
                  <a:lumMod val="50000"/>
                  <a:lumOff val="50000"/>
                </a:schemeClr>
              </a:buClr>
              <a:buSzPct val="100000"/>
              <a:buChar char="•"/>
            </a:pPr>
            <a:r>
              <a:rPr lang="en-US" sz="1800" dirty="0">
                <a:latin typeface="Calibri"/>
                <a:ea typeface="Calibri"/>
                <a:cs typeface="Calibri"/>
                <a:sym typeface="Calibri"/>
              </a:rPr>
              <a:t>Reflect on your participation in Session 5 by noting any questions about the content or format. Bring this self-study assignment to Session 6.</a:t>
            </a:r>
            <a:endParaRPr lang="en-US" sz="1800" dirty="0">
              <a:latin typeface="Calibri"/>
              <a:ea typeface="Calibri"/>
              <a:cs typeface="Calibri"/>
            </a:endParaRPr>
          </a:p>
          <a:p>
            <a:pPr marL="0" indent="0">
              <a:lnSpc>
                <a:spcPct val="120000"/>
              </a:lnSpc>
              <a:spcBef>
                <a:spcPts val="0"/>
              </a:spcBef>
              <a:buNone/>
            </a:pPr>
            <a:endParaRPr lang="en-US" sz="1800" dirty="0">
              <a:solidFill>
                <a:srgbClr val="000000"/>
              </a:solidFill>
              <a:latin typeface="Calibri"/>
              <a:ea typeface="Calibri"/>
              <a:cs typeface="Calibri"/>
              <a:sym typeface="Calibri"/>
            </a:endParaRPr>
          </a:p>
          <a:p>
            <a:pPr marL="0" lvl="0" indent="0" algn="l" rtl="0">
              <a:lnSpc>
                <a:spcPct val="120000"/>
              </a:lnSpc>
              <a:spcBef>
                <a:spcPts val="0"/>
              </a:spcBef>
              <a:spcAft>
                <a:spcPts val="0"/>
              </a:spcAft>
              <a:buClr>
                <a:schemeClr val="dk1"/>
              </a:buClr>
              <a:buSzPct val="100000"/>
              <a:buNone/>
            </a:pPr>
            <a:r>
              <a:rPr lang="en-US" sz="1800" b="1" u="sng" dirty="0">
                <a:solidFill>
                  <a:schemeClr val="hlink"/>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Video 6: The ADDIE Model Process</a:t>
            </a:r>
            <a:r>
              <a:rPr lang="en-US" sz="1800" dirty="0">
                <a:latin typeface="Calibri"/>
                <a:ea typeface="Calibri"/>
                <a:cs typeface="Calibri"/>
                <a:sym typeface="Calibri"/>
              </a:rPr>
              <a:t>. </a:t>
            </a:r>
          </a:p>
          <a:p>
            <a:pPr marL="0" lvl="0" indent="0" algn="l" rtl="0">
              <a:lnSpc>
                <a:spcPct val="120000"/>
              </a:lnSpc>
              <a:spcBef>
                <a:spcPts val="0"/>
              </a:spcBef>
              <a:spcAft>
                <a:spcPts val="0"/>
              </a:spcAft>
              <a:buClr>
                <a:schemeClr val="dk1"/>
              </a:buClr>
              <a:buSzPct val="100000"/>
              <a:buNone/>
            </a:pPr>
            <a:r>
              <a:rPr lang="en-US" sz="1800" dirty="0">
                <a:latin typeface="Calibri"/>
                <a:ea typeface="Calibri"/>
                <a:cs typeface="Calibri"/>
                <a:sym typeface="Calibri"/>
              </a:rPr>
              <a:t>This will be helpful as you prepare for Session 6</a:t>
            </a:r>
            <a:r>
              <a:rPr lang="en-US" sz="2000" dirty="0">
                <a:latin typeface="Calibri"/>
                <a:ea typeface="Calibri"/>
                <a:cs typeface="Calibri"/>
                <a:sym typeface="Calibri"/>
              </a:rPr>
              <a:t>.</a:t>
            </a:r>
            <a:endParaRPr lang="en-US" sz="2000">
              <a:latin typeface="Calibri"/>
              <a:ea typeface="Calibri"/>
              <a:cs typeface="Calibri"/>
            </a:endParaRPr>
          </a:p>
          <a:p>
            <a:pPr marL="0" lvl="0" indent="0" algn="l" rtl="0">
              <a:lnSpc>
                <a:spcPct val="120000"/>
              </a:lnSpc>
              <a:spcBef>
                <a:spcPts val="0"/>
              </a:spcBef>
              <a:spcAft>
                <a:spcPts val="0"/>
              </a:spcAft>
              <a:buClr>
                <a:schemeClr val="dk1"/>
              </a:buClr>
              <a:buSzPct val="100000"/>
              <a:buNone/>
            </a:pPr>
            <a:r>
              <a:rPr lang="en-US" sz="1200" b="1" dirty="0">
                <a:latin typeface="Calibri"/>
                <a:ea typeface="Calibri"/>
                <a:cs typeface="Calibri"/>
                <a:sym typeface="Calibri"/>
              </a:rPr>
              <a:t>Video retrieved from  </a:t>
            </a:r>
            <a:r>
              <a:rPr lang="en-US" sz="1200" b="1" dirty="0">
                <a:latin typeface="Calibri"/>
                <a:ea typeface="Calibri"/>
                <a:cs typeface="Calibri"/>
                <a:sym typeface="Calibri"/>
                <a:hlinkClick r:id="rId5"/>
              </a:rPr>
              <a:t>https://www.youtube.com/watch?v=BCJY_r7NJc0</a:t>
            </a:r>
            <a:r>
              <a:rPr lang="en-US" sz="1200" b="1" dirty="0">
                <a:latin typeface="Calibri"/>
                <a:ea typeface="Calibri"/>
                <a:cs typeface="Calibri"/>
                <a:sym typeface="Calibri"/>
              </a:rPr>
              <a:t> on 01/04/24. </a:t>
            </a:r>
            <a:endParaRPr lang="en-US" sz="1200" b="1" dirty="0"/>
          </a:p>
        </p:txBody>
      </p:sp>
    </p:spTree>
    <p:extLst>
      <p:ext uri="{BB962C8B-B14F-4D97-AF65-F5344CB8AC3E}">
        <p14:creationId xmlns:p14="http://schemas.microsoft.com/office/powerpoint/2010/main" val="28242659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6541319-6A77-4C44-DCCC-A71C6B72C75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38</a:t>
            </a:fld>
            <a:endParaRPr dirty="0"/>
          </a:p>
        </p:txBody>
      </p:sp>
      <p:sp>
        <p:nvSpPr>
          <p:cNvPr id="4" name="Google Shape;653;p37">
            <a:extLst>
              <a:ext uri="{FF2B5EF4-FFF2-40B4-BE49-F238E27FC236}">
                <a16:creationId xmlns:a16="http://schemas.microsoft.com/office/drawing/2014/main" id="{01E31DE2-5811-8A70-F64C-E178565DB15C}"/>
              </a:ext>
            </a:extLst>
          </p:cNvPr>
          <p:cNvSpPr txBox="1"/>
          <p:nvPr/>
        </p:nvSpPr>
        <p:spPr>
          <a:xfrm>
            <a:off x="2027476" y="3041985"/>
            <a:ext cx="382819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dirty="0">
                <a:solidFill>
                  <a:schemeClr val="dk1"/>
                </a:solidFill>
                <a:latin typeface="Calibri"/>
                <a:ea typeface="Calibri"/>
                <a:cs typeface="Calibri"/>
                <a:sym typeface="Calibri"/>
              </a:rPr>
              <a:t>Questions?</a:t>
            </a:r>
            <a:endParaRPr sz="1400" b="0" i="0" u="none" strike="noStrike" cap="none" dirty="0">
              <a:solidFill>
                <a:srgbClr val="000000"/>
              </a:solidFill>
              <a:latin typeface="Arial"/>
              <a:ea typeface="Arial"/>
              <a:cs typeface="Arial"/>
              <a:sym typeface="Arial"/>
            </a:endParaRPr>
          </a:p>
        </p:txBody>
      </p:sp>
      <p:pic>
        <p:nvPicPr>
          <p:cNvPr id="5" name="Google Shape;654;p37" descr="Questions with solid fill">
            <a:extLst>
              <a:ext uri="{FF2B5EF4-FFF2-40B4-BE49-F238E27FC236}">
                <a16:creationId xmlns:a16="http://schemas.microsoft.com/office/drawing/2014/main" id="{7D276CA7-4BCA-9642-7F2E-C2C05266EE9A}"/>
              </a:ext>
            </a:extLst>
          </p:cNvPr>
          <p:cNvPicPr preferRelativeResize="0"/>
          <p:nvPr/>
        </p:nvPicPr>
        <p:blipFill rotWithShape="1">
          <a:blip r:embed="rId4">
            <a:alphaModFix/>
          </a:blip>
          <a:srcRect/>
          <a:stretch/>
        </p:blipFill>
        <p:spPr>
          <a:xfrm>
            <a:off x="5919448" y="1906424"/>
            <a:ext cx="3102078" cy="3102078"/>
          </a:xfrm>
          <a:prstGeom prst="rect">
            <a:avLst/>
          </a:prstGeom>
          <a:noFill/>
          <a:ln>
            <a:noFill/>
          </a:ln>
        </p:spPr>
      </p:pic>
    </p:spTree>
    <p:extLst>
      <p:ext uri="{BB962C8B-B14F-4D97-AF65-F5344CB8AC3E}">
        <p14:creationId xmlns:p14="http://schemas.microsoft.com/office/powerpoint/2010/main" val="11876071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6541319-6A77-4C44-DCCC-A71C6B72C75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6" name="Picture 5" descr="A black and white logo&#10;&#10;Description automatically generated">
            <a:extLst>
              <a:ext uri="{FF2B5EF4-FFF2-40B4-BE49-F238E27FC236}">
                <a16:creationId xmlns:a16="http://schemas.microsoft.com/office/drawing/2014/main" id="{9CF41509-D238-2B99-0F5E-5192A159029E}"/>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0848288" y="111223"/>
            <a:ext cx="1143000" cy="395552"/>
          </a:xfrm>
          <a:prstGeom prst="rect">
            <a:avLst/>
          </a:prstGeom>
        </p:spPr>
      </p:pic>
      <p:pic>
        <p:nvPicPr>
          <p:cNvPr id="13" name="Picture 12" descr="A purple and black rectangle&#10;&#10;Description automatically generated">
            <a:extLst>
              <a:ext uri="{FF2B5EF4-FFF2-40B4-BE49-F238E27FC236}">
                <a16:creationId xmlns:a16="http://schemas.microsoft.com/office/drawing/2014/main" id="{67C72566-4B5E-76F9-DA67-44CB5644C3CF}"/>
              </a:ext>
            </a:extLst>
          </p:cNvPr>
          <p:cNvPicPr>
            <a:picLocks noChangeAspect="1"/>
          </p:cNvPicPr>
          <p:nvPr/>
        </p:nvPicPr>
        <p:blipFill rotWithShape="1">
          <a:blip r:embed="rId5">
            <a:extLst>
              <a:ext uri="{28A0092B-C50C-407E-A947-70E740481C1C}">
                <a14:useLocalDpi xmlns:a14="http://schemas.microsoft.com/office/drawing/2010/main" val="0"/>
              </a:ext>
            </a:extLst>
          </a:blip>
          <a:srcRect l="537" r="1153" b="56821"/>
          <a:stretch/>
        </p:blipFill>
        <p:spPr>
          <a:xfrm>
            <a:off x="0" y="5360670"/>
            <a:ext cx="12192000" cy="1497330"/>
          </a:xfrm>
          <a:prstGeom prst="rect">
            <a:avLst/>
          </a:prstGeom>
        </p:spPr>
      </p:pic>
      <p:pic>
        <p:nvPicPr>
          <p:cNvPr id="4" name="Google Shape;281;g10083df9ad4_0_54" descr="Graphic of a projector screen.">
            <a:extLst>
              <a:ext uri="{FF2B5EF4-FFF2-40B4-BE49-F238E27FC236}">
                <a16:creationId xmlns:a16="http://schemas.microsoft.com/office/drawing/2014/main" id="{0F6A40CF-3DFB-F531-B773-03611F1482DB}"/>
              </a:ext>
            </a:extLst>
          </p:cNvPr>
          <p:cNvPicPr preferRelativeResize="0"/>
          <p:nvPr/>
        </p:nvPicPr>
        <p:blipFill rotWithShape="1">
          <a:blip r:embed="rId6">
            <a:alphaModFix/>
          </a:blip>
          <a:srcRect/>
          <a:stretch/>
        </p:blipFill>
        <p:spPr>
          <a:xfrm>
            <a:off x="3494203" y="1149532"/>
            <a:ext cx="5203595" cy="4760324"/>
          </a:xfrm>
          <a:prstGeom prst="rect">
            <a:avLst/>
          </a:prstGeom>
          <a:noFill/>
          <a:ln>
            <a:noFill/>
          </a:ln>
        </p:spPr>
      </p:pic>
      <p:sp>
        <p:nvSpPr>
          <p:cNvPr id="5" name="Google Shape;282;g10083df9ad4_0_54">
            <a:extLst>
              <a:ext uri="{FF2B5EF4-FFF2-40B4-BE49-F238E27FC236}">
                <a16:creationId xmlns:a16="http://schemas.microsoft.com/office/drawing/2014/main" id="{F6AB5265-74BC-EE5C-D25A-9D65D687F7B5}"/>
              </a:ext>
            </a:extLst>
          </p:cNvPr>
          <p:cNvSpPr txBox="1"/>
          <p:nvPr/>
        </p:nvSpPr>
        <p:spPr>
          <a:xfrm>
            <a:off x="3885415" y="2391510"/>
            <a:ext cx="4421171" cy="126184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3800" b="1" i="0" u="none" strike="noStrike" cap="none" dirty="0">
                <a:solidFill>
                  <a:schemeClr val="dk1"/>
                </a:solidFill>
                <a:latin typeface="Calibri"/>
                <a:ea typeface="Calibri"/>
                <a:cs typeface="Calibri"/>
                <a:sym typeface="Calibri"/>
              </a:rPr>
              <a:t>We have completed </a:t>
            </a:r>
            <a:endParaRPr sz="38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US" sz="3800" b="1" i="0" u="none" strike="noStrike" cap="none" dirty="0">
                <a:solidFill>
                  <a:schemeClr val="dk1"/>
                </a:solidFill>
                <a:latin typeface="Calibri"/>
                <a:ea typeface="Calibri"/>
                <a:cs typeface="Calibri"/>
                <a:sym typeface="Calibri"/>
              </a:rPr>
              <a:t>Session 5</a:t>
            </a:r>
            <a:endParaRPr sz="3800" b="0" i="0" u="none" strike="noStrike" cap="none" dirty="0">
              <a:solidFill>
                <a:srgbClr val="000000"/>
              </a:solidFill>
              <a:latin typeface="Arial"/>
              <a:ea typeface="Arial"/>
              <a:cs typeface="Arial"/>
              <a:sym typeface="Arial"/>
            </a:endParaRPr>
          </a:p>
        </p:txBody>
      </p:sp>
      <p:sp>
        <p:nvSpPr>
          <p:cNvPr id="10" name="Google Shape;283;g10083df9ad4_0_54">
            <a:extLst>
              <a:ext uri="{FF2B5EF4-FFF2-40B4-BE49-F238E27FC236}">
                <a16:creationId xmlns:a16="http://schemas.microsoft.com/office/drawing/2014/main" id="{AD0E0703-CD7E-A1BC-333A-E5C73EBA2C1E}"/>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39</a:t>
            </a:fld>
            <a:endParaRPr dirty="0"/>
          </a:p>
        </p:txBody>
      </p:sp>
      <p:pic>
        <p:nvPicPr>
          <p:cNvPr id="2" name="Picture 1" descr="A black background with white text&#10;&#10;Description automatically generated">
            <a:extLst>
              <a:ext uri="{FF2B5EF4-FFF2-40B4-BE49-F238E27FC236}">
                <a16:creationId xmlns:a16="http://schemas.microsoft.com/office/drawing/2014/main" id="{08C19C1B-E411-7B34-5C6C-3B04A8D10560}"/>
              </a:ext>
            </a:extLst>
          </p:cNvPr>
          <p:cNvPicPr/>
          <p:nvPr/>
        </p:nvPicPr>
        <p:blipFill rotWithShape="1">
          <a:blip r:embed="rId7">
            <a:extLst>
              <a:ext uri="{28A0092B-C50C-407E-A947-70E740481C1C}">
                <a14:useLocalDpi xmlns:a14="http://schemas.microsoft.com/office/drawing/2010/main" val="0"/>
              </a:ext>
            </a:extLst>
          </a:blip>
          <a:srcRect l="1" r="912"/>
          <a:stretch/>
        </p:blipFill>
        <p:spPr>
          <a:xfrm>
            <a:off x="200712" y="55766"/>
            <a:ext cx="2028512" cy="506466"/>
          </a:xfrm>
          <a:prstGeom prst="rect">
            <a:avLst/>
          </a:prstGeom>
        </p:spPr>
      </p:pic>
    </p:spTree>
    <p:extLst>
      <p:ext uri="{BB962C8B-B14F-4D97-AF65-F5344CB8AC3E}">
        <p14:creationId xmlns:p14="http://schemas.microsoft.com/office/powerpoint/2010/main" val="169631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08;p5">
            <a:extLst>
              <a:ext uri="{FF2B5EF4-FFF2-40B4-BE49-F238E27FC236}">
                <a16:creationId xmlns:a16="http://schemas.microsoft.com/office/drawing/2014/main" id="{0F5D6A51-1884-718A-F6D6-54F874904F57}"/>
              </a:ext>
            </a:extLst>
          </p:cNvPr>
          <p:cNvSpPr txBox="1">
            <a:spLocks noGrp="1"/>
          </p:cNvSpPr>
          <p:nvPr>
            <p:ph type="title" idx="4294967295"/>
          </p:nvPr>
        </p:nvSpPr>
        <p:spPr>
          <a:xfrm>
            <a:off x="1752600" y="1436829"/>
            <a:ext cx="8686800" cy="64008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200"/>
              <a:buFont typeface="Calibri"/>
              <a:buNone/>
            </a:pPr>
            <a:r>
              <a:rPr lang="en-US" sz="3600" b="1">
                <a:latin typeface="Trebuchet MS" panose="020B0603020202020204" pitchFamily="34" charset="0"/>
                <a:ea typeface="Calibri"/>
                <a:cs typeface="Calibri"/>
                <a:sym typeface="Calibri"/>
              </a:rPr>
              <a:t>Norms for </a:t>
            </a:r>
            <a:r>
              <a:rPr lang="en-US" sz="3600" b="1" dirty="0">
                <a:latin typeface="Trebuchet MS" panose="020B0603020202020204" pitchFamily="34" charset="0"/>
                <a:ea typeface="Calibri"/>
                <a:cs typeface="Calibri"/>
                <a:sym typeface="Calibri"/>
              </a:rPr>
              <a:t>Our Course</a:t>
            </a:r>
            <a:endParaRPr sz="4800" dirty="0">
              <a:latin typeface="Trebuchet MS" panose="020B0603020202020204" pitchFamily="34" charset="0"/>
            </a:endParaRPr>
          </a:p>
        </p:txBody>
      </p:sp>
      <p:sp>
        <p:nvSpPr>
          <p:cNvPr id="3" name="Google Shape;209;p5">
            <a:extLst>
              <a:ext uri="{FF2B5EF4-FFF2-40B4-BE49-F238E27FC236}">
                <a16:creationId xmlns:a16="http://schemas.microsoft.com/office/drawing/2014/main" id="{BE2C05DC-4EDB-75C1-43CE-9F47B20C115D}"/>
              </a:ext>
            </a:extLst>
          </p:cNvPr>
          <p:cNvSpPr txBox="1">
            <a:spLocks/>
          </p:cNvSpPr>
          <p:nvPr/>
        </p:nvSpPr>
        <p:spPr>
          <a:xfrm>
            <a:off x="1846299" y="2458148"/>
            <a:ext cx="1678660" cy="822960"/>
          </a:xfrm>
          <a:prstGeom prst="rect">
            <a:avLst/>
          </a:prstGeom>
          <a:noFill/>
          <a:ln>
            <a:noFill/>
          </a:ln>
        </p:spPr>
        <p:txBody>
          <a:bodyPr spcFirstLastPara="1" vert="horz" wrap="square" lIns="91425" tIns="45700" rIns="91425" bIns="457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Clr>
                <a:schemeClr val="dk1"/>
              </a:buClr>
              <a:buSzPts val="2400"/>
              <a:buFont typeface="Arial" panose="020B0604020202020204" pitchFamily="34" charset="0"/>
              <a:buNone/>
            </a:pPr>
            <a:r>
              <a:rPr lang="en-US" sz="2400" b="1" dirty="0">
                <a:latin typeface="Calibri"/>
                <a:ea typeface="Calibri"/>
                <a:cs typeface="Calibri"/>
                <a:sym typeface="Calibri"/>
              </a:rPr>
              <a:t>Cell phones on silent</a:t>
            </a:r>
            <a:endParaRPr lang="en-US" dirty="0"/>
          </a:p>
        </p:txBody>
      </p:sp>
      <p:pic>
        <p:nvPicPr>
          <p:cNvPr id="9" name="Google Shape;210;p5">
            <a:extLst>
              <a:ext uri="{FF2B5EF4-FFF2-40B4-BE49-F238E27FC236}">
                <a16:creationId xmlns:a16="http://schemas.microsoft.com/office/drawing/2014/main" id="{F37BB045-A325-0019-A7D4-910EECD028B4}"/>
              </a:ext>
            </a:extLst>
          </p:cNvPr>
          <p:cNvPicPr preferRelativeResize="0"/>
          <p:nvPr/>
        </p:nvPicPr>
        <p:blipFill rotWithShape="1">
          <a:blip r:embed="rId3">
            <a:alphaModFix/>
          </a:blip>
          <a:srcRect/>
          <a:stretch/>
        </p:blipFill>
        <p:spPr>
          <a:xfrm>
            <a:off x="2247900" y="3429000"/>
            <a:ext cx="875458" cy="1507140"/>
          </a:xfrm>
          <a:prstGeom prst="rect">
            <a:avLst/>
          </a:prstGeom>
          <a:noFill/>
          <a:ln>
            <a:noFill/>
          </a:ln>
        </p:spPr>
      </p:pic>
      <p:pic>
        <p:nvPicPr>
          <p:cNvPr id="15" name="Google Shape;213;p5">
            <a:extLst>
              <a:ext uri="{FF2B5EF4-FFF2-40B4-BE49-F238E27FC236}">
                <a16:creationId xmlns:a16="http://schemas.microsoft.com/office/drawing/2014/main" id="{6BAA7DCE-B6E0-F920-22FD-1FE658E18453}"/>
              </a:ext>
            </a:extLst>
          </p:cNvPr>
          <p:cNvPicPr preferRelativeResize="0"/>
          <p:nvPr/>
        </p:nvPicPr>
        <p:blipFill rotWithShape="1">
          <a:blip r:embed="rId4">
            <a:alphaModFix/>
          </a:blip>
          <a:srcRect/>
          <a:stretch/>
        </p:blipFill>
        <p:spPr>
          <a:xfrm>
            <a:off x="9053850" y="3429000"/>
            <a:ext cx="1263070" cy="1502983"/>
          </a:xfrm>
          <a:prstGeom prst="rect">
            <a:avLst/>
          </a:prstGeom>
          <a:noFill/>
          <a:ln>
            <a:noFill/>
          </a:ln>
        </p:spPr>
      </p:pic>
      <p:pic>
        <p:nvPicPr>
          <p:cNvPr id="16" name="Google Shape;214;p5">
            <a:extLst>
              <a:ext uri="{FF2B5EF4-FFF2-40B4-BE49-F238E27FC236}">
                <a16:creationId xmlns:a16="http://schemas.microsoft.com/office/drawing/2014/main" id="{B24E7D42-09AD-380D-B7D9-CA4A32D0AB94}"/>
              </a:ext>
            </a:extLst>
          </p:cNvPr>
          <p:cNvPicPr preferRelativeResize="0"/>
          <p:nvPr/>
        </p:nvPicPr>
        <p:blipFill rotWithShape="1">
          <a:blip r:embed="rId5">
            <a:alphaModFix/>
          </a:blip>
          <a:srcRect/>
          <a:stretch/>
        </p:blipFill>
        <p:spPr>
          <a:xfrm>
            <a:off x="5032809" y="3429000"/>
            <a:ext cx="2126381" cy="1502984"/>
          </a:xfrm>
          <a:prstGeom prst="rect">
            <a:avLst/>
          </a:prstGeom>
          <a:noFill/>
          <a:ln>
            <a:noFill/>
          </a:ln>
        </p:spPr>
      </p:pic>
      <p:sp>
        <p:nvSpPr>
          <p:cNvPr id="17" name="Google Shape;209;p5">
            <a:extLst>
              <a:ext uri="{FF2B5EF4-FFF2-40B4-BE49-F238E27FC236}">
                <a16:creationId xmlns:a16="http://schemas.microsoft.com/office/drawing/2014/main" id="{D9A01B00-5B02-07AC-ABCF-EEBC99E1CDE8}"/>
              </a:ext>
            </a:extLst>
          </p:cNvPr>
          <p:cNvSpPr txBox="1">
            <a:spLocks/>
          </p:cNvSpPr>
          <p:nvPr/>
        </p:nvSpPr>
        <p:spPr>
          <a:xfrm>
            <a:off x="4810670" y="2440956"/>
            <a:ext cx="2570657" cy="822960"/>
          </a:xfrm>
          <a:prstGeom prst="rect">
            <a:avLst/>
          </a:prstGeom>
          <a:noFill/>
          <a:ln>
            <a:noFill/>
          </a:ln>
        </p:spPr>
        <p:txBody>
          <a:bodyPr spcFirstLastPara="1" vert="horz" wrap="square" lIns="91425" tIns="45700" rIns="91425" bIns="457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Clr>
                <a:schemeClr val="dk1"/>
              </a:buClr>
              <a:buSzPts val="2400"/>
              <a:buFont typeface="Arial" panose="020B0604020202020204" pitchFamily="34" charset="0"/>
              <a:buNone/>
            </a:pPr>
            <a:r>
              <a:rPr lang="en-US" sz="2400" b="1" dirty="0">
                <a:latin typeface="Calibri"/>
                <a:ea typeface="Calibri"/>
                <a:cs typeface="Calibri"/>
                <a:sym typeface="Calibri"/>
              </a:rPr>
              <a:t>Pay attention to self and others</a:t>
            </a:r>
          </a:p>
        </p:txBody>
      </p:sp>
      <p:sp>
        <p:nvSpPr>
          <p:cNvPr id="18" name="Google Shape;209;p5">
            <a:extLst>
              <a:ext uri="{FF2B5EF4-FFF2-40B4-BE49-F238E27FC236}">
                <a16:creationId xmlns:a16="http://schemas.microsoft.com/office/drawing/2014/main" id="{596B7663-C9D6-C6C5-A032-0A2A2CAB2D0D}"/>
              </a:ext>
            </a:extLst>
          </p:cNvPr>
          <p:cNvSpPr txBox="1">
            <a:spLocks/>
          </p:cNvSpPr>
          <p:nvPr/>
        </p:nvSpPr>
        <p:spPr>
          <a:xfrm>
            <a:off x="8277631" y="2440956"/>
            <a:ext cx="2570657" cy="822960"/>
          </a:xfrm>
          <a:prstGeom prst="rect">
            <a:avLst/>
          </a:prstGeom>
          <a:noFill/>
          <a:ln>
            <a:noFill/>
          </a:ln>
        </p:spPr>
        <p:txBody>
          <a:bodyPr spcFirstLastPara="1" vert="horz" wrap="square" lIns="91425" tIns="45700" rIns="91425" bIns="457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Clr>
                <a:schemeClr val="dk1"/>
              </a:buClr>
              <a:buSzPts val="2400"/>
              <a:buFont typeface="Arial" panose="020B0604020202020204" pitchFamily="34" charset="0"/>
              <a:buNone/>
            </a:pPr>
            <a:r>
              <a:rPr lang="en-US" sz="2400" b="1" dirty="0">
                <a:latin typeface="Calibri"/>
                <a:ea typeface="Calibri"/>
                <a:cs typeface="Calibri"/>
                <a:sym typeface="Calibri"/>
              </a:rPr>
              <a:t>Presume </a:t>
            </a:r>
          </a:p>
          <a:p>
            <a:pPr marL="0" indent="0" algn="ctr">
              <a:lnSpc>
                <a:spcPct val="100000"/>
              </a:lnSpc>
              <a:spcBef>
                <a:spcPts val="0"/>
              </a:spcBef>
              <a:buClr>
                <a:schemeClr val="dk1"/>
              </a:buClr>
              <a:buSzPts val="2400"/>
              <a:buFont typeface="Arial" panose="020B0604020202020204" pitchFamily="34" charset="0"/>
              <a:buNone/>
            </a:pPr>
            <a:r>
              <a:rPr lang="en-US" sz="2400" b="1" dirty="0">
                <a:latin typeface="Calibri"/>
                <a:ea typeface="Calibri"/>
                <a:cs typeface="Calibri"/>
                <a:sym typeface="Calibri"/>
              </a:rPr>
              <a:t>positive intentions</a:t>
            </a:r>
          </a:p>
        </p:txBody>
      </p:sp>
      <p:sp>
        <p:nvSpPr>
          <p:cNvPr id="19" name="Google Shape;283;g10083df9ad4_0_54">
            <a:extLst>
              <a:ext uri="{FF2B5EF4-FFF2-40B4-BE49-F238E27FC236}">
                <a16:creationId xmlns:a16="http://schemas.microsoft.com/office/drawing/2014/main" id="{0630B5A6-C29D-5DF7-B000-A9CAAC7EA5EC}"/>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4</a:t>
            </a:fld>
            <a:endParaRPr dirty="0"/>
          </a:p>
        </p:txBody>
      </p:sp>
    </p:spTree>
    <p:extLst>
      <p:ext uri="{BB962C8B-B14F-4D97-AF65-F5344CB8AC3E}">
        <p14:creationId xmlns:p14="http://schemas.microsoft.com/office/powerpoint/2010/main" val="1756437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5</a:t>
            </a:fld>
            <a:endParaRPr dirty="0"/>
          </a:p>
        </p:txBody>
      </p:sp>
      <p:sp>
        <p:nvSpPr>
          <p:cNvPr id="7" name="Google Shape;326;p12">
            <a:extLst>
              <a:ext uri="{FF2B5EF4-FFF2-40B4-BE49-F238E27FC236}">
                <a16:creationId xmlns:a16="http://schemas.microsoft.com/office/drawing/2014/main" id="{BD8E8ADC-8BCA-869F-F1F1-1D005D30ED95}"/>
              </a:ext>
            </a:extLst>
          </p:cNvPr>
          <p:cNvSpPr txBox="1"/>
          <p:nvPr/>
        </p:nvSpPr>
        <p:spPr>
          <a:xfrm>
            <a:off x="1982070" y="1126717"/>
            <a:ext cx="821455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i="0" u="none" strike="noStrike" cap="none" dirty="0">
                <a:solidFill>
                  <a:schemeClr val="dk1"/>
                </a:solidFill>
                <a:latin typeface="Trebuchet MS" panose="020B0603020202020204" pitchFamily="34" charset="0"/>
                <a:ea typeface="Calibri"/>
                <a:cs typeface="Calibri"/>
                <a:sym typeface="Calibri"/>
              </a:rPr>
              <a:t>Define and Discuss Session Goals and Content</a:t>
            </a:r>
            <a:endParaRPr sz="1600" b="0" i="0" u="none" strike="noStrike" cap="none" dirty="0">
              <a:solidFill>
                <a:srgbClr val="000000"/>
              </a:solidFill>
              <a:latin typeface="Trebuchet MS" panose="020B0603020202020204" pitchFamily="34" charset="0"/>
              <a:ea typeface="Arial"/>
              <a:cs typeface="Arial"/>
              <a:sym typeface="Arial"/>
            </a:endParaRPr>
          </a:p>
        </p:txBody>
      </p:sp>
      <p:pic>
        <p:nvPicPr>
          <p:cNvPr id="9" name="Google Shape;327;p12">
            <a:extLst>
              <a:ext uri="{FF2B5EF4-FFF2-40B4-BE49-F238E27FC236}">
                <a16:creationId xmlns:a16="http://schemas.microsoft.com/office/drawing/2014/main" id="{3BB6B622-9A2E-E66C-30E8-D372E59C96CE}"/>
              </a:ext>
            </a:extLst>
          </p:cNvPr>
          <p:cNvPicPr preferRelativeResize="0"/>
          <p:nvPr/>
        </p:nvPicPr>
        <p:blipFill rotWithShape="1">
          <a:blip r:embed="rId3">
            <a:alphaModFix/>
          </a:blip>
          <a:srcRect/>
          <a:stretch/>
        </p:blipFill>
        <p:spPr>
          <a:xfrm>
            <a:off x="1443387" y="1197473"/>
            <a:ext cx="551991" cy="461665"/>
          </a:xfrm>
          <a:prstGeom prst="rect">
            <a:avLst/>
          </a:prstGeom>
          <a:noFill/>
          <a:ln>
            <a:noFill/>
          </a:ln>
        </p:spPr>
      </p:pic>
      <p:sp>
        <p:nvSpPr>
          <p:cNvPr id="11" name="Google Shape;334;g10083df9ad4_0_36">
            <a:extLst>
              <a:ext uri="{FF2B5EF4-FFF2-40B4-BE49-F238E27FC236}">
                <a16:creationId xmlns:a16="http://schemas.microsoft.com/office/drawing/2014/main" id="{6E7BE270-DD36-352D-7651-29E8097F1351}"/>
              </a:ext>
            </a:extLst>
          </p:cNvPr>
          <p:cNvSpPr txBox="1">
            <a:spLocks/>
          </p:cNvSpPr>
          <p:nvPr/>
        </p:nvSpPr>
        <p:spPr>
          <a:xfrm>
            <a:off x="1430078" y="2652055"/>
            <a:ext cx="9201346" cy="3079228"/>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368300" algn="l" rtl="0">
              <a:lnSpc>
                <a:spcPct val="120000"/>
              </a:lnSpc>
              <a:spcBef>
                <a:spcPts val="0"/>
              </a:spcBef>
              <a:spcAft>
                <a:spcPts val="0"/>
              </a:spcAft>
              <a:buClr>
                <a:schemeClr val="tx1">
                  <a:lumMod val="50000"/>
                  <a:lumOff val="50000"/>
                </a:schemeClr>
              </a:buClr>
              <a:buSzPct val="100000"/>
              <a:buFont typeface="Calibri"/>
              <a:buChar char="•"/>
            </a:pPr>
            <a:r>
              <a:rPr lang="en-US" sz="2400" dirty="0">
                <a:latin typeface="Calibri"/>
                <a:ea typeface="Calibri"/>
                <a:cs typeface="Calibri"/>
                <a:sym typeface="Calibri"/>
              </a:rPr>
              <a:t>Review Session 4 and debrief the Self-Study activities completed after the session.</a:t>
            </a:r>
            <a:endParaRPr lang="en-US" sz="1600" dirty="0">
              <a:latin typeface="Calibri"/>
              <a:ea typeface="Calibri"/>
              <a:cs typeface="Calibri"/>
              <a:sym typeface="Calibri"/>
            </a:endParaRPr>
          </a:p>
          <a:p>
            <a:pPr marL="457200" lvl="0" indent="-368300" algn="l" rtl="0">
              <a:lnSpc>
                <a:spcPct val="120000"/>
              </a:lnSpc>
              <a:spcBef>
                <a:spcPts val="0"/>
              </a:spcBef>
              <a:spcAft>
                <a:spcPts val="0"/>
              </a:spcAft>
              <a:buClr>
                <a:schemeClr val="tx1">
                  <a:lumMod val="50000"/>
                  <a:lumOff val="50000"/>
                </a:schemeClr>
              </a:buClr>
              <a:buSzPct val="100000"/>
              <a:buFont typeface="Calibri"/>
              <a:buChar char="•"/>
            </a:pPr>
            <a:r>
              <a:rPr lang="en-US" sz="2400" dirty="0">
                <a:latin typeface="Calibri"/>
                <a:ea typeface="Calibri"/>
                <a:cs typeface="Calibri"/>
                <a:sym typeface="Calibri"/>
              </a:rPr>
              <a:t>Learn how to </a:t>
            </a:r>
            <a:r>
              <a:rPr lang="en-US" sz="2400" b="1" dirty="0">
                <a:latin typeface="Calibri"/>
                <a:ea typeface="Calibri"/>
                <a:cs typeface="Calibri"/>
                <a:sym typeface="Calibri"/>
              </a:rPr>
              <a:t>identify </a:t>
            </a:r>
            <a:r>
              <a:rPr lang="en-US" sz="2400" dirty="0">
                <a:latin typeface="Calibri"/>
                <a:ea typeface="Calibri"/>
                <a:cs typeface="Calibri"/>
                <a:sym typeface="Calibri"/>
              </a:rPr>
              <a:t>foundational principles of adult learning theory.</a:t>
            </a:r>
            <a:endParaRPr lang="en-US" sz="1600" dirty="0">
              <a:latin typeface="Calibri"/>
              <a:ea typeface="Calibri"/>
              <a:cs typeface="Calibri"/>
              <a:sym typeface="Calibri"/>
            </a:endParaRPr>
          </a:p>
          <a:p>
            <a:pPr marL="457200" lvl="0" indent="-368300" algn="l" rtl="0">
              <a:lnSpc>
                <a:spcPct val="120000"/>
              </a:lnSpc>
              <a:spcBef>
                <a:spcPts val="0"/>
              </a:spcBef>
              <a:spcAft>
                <a:spcPts val="0"/>
              </a:spcAft>
              <a:buClr>
                <a:schemeClr val="tx1">
                  <a:lumMod val="50000"/>
                  <a:lumOff val="50000"/>
                </a:schemeClr>
              </a:buClr>
              <a:buSzPct val="100000"/>
              <a:buFont typeface="Calibri"/>
              <a:buChar char="•"/>
            </a:pPr>
            <a:r>
              <a:rPr lang="en-US" sz="2400" dirty="0">
                <a:latin typeface="Calibri"/>
                <a:ea typeface="Calibri"/>
                <a:cs typeface="Calibri"/>
                <a:sym typeface="Calibri"/>
              </a:rPr>
              <a:t>Learn how to </a:t>
            </a:r>
            <a:r>
              <a:rPr lang="en-US" sz="2400" b="1" dirty="0">
                <a:latin typeface="Calibri"/>
                <a:ea typeface="Calibri"/>
                <a:cs typeface="Calibri"/>
                <a:sym typeface="Calibri"/>
              </a:rPr>
              <a:t>apply</a:t>
            </a:r>
            <a:r>
              <a:rPr lang="en-US" sz="2400" dirty="0">
                <a:latin typeface="Calibri"/>
                <a:ea typeface="Calibri"/>
                <a:cs typeface="Calibri"/>
                <a:sym typeface="Calibri"/>
              </a:rPr>
              <a:t> foundational principles of adult learning theory.</a:t>
            </a:r>
            <a:endParaRPr lang="en-US" sz="1600" dirty="0">
              <a:latin typeface="Calibri"/>
              <a:ea typeface="Calibri"/>
              <a:cs typeface="Calibri"/>
              <a:sym typeface="Calibri"/>
            </a:endParaRPr>
          </a:p>
          <a:p>
            <a:pPr marL="457200" lvl="0" indent="-355600" algn="l" rtl="0">
              <a:lnSpc>
                <a:spcPct val="120000"/>
              </a:lnSpc>
              <a:spcBef>
                <a:spcPts val="0"/>
              </a:spcBef>
              <a:spcAft>
                <a:spcPts val="0"/>
              </a:spcAft>
              <a:buClr>
                <a:schemeClr val="tx1">
                  <a:lumMod val="50000"/>
                  <a:lumOff val="50000"/>
                </a:schemeClr>
              </a:buClr>
              <a:buSzPct val="90909"/>
              <a:buFont typeface="Calibri"/>
              <a:buChar char="•"/>
            </a:pPr>
            <a:r>
              <a:rPr lang="en-US" sz="2400" dirty="0">
                <a:latin typeface="Calibri"/>
                <a:ea typeface="Calibri"/>
                <a:cs typeface="Calibri"/>
                <a:sym typeface="Calibri"/>
              </a:rPr>
              <a:t>Preview the Self-Study activities to be completed before Session 6.</a:t>
            </a:r>
            <a:endParaRPr lang="en-US" sz="2400" dirty="0">
              <a:latin typeface="Calibri"/>
              <a:ea typeface="Calibri"/>
              <a:cs typeface="Calibri"/>
            </a:endParaRPr>
          </a:p>
        </p:txBody>
      </p:sp>
      <p:sp>
        <p:nvSpPr>
          <p:cNvPr id="14" name="Google Shape;336;g10083df9ad4_0_36">
            <a:extLst>
              <a:ext uri="{FF2B5EF4-FFF2-40B4-BE49-F238E27FC236}">
                <a16:creationId xmlns:a16="http://schemas.microsoft.com/office/drawing/2014/main" id="{BBE3094E-136E-55D9-BA5A-DFA2E8684BBC}"/>
              </a:ext>
            </a:extLst>
          </p:cNvPr>
          <p:cNvSpPr txBox="1">
            <a:spLocks noGrp="1"/>
          </p:cNvSpPr>
          <p:nvPr>
            <p:ph type="title" idx="4294967295"/>
          </p:nvPr>
        </p:nvSpPr>
        <p:spPr>
          <a:xfrm>
            <a:off x="1430078" y="1889386"/>
            <a:ext cx="8686801" cy="76266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3200" b="1" dirty="0">
                <a:latin typeface="Trebuchet MS" panose="020B0603020202020204" pitchFamily="34" charset="0"/>
                <a:ea typeface="Calibri"/>
                <a:cs typeface="Calibri"/>
                <a:sym typeface="Calibri"/>
              </a:rPr>
              <a:t>Goals for Today</a:t>
            </a:r>
            <a:endParaRPr sz="3200" dirty="0">
              <a:latin typeface="Trebuchet MS" panose="020B0603020202020204" pitchFamily="34" charset="0"/>
            </a:endParaRPr>
          </a:p>
        </p:txBody>
      </p:sp>
    </p:spTree>
    <p:extLst>
      <p:ext uri="{BB962C8B-B14F-4D97-AF65-F5344CB8AC3E}">
        <p14:creationId xmlns:p14="http://schemas.microsoft.com/office/powerpoint/2010/main" val="1819802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6</a:t>
            </a:fld>
            <a:endParaRPr dirty="0"/>
          </a:p>
        </p:txBody>
      </p:sp>
      <p:sp>
        <p:nvSpPr>
          <p:cNvPr id="7" name="Google Shape;326;p12">
            <a:extLst>
              <a:ext uri="{FF2B5EF4-FFF2-40B4-BE49-F238E27FC236}">
                <a16:creationId xmlns:a16="http://schemas.microsoft.com/office/drawing/2014/main" id="{BD8E8ADC-8BCA-869F-F1F1-1D005D30ED95}"/>
              </a:ext>
            </a:extLst>
          </p:cNvPr>
          <p:cNvSpPr txBox="1"/>
          <p:nvPr/>
        </p:nvSpPr>
        <p:spPr>
          <a:xfrm>
            <a:off x="1755648" y="993686"/>
            <a:ext cx="8440974" cy="523180"/>
          </a:xfrm>
          <a:prstGeom prst="rect">
            <a:avLst/>
          </a:prstGeom>
          <a:noFill/>
          <a:ln>
            <a:noFill/>
          </a:ln>
        </p:spPr>
        <p:txBody>
          <a:bodyPr spcFirstLastPara="1" wrap="square" lIns="91425" tIns="45700" rIns="91425" bIns="45700" anchor="t" anchorCtr="0">
            <a:spAutoFit/>
          </a:bodyPr>
          <a:lstStyle/>
          <a:p>
            <a:pPr lvl="0">
              <a:buClr>
                <a:srgbClr val="000000"/>
              </a:buClr>
              <a:buSzPts val="2400"/>
            </a:pPr>
            <a:r>
              <a:rPr lang="en-US" sz="2800" b="1" i="0" u="none" strike="noStrike" cap="none" dirty="0">
                <a:solidFill>
                  <a:schemeClr val="dk1"/>
                </a:solidFill>
                <a:latin typeface="Trebuchet MS" panose="020B0603020202020204" pitchFamily="34" charset="0"/>
                <a:ea typeface="Calibri"/>
                <a:cs typeface="Calibri"/>
                <a:sym typeface="Calibri"/>
              </a:rPr>
              <a:t>Debrief</a:t>
            </a:r>
            <a:endParaRPr sz="1600" b="0" i="0" u="none" strike="noStrike" cap="none" dirty="0">
              <a:solidFill>
                <a:srgbClr val="000000"/>
              </a:solidFill>
              <a:latin typeface="Trebuchet MS" panose="020B0603020202020204" pitchFamily="34" charset="0"/>
              <a:ea typeface="Arial"/>
              <a:cs typeface="Arial"/>
              <a:sym typeface="Arial"/>
            </a:endParaRPr>
          </a:p>
        </p:txBody>
      </p:sp>
      <p:sp>
        <p:nvSpPr>
          <p:cNvPr id="11" name="Google Shape;334;g10083df9ad4_0_36">
            <a:extLst>
              <a:ext uri="{FF2B5EF4-FFF2-40B4-BE49-F238E27FC236}">
                <a16:creationId xmlns:a16="http://schemas.microsoft.com/office/drawing/2014/main" id="{6E7BE270-DD36-352D-7651-29E8097F1351}"/>
              </a:ext>
            </a:extLst>
          </p:cNvPr>
          <p:cNvSpPr txBox="1">
            <a:spLocks/>
          </p:cNvSpPr>
          <p:nvPr/>
        </p:nvSpPr>
        <p:spPr>
          <a:xfrm>
            <a:off x="1092708" y="2194560"/>
            <a:ext cx="9753599" cy="375513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rtl="0">
              <a:lnSpc>
                <a:spcPct val="120000"/>
              </a:lnSpc>
              <a:spcBef>
                <a:spcPts val="0"/>
              </a:spcBef>
              <a:spcAft>
                <a:spcPts val="0"/>
              </a:spcAft>
              <a:buClr>
                <a:schemeClr val="dk1"/>
              </a:buClr>
              <a:buSzPts val="1100"/>
              <a:buFont typeface="Arial"/>
              <a:buNone/>
            </a:pPr>
            <a:r>
              <a:rPr lang="en-US" sz="2200" b="1" dirty="0">
                <a:latin typeface="Calibri"/>
                <a:ea typeface="Calibri"/>
                <a:cs typeface="Calibri"/>
                <a:sym typeface="Calibri"/>
              </a:rPr>
              <a:t>Handout 5: Teachers Taking Up Explicit Instruction: The Impact of a Professional Development and Directive Instructional Coaching Model</a:t>
            </a:r>
            <a:endParaRPr lang="en-US" sz="2200" b="1" dirty="0">
              <a:latin typeface="Calibri"/>
              <a:ea typeface="Calibri"/>
              <a:cs typeface="Calibri"/>
            </a:endParaRPr>
          </a:p>
          <a:p>
            <a:pPr marL="285750" indent="-285750">
              <a:lnSpc>
                <a:spcPct val="120000"/>
              </a:lnSpc>
              <a:spcBef>
                <a:spcPts val="0"/>
              </a:spcBef>
              <a:buClr>
                <a:schemeClr val="tx1">
                  <a:lumMod val="50000"/>
                  <a:lumOff val="50000"/>
                </a:schemeClr>
              </a:buClr>
              <a:buSzPct val="100000"/>
            </a:pPr>
            <a:r>
              <a:rPr lang="en-US" sz="2200" dirty="0">
                <a:latin typeface="Calibri"/>
                <a:cs typeface="Calibri"/>
                <a:sym typeface="Calibri"/>
              </a:rPr>
              <a:t>Share any questions or comments about this reading.</a:t>
            </a:r>
            <a:endParaRPr lang="en-US" sz="2200" dirty="0">
              <a:latin typeface="Calibri"/>
              <a:ea typeface="Calibri"/>
              <a:cs typeface="Calibri"/>
            </a:endParaRPr>
          </a:p>
          <a:p>
            <a:pPr marL="0" lvl="0" indent="0" algn="l" rtl="0">
              <a:lnSpc>
                <a:spcPct val="120000"/>
              </a:lnSpc>
              <a:spcBef>
                <a:spcPts val="0"/>
              </a:spcBef>
              <a:spcAft>
                <a:spcPts val="0"/>
              </a:spcAft>
              <a:buClr>
                <a:schemeClr val="tx1">
                  <a:lumMod val="50000"/>
                  <a:lumOff val="50000"/>
                </a:schemeClr>
              </a:buClr>
              <a:buSzPts val="3200"/>
              <a:buNone/>
            </a:pPr>
            <a:r>
              <a:rPr lang="en-US" sz="2200" b="1" dirty="0">
                <a:latin typeface="Calibri"/>
                <a:ea typeface="Calibri"/>
                <a:cs typeface="Calibri"/>
                <a:sym typeface="Calibri"/>
              </a:rPr>
              <a:t>Self-Study 1: Reflections on Session 4</a:t>
            </a:r>
          </a:p>
          <a:p>
            <a:pPr marL="285750" indent="-285750">
              <a:lnSpc>
                <a:spcPct val="120000"/>
              </a:lnSpc>
              <a:spcBef>
                <a:spcPts val="0"/>
              </a:spcBef>
              <a:buClr>
                <a:schemeClr val="tx1">
                  <a:lumMod val="50000"/>
                  <a:lumOff val="50000"/>
                </a:schemeClr>
              </a:buClr>
              <a:buSzPct val="100000"/>
            </a:pPr>
            <a:r>
              <a:rPr lang="en-US" sz="2200" dirty="0">
                <a:latin typeface="Calibri"/>
                <a:ea typeface="Calibri"/>
                <a:cs typeface="Calibri"/>
              </a:rPr>
              <a:t>How can we ensure that teachers teach in ways that are most effective in promoting student learning?</a:t>
            </a:r>
            <a:endParaRPr lang="en-US" sz="2200" dirty="0">
              <a:latin typeface="Calibri"/>
              <a:ea typeface="Calibri"/>
              <a:cs typeface="Calibri"/>
              <a:sym typeface="Calibri"/>
            </a:endParaRPr>
          </a:p>
          <a:p>
            <a:pPr marL="285750" indent="-285750">
              <a:lnSpc>
                <a:spcPct val="120000"/>
              </a:lnSpc>
              <a:spcBef>
                <a:spcPts val="0"/>
              </a:spcBef>
              <a:buClr>
                <a:schemeClr val="tx1">
                  <a:lumMod val="50000"/>
                  <a:lumOff val="50000"/>
                </a:schemeClr>
              </a:buClr>
              <a:buSzPct val="100000"/>
            </a:pPr>
            <a:r>
              <a:rPr lang="en-US" sz="2200" dirty="0">
                <a:latin typeface="Calibri"/>
                <a:ea typeface="Calibri"/>
                <a:cs typeface="Calibri"/>
                <a:sym typeface="Calibri"/>
              </a:rPr>
              <a:t>Any comments or questions about Session 4?</a:t>
            </a:r>
          </a:p>
          <a:p>
            <a:pPr marL="0" lvl="0" indent="0" algn="l" rtl="0">
              <a:lnSpc>
                <a:spcPct val="120000"/>
              </a:lnSpc>
              <a:spcBef>
                <a:spcPts val="0"/>
              </a:spcBef>
              <a:spcAft>
                <a:spcPts val="0"/>
              </a:spcAft>
              <a:buSzPts val="3200"/>
              <a:buNone/>
            </a:pPr>
            <a:r>
              <a:rPr lang="en-US" sz="2200" b="1" dirty="0">
                <a:latin typeface="Calibri"/>
                <a:ea typeface="Calibri"/>
                <a:cs typeface="Calibri"/>
                <a:sym typeface="Calibri"/>
              </a:rPr>
              <a:t>Self-Study 2: Video 4</a:t>
            </a:r>
            <a:r>
              <a:rPr lang="en-US" sz="2200" b="1">
                <a:latin typeface="Calibri"/>
                <a:ea typeface="Calibri"/>
                <a:cs typeface="Calibri"/>
                <a:sym typeface="Calibri"/>
              </a:rPr>
              <a:t>: Video Viewing Guide for Active </a:t>
            </a:r>
            <a:r>
              <a:rPr lang="en-US" sz="2200" b="1" dirty="0">
                <a:latin typeface="Calibri"/>
                <a:ea typeface="Calibri"/>
                <a:cs typeface="Calibri"/>
                <a:sym typeface="Calibri"/>
              </a:rPr>
              <a:t>Participation Part 1</a:t>
            </a:r>
          </a:p>
          <a:p>
            <a:pPr marL="285750" lvl="0" indent="-285750">
              <a:lnSpc>
                <a:spcPct val="120000"/>
              </a:lnSpc>
              <a:spcBef>
                <a:spcPts val="0"/>
              </a:spcBef>
              <a:buClr>
                <a:schemeClr val="tx1">
                  <a:lumMod val="50000"/>
                  <a:lumOff val="50000"/>
                </a:schemeClr>
              </a:buClr>
              <a:buSzPct val="100000"/>
            </a:pPr>
            <a:r>
              <a:rPr lang="en-US" sz="2200" dirty="0">
                <a:latin typeface="Calibri"/>
                <a:cs typeface="Calibri"/>
                <a:sym typeface="Calibri"/>
              </a:rPr>
              <a:t>Share responses to questions about Self-Study 2.</a:t>
            </a:r>
            <a:endParaRPr lang="en-US" sz="2200" dirty="0">
              <a:latin typeface="Calibri"/>
              <a:cs typeface="Calibri"/>
            </a:endParaRPr>
          </a:p>
        </p:txBody>
      </p:sp>
      <p:sp>
        <p:nvSpPr>
          <p:cNvPr id="14" name="Google Shape;336;g10083df9ad4_0_36">
            <a:extLst>
              <a:ext uri="{FF2B5EF4-FFF2-40B4-BE49-F238E27FC236}">
                <a16:creationId xmlns:a16="http://schemas.microsoft.com/office/drawing/2014/main" id="{BBE3094E-136E-55D9-BA5A-DFA2E8684BBC}"/>
              </a:ext>
            </a:extLst>
          </p:cNvPr>
          <p:cNvSpPr txBox="1">
            <a:spLocks noGrp="1"/>
          </p:cNvSpPr>
          <p:nvPr>
            <p:ph type="title" idx="4294967295"/>
          </p:nvPr>
        </p:nvSpPr>
        <p:spPr>
          <a:xfrm>
            <a:off x="1090569" y="1516867"/>
            <a:ext cx="9026310" cy="67769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kumimoji="0" lang="en-US" sz="2400" b="1" i="0" u="none" strike="noStrike" kern="0" cap="none" spc="0" normalizeH="0" baseline="0" noProof="0" dirty="0">
                <a:ln>
                  <a:noFill/>
                </a:ln>
                <a:solidFill>
                  <a:srgbClr val="000000"/>
                </a:solidFill>
                <a:effectLst/>
                <a:uLnTx/>
                <a:uFillTx/>
                <a:latin typeface="Trebuchet MS" panose="020B0603020202020204" pitchFamily="34" charset="0"/>
                <a:ea typeface="Calibri"/>
                <a:cs typeface="Calibri"/>
                <a:sym typeface="Calibri"/>
              </a:rPr>
              <a:t>Review of Module 2, Session 4</a:t>
            </a:r>
            <a:endParaRPr sz="2400" dirty="0">
              <a:latin typeface="Trebuchet MS" panose="020B0603020202020204" pitchFamily="34" charset="0"/>
            </a:endParaRPr>
          </a:p>
        </p:txBody>
      </p:sp>
      <p:pic>
        <p:nvPicPr>
          <p:cNvPr id="2" name="Picture 1">
            <a:extLst>
              <a:ext uri="{FF2B5EF4-FFF2-40B4-BE49-F238E27FC236}">
                <a16:creationId xmlns:a16="http://schemas.microsoft.com/office/drawing/2014/main" id="{F6A9F8B7-77D2-58F2-B43D-8F09F47CCCCF}"/>
              </a:ext>
            </a:extLst>
          </p:cNvPr>
          <p:cNvPicPr>
            <a:picLocks noChangeAspect="1"/>
          </p:cNvPicPr>
          <p:nvPr/>
        </p:nvPicPr>
        <p:blipFill>
          <a:blip r:embed="rId3"/>
          <a:stretch>
            <a:fillRect/>
          </a:stretch>
        </p:blipFill>
        <p:spPr>
          <a:xfrm>
            <a:off x="1090569" y="993686"/>
            <a:ext cx="530398" cy="463336"/>
          </a:xfrm>
          <a:prstGeom prst="rect">
            <a:avLst/>
          </a:prstGeom>
        </p:spPr>
      </p:pic>
    </p:spTree>
    <p:extLst>
      <p:ext uri="{BB962C8B-B14F-4D97-AF65-F5344CB8AC3E}">
        <p14:creationId xmlns:p14="http://schemas.microsoft.com/office/powerpoint/2010/main" val="3711401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7</a:t>
            </a:fld>
            <a:endParaRPr dirty="0"/>
          </a:p>
        </p:txBody>
      </p:sp>
      <p:sp>
        <p:nvSpPr>
          <p:cNvPr id="14" name="Google Shape;336;g10083df9ad4_0_36">
            <a:extLst>
              <a:ext uri="{FF2B5EF4-FFF2-40B4-BE49-F238E27FC236}">
                <a16:creationId xmlns:a16="http://schemas.microsoft.com/office/drawing/2014/main" id="{BBE3094E-136E-55D9-BA5A-DFA2E8684BBC}"/>
              </a:ext>
            </a:extLst>
          </p:cNvPr>
          <p:cNvSpPr txBox="1">
            <a:spLocks noGrp="1"/>
          </p:cNvSpPr>
          <p:nvPr>
            <p:ph type="title" idx="4294967295"/>
          </p:nvPr>
        </p:nvSpPr>
        <p:spPr>
          <a:xfrm>
            <a:off x="816864" y="1139953"/>
            <a:ext cx="9424416" cy="110337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3200" b="1" dirty="0">
                <a:latin typeface="Trebuchet MS" panose="020B0603020202020204" pitchFamily="34" charset="0"/>
                <a:ea typeface="Calibri"/>
                <a:cs typeface="Calibri"/>
                <a:sym typeface="Calibri"/>
              </a:rPr>
              <a:t>Literacy Coach Domain and Standards: Session 5</a:t>
            </a:r>
            <a:endParaRPr sz="3200" dirty="0">
              <a:latin typeface="Trebuchet MS" panose="020B0603020202020204" pitchFamily="34" charset="0"/>
            </a:endParaRPr>
          </a:p>
        </p:txBody>
      </p:sp>
      <p:sp>
        <p:nvSpPr>
          <p:cNvPr id="2" name="Google Shape;206;p12">
            <a:extLst>
              <a:ext uri="{FF2B5EF4-FFF2-40B4-BE49-F238E27FC236}">
                <a16:creationId xmlns:a16="http://schemas.microsoft.com/office/drawing/2014/main" id="{9774401E-5385-8F79-7515-E0E7CA574DAC}"/>
              </a:ext>
            </a:extLst>
          </p:cNvPr>
          <p:cNvSpPr txBox="1">
            <a:spLocks/>
          </p:cNvSpPr>
          <p:nvPr/>
        </p:nvSpPr>
        <p:spPr>
          <a:xfrm>
            <a:off x="814959" y="2243328"/>
            <a:ext cx="9909810" cy="3742943"/>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3688" indent="-293688">
              <a:lnSpc>
                <a:spcPct val="100000"/>
              </a:lnSpc>
              <a:spcBef>
                <a:spcPts val="0"/>
              </a:spcBef>
              <a:buClr>
                <a:schemeClr val="dk1"/>
              </a:buClr>
              <a:buSzPts val="2400"/>
              <a:buFont typeface="Arial" panose="020B0604020202020204" pitchFamily="34" charset="0"/>
              <a:buNone/>
            </a:pPr>
            <a:r>
              <a:rPr lang="en-US" sz="2400" dirty="0">
                <a:latin typeface="Calibri"/>
                <a:ea typeface="Calibri"/>
                <a:cs typeface="Calibri"/>
                <a:sym typeface="Calibri"/>
              </a:rPr>
              <a:t>B</a:t>
            </a:r>
            <a:r>
              <a:rPr lang="en-US" sz="2400" b="1" dirty="0">
                <a:latin typeface="Calibri"/>
                <a:ea typeface="Calibri"/>
                <a:cs typeface="Calibri"/>
                <a:sym typeface="Calibri"/>
              </a:rPr>
              <a:t>. </a:t>
            </a:r>
            <a:r>
              <a:rPr lang="en-US" sz="2400" dirty="0">
                <a:latin typeface="Calibri"/>
                <a:ea typeface="Calibri"/>
                <a:cs typeface="Calibri"/>
                <a:sym typeface="Calibri"/>
              </a:rPr>
              <a:t>Knowledge of and ability to apply effective pedagogy and andragogy. </a:t>
            </a:r>
            <a:br>
              <a:rPr lang="en-US" sz="2400" dirty="0">
                <a:latin typeface="Calibri"/>
                <a:ea typeface="Calibri"/>
                <a:cs typeface="Calibri"/>
                <a:sym typeface="Calibri"/>
              </a:rPr>
            </a:br>
            <a:r>
              <a:rPr lang="en-US" sz="2400" dirty="0">
                <a:latin typeface="Calibri"/>
                <a:ea typeface="Calibri"/>
                <a:cs typeface="Calibri"/>
                <a:sym typeface="Calibri"/>
              </a:rPr>
              <a:t>Coaches will be able to:</a:t>
            </a:r>
            <a:endParaRPr lang="en-US" sz="2400" dirty="0"/>
          </a:p>
          <a:p>
            <a:pPr marL="0" indent="0">
              <a:lnSpc>
                <a:spcPct val="100000"/>
              </a:lnSpc>
              <a:spcBef>
                <a:spcPts val="0"/>
              </a:spcBef>
              <a:buClr>
                <a:schemeClr val="dk1"/>
              </a:buClr>
              <a:buSzPts val="2400"/>
              <a:buFont typeface="Arial" panose="020B0604020202020204" pitchFamily="34" charset="0"/>
              <a:buNone/>
            </a:pPr>
            <a:endParaRPr lang="en-US" sz="2400" dirty="0">
              <a:latin typeface="Calibri"/>
              <a:ea typeface="Calibri"/>
              <a:cs typeface="Calibri"/>
              <a:sym typeface="Calibri"/>
            </a:endParaRPr>
          </a:p>
          <a:p>
            <a:pPr marL="747713" indent="-284163">
              <a:lnSpc>
                <a:spcPct val="100000"/>
              </a:lnSpc>
              <a:spcBef>
                <a:spcPts val="0"/>
              </a:spcBef>
              <a:buClr>
                <a:schemeClr val="dk1"/>
              </a:buClr>
              <a:buSzPts val="2400"/>
              <a:buFont typeface="Arial" panose="020B0604020202020204" pitchFamily="34" charset="0"/>
              <a:buNone/>
            </a:pPr>
            <a:r>
              <a:rPr lang="en-US" sz="2400" dirty="0">
                <a:latin typeface="Calibri"/>
                <a:ea typeface="Calibri"/>
                <a:cs typeface="Calibri"/>
                <a:sym typeface="Calibri"/>
              </a:rPr>
              <a:t>2. Identify and apply foundational principles of adult learning theory.</a:t>
            </a:r>
          </a:p>
        </p:txBody>
      </p:sp>
    </p:spTree>
    <p:extLst>
      <p:ext uri="{BB962C8B-B14F-4D97-AF65-F5344CB8AC3E}">
        <p14:creationId xmlns:p14="http://schemas.microsoft.com/office/powerpoint/2010/main" val="1266081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8</a:t>
            </a:fld>
            <a:endParaRPr dirty="0"/>
          </a:p>
        </p:txBody>
      </p:sp>
      <p:sp>
        <p:nvSpPr>
          <p:cNvPr id="7" name="Google Shape;412;p21">
            <a:extLst>
              <a:ext uri="{FF2B5EF4-FFF2-40B4-BE49-F238E27FC236}">
                <a16:creationId xmlns:a16="http://schemas.microsoft.com/office/drawing/2014/main" id="{B681CADB-0A29-5479-565D-1A3D8D150B2B}"/>
              </a:ext>
            </a:extLst>
          </p:cNvPr>
          <p:cNvSpPr txBox="1">
            <a:spLocks/>
          </p:cNvSpPr>
          <p:nvPr/>
        </p:nvSpPr>
        <p:spPr>
          <a:xfrm>
            <a:off x="1305863" y="1844362"/>
            <a:ext cx="8361797" cy="58473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ct val="108108"/>
              <a:buFont typeface="Arial" panose="020B0604020202020204" pitchFamily="34" charset="0"/>
              <a:buNone/>
            </a:pPr>
            <a:r>
              <a:rPr lang="en-US" sz="3200" b="1" dirty="0">
                <a:latin typeface="Calibri"/>
                <a:ea typeface="Calibri"/>
                <a:cs typeface="Calibri"/>
                <a:sym typeface="Calibri"/>
              </a:rPr>
              <a:t>Building Knowledge of Adult Learners</a:t>
            </a:r>
            <a:endParaRPr lang="en-US" sz="3200" b="1" dirty="0"/>
          </a:p>
        </p:txBody>
      </p:sp>
      <p:sp>
        <p:nvSpPr>
          <p:cNvPr id="9" name="Google Shape;413;p21">
            <a:extLst>
              <a:ext uri="{FF2B5EF4-FFF2-40B4-BE49-F238E27FC236}">
                <a16:creationId xmlns:a16="http://schemas.microsoft.com/office/drawing/2014/main" id="{07F5EA68-CFD4-418C-60C8-79F294DD6600}"/>
              </a:ext>
            </a:extLst>
          </p:cNvPr>
          <p:cNvSpPr txBox="1"/>
          <p:nvPr/>
        </p:nvSpPr>
        <p:spPr>
          <a:xfrm>
            <a:off x="1828800" y="1030094"/>
            <a:ext cx="4090526"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dirty="0">
                <a:solidFill>
                  <a:schemeClr val="dk1"/>
                </a:solidFill>
                <a:latin typeface="Trebuchet MS" panose="020B0603020202020204" pitchFamily="34" charset="0"/>
                <a:ea typeface="Calibri"/>
                <a:cs typeface="Calibri"/>
                <a:sym typeface="Calibri"/>
              </a:rPr>
              <a:t>Learn and Confirm</a:t>
            </a:r>
            <a:endParaRPr sz="3200" b="0" i="0" u="none" strike="noStrike" cap="none" dirty="0">
              <a:solidFill>
                <a:srgbClr val="000000"/>
              </a:solidFill>
              <a:latin typeface="Trebuchet MS" panose="020B0603020202020204" pitchFamily="34" charset="0"/>
              <a:ea typeface="Arial"/>
              <a:cs typeface="Arial"/>
              <a:sym typeface="Arial"/>
            </a:endParaRPr>
          </a:p>
        </p:txBody>
      </p:sp>
      <p:pic>
        <p:nvPicPr>
          <p:cNvPr id="11" name="Google Shape;415;p21">
            <a:extLst>
              <a:ext uri="{FF2B5EF4-FFF2-40B4-BE49-F238E27FC236}">
                <a16:creationId xmlns:a16="http://schemas.microsoft.com/office/drawing/2014/main" id="{89121852-862A-10B7-F7CF-BFCEB3A1216F}"/>
              </a:ext>
            </a:extLst>
          </p:cNvPr>
          <p:cNvPicPr preferRelativeResize="0"/>
          <p:nvPr/>
        </p:nvPicPr>
        <p:blipFill rotWithShape="1">
          <a:blip r:embed="rId3">
            <a:alphaModFix/>
          </a:blip>
          <a:srcRect/>
          <a:stretch/>
        </p:blipFill>
        <p:spPr>
          <a:xfrm>
            <a:off x="1307411" y="1086833"/>
            <a:ext cx="521389" cy="471255"/>
          </a:xfrm>
          <a:prstGeom prst="rect">
            <a:avLst/>
          </a:prstGeom>
          <a:noFill/>
          <a:ln>
            <a:noFill/>
          </a:ln>
        </p:spPr>
      </p:pic>
      <p:pic>
        <p:nvPicPr>
          <p:cNvPr id="4" name="Picture 3">
            <a:extLst>
              <a:ext uri="{FF2B5EF4-FFF2-40B4-BE49-F238E27FC236}">
                <a16:creationId xmlns:a16="http://schemas.microsoft.com/office/drawing/2014/main" id="{D65D67D2-608C-4D98-D24B-EFEEB7185DEE}"/>
              </a:ext>
            </a:extLst>
          </p:cNvPr>
          <p:cNvPicPr>
            <a:picLocks noChangeAspect="1"/>
          </p:cNvPicPr>
          <p:nvPr/>
        </p:nvPicPr>
        <p:blipFill>
          <a:blip r:embed="rId4"/>
          <a:stretch>
            <a:fillRect/>
          </a:stretch>
        </p:blipFill>
        <p:spPr>
          <a:xfrm>
            <a:off x="2621280" y="2673292"/>
            <a:ext cx="5632704" cy="3436044"/>
          </a:xfrm>
          <a:prstGeom prst="rect">
            <a:avLst/>
          </a:prstGeom>
        </p:spPr>
      </p:pic>
    </p:spTree>
    <p:extLst>
      <p:ext uri="{BB962C8B-B14F-4D97-AF65-F5344CB8AC3E}">
        <p14:creationId xmlns:p14="http://schemas.microsoft.com/office/powerpoint/2010/main" val="4113726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9</a:t>
            </a:fld>
            <a:endParaRPr dirty="0"/>
          </a:p>
        </p:txBody>
      </p:sp>
      <p:sp>
        <p:nvSpPr>
          <p:cNvPr id="7" name="Google Shape;412;p21">
            <a:extLst>
              <a:ext uri="{FF2B5EF4-FFF2-40B4-BE49-F238E27FC236}">
                <a16:creationId xmlns:a16="http://schemas.microsoft.com/office/drawing/2014/main" id="{B681CADB-0A29-5479-565D-1A3D8D150B2B}"/>
              </a:ext>
            </a:extLst>
          </p:cNvPr>
          <p:cNvSpPr txBox="1">
            <a:spLocks/>
          </p:cNvSpPr>
          <p:nvPr/>
        </p:nvSpPr>
        <p:spPr>
          <a:xfrm>
            <a:off x="1024129" y="1020403"/>
            <a:ext cx="8447139" cy="1015662"/>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ct val="108108"/>
              <a:buFont typeface="Arial" panose="020B0604020202020204" pitchFamily="34" charset="0"/>
              <a:buNone/>
            </a:pPr>
            <a:r>
              <a:rPr lang="en-US" sz="3200" b="1" dirty="0">
                <a:latin typeface="Calibri"/>
                <a:ea typeface="Calibri"/>
                <a:cs typeface="Calibri"/>
                <a:sym typeface="Calibri"/>
              </a:rPr>
              <a:t>Building Knowledge of Adult Learners</a:t>
            </a:r>
            <a:endParaRPr lang="en-US" sz="3200" b="1" dirty="0"/>
          </a:p>
        </p:txBody>
      </p:sp>
      <p:pic>
        <p:nvPicPr>
          <p:cNvPr id="2" name="Picture 1">
            <a:extLst>
              <a:ext uri="{FF2B5EF4-FFF2-40B4-BE49-F238E27FC236}">
                <a16:creationId xmlns:a16="http://schemas.microsoft.com/office/drawing/2014/main" id="{E1F7F8A0-CA69-DF5B-F160-E33D1C270C04}"/>
              </a:ext>
            </a:extLst>
          </p:cNvPr>
          <p:cNvPicPr>
            <a:picLocks noChangeAspect="1"/>
          </p:cNvPicPr>
          <p:nvPr/>
        </p:nvPicPr>
        <p:blipFill>
          <a:blip r:embed="rId3"/>
          <a:stretch>
            <a:fillRect/>
          </a:stretch>
        </p:blipFill>
        <p:spPr>
          <a:xfrm>
            <a:off x="4572000" y="1710840"/>
            <a:ext cx="2353134" cy="2938272"/>
          </a:xfrm>
          <a:prstGeom prst="rect">
            <a:avLst/>
          </a:prstGeom>
        </p:spPr>
      </p:pic>
      <p:sp>
        <p:nvSpPr>
          <p:cNvPr id="5" name="TextBox 4">
            <a:extLst>
              <a:ext uri="{FF2B5EF4-FFF2-40B4-BE49-F238E27FC236}">
                <a16:creationId xmlns:a16="http://schemas.microsoft.com/office/drawing/2014/main" id="{3F8C21AD-14CE-DBBF-9239-7A6E48C0956A}"/>
              </a:ext>
            </a:extLst>
          </p:cNvPr>
          <p:cNvSpPr txBox="1"/>
          <p:nvPr/>
        </p:nvSpPr>
        <p:spPr>
          <a:xfrm>
            <a:off x="1360349" y="4747087"/>
            <a:ext cx="8447139" cy="1015663"/>
          </a:xfrm>
          <a:prstGeom prst="rect">
            <a:avLst/>
          </a:prstGeom>
          <a:noFill/>
        </p:spPr>
        <p:txBody>
          <a:bodyPr wrap="square">
            <a:spAutoFit/>
          </a:bodyPr>
          <a:lstStyle/>
          <a:p>
            <a:pPr marL="342900" indent="-342900">
              <a:buClr>
                <a:schemeClr val="tx1">
                  <a:lumMod val="50000"/>
                  <a:lumOff val="50000"/>
                </a:schemeClr>
              </a:buClr>
              <a:buSzPts val="1800"/>
              <a:buFont typeface="Arial"/>
              <a:buChar char="•"/>
            </a:pPr>
            <a:r>
              <a:rPr lang="en-US" sz="2000" b="1" dirty="0">
                <a:solidFill>
                  <a:srgbClr val="0000FF"/>
                </a:solidFill>
                <a:latin typeface="Calibri"/>
                <a:cs typeface="Calibri"/>
                <a:hlinkClick r:id="rId4"/>
              </a:rPr>
              <a:t>Video 1: Vision of an Adult Learner</a:t>
            </a:r>
            <a:r>
              <a:rPr lang="en-US" sz="2000" b="1" dirty="0">
                <a:solidFill>
                  <a:srgbClr val="0000FF"/>
                </a:solidFill>
                <a:latin typeface="Calibri"/>
                <a:cs typeface="Calibri"/>
              </a:rPr>
              <a:t> </a:t>
            </a:r>
            <a:r>
              <a:rPr lang="en-US" sz="2000" dirty="0">
                <a:solidFill>
                  <a:schemeClr val="dk1"/>
                </a:solidFill>
                <a:latin typeface="Calibri"/>
                <a:cs typeface="Calibri"/>
              </a:rPr>
              <a:t>presents aspects of adult learning.</a:t>
            </a:r>
          </a:p>
          <a:p>
            <a:pPr marL="342900" indent="-342900">
              <a:buClr>
                <a:schemeClr val="tx1">
                  <a:lumMod val="50000"/>
                  <a:lumOff val="50000"/>
                </a:schemeClr>
              </a:buClr>
              <a:buSzPts val="1800"/>
              <a:buFont typeface="Arial"/>
              <a:buChar char="•"/>
            </a:pPr>
            <a:r>
              <a:rPr lang="en-US" sz="2000" dirty="0">
                <a:solidFill>
                  <a:schemeClr val="dk1"/>
                </a:solidFill>
                <a:latin typeface="Calibri"/>
                <a:cs typeface="Calibri"/>
              </a:rPr>
              <a:t>How do you learn best? </a:t>
            </a:r>
          </a:p>
          <a:p>
            <a:pPr marL="342900" indent="-342900">
              <a:buClr>
                <a:schemeClr val="tx1">
                  <a:lumMod val="50000"/>
                  <a:lumOff val="50000"/>
                </a:schemeClr>
              </a:buClr>
              <a:buSzPts val="1800"/>
              <a:buFont typeface="Arial"/>
              <a:buChar char="•"/>
            </a:pPr>
            <a:r>
              <a:rPr lang="en-US" sz="2000" dirty="0">
                <a:solidFill>
                  <a:schemeClr val="dk1"/>
                </a:solidFill>
                <a:latin typeface="Calibri"/>
                <a:cs typeface="Calibri"/>
              </a:rPr>
              <a:t>What are the implications for your coaching after viewing this video? </a:t>
            </a:r>
          </a:p>
        </p:txBody>
      </p:sp>
    </p:spTree>
    <p:extLst>
      <p:ext uri="{BB962C8B-B14F-4D97-AF65-F5344CB8AC3E}">
        <p14:creationId xmlns:p14="http://schemas.microsoft.com/office/powerpoint/2010/main" val="18444814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D1D6A3D188B1244AE8FAD1418A03E4B" ma:contentTypeVersion="16" ma:contentTypeDescription="Create a new document." ma:contentTypeScope="" ma:versionID="a1517bbbf01a51e6098ad376a8acd7ec">
  <xsd:schema xmlns:xsd="http://www.w3.org/2001/XMLSchema" xmlns:xs="http://www.w3.org/2001/XMLSchema" xmlns:p="http://schemas.microsoft.com/office/2006/metadata/properties" xmlns:ns2="496a2341-6b8f-451c-ba40-d2260ea7ac3b" xmlns:ns3="83eaff22-c69d-47eb-bce9-d86f52f68881" targetNamespace="http://schemas.microsoft.com/office/2006/metadata/properties" ma:root="true" ma:fieldsID="df5c91ed54b4ab7701e5e5a7568cac2a" ns2:_="" ns3:_="">
    <xsd:import namespace="496a2341-6b8f-451c-ba40-d2260ea7ac3b"/>
    <xsd:import namespace="83eaff22-c69d-47eb-bce9-d86f52f688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6a2341-6b8f-451c-ba40-d2260ea7ac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43b83bf-5a34-45d0-bf74-ccf9241540c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3eaff22-c69d-47eb-bce9-d86f52f6888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64cfcf-4146-46fc-b152-35f4cb8de93d}" ma:internalName="TaxCatchAll" ma:showField="CatchAllData" ma:web="83eaff22-c69d-47eb-bce9-d86f52f688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3eaff22-c69d-47eb-bce9-d86f52f68881" xsi:nil="true"/>
    <lcf76f155ced4ddcb4097134ff3c332f xmlns="496a2341-6b8f-451c-ba40-d2260ea7ac3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FA8AF03-AAAF-4753-8CC1-595E186FC51F}">
  <ds:schemaRefs>
    <ds:schemaRef ds:uri="http://schemas.microsoft.com/sharepoint/v3/contenttype/forms"/>
  </ds:schemaRefs>
</ds:datastoreItem>
</file>

<file path=customXml/itemProps2.xml><?xml version="1.0" encoding="utf-8"?>
<ds:datastoreItem xmlns:ds="http://schemas.openxmlformats.org/officeDocument/2006/customXml" ds:itemID="{30ED0ACB-1A4B-45D4-B5C8-B564569DA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6a2341-6b8f-451c-ba40-d2260ea7ac3b"/>
    <ds:schemaRef ds:uri="83eaff22-c69d-47eb-bce9-d86f52f688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DAB6F8E-4D88-45E5-95F6-8B5D07FFDA94}">
  <ds:schemaRefs>
    <ds:schemaRef ds:uri="http://schemas.microsoft.com/office/2006/metadata/properties"/>
    <ds:schemaRef ds:uri="http://schemas.microsoft.com/office/infopath/2007/PartnerControls"/>
    <ds:schemaRef ds:uri="83eaff22-c69d-47eb-bce9-d86f52f68881"/>
    <ds:schemaRef ds:uri="496a2341-6b8f-451c-ba40-d2260ea7ac3b"/>
  </ds:schemaRefs>
</ds:datastoreItem>
</file>

<file path=docProps/app.xml><?xml version="1.0" encoding="utf-8"?>
<Properties xmlns="http://schemas.openxmlformats.org/officeDocument/2006/extended-properties" xmlns:vt="http://schemas.openxmlformats.org/officeDocument/2006/docPropsVTypes">
  <TotalTime>1374</TotalTime>
  <Words>5880</Words>
  <Application>Microsoft Office PowerPoint</Application>
  <PresentationFormat>Widescreen</PresentationFormat>
  <Paragraphs>590</Paragraphs>
  <Slides>39</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Trebuchet MS</vt:lpstr>
      <vt:lpstr>Office Theme</vt:lpstr>
      <vt:lpstr>PowerPoint Presentation</vt:lpstr>
      <vt:lpstr>PowerPoint Presentation</vt:lpstr>
      <vt:lpstr>Bridge to Practice Projects for Coaches</vt:lpstr>
      <vt:lpstr>Norms for Our Course</vt:lpstr>
      <vt:lpstr>Goals for Today</vt:lpstr>
      <vt:lpstr>Review of Module 2, Session 4</vt:lpstr>
      <vt:lpstr>Literacy Coach Domain and Standards: Session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Post-Session Reflection, Planning, and Implementation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 Vinson</dc:creator>
  <cp:lastModifiedBy>Jacob Vinson</cp:lastModifiedBy>
  <cp:revision>308</cp:revision>
  <dcterms:created xsi:type="dcterms:W3CDTF">2023-12-13T15:55:56Z</dcterms:created>
  <dcterms:modified xsi:type="dcterms:W3CDTF">2024-10-02T19:45:55Z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0x010100ED1D6A3D188B1244AE8FAD1418A03E4B</vt:lpwstr>
  </property>
  <property fmtid="{D5CDD505-2E9C-101B-9397-08002B2CF9AE}" pid="3" name="MediaServiceImageTags">
    <vt:lpwstr/>
  </property>
</Properties>
</file>