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301" r:id="rId5"/>
    <p:sldId id="302" r:id="rId6"/>
    <p:sldId id="402" r:id="rId7"/>
    <p:sldId id="273" r:id="rId8"/>
    <p:sldId id="275" r:id="rId9"/>
    <p:sldId id="304" r:id="rId10"/>
    <p:sldId id="334" r:id="rId11"/>
    <p:sldId id="284"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 id="415" r:id="rId44"/>
    <p:sldId id="416" r:id="rId45"/>
    <p:sldId id="417" r:id="rId46"/>
    <p:sldId id="418" r:id="rId47"/>
    <p:sldId id="299" r:id="rId48"/>
    <p:sldId id="30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77F01A-2A64-99AD-0F06-63114D9A0694}" name="Casey Sullivan Taylor" initials="CT" userId="S::casey@excelined.org::9663d1b7-08cb-4a86-a7ce-d092f07560ef" providerId="AD"/>
  <p188:author id="{8E18782E-62BD-15FB-F0E4-0161F2404CE9}" name="Jacob Vinson" initials="JV" userId="S::jacob@excelined.org::4d9785c4-bc8c-44b8-a745-b1e3ed407221" providerId="AD"/>
  <p188:author id="{357D153D-B4A2-5DB0-9F2F-B7D250EF8E92}" name="Kevin Smith" initials="KS" userId="S::kgs0736@fsu.edu::f02b7fb0-fdf1-4cca-a478-0caecbfd7073" providerId="AD"/>
  <p188:author id="{E6A333B4-30A6-35E7-CDC0-E5FEB1127E3D}" name="Katrina Notarmaso-Mahoney" initials="KN" userId="S::katrina@excelined.org::543b94d8-a113-4787-a6ad-6203a4f58870" providerId="AD"/>
  <p188:author id="{B242C5BF-98D6-44AA-0145-4AEAB9BB99D9}" name="Sonya Yates" initials="SY" userId="S::sonya@excelined.org::555b4f29-d8dd-44bf-876a-b9d526afb45e" providerId="AD"/>
  <p188:author id="{55A842C4-9099-2C0E-9FA9-0E61D1729E35}" name="Laurie Lee" initials="LL" userId="Laurie Le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BBE3"/>
    <a:srgbClr val="38AECC"/>
    <a:srgbClr val="E6F2F5"/>
    <a:srgbClr val="7938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69330" autoAdjust="0"/>
  </p:normalViewPr>
  <p:slideViewPr>
    <p:cSldViewPr snapToGrid="0">
      <p:cViewPr varScale="1">
        <p:scale>
          <a:sx n="114" d="100"/>
          <a:sy n="114" d="100"/>
        </p:scale>
        <p:origin x="1008" y="108"/>
      </p:cViewPr>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Vinson" userId="4d9785c4-bc8c-44b8-a745-b1e3ed407221" providerId="ADAL" clId="{9D9798B7-4EFF-4DE7-A237-6C7C0B6C5E68}"/>
    <pc:docChg chg="custSel modSld">
      <pc:chgData name="Jacob Vinson" userId="4d9785c4-bc8c-44b8-a745-b1e3ed407221" providerId="ADAL" clId="{9D9798B7-4EFF-4DE7-A237-6C7C0B6C5E68}" dt="2024-07-02T17:37:19.537" v="3" actId="255"/>
      <pc:docMkLst>
        <pc:docMk/>
      </pc:docMkLst>
      <pc:sldChg chg="modSp mod">
        <pc:chgData name="Jacob Vinson" userId="4d9785c4-bc8c-44b8-a745-b1e3ed407221" providerId="ADAL" clId="{9D9798B7-4EFF-4DE7-A237-6C7C0B6C5E68}" dt="2024-07-02T17:37:19.537" v="3" actId="255"/>
        <pc:sldMkLst>
          <pc:docMk/>
          <pc:sldMk cId="1409175553" sldId="302"/>
        </pc:sldMkLst>
        <pc:graphicFrameChg chg="modGraphic">
          <ac:chgData name="Jacob Vinson" userId="4d9785c4-bc8c-44b8-a745-b1e3ed407221" providerId="ADAL" clId="{9D9798B7-4EFF-4DE7-A237-6C7C0B6C5E68}" dt="2024-07-02T17:37:19.537" v="3" actId="255"/>
          <ac:graphicFrameMkLst>
            <pc:docMk/>
            <pc:sldMk cId="1409175553" sldId="302"/>
            <ac:graphicFrameMk id="7" creationId="{FD13B1F1-01C8-C3C0-EDE8-FD6CBBCC5D37}"/>
          </ac:graphicFrameMkLst>
        </pc:graphicFrameChg>
      </pc:sldChg>
    </pc:docChg>
  </pc:docChgLst>
  <pc:docChgLst>
    <pc:chgData name="Kevin Smith" userId="f02b7fb0-fdf1-4cca-a478-0caecbfd7073" providerId="ADAL" clId="{0FFCB323-92D6-433F-9F20-12B388BE4EFC}"/>
    <pc:docChg chg="undo custSel modSld">
      <pc:chgData name="Kevin Smith" userId="f02b7fb0-fdf1-4cca-a478-0caecbfd7073" providerId="ADAL" clId="{0FFCB323-92D6-433F-9F20-12B388BE4EFC}" dt="2024-03-25T19:03:56.913" v="215" actId="14100"/>
      <pc:docMkLst>
        <pc:docMk/>
      </pc:docMkLst>
      <pc:sldChg chg="modSp mod modCm">
        <pc:chgData name="Kevin Smith" userId="f02b7fb0-fdf1-4cca-a478-0caecbfd7073" providerId="ADAL" clId="{0FFCB323-92D6-433F-9F20-12B388BE4EFC}" dt="2024-03-05T20:27:26.573" v="5"/>
        <pc:sldMkLst>
          <pc:docMk/>
          <pc:sldMk cId="1041038044" sldId="301"/>
        </pc:sldMkLst>
        <pc:spChg chg="mod">
          <ac:chgData name="Kevin Smith" userId="f02b7fb0-fdf1-4cca-a478-0caecbfd7073" providerId="ADAL" clId="{0FFCB323-92D6-433F-9F20-12B388BE4EFC}" dt="2024-03-05T20:27:14.970" v="4" actId="13926"/>
          <ac:spMkLst>
            <pc:docMk/>
            <pc:sldMk cId="1041038044" sldId="301"/>
            <ac:spMk id="15" creationId="{B466896E-8924-CE51-C398-93C596086B48}"/>
          </ac:spMkLst>
        </pc:spChg>
        <pc:extLst>
          <p:ext xmlns:p="http://schemas.openxmlformats.org/presentationml/2006/main" uri="{D6D511B9-2390-475A-947B-AFAB55BFBCF1}">
            <pc226:cmChg xmlns:pc226="http://schemas.microsoft.com/office/powerpoint/2022/06/main/command" chg="">
              <pc226:chgData name="Kevin Smith" userId="f02b7fb0-fdf1-4cca-a478-0caecbfd7073" providerId="ADAL" clId="{0FFCB323-92D6-433F-9F20-12B388BE4EFC}" dt="2024-03-05T20:27:26.573" v="5"/>
              <pc2:cmMkLst xmlns:pc2="http://schemas.microsoft.com/office/powerpoint/2019/9/main/command">
                <pc:docMk/>
                <pc:sldMk cId="1041038044" sldId="301"/>
                <pc2:cmMk id="{9042E058-7DAC-4521-A9D5-26F809507D54}"/>
              </pc2:cmMkLst>
              <pc226:cmRplyChg chg="add">
                <pc226:chgData name="Kevin Smith" userId="f02b7fb0-fdf1-4cca-a478-0caecbfd7073" providerId="ADAL" clId="{0FFCB323-92D6-433F-9F20-12B388BE4EFC}" dt="2024-03-05T20:27:26.573" v="5"/>
                <pc2:cmRplyMkLst xmlns:pc2="http://schemas.microsoft.com/office/powerpoint/2019/9/main/command">
                  <pc:docMk/>
                  <pc:sldMk cId="1041038044" sldId="301"/>
                  <pc2:cmMk id="{9042E058-7DAC-4521-A9D5-26F809507D54}"/>
                  <pc2:cmRplyMk id="{B6C0646C-D381-433C-8CB6-3EB0E0D1BFB7}"/>
                </pc2:cmRplyMkLst>
              </pc226:cmRplyChg>
            </pc226:cmChg>
          </p:ext>
        </pc:extLst>
      </pc:sldChg>
      <pc:sldChg chg="modSp mod modCm">
        <pc:chgData name="Kevin Smith" userId="f02b7fb0-fdf1-4cca-a478-0caecbfd7073" providerId="ADAL" clId="{0FFCB323-92D6-433F-9F20-12B388BE4EFC}" dt="2024-03-05T20:27:58.385" v="7"/>
        <pc:sldMkLst>
          <pc:docMk/>
          <pc:sldMk cId="1409175553" sldId="302"/>
        </pc:sldMkLst>
        <pc:graphicFrameChg chg="modGraphic">
          <ac:chgData name="Kevin Smith" userId="f02b7fb0-fdf1-4cca-a478-0caecbfd7073" providerId="ADAL" clId="{0FFCB323-92D6-433F-9F20-12B388BE4EFC}" dt="2024-03-05T20:27:50.489" v="6" actId="255"/>
          <ac:graphicFrameMkLst>
            <pc:docMk/>
            <pc:sldMk cId="1409175553" sldId="302"/>
            <ac:graphicFrameMk id="7" creationId="{FD13B1F1-01C8-C3C0-EDE8-FD6CBBCC5D37}"/>
          </ac:graphicFrameMkLst>
        </pc:graphicFrameChg>
        <pc:extLst>
          <p:ext xmlns:p="http://schemas.openxmlformats.org/presentationml/2006/main" uri="{D6D511B9-2390-475A-947B-AFAB55BFBCF1}">
            <pc226:cmChg xmlns:pc226="http://schemas.microsoft.com/office/powerpoint/2022/06/main/command" chg="">
              <pc226:chgData name="Kevin Smith" userId="f02b7fb0-fdf1-4cca-a478-0caecbfd7073" providerId="ADAL" clId="{0FFCB323-92D6-433F-9F20-12B388BE4EFC}" dt="2024-03-05T20:27:58.385" v="7"/>
              <pc2:cmMkLst xmlns:pc2="http://schemas.microsoft.com/office/powerpoint/2019/9/main/command">
                <pc:docMk/>
                <pc:sldMk cId="1409175553" sldId="302"/>
                <pc2:cmMk id="{E4DD79CD-D08C-4FD9-83A7-E07664C5CA75}"/>
              </pc2:cmMkLst>
              <pc226:cmRplyChg chg="add">
                <pc226:chgData name="Kevin Smith" userId="f02b7fb0-fdf1-4cca-a478-0caecbfd7073" providerId="ADAL" clId="{0FFCB323-92D6-433F-9F20-12B388BE4EFC}" dt="2024-03-05T20:27:58.385" v="7"/>
                <pc2:cmRplyMkLst xmlns:pc2="http://schemas.microsoft.com/office/powerpoint/2019/9/main/command">
                  <pc:docMk/>
                  <pc:sldMk cId="1409175553" sldId="302"/>
                  <pc2:cmMk id="{E4DD79CD-D08C-4FD9-83A7-E07664C5CA75}"/>
                  <pc2:cmRplyMk id="{CFD89F39-CC5E-4592-93B4-E8F934DBA34D}"/>
                </pc2:cmRplyMkLst>
              </pc226:cmRplyChg>
            </pc226:cmChg>
          </p:ext>
        </pc:extLst>
      </pc:sldChg>
      <pc:sldChg chg="modSp mod">
        <pc:chgData name="Kevin Smith" userId="f02b7fb0-fdf1-4cca-a478-0caecbfd7073" providerId="ADAL" clId="{0FFCB323-92D6-433F-9F20-12B388BE4EFC}" dt="2024-03-05T20:28:41.585" v="11" actId="1036"/>
        <pc:sldMkLst>
          <pc:docMk/>
          <pc:sldMk cId="1711219250" sldId="385"/>
        </pc:sldMkLst>
        <pc:spChg chg="mod">
          <ac:chgData name="Kevin Smith" userId="f02b7fb0-fdf1-4cca-a478-0caecbfd7073" providerId="ADAL" clId="{0FFCB323-92D6-433F-9F20-12B388BE4EFC}" dt="2024-03-05T20:28:41.585" v="11" actId="1036"/>
          <ac:spMkLst>
            <pc:docMk/>
            <pc:sldMk cId="1711219250" sldId="385"/>
            <ac:spMk id="6" creationId="{50741830-36E5-8F59-D6DF-D676DC9CB721}"/>
          </ac:spMkLst>
        </pc:spChg>
      </pc:sldChg>
      <pc:sldChg chg="modSp mod">
        <pc:chgData name="Kevin Smith" userId="f02b7fb0-fdf1-4cca-a478-0caecbfd7073" providerId="ADAL" clId="{0FFCB323-92D6-433F-9F20-12B388BE4EFC}" dt="2024-03-05T20:33:28.576" v="20" actId="1076"/>
        <pc:sldMkLst>
          <pc:docMk/>
          <pc:sldMk cId="1307147810" sldId="386"/>
        </pc:sldMkLst>
        <pc:picChg chg="mod">
          <ac:chgData name="Kevin Smith" userId="f02b7fb0-fdf1-4cca-a478-0caecbfd7073" providerId="ADAL" clId="{0FFCB323-92D6-433F-9F20-12B388BE4EFC}" dt="2024-03-05T20:33:28.576" v="20" actId="1076"/>
          <ac:picMkLst>
            <pc:docMk/>
            <pc:sldMk cId="1307147810" sldId="386"/>
            <ac:picMk id="10" creationId="{129B55F8-FEB8-52ED-305E-11901BF59A86}"/>
          </ac:picMkLst>
        </pc:picChg>
      </pc:sldChg>
      <pc:sldChg chg="modSp mod modCm">
        <pc:chgData name="Kevin Smith" userId="f02b7fb0-fdf1-4cca-a478-0caecbfd7073" providerId="ADAL" clId="{0FFCB323-92D6-433F-9F20-12B388BE4EFC}" dt="2024-03-05T20:34:30.500" v="21"/>
        <pc:sldMkLst>
          <pc:docMk/>
          <pc:sldMk cId="1322334464" sldId="388"/>
        </pc:sldMkLst>
        <pc:spChg chg="mod">
          <ac:chgData name="Kevin Smith" userId="f02b7fb0-fdf1-4cca-a478-0caecbfd7073" providerId="ADAL" clId="{0FFCB323-92D6-433F-9F20-12B388BE4EFC}" dt="2024-03-05T20:31:20.961" v="15" actId="20577"/>
          <ac:spMkLst>
            <pc:docMk/>
            <pc:sldMk cId="1322334464" sldId="388"/>
            <ac:spMk id="3" creationId="{63BD6B3A-FD31-A0CB-15C4-88A00CF76263}"/>
          </ac:spMkLst>
        </pc:spChg>
        <pc:extLst>
          <p:ext xmlns:p="http://schemas.openxmlformats.org/presentationml/2006/main" uri="{D6D511B9-2390-475A-947B-AFAB55BFBCF1}">
            <pc226:cmChg xmlns:pc226="http://schemas.microsoft.com/office/powerpoint/2022/06/main/command" chg="mod">
              <pc226:chgData name="Kevin Smith" userId="f02b7fb0-fdf1-4cca-a478-0caecbfd7073" providerId="ADAL" clId="{0FFCB323-92D6-433F-9F20-12B388BE4EFC}" dt="2024-03-05T20:34:30.500" v="21"/>
              <pc2:cmMkLst xmlns:pc2="http://schemas.microsoft.com/office/powerpoint/2019/9/main/command">
                <pc:docMk/>
                <pc:sldMk cId="1322334464" sldId="388"/>
                <pc2:cmMk id="{4CFA5A80-EF04-4848-A1F8-904B6ED56A37}"/>
              </pc2:cmMkLst>
              <pc226:cmRplyChg chg="add mod">
                <pc226:chgData name="Kevin Smith" userId="f02b7fb0-fdf1-4cca-a478-0caecbfd7073" providerId="ADAL" clId="{0FFCB323-92D6-433F-9F20-12B388BE4EFC}" dt="2024-03-05T20:34:30.500" v="21"/>
                <pc2:cmRplyMkLst xmlns:pc2="http://schemas.microsoft.com/office/powerpoint/2019/9/main/command">
                  <pc:docMk/>
                  <pc:sldMk cId="1322334464" sldId="388"/>
                  <pc2:cmMk id="{4CFA5A80-EF04-4848-A1F8-904B6ED56A37}"/>
                  <pc2:cmRplyMk id="{E385A5B9-6323-4E4C-9C73-79DD54A7F984}"/>
                </pc2:cmRplyMkLst>
              </pc226:cmRplyChg>
            </pc226:cmChg>
          </p:ext>
        </pc:extLst>
      </pc:sldChg>
      <pc:sldChg chg="modSp mod">
        <pc:chgData name="Kevin Smith" userId="f02b7fb0-fdf1-4cca-a478-0caecbfd7073" providerId="ADAL" clId="{0FFCB323-92D6-433F-9F20-12B388BE4EFC}" dt="2024-03-05T20:32:03.995" v="18" actId="114"/>
        <pc:sldMkLst>
          <pc:docMk/>
          <pc:sldMk cId="1800016315" sldId="389"/>
        </pc:sldMkLst>
        <pc:spChg chg="mod">
          <ac:chgData name="Kevin Smith" userId="f02b7fb0-fdf1-4cca-a478-0caecbfd7073" providerId="ADAL" clId="{0FFCB323-92D6-433F-9F20-12B388BE4EFC}" dt="2024-03-05T20:32:03.995" v="18" actId="114"/>
          <ac:spMkLst>
            <pc:docMk/>
            <pc:sldMk cId="1800016315" sldId="389"/>
            <ac:spMk id="9" creationId="{E0A33932-B3B2-696E-EEC5-9E4AB7FBAAC2}"/>
          </ac:spMkLst>
        </pc:spChg>
      </pc:sldChg>
      <pc:sldChg chg="modSp mod modCm">
        <pc:chgData name="Kevin Smith" userId="f02b7fb0-fdf1-4cca-a478-0caecbfd7073" providerId="ADAL" clId="{0FFCB323-92D6-433F-9F20-12B388BE4EFC}" dt="2024-03-05T20:36:08.795" v="39" actId="6549"/>
        <pc:sldMkLst>
          <pc:docMk/>
          <pc:sldMk cId="2065783919" sldId="391"/>
        </pc:sldMkLst>
        <pc:spChg chg="mod">
          <ac:chgData name="Kevin Smith" userId="f02b7fb0-fdf1-4cca-a478-0caecbfd7073" providerId="ADAL" clId="{0FFCB323-92D6-433F-9F20-12B388BE4EFC}" dt="2024-03-05T20:36:08.795" v="39" actId="6549"/>
          <ac:spMkLst>
            <pc:docMk/>
            <pc:sldMk cId="2065783919" sldId="391"/>
            <ac:spMk id="6" creationId="{771EA461-6141-B6EE-932B-E6CC1866D21A}"/>
          </ac:spMkLst>
        </pc:spChg>
        <pc:spChg chg="mod">
          <ac:chgData name="Kevin Smith" userId="f02b7fb0-fdf1-4cca-a478-0caecbfd7073" providerId="ADAL" clId="{0FFCB323-92D6-433F-9F20-12B388BE4EFC}" dt="2024-03-05T20:35:24.272" v="37" actId="1076"/>
          <ac:spMkLst>
            <pc:docMk/>
            <pc:sldMk cId="2065783919" sldId="391"/>
            <ac:spMk id="7" creationId="{8A22D3FA-9B65-0BD4-0B88-179CFC257A5A}"/>
          </ac:spMkLst>
        </pc:spChg>
        <pc:picChg chg="mod">
          <ac:chgData name="Kevin Smith" userId="f02b7fb0-fdf1-4cca-a478-0caecbfd7073" providerId="ADAL" clId="{0FFCB323-92D6-433F-9F20-12B388BE4EFC}" dt="2024-03-05T20:35:12.590" v="36" actId="1076"/>
          <ac:picMkLst>
            <pc:docMk/>
            <pc:sldMk cId="2065783919" sldId="391"/>
            <ac:picMk id="3" creationId="{B79E39B2-912D-A45D-81E5-0E42961A0A6F}"/>
          </ac:picMkLst>
        </pc:picChg>
        <pc:extLst>
          <p:ext xmlns:p="http://schemas.openxmlformats.org/presentationml/2006/main" uri="{D6D511B9-2390-475A-947B-AFAB55BFBCF1}">
            <pc226:cmChg xmlns:pc226="http://schemas.microsoft.com/office/powerpoint/2022/06/main/command" chg="mod">
              <pc226:chgData name="Kevin Smith" userId="f02b7fb0-fdf1-4cca-a478-0caecbfd7073" providerId="ADAL" clId="{0FFCB323-92D6-433F-9F20-12B388BE4EFC}" dt="2024-03-05T20:36:08.795" v="39" actId="6549"/>
              <pc2:cmMkLst xmlns:pc2="http://schemas.microsoft.com/office/powerpoint/2019/9/main/command">
                <pc:docMk/>
                <pc:sldMk cId="2065783919" sldId="391"/>
                <pc2:cmMk id="{911C3A51-C823-4973-886A-486C7ED14980}"/>
              </pc2:cmMkLst>
              <pc226:cmRplyChg chg="add">
                <pc226:chgData name="Kevin Smith" userId="f02b7fb0-fdf1-4cca-a478-0caecbfd7073" providerId="ADAL" clId="{0FFCB323-92D6-433F-9F20-12B388BE4EFC}" dt="2024-03-05T20:34:59.136" v="34"/>
                <pc2:cmRplyMkLst xmlns:pc2="http://schemas.microsoft.com/office/powerpoint/2019/9/main/command">
                  <pc:docMk/>
                  <pc:sldMk cId="2065783919" sldId="391"/>
                  <pc2:cmMk id="{911C3A51-C823-4973-886A-486C7ED14980}"/>
                  <pc2:cmRplyMk id="{A7B00D42-3FA7-4746-8013-CA039AD63099}"/>
                </pc2:cmRplyMkLst>
              </pc226:cmRplyChg>
            </pc226:cmChg>
          </p:ext>
        </pc:extLst>
      </pc:sldChg>
      <pc:sldChg chg="modSp mod modCm">
        <pc:chgData name="Kevin Smith" userId="f02b7fb0-fdf1-4cca-a478-0caecbfd7073" providerId="ADAL" clId="{0FFCB323-92D6-433F-9F20-12B388BE4EFC}" dt="2024-03-05T20:37:42.995" v="76" actId="1076"/>
        <pc:sldMkLst>
          <pc:docMk/>
          <pc:sldMk cId="2985524809" sldId="392"/>
        </pc:sldMkLst>
        <pc:spChg chg="mod">
          <ac:chgData name="Kevin Smith" userId="f02b7fb0-fdf1-4cca-a478-0caecbfd7073" providerId="ADAL" clId="{0FFCB323-92D6-433F-9F20-12B388BE4EFC}" dt="2024-03-05T20:37:42.995" v="76" actId="1076"/>
          <ac:spMkLst>
            <pc:docMk/>
            <pc:sldMk cId="2985524809" sldId="392"/>
            <ac:spMk id="3" creationId="{4623CFFC-B48E-6367-B365-036351212CDD}"/>
          </ac:spMkLst>
        </pc:spChg>
        <pc:spChg chg="mod">
          <ac:chgData name="Kevin Smith" userId="f02b7fb0-fdf1-4cca-a478-0caecbfd7073" providerId="ADAL" clId="{0FFCB323-92D6-433F-9F20-12B388BE4EFC}" dt="2024-03-05T20:37:02.224" v="43" actId="1076"/>
          <ac:spMkLst>
            <pc:docMk/>
            <pc:sldMk cId="2985524809" sldId="392"/>
            <ac:spMk id="7" creationId="{B7A9BA60-FFE6-9186-5440-16CDC0D04046}"/>
          </ac:spMkLst>
        </pc:spChg>
        <pc:spChg chg="mod">
          <ac:chgData name="Kevin Smith" userId="f02b7fb0-fdf1-4cca-a478-0caecbfd7073" providerId="ADAL" clId="{0FFCB323-92D6-433F-9F20-12B388BE4EFC}" dt="2024-03-05T20:37:05.425" v="44" actId="1076"/>
          <ac:spMkLst>
            <pc:docMk/>
            <pc:sldMk cId="2985524809" sldId="392"/>
            <ac:spMk id="9" creationId="{1CB08223-B11C-D6DC-A78B-EA537B4E7AC3}"/>
          </ac:spMkLst>
        </pc:spChg>
        <pc:picChg chg="mod">
          <ac:chgData name="Kevin Smith" userId="f02b7fb0-fdf1-4cca-a478-0caecbfd7073" providerId="ADAL" clId="{0FFCB323-92D6-433F-9F20-12B388BE4EFC}" dt="2024-03-05T20:37:27.394" v="74" actId="1037"/>
          <ac:picMkLst>
            <pc:docMk/>
            <pc:sldMk cId="2985524809" sldId="392"/>
            <ac:picMk id="2" creationId="{1A8AFECD-800D-ED99-38A6-0EC3B89D3181}"/>
          </ac:picMkLst>
        </pc:picChg>
        <pc:extLst>
          <p:ext xmlns:p="http://schemas.openxmlformats.org/presentationml/2006/main" uri="{D6D511B9-2390-475A-947B-AFAB55BFBCF1}">
            <pc226:cmChg xmlns:pc226="http://schemas.microsoft.com/office/powerpoint/2022/06/main/command" chg="">
              <pc226:chgData name="Kevin Smith" userId="f02b7fb0-fdf1-4cca-a478-0caecbfd7073" providerId="ADAL" clId="{0FFCB323-92D6-433F-9F20-12B388BE4EFC}" dt="2024-03-05T20:37:38.143" v="75"/>
              <pc2:cmMkLst xmlns:pc2="http://schemas.microsoft.com/office/powerpoint/2019/9/main/command">
                <pc:docMk/>
                <pc:sldMk cId="2985524809" sldId="392"/>
                <pc2:cmMk id="{179B8F0A-6B58-45D5-8941-A3F4BD33869A}"/>
              </pc2:cmMkLst>
              <pc226:cmRplyChg chg="add">
                <pc226:chgData name="Kevin Smith" userId="f02b7fb0-fdf1-4cca-a478-0caecbfd7073" providerId="ADAL" clId="{0FFCB323-92D6-433F-9F20-12B388BE4EFC}" dt="2024-03-05T20:37:38.143" v="75"/>
                <pc2:cmRplyMkLst xmlns:pc2="http://schemas.microsoft.com/office/powerpoint/2019/9/main/command">
                  <pc:docMk/>
                  <pc:sldMk cId="2985524809" sldId="392"/>
                  <pc2:cmMk id="{179B8F0A-6B58-45D5-8941-A3F4BD33869A}"/>
                  <pc2:cmRplyMk id="{3C515C9F-FA3B-4549-980D-6FE845AC5440}"/>
                </pc2:cmRplyMkLst>
              </pc226:cmRplyChg>
            </pc226:cmChg>
          </p:ext>
        </pc:extLst>
      </pc:sldChg>
      <pc:sldChg chg="modSp mod modCm">
        <pc:chgData name="Kevin Smith" userId="f02b7fb0-fdf1-4cca-a478-0caecbfd7073" providerId="ADAL" clId="{0FFCB323-92D6-433F-9F20-12B388BE4EFC}" dt="2024-03-05T20:39:56.848" v="86" actId="1036"/>
        <pc:sldMkLst>
          <pc:docMk/>
          <pc:sldMk cId="2202977516" sldId="393"/>
        </pc:sldMkLst>
        <pc:spChg chg="mod">
          <ac:chgData name="Kevin Smith" userId="f02b7fb0-fdf1-4cca-a478-0caecbfd7073" providerId="ADAL" clId="{0FFCB323-92D6-433F-9F20-12B388BE4EFC}" dt="2024-03-05T20:39:56.848" v="86" actId="1036"/>
          <ac:spMkLst>
            <pc:docMk/>
            <pc:sldMk cId="2202977516" sldId="393"/>
            <ac:spMk id="12" creationId="{1D30DA63-FFD1-AA68-EFE5-3081CAA61DCC}"/>
          </ac:spMkLst>
        </pc:spChg>
        <pc:extLst>
          <p:ext xmlns:p="http://schemas.openxmlformats.org/presentationml/2006/main" uri="{D6D511B9-2390-475A-947B-AFAB55BFBCF1}">
            <pc226:cmChg xmlns:pc226="http://schemas.microsoft.com/office/powerpoint/2022/06/main/command" chg="">
              <pc226:chgData name="Kevin Smith" userId="f02b7fb0-fdf1-4cca-a478-0caecbfd7073" providerId="ADAL" clId="{0FFCB323-92D6-433F-9F20-12B388BE4EFC}" dt="2024-03-05T20:39:51.338" v="84"/>
              <pc2:cmMkLst xmlns:pc2="http://schemas.microsoft.com/office/powerpoint/2019/9/main/command">
                <pc:docMk/>
                <pc:sldMk cId="2202977516" sldId="393"/>
                <pc2:cmMk id="{32A86524-00B8-4B18-B5AA-24B5B106D678}"/>
              </pc2:cmMkLst>
              <pc226:cmRplyChg chg="add">
                <pc226:chgData name="Kevin Smith" userId="f02b7fb0-fdf1-4cca-a478-0caecbfd7073" providerId="ADAL" clId="{0FFCB323-92D6-433F-9F20-12B388BE4EFC}" dt="2024-03-05T20:39:51.338" v="84"/>
                <pc2:cmRplyMkLst xmlns:pc2="http://schemas.microsoft.com/office/powerpoint/2019/9/main/command">
                  <pc:docMk/>
                  <pc:sldMk cId="2202977516" sldId="393"/>
                  <pc2:cmMk id="{32A86524-00B8-4B18-B5AA-24B5B106D678}"/>
                  <pc2:cmRplyMk id="{78B24F05-52FC-4D59-89A2-56118D24C46B}"/>
                </pc2:cmRplyMkLst>
              </pc226:cmRplyChg>
            </pc226:cmChg>
            <pc226:cmChg xmlns:pc226="http://schemas.microsoft.com/office/powerpoint/2022/06/main/command" chg="">
              <pc226:chgData name="Kevin Smith" userId="f02b7fb0-fdf1-4cca-a478-0caecbfd7073" providerId="ADAL" clId="{0FFCB323-92D6-433F-9F20-12B388BE4EFC}" dt="2024-03-05T20:38:20.192" v="78"/>
              <pc2:cmMkLst xmlns:pc2="http://schemas.microsoft.com/office/powerpoint/2019/9/main/command">
                <pc:docMk/>
                <pc:sldMk cId="2202977516" sldId="393"/>
                <pc2:cmMk id="{A31345F8-0FEE-4D82-9296-55EE5F0BB34E}"/>
              </pc2:cmMkLst>
              <pc226:cmRplyChg chg="add">
                <pc226:chgData name="Kevin Smith" userId="f02b7fb0-fdf1-4cca-a478-0caecbfd7073" providerId="ADAL" clId="{0FFCB323-92D6-433F-9F20-12B388BE4EFC}" dt="2024-03-05T20:38:20.192" v="78"/>
                <pc2:cmRplyMkLst xmlns:pc2="http://schemas.microsoft.com/office/powerpoint/2019/9/main/command">
                  <pc:docMk/>
                  <pc:sldMk cId="2202977516" sldId="393"/>
                  <pc2:cmMk id="{A31345F8-0FEE-4D82-9296-55EE5F0BB34E}"/>
                  <pc2:cmRplyMk id="{FCB9CA2B-5A79-4967-A7C8-5C0E43BA006C}"/>
                </pc2:cmRplyMkLst>
              </pc226:cmRplyChg>
            </pc226:cmChg>
          </p:ext>
        </pc:extLst>
      </pc:sldChg>
      <pc:sldChg chg="modSp mod">
        <pc:chgData name="Kevin Smith" userId="f02b7fb0-fdf1-4cca-a478-0caecbfd7073" providerId="ADAL" clId="{0FFCB323-92D6-433F-9F20-12B388BE4EFC}" dt="2024-03-05T20:39:23.871" v="83" actId="14100"/>
        <pc:sldMkLst>
          <pc:docMk/>
          <pc:sldMk cId="19385785" sldId="394"/>
        </pc:sldMkLst>
        <pc:spChg chg="mod">
          <ac:chgData name="Kevin Smith" userId="f02b7fb0-fdf1-4cca-a478-0caecbfd7073" providerId="ADAL" clId="{0FFCB323-92D6-433F-9F20-12B388BE4EFC}" dt="2024-03-05T20:39:23.871" v="83" actId="14100"/>
          <ac:spMkLst>
            <pc:docMk/>
            <pc:sldMk cId="19385785" sldId="394"/>
            <ac:spMk id="5" creationId="{AF06897D-6171-2AE8-FF18-1038429A69AB}"/>
          </ac:spMkLst>
        </pc:spChg>
      </pc:sldChg>
      <pc:sldChg chg="modSp mod modCm">
        <pc:chgData name="Kevin Smith" userId="f02b7fb0-fdf1-4cca-a478-0caecbfd7073" providerId="ADAL" clId="{0FFCB323-92D6-433F-9F20-12B388BE4EFC}" dt="2024-03-05T20:40:29.313" v="89"/>
        <pc:sldMkLst>
          <pc:docMk/>
          <pc:sldMk cId="2176522854" sldId="397"/>
        </pc:sldMkLst>
        <pc:spChg chg="mod">
          <ac:chgData name="Kevin Smith" userId="f02b7fb0-fdf1-4cca-a478-0caecbfd7073" providerId="ADAL" clId="{0FFCB323-92D6-433F-9F20-12B388BE4EFC}" dt="2024-03-05T20:40:13.280" v="88" actId="20577"/>
          <ac:spMkLst>
            <pc:docMk/>
            <pc:sldMk cId="2176522854" sldId="397"/>
            <ac:spMk id="2" creationId="{29205147-7EEE-0089-2D7A-E40DFAEB4152}"/>
          </ac:spMkLst>
        </pc:spChg>
        <pc:extLst>
          <p:ext xmlns:p="http://schemas.openxmlformats.org/presentationml/2006/main" uri="{D6D511B9-2390-475A-947B-AFAB55BFBCF1}">
            <pc226:cmChg xmlns:pc226="http://schemas.microsoft.com/office/powerpoint/2022/06/main/command" chg="mod">
              <pc226:chgData name="Kevin Smith" userId="f02b7fb0-fdf1-4cca-a478-0caecbfd7073" providerId="ADAL" clId="{0FFCB323-92D6-433F-9F20-12B388BE4EFC}" dt="2024-03-05T20:40:29.313" v="89"/>
              <pc2:cmMkLst xmlns:pc2="http://schemas.microsoft.com/office/powerpoint/2019/9/main/command">
                <pc:docMk/>
                <pc:sldMk cId="2176522854" sldId="397"/>
                <pc2:cmMk id="{B8496323-3D1F-4318-BDBF-4715629D99F6}"/>
              </pc2:cmMkLst>
              <pc226:cmRplyChg chg="add">
                <pc226:chgData name="Kevin Smith" userId="f02b7fb0-fdf1-4cca-a478-0caecbfd7073" providerId="ADAL" clId="{0FFCB323-92D6-433F-9F20-12B388BE4EFC}" dt="2024-03-05T20:40:29.313" v="89"/>
                <pc2:cmRplyMkLst xmlns:pc2="http://schemas.microsoft.com/office/powerpoint/2019/9/main/command">
                  <pc:docMk/>
                  <pc:sldMk cId="2176522854" sldId="397"/>
                  <pc2:cmMk id="{B8496323-3D1F-4318-BDBF-4715629D99F6}"/>
                  <pc2:cmRplyMk id="{43076B53-5233-4283-924B-89A98F7F8655}"/>
                </pc2:cmRplyMkLst>
              </pc226:cmRplyChg>
            </pc226:cmChg>
          </p:ext>
        </pc:extLst>
      </pc:sldChg>
      <pc:sldChg chg="modSp mod modCm">
        <pc:chgData name="Kevin Smith" userId="f02b7fb0-fdf1-4cca-a478-0caecbfd7073" providerId="ADAL" clId="{0FFCB323-92D6-433F-9F20-12B388BE4EFC}" dt="2024-03-05T20:41:10.356" v="92"/>
        <pc:sldMkLst>
          <pc:docMk/>
          <pc:sldMk cId="2609004493" sldId="403"/>
        </pc:sldMkLst>
        <pc:spChg chg="mod">
          <ac:chgData name="Kevin Smith" userId="f02b7fb0-fdf1-4cca-a478-0caecbfd7073" providerId="ADAL" clId="{0FFCB323-92D6-433F-9F20-12B388BE4EFC}" dt="2024-03-05T20:41:01.617" v="91" actId="20577"/>
          <ac:spMkLst>
            <pc:docMk/>
            <pc:sldMk cId="2609004493" sldId="403"/>
            <ac:spMk id="2" creationId="{1BC4503D-7201-0E05-A2BD-F6BE1F3C27D2}"/>
          </ac:spMkLst>
        </pc:spChg>
        <pc:extLst>
          <p:ext xmlns:p="http://schemas.openxmlformats.org/presentationml/2006/main" uri="{D6D511B9-2390-475A-947B-AFAB55BFBCF1}">
            <pc226:cmChg xmlns:pc226="http://schemas.microsoft.com/office/powerpoint/2022/06/main/command" chg="mod">
              <pc226:chgData name="Kevin Smith" userId="f02b7fb0-fdf1-4cca-a478-0caecbfd7073" providerId="ADAL" clId="{0FFCB323-92D6-433F-9F20-12B388BE4EFC}" dt="2024-03-05T20:41:10.356" v="92"/>
              <pc2:cmMkLst xmlns:pc2="http://schemas.microsoft.com/office/powerpoint/2019/9/main/command">
                <pc:docMk/>
                <pc:sldMk cId="2609004493" sldId="403"/>
                <pc2:cmMk id="{03230CDE-02D0-4FEB-9393-B580B3C12549}"/>
              </pc2:cmMkLst>
              <pc226:cmRplyChg chg="add">
                <pc226:chgData name="Kevin Smith" userId="f02b7fb0-fdf1-4cca-a478-0caecbfd7073" providerId="ADAL" clId="{0FFCB323-92D6-433F-9F20-12B388BE4EFC}" dt="2024-03-05T20:41:10.356" v="92"/>
                <pc2:cmRplyMkLst xmlns:pc2="http://schemas.microsoft.com/office/powerpoint/2019/9/main/command">
                  <pc:docMk/>
                  <pc:sldMk cId="2609004493" sldId="403"/>
                  <pc2:cmMk id="{03230CDE-02D0-4FEB-9393-B580B3C12549}"/>
                  <pc2:cmRplyMk id="{BDBD8723-A0FD-4519-BCC2-47A570239EFF}"/>
                </pc2:cmRplyMkLst>
              </pc226:cmRplyChg>
            </pc226:cmChg>
          </p:ext>
        </pc:extLst>
      </pc:sldChg>
      <pc:sldChg chg="modSp mod modCm">
        <pc:chgData name="Kevin Smith" userId="f02b7fb0-fdf1-4cca-a478-0caecbfd7073" providerId="ADAL" clId="{0FFCB323-92D6-433F-9F20-12B388BE4EFC}" dt="2024-03-05T20:41:38.849" v="96"/>
        <pc:sldMkLst>
          <pc:docMk/>
          <pc:sldMk cId="2441594158" sldId="405"/>
        </pc:sldMkLst>
        <pc:spChg chg="mod">
          <ac:chgData name="Kevin Smith" userId="f02b7fb0-fdf1-4cca-a478-0caecbfd7073" providerId="ADAL" clId="{0FFCB323-92D6-433F-9F20-12B388BE4EFC}" dt="2024-03-05T20:41:29.902" v="95" actId="14100"/>
          <ac:spMkLst>
            <pc:docMk/>
            <pc:sldMk cId="2441594158" sldId="405"/>
            <ac:spMk id="4" creationId="{18120D90-AE48-BCF4-85B5-256C6810AF5C}"/>
          </ac:spMkLst>
        </pc:spChg>
        <pc:extLst>
          <p:ext xmlns:p="http://schemas.openxmlformats.org/presentationml/2006/main" uri="{D6D511B9-2390-475A-947B-AFAB55BFBCF1}">
            <pc226:cmChg xmlns:pc226="http://schemas.microsoft.com/office/powerpoint/2022/06/main/command" chg="mod">
              <pc226:chgData name="Kevin Smith" userId="f02b7fb0-fdf1-4cca-a478-0caecbfd7073" providerId="ADAL" clId="{0FFCB323-92D6-433F-9F20-12B388BE4EFC}" dt="2024-03-05T20:41:38.849" v="96"/>
              <pc2:cmMkLst xmlns:pc2="http://schemas.microsoft.com/office/powerpoint/2019/9/main/command">
                <pc:docMk/>
                <pc:sldMk cId="2441594158" sldId="405"/>
                <pc2:cmMk id="{5D00D8F5-E1F3-4419-9860-630CA5C9A960}"/>
              </pc2:cmMkLst>
              <pc226:cmRplyChg chg="add">
                <pc226:chgData name="Kevin Smith" userId="f02b7fb0-fdf1-4cca-a478-0caecbfd7073" providerId="ADAL" clId="{0FFCB323-92D6-433F-9F20-12B388BE4EFC}" dt="2024-03-05T20:41:38.849" v="96"/>
                <pc2:cmRplyMkLst xmlns:pc2="http://schemas.microsoft.com/office/powerpoint/2019/9/main/command">
                  <pc:docMk/>
                  <pc:sldMk cId="2441594158" sldId="405"/>
                  <pc2:cmMk id="{5D00D8F5-E1F3-4419-9860-630CA5C9A960}"/>
                  <pc2:cmRplyMk id="{EAA2F20F-47C5-4309-BF31-6481810BABE4}"/>
                </pc2:cmRplyMkLst>
              </pc226:cmRplyChg>
            </pc226:cmChg>
          </p:ext>
        </pc:extLst>
      </pc:sldChg>
      <pc:sldChg chg="modSp mod">
        <pc:chgData name="Kevin Smith" userId="f02b7fb0-fdf1-4cca-a478-0caecbfd7073" providerId="ADAL" clId="{0FFCB323-92D6-433F-9F20-12B388BE4EFC}" dt="2024-03-05T20:42:11.272" v="98" actId="1036"/>
        <pc:sldMkLst>
          <pc:docMk/>
          <pc:sldMk cId="1958068685" sldId="406"/>
        </pc:sldMkLst>
        <pc:picChg chg="mod">
          <ac:chgData name="Kevin Smith" userId="f02b7fb0-fdf1-4cca-a478-0caecbfd7073" providerId="ADAL" clId="{0FFCB323-92D6-433F-9F20-12B388BE4EFC}" dt="2024-03-05T20:42:11.272" v="98" actId="1036"/>
          <ac:picMkLst>
            <pc:docMk/>
            <pc:sldMk cId="1958068685" sldId="406"/>
            <ac:picMk id="15" creationId="{7AD9A417-87DB-9227-35DB-F212BEA3CDBF}"/>
          </ac:picMkLst>
        </pc:picChg>
      </pc:sldChg>
      <pc:sldChg chg="addSp delSp modSp mod modCm">
        <pc:chgData name="Kevin Smith" userId="f02b7fb0-fdf1-4cca-a478-0caecbfd7073" providerId="ADAL" clId="{0FFCB323-92D6-433F-9F20-12B388BE4EFC}" dt="2024-03-05T20:52:03.825" v="117"/>
        <pc:sldMkLst>
          <pc:docMk/>
          <pc:sldMk cId="2964680877" sldId="407"/>
        </pc:sldMkLst>
        <pc:spChg chg="mod">
          <ac:chgData name="Kevin Smith" userId="f02b7fb0-fdf1-4cca-a478-0caecbfd7073" providerId="ADAL" clId="{0FFCB323-92D6-433F-9F20-12B388BE4EFC}" dt="2024-03-05T20:51:38.007" v="114" actId="1076"/>
          <ac:spMkLst>
            <pc:docMk/>
            <pc:sldMk cId="2964680877" sldId="407"/>
            <ac:spMk id="7" creationId="{0C3D6B89-F680-EEE6-CC09-87B73849A74B}"/>
          </ac:spMkLst>
        </pc:spChg>
        <pc:picChg chg="del">
          <ac:chgData name="Kevin Smith" userId="f02b7fb0-fdf1-4cca-a478-0caecbfd7073" providerId="ADAL" clId="{0FFCB323-92D6-433F-9F20-12B388BE4EFC}" dt="2024-03-05T20:44:22.124" v="99" actId="478"/>
          <ac:picMkLst>
            <pc:docMk/>
            <pc:sldMk cId="2964680877" sldId="407"/>
            <ac:picMk id="3" creationId="{C694935D-7C23-48FF-13E3-A5CF333CD653}"/>
          </ac:picMkLst>
        </pc:picChg>
        <pc:picChg chg="add del mod">
          <ac:chgData name="Kevin Smith" userId="f02b7fb0-fdf1-4cca-a478-0caecbfd7073" providerId="ADAL" clId="{0FFCB323-92D6-433F-9F20-12B388BE4EFC}" dt="2024-03-05T20:45:05.033" v="106" actId="21"/>
          <ac:picMkLst>
            <pc:docMk/>
            <pc:sldMk cId="2964680877" sldId="407"/>
            <ac:picMk id="4" creationId="{D7F676AD-A4E2-AFDE-8F9B-61866F4AA0B5}"/>
          </ac:picMkLst>
        </pc:picChg>
        <pc:picChg chg="add mod">
          <ac:chgData name="Kevin Smith" userId="f02b7fb0-fdf1-4cca-a478-0caecbfd7073" providerId="ADAL" clId="{0FFCB323-92D6-433F-9F20-12B388BE4EFC}" dt="2024-03-05T20:51:44.032" v="116" actId="1036"/>
          <ac:picMkLst>
            <pc:docMk/>
            <pc:sldMk cId="2964680877" sldId="407"/>
            <ac:picMk id="6" creationId="{790CE62B-A334-1C79-9163-4AED7DE8BB3E}"/>
          </ac:picMkLst>
        </pc:picChg>
        <pc:extLst>
          <p:ext xmlns:p="http://schemas.openxmlformats.org/presentationml/2006/main" uri="{D6D511B9-2390-475A-947B-AFAB55BFBCF1}">
            <pc226:cmChg xmlns:pc226="http://schemas.microsoft.com/office/powerpoint/2022/06/main/command" chg="mod">
              <pc226:chgData name="Kevin Smith" userId="f02b7fb0-fdf1-4cca-a478-0caecbfd7073" providerId="ADAL" clId="{0FFCB323-92D6-433F-9F20-12B388BE4EFC}" dt="2024-03-05T20:52:03.825" v="117"/>
              <pc2:cmMkLst xmlns:pc2="http://schemas.microsoft.com/office/powerpoint/2019/9/main/command">
                <pc:docMk/>
                <pc:sldMk cId="2964680877" sldId="407"/>
                <pc2:cmMk id="{D07D918C-1263-4B3D-BB8F-72D0B53ED61F}"/>
              </pc2:cmMkLst>
              <pc226:cmRplyChg chg="add">
                <pc226:chgData name="Kevin Smith" userId="f02b7fb0-fdf1-4cca-a478-0caecbfd7073" providerId="ADAL" clId="{0FFCB323-92D6-433F-9F20-12B388BE4EFC}" dt="2024-03-05T20:52:03.825" v="117"/>
                <pc2:cmRplyMkLst xmlns:pc2="http://schemas.microsoft.com/office/powerpoint/2019/9/main/command">
                  <pc:docMk/>
                  <pc:sldMk cId="2964680877" sldId="407"/>
                  <pc2:cmMk id="{D07D918C-1263-4B3D-BB8F-72D0B53ED61F}"/>
                  <pc2:cmRplyMk id="{0FA301F5-1053-4D66-8273-C5535DE64C7C}"/>
                </pc2:cmRplyMkLst>
              </pc226:cmRplyChg>
            </pc226:cmChg>
          </p:ext>
        </pc:extLst>
      </pc:sldChg>
      <pc:sldChg chg="addSp delSp modSp mod">
        <pc:chgData name="Kevin Smith" userId="f02b7fb0-fdf1-4cca-a478-0caecbfd7073" providerId="ADAL" clId="{0FFCB323-92D6-433F-9F20-12B388BE4EFC}" dt="2024-03-25T19:02:32.675" v="196" actId="27107"/>
        <pc:sldMkLst>
          <pc:docMk/>
          <pc:sldMk cId="208369231" sldId="412"/>
        </pc:sldMkLst>
        <pc:spChg chg="mod">
          <ac:chgData name="Kevin Smith" userId="f02b7fb0-fdf1-4cca-a478-0caecbfd7073" providerId="ADAL" clId="{0FFCB323-92D6-433F-9F20-12B388BE4EFC}" dt="2024-03-25T19:02:32.675" v="196" actId="27107"/>
          <ac:spMkLst>
            <pc:docMk/>
            <pc:sldMk cId="208369231" sldId="412"/>
            <ac:spMk id="11" creationId="{565AE165-1ABA-10BD-DC0E-AD6D63EF4CCA}"/>
          </ac:spMkLst>
        </pc:spChg>
        <pc:picChg chg="del">
          <ac:chgData name="Kevin Smith" userId="f02b7fb0-fdf1-4cca-a478-0caecbfd7073" providerId="ADAL" clId="{0FFCB323-92D6-433F-9F20-12B388BE4EFC}" dt="2024-03-05T20:54:26.916" v="120" actId="478"/>
          <ac:picMkLst>
            <pc:docMk/>
            <pc:sldMk cId="208369231" sldId="412"/>
            <ac:picMk id="2" creationId="{AD89537F-16C9-2480-EFF5-84A5E6ABE64D}"/>
          </ac:picMkLst>
        </pc:picChg>
        <pc:picChg chg="add mod">
          <ac:chgData name="Kevin Smith" userId="f02b7fb0-fdf1-4cca-a478-0caecbfd7073" providerId="ADAL" clId="{0FFCB323-92D6-433F-9F20-12B388BE4EFC}" dt="2024-03-05T20:54:31.775" v="122" actId="1076"/>
          <ac:picMkLst>
            <pc:docMk/>
            <pc:sldMk cId="208369231" sldId="412"/>
            <ac:picMk id="3" creationId="{5859B6D6-964A-730E-3CA8-383F98D33392}"/>
          </ac:picMkLst>
        </pc:picChg>
      </pc:sldChg>
      <pc:sldChg chg="addSp delSp modSp mod modCm">
        <pc:chgData name="Kevin Smith" userId="f02b7fb0-fdf1-4cca-a478-0caecbfd7073" providerId="ADAL" clId="{0FFCB323-92D6-433F-9F20-12B388BE4EFC}" dt="2024-03-25T19:03:56.913" v="215" actId="14100"/>
        <pc:sldMkLst>
          <pc:docMk/>
          <pc:sldMk cId="2750757610" sldId="413"/>
        </pc:sldMkLst>
        <pc:spChg chg="mod">
          <ac:chgData name="Kevin Smith" userId="f02b7fb0-fdf1-4cca-a478-0caecbfd7073" providerId="ADAL" clId="{0FFCB323-92D6-433F-9F20-12B388BE4EFC}" dt="2024-03-05T21:00:40.222" v="152" actId="255"/>
          <ac:spMkLst>
            <pc:docMk/>
            <pc:sldMk cId="2750757610" sldId="413"/>
            <ac:spMk id="3" creationId="{D4EB5A2C-F631-EF8A-6FF9-89F123411368}"/>
          </ac:spMkLst>
        </pc:spChg>
        <pc:spChg chg="mod">
          <ac:chgData name="Kevin Smith" userId="f02b7fb0-fdf1-4cca-a478-0caecbfd7073" providerId="ADAL" clId="{0FFCB323-92D6-433F-9F20-12B388BE4EFC}" dt="2024-03-05T21:01:09.038" v="194" actId="1076"/>
          <ac:spMkLst>
            <pc:docMk/>
            <pc:sldMk cId="2750757610" sldId="413"/>
            <ac:spMk id="7" creationId="{A8A74C09-9B88-7624-D444-FA7218FA3067}"/>
          </ac:spMkLst>
        </pc:spChg>
        <pc:spChg chg="mod">
          <ac:chgData name="Kevin Smith" userId="f02b7fb0-fdf1-4cca-a478-0caecbfd7073" providerId="ADAL" clId="{0FFCB323-92D6-433F-9F20-12B388BE4EFC}" dt="2024-03-05T21:00:45.743" v="153" actId="1076"/>
          <ac:spMkLst>
            <pc:docMk/>
            <pc:sldMk cId="2750757610" sldId="413"/>
            <ac:spMk id="9" creationId="{72D13187-6C0A-D1C7-FC0A-F56001E2C9C9}"/>
          </ac:spMkLst>
        </pc:spChg>
        <pc:picChg chg="add del mod">
          <ac:chgData name="Kevin Smith" userId="f02b7fb0-fdf1-4cca-a478-0caecbfd7073" providerId="ADAL" clId="{0FFCB323-92D6-433F-9F20-12B388BE4EFC}" dt="2024-03-05T21:00:04.662" v="144" actId="478"/>
          <ac:picMkLst>
            <pc:docMk/>
            <pc:sldMk cId="2750757610" sldId="413"/>
            <ac:picMk id="2" creationId="{70E88397-BEB2-BE88-F6A1-50CA13664FB3}"/>
          </ac:picMkLst>
        </pc:picChg>
        <pc:picChg chg="del">
          <ac:chgData name="Kevin Smith" userId="f02b7fb0-fdf1-4cca-a478-0caecbfd7073" providerId="ADAL" clId="{0FFCB323-92D6-433F-9F20-12B388BE4EFC}" dt="2024-03-05T20:54:23.928" v="118" actId="21"/>
          <ac:picMkLst>
            <pc:docMk/>
            <pc:sldMk cId="2750757610" sldId="413"/>
            <ac:picMk id="4" creationId="{ABBC908D-BBFD-298C-ED5D-08BC04EAAC9E}"/>
          </ac:picMkLst>
        </pc:picChg>
        <pc:picChg chg="del mod">
          <ac:chgData name="Kevin Smith" userId="f02b7fb0-fdf1-4cca-a478-0caecbfd7073" providerId="ADAL" clId="{0FFCB323-92D6-433F-9F20-12B388BE4EFC}" dt="2024-03-05T21:00:08.361" v="145" actId="478"/>
          <ac:picMkLst>
            <pc:docMk/>
            <pc:sldMk cId="2750757610" sldId="413"/>
            <ac:picMk id="6" creationId="{D5AB499A-9808-A403-6A42-BA12E296464E}"/>
          </ac:picMkLst>
        </pc:picChg>
        <pc:picChg chg="mod">
          <ac:chgData name="Kevin Smith" userId="f02b7fb0-fdf1-4cca-a478-0caecbfd7073" providerId="ADAL" clId="{0FFCB323-92D6-433F-9F20-12B388BE4EFC}" dt="2024-03-25T19:03:56.913" v="215" actId="14100"/>
          <ac:picMkLst>
            <pc:docMk/>
            <pc:sldMk cId="2750757610" sldId="413"/>
            <ac:picMk id="12" creationId="{AB6A34B0-E37F-3581-6D9B-BBF43FD8E239}"/>
          </ac:picMkLst>
        </pc:picChg>
        <pc:extLst>
          <p:ext xmlns:p="http://schemas.openxmlformats.org/presentationml/2006/main" uri="{D6D511B9-2390-475A-947B-AFAB55BFBCF1}">
            <pc226:cmChg xmlns:pc226="http://schemas.microsoft.com/office/powerpoint/2022/06/main/command" chg="mod">
              <pc226:chgData name="Kevin Smith" userId="f02b7fb0-fdf1-4cca-a478-0caecbfd7073" providerId="ADAL" clId="{0FFCB323-92D6-433F-9F20-12B388BE4EFC}" dt="2024-03-05T21:01:19.695" v="195"/>
              <pc2:cmMkLst xmlns:pc2="http://schemas.microsoft.com/office/powerpoint/2019/9/main/command">
                <pc:docMk/>
                <pc:sldMk cId="2750757610" sldId="413"/>
                <pc2:cmMk id="{262B214A-6848-4C95-A48D-10D0DE0956FB}"/>
              </pc2:cmMkLst>
              <pc226:cmRplyChg chg="add">
                <pc226:chgData name="Kevin Smith" userId="f02b7fb0-fdf1-4cca-a478-0caecbfd7073" providerId="ADAL" clId="{0FFCB323-92D6-433F-9F20-12B388BE4EFC}" dt="2024-03-05T21:01:19.695" v="195"/>
                <pc2:cmRplyMkLst xmlns:pc2="http://schemas.microsoft.com/office/powerpoint/2019/9/main/command">
                  <pc:docMk/>
                  <pc:sldMk cId="2750757610" sldId="413"/>
                  <pc2:cmMk id="{262B214A-6848-4C95-A48D-10D0DE0956FB}"/>
                  <pc2:cmRplyMk id="{77667CDB-BFF6-423B-9BE3-FB46547AE655}"/>
                </pc2:cmRplyMkLst>
              </pc226:cmRplyChg>
            </pc226:cmChg>
            <pc226:cmChg xmlns:pc226="http://schemas.microsoft.com/office/powerpoint/2022/06/main/command" chg="mod">
              <pc226:chgData name="Kevin Smith" userId="f02b7fb0-fdf1-4cca-a478-0caecbfd7073" providerId="ADAL" clId="{0FFCB323-92D6-433F-9F20-12B388BE4EFC}" dt="2024-03-05T20:56:51.121" v="142"/>
              <pc2:cmMkLst xmlns:pc2="http://schemas.microsoft.com/office/powerpoint/2019/9/main/command">
                <pc:docMk/>
                <pc:sldMk cId="2750757610" sldId="413"/>
                <pc2:cmMk id="{979D3AA9-CD92-41B8-BEED-6A552F81A577}"/>
              </pc2:cmMkLst>
              <pc226:cmRplyChg chg="add">
                <pc226:chgData name="Kevin Smith" userId="f02b7fb0-fdf1-4cca-a478-0caecbfd7073" providerId="ADAL" clId="{0FFCB323-92D6-433F-9F20-12B388BE4EFC}" dt="2024-03-05T20:56:51.121" v="142"/>
                <pc2:cmRplyMkLst xmlns:pc2="http://schemas.microsoft.com/office/powerpoint/2019/9/main/command">
                  <pc:docMk/>
                  <pc:sldMk cId="2750757610" sldId="413"/>
                  <pc2:cmMk id="{979D3AA9-CD92-41B8-BEED-6A552F81A577}"/>
                  <pc2:cmRplyMk id="{F29283D7-BA83-4F12-B3BA-F51F84E8B62D}"/>
                </pc2:cmRplyMkLst>
              </pc226:cmRplyChg>
            </pc226:cmChg>
            <pc226:cmChg xmlns:pc226="http://schemas.microsoft.com/office/powerpoint/2022/06/main/command" chg="mod">
              <pc226:chgData name="Kevin Smith" userId="f02b7fb0-fdf1-4cca-a478-0caecbfd7073" providerId="ADAL" clId="{0FFCB323-92D6-433F-9F20-12B388BE4EFC}" dt="2024-03-05T20:57:01.590" v="143"/>
              <pc2:cmMkLst xmlns:pc2="http://schemas.microsoft.com/office/powerpoint/2019/9/main/command">
                <pc:docMk/>
                <pc:sldMk cId="2750757610" sldId="413"/>
                <pc2:cmMk id="{9E8760AA-3559-490F-9000-3DD4601E7340}"/>
              </pc2:cmMkLst>
              <pc226:cmRplyChg chg="add">
                <pc226:chgData name="Kevin Smith" userId="f02b7fb0-fdf1-4cca-a478-0caecbfd7073" providerId="ADAL" clId="{0FFCB323-92D6-433F-9F20-12B388BE4EFC}" dt="2024-03-05T20:57:01.590" v="143"/>
                <pc2:cmRplyMkLst xmlns:pc2="http://schemas.microsoft.com/office/powerpoint/2019/9/main/command">
                  <pc:docMk/>
                  <pc:sldMk cId="2750757610" sldId="413"/>
                  <pc2:cmMk id="{9E8760AA-3559-490F-9000-3DD4601E7340}"/>
                  <pc2:cmRplyMk id="{46EADE86-F2B2-438D-89BA-BA83926FFE50}"/>
                </pc2:cmRplyMkLst>
              </pc226:cmRplyChg>
            </pc226:cmChg>
          </p:ext>
        </pc:extLst>
      </pc:sldChg>
    </pc:docChg>
  </pc:docChgLst>
  <pc:docChgLst>
    <pc:chgData name="Jacob Vinson" userId="4d9785c4-bc8c-44b8-a745-b1e3ed407221" providerId="ADAL" clId="{9A0F930E-0255-4B83-A8E6-FB98358C049A}"/>
    <pc:docChg chg="modSld">
      <pc:chgData name="Jacob Vinson" userId="4d9785c4-bc8c-44b8-a745-b1e3ed407221" providerId="ADAL" clId="{9A0F930E-0255-4B83-A8E6-FB98358C049A}" dt="2024-06-17T14:57:51.078" v="0" actId="20577"/>
      <pc:docMkLst>
        <pc:docMk/>
      </pc:docMkLst>
      <pc:sldChg chg="modSp mod">
        <pc:chgData name="Jacob Vinson" userId="4d9785c4-bc8c-44b8-a745-b1e3ed407221" providerId="ADAL" clId="{9A0F930E-0255-4B83-A8E6-FB98358C049A}" dt="2024-06-17T14:57:51.078" v="0" actId="20577"/>
        <pc:sldMkLst>
          <pc:docMk/>
          <pc:sldMk cId="3711401692" sldId="304"/>
        </pc:sldMkLst>
        <pc:spChg chg="mod">
          <ac:chgData name="Jacob Vinson" userId="4d9785c4-bc8c-44b8-a745-b1e3ed407221" providerId="ADAL" clId="{9A0F930E-0255-4B83-A8E6-FB98358C049A}" dt="2024-06-17T14:57:51.078" v="0" actId="20577"/>
          <ac:spMkLst>
            <pc:docMk/>
            <pc:sldMk cId="3711401692" sldId="304"/>
            <ac:spMk id="11" creationId="{6E7BE270-DD36-352D-7651-29E8097F1351}"/>
          </ac:spMkLst>
        </pc:spChg>
      </pc:sldChg>
    </pc:docChg>
  </pc:docChgLst>
  <pc:docChgLst>
    <pc:chgData name="Kevin Smith" userId="f02b7fb0-fdf1-4cca-a478-0caecbfd7073" providerId="ADAL" clId="{4583B1E8-DD53-4EBD-B440-BC0A5345E731}"/>
    <pc:docChg chg="modSld">
      <pc:chgData name="Kevin Smith" userId="f02b7fb0-fdf1-4cca-a478-0caecbfd7073" providerId="ADAL" clId="{4583B1E8-DD53-4EBD-B440-BC0A5345E731}" dt="2024-04-24T18:33:37.739" v="237" actId="20577"/>
      <pc:docMkLst>
        <pc:docMk/>
      </pc:docMkLst>
      <pc:sldChg chg="modSp mod modCm modNotesTx">
        <pc:chgData name="Kevin Smith" userId="f02b7fb0-fdf1-4cca-a478-0caecbfd7073" providerId="ADAL" clId="{4583B1E8-DD53-4EBD-B440-BC0A5345E731}" dt="2024-04-24T18:20:21.950" v="11" actId="20577"/>
        <pc:sldMkLst>
          <pc:docMk/>
          <pc:sldMk cId="764071959" sldId="402"/>
        </pc:sldMkLst>
        <pc:spChg chg="mod">
          <ac:chgData name="Kevin Smith" userId="f02b7fb0-fdf1-4cca-a478-0caecbfd7073" providerId="ADAL" clId="{4583B1E8-DD53-4EBD-B440-BC0A5345E731}" dt="2024-04-24T18:19:58.883" v="7" actId="20577"/>
          <ac:spMkLst>
            <pc:docMk/>
            <pc:sldMk cId="764071959" sldId="402"/>
            <ac:spMk id="5" creationId="{4409B59F-4B6A-333C-9247-9D3F67C04C61}"/>
          </ac:spMkLst>
        </pc:spChg>
        <pc:graphicFrameChg chg="modGraphic">
          <ac:chgData name="Kevin Smith" userId="f02b7fb0-fdf1-4cca-a478-0caecbfd7073" providerId="ADAL" clId="{4583B1E8-DD53-4EBD-B440-BC0A5345E731}" dt="2024-04-24T18:20:21.950" v="11" actId="20577"/>
          <ac:graphicFrameMkLst>
            <pc:docMk/>
            <pc:sldMk cId="764071959" sldId="402"/>
            <ac:graphicFrameMk id="2" creationId="{5AF1CD50-55AE-C206-3354-BE13C81FF800}"/>
          </ac:graphicFrameMkLst>
        </pc:graphicFrameChg>
        <pc:extLst>
          <p:ext xmlns:p="http://schemas.openxmlformats.org/presentationml/2006/main" uri="{D6D511B9-2390-475A-947B-AFAB55BFBCF1}">
            <pc226:cmChg xmlns:pc226="http://schemas.microsoft.com/office/powerpoint/2022/06/main/command" chg="mod">
              <pc226:chgData name="Kevin Smith" userId="f02b7fb0-fdf1-4cca-a478-0caecbfd7073" providerId="ADAL" clId="{4583B1E8-DD53-4EBD-B440-BC0A5345E731}" dt="2024-04-24T18:20:21.950" v="11" actId="20577"/>
              <pc2:cmMkLst xmlns:pc2="http://schemas.microsoft.com/office/powerpoint/2019/9/main/command">
                <pc:docMk/>
                <pc:sldMk cId="764071959" sldId="402"/>
                <pc2:cmMk id="{4E73EFCD-BE33-4D2C-B52B-7CA47143CEA7}"/>
              </pc2:cmMkLst>
            </pc226:cmChg>
          </p:ext>
        </pc:extLst>
      </pc:sldChg>
      <pc:sldChg chg="modSp mod modNotesTx">
        <pc:chgData name="Kevin Smith" userId="f02b7fb0-fdf1-4cca-a478-0caecbfd7073" providerId="ADAL" clId="{4583B1E8-DD53-4EBD-B440-BC0A5345E731}" dt="2024-04-24T18:28:43.270" v="87" actId="20577"/>
        <pc:sldMkLst>
          <pc:docMk/>
          <pc:sldMk cId="133129274" sldId="416"/>
        </pc:sldMkLst>
        <pc:spChg chg="mod">
          <ac:chgData name="Kevin Smith" userId="f02b7fb0-fdf1-4cca-a478-0caecbfd7073" providerId="ADAL" clId="{4583B1E8-DD53-4EBD-B440-BC0A5345E731}" dt="2024-04-24T18:28:30.133" v="56" actId="20577"/>
          <ac:spMkLst>
            <pc:docMk/>
            <pc:sldMk cId="133129274" sldId="416"/>
            <ac:spMk id="3" creationId="{93E573EF-846A-9486-EC36-EFFF72A8E43B}"/>
          </ac:spMkLst>
        </pc:spChg>
      </pc:sldChg>
      <pc:sldChg chg="modSp mod modNotesTx">
        <pc:chgData name="Kevin Smith" userId="f02b7fb0-fdf1-4cca-a478-0caecbfd7073" providerId="ADAL" clId="{4583B1E8-DD53-4EBD-B440-BC0A5345E731}" dt="2024-04-24T18:31:20.658" v="136" actId="20577"/>
        <pc:sldMkLst>
          <pc:docMk/>
          <pc:sldMk cId="3777858385" sldId="417"/>
        </pc:sldMkLst>
        <pc:spChg chg="mod">
          <ac:chgData name="Kevin Smith" userId="f02b7fb0-fdf1-4cca-a478-0caecbfd7073" providerId="ADAL" clId="{4583B1E8-DD53-4EBD-B440-BC0A5345E731}" dt="2024-04-24T18:30:08.658" v="105" actId="20577"/>
          <ac:spMkLst>
            <pc:docMk/>
            <pc:sldMk cId="3777858385" sldId="417"/>
            <ac:spMk id="3" creationId="{F6CC8266-9ECC-B82B-D336-4223C7F29CEF}"/>
          </ac:spMkLst>
        </pc:spChg>
      </pc:sldChg>
      <pc:sldChg chg="modSp mod modNotesTx">
        <pc:chgData name="Kevin Smith" userId="f02b7fb0-fdf1-4cca-a478-0caecbfd7073" providerId="ADAL" clId="{4583B1E8-DD53-4EBD-B440-BC0A5345E731}" dt="2024-04-24T18:33:37.739" v="237" actId="20577"/>
        <pc:sldMkLst>
          <pc:docMk/>
          <pc:sldMk cId="1801720515" sldId="418"/>
        </pc:sldMkLst>
        <pc:spChg chg="mod">
          <ac:chgData name="Kevin Smith" userId="f02b7fb0-fdf1-4cca-a478-0caecbfd7073" providerId="ADAL" clId="{4583B1E8-DD53-4EBD-B440-BC0A5345E731}" dt="2024-04-24T18:31:45.718" v="173" actId="20577"/>
          <ac:spMkLst>
            <pc:docMk/>
            <pc:sldMk cId="1801720515" sldId="418"/>
            <ac:spMk id="3" creationId="{4BD7A3A4-1EA6-F242-52F7-9B0D8CA31731}"/>
          </ac:spMkLst>
        </pc:spChg>
      </pc:sldChg>
    </pc:docChg>
  </pc:docChgLst>
  <pc:docChgLst>
    <pc:chgData name="Jacob Vinson" userId="4d9785c4-bc8c-44b8-a745-b1e3ed407221" providerId="ADAL" clId="{CB3D0012-5DFE-410D-A830-C59E08254508}"/>
    <pc:docChg chg="modSld">
      <pc:chgData name="Jacob Vinson" userId="4d9785c4-bc8c-44b8-a745-b1e3ed407221" providerId="ADAL" clId="{CB3D0012-5DFE-410D-A830-C59E08254508}" dt="2024-11-12T15:47:15.914" v="27" actId="14100"/>
      <pc:docMkLst>
        <pc:docMk/>
      </pc:docMkLst>
      <pc:sldChg chg="modSp mod">
        <pc:chgData name="Jacob Vinson" userId="4d9785c4-bc8c-44b8-a745-b1e3ed407221" providerId="ADAL" clId="{CB3D0012-5DFE-410D-A830-C59E08254508}" dt="2024-11-12T15:32:15.521" v="1" actId="20577"/>
        <pc:sldMkLst>
          <pc:docMk/>
          <pc:sldMk cId="1756437227" sldId="273"/>
        </pc:sldMkLst>
        <pc:spChg chg="mod">
          <ac:chgData name="Jacob Vinson" userId="4d9785c4-bc8c-44b8-a745-b1e3ed407221" providerId="ADAL" clId="{CB3D0012-5DFE-410D-A830-C59E08254508}" dt="2024-11-12T15:32:15.521" v="1" actId="20577"/>
          <ac:spMkLst>
            <pc:docMk/>
            <pc:sldMk cId="1756437227" sldId="273"/>
            <ac:spMk id="2" creationId="{0F5D6A51-1884-718A-F6D6-54F874904F57}"/>
          </ac:spMkLst>
        </pc:spChg>
      </pc:sldChg>
      <pc:sldChg chg="modSp mod">
        <pc:chgData name="Jacob Vinson" userId="4d9785c4-bc8c-44b8-a745-b1e3ed407221" providerId="ADAL" clId="{CB3D0012-5DFE-410D-A830-C59E08254508}" dt="2024-11-12T15:34:18.793" v="6" actId="14100"/>
        <pc:sldMkLst>
          <pc:docMk/>
          <pc:sldMk cId="4113726033" sldId="284"/>
        </pc:sldMkLst>
        <pc:spChg chg="mod">
          <ac:chgData name="Jacob Vinson" userId="4d9785c4-bc8c-44b8-a745-b1e3ed407221" providerId="ADAL" clId="{CB3D0012-5DFE-410D-A830-C59E08254508}" dt="2024-11-12T15:34:18.793" v="6" actId="14100"/>
          <ac:spMkLst>
            <pc:docMk/>
            <pc:sldMk cId="4113726033" sldId="284"/>
            <ac:spMk id="7" creationId="{B681CADB-0A29-5479-565D-1A3D8D150B2B}"/>
          </ac:spMkLst>
        </pc:spChg>
      </pc:sldChg>
      <pc:sldChg chg="modSp mod">
        <pc:chgData name="Jacob Vinson" userId="4d9785c4-bc8c-44b8-a745-b1e3ed407221" providerId="ADAL" clId="{CB3D0012-5DFE-410D-A830-C59E08254508}" dt="2024-11-12T15:33:43.713" v="3" actId="20577"/>
        <pc:sldMkLst>
          <pc:docMk/>
          <pc:sldMk cId="3711401692" sldId="304"/>
        </pc:sldMkLst>
        <pc:spChg chg="mod">
          <ac:chgData name="Jacob Vinson" userId="4d9785c4-bc8c-44b8-a745-b1e3ed407221" providerId="ADAL" clId="{CB3D0012-5DFE-410D-A830-C59E08254508}" dt="2024-11-12T15:33:43.713" v="3" actId="20577"/>
          <ac:spMkLst>
            <pc:docMk/>
            <pc:sldMk cId="3711401692" sldId="304"/>
            <ac:spMk id="11" creationId="{6E7BE270-DD36-352D-7651-29E8097F1351}"/>
          </ac:spMkLst>
        </pc:spChg>
      </pc:sldChg>
      <pc:sldChg chg="modSp mod">
        <pc:chgData name="Jacob Vinson" userId="4d9785c4-bc8c-44b8-a745-b1e3ed407221" providerId="ADAL" clId="{CB3D0012-5DFE-410D-A830-C59E08254508}" dt="2024-11-12T15:34:49.099" v="7" actId="20577"/>
        <pc:sldMkLst>
          <pc:docMk/>
          <pc:sldMk cId="2862196450" sldId="390"/>
        </pc:sldMkLst>
        <pc:spChg chg="mod">
          <ac:chgData name="Jacob Vinson" userId="4d9785c4-bc8c-44b8-a745-b1e3ed407221" providerId="ADAL" clId="{CB3D0012-5DFE-410D-A830-C59E08254508}" dt="2024-11-12T15:34:49.099" v="7" actId="20577"/>
          <ac:spMkLst>
            <pc:docMk/>
            <pc:sldMk cId="2862196450" sldId="390"/>
            <ac:spMk id="9" creationId="{A82FD724-8738-7B66-3339-6511D9AB459A}"/>
          </ac:spMkLst>
        </pc:spChg>
      </pc:sldChg>
      <pc:sldChg chg="modSp mod">
        <pc:chgData name="Jacob Vinson" userId="4d9785c4-bc8c-44b8-a745-b1e3ed407221" providerId="ADAL" clId="{CB3D0012-5DFE-410D-A830-C59E08254508}" dt="2024-11-12T15:38:10.981" v="10" actId="20577"/>
        <pc:sldMkLst>
          <pc:docMk/>
          <pc:sldMk cId="2212655483" sldId="395"/>
        </pc:sldMkLst>
        <pc:spChg chg="mod">
          <ac:chgData name="Jacob Vinson" userId="4d9785c4-bc8c-44b8-a745-b1e3ed407221" providerId="ADAL" clId="{CB3D0012-5DFE-410D-A830-C59E08254508}" dt="2024-11-12T15:38:10.981" v="10" actId="20577"/>
          <ac:spMkLst>
            <pc:docMk/>
            <pc:sldMk cId="2212655483" sldId="395"/>
            <ac:spMk id="9" creationId="{4F42DAD9-0184-B0C9-F067-4382E9E31C84}"/>
          </ac:spMkLst>
        </pc:spChg>
      </pc:sldChg>
      <pc:sldChg chg="modSp mod">
        <pc:chgData name="Jacob Vinson" userId="4d9785c4-bc8c-44b8-a745-b1e3ed407221" providerId="ADAL" clId="{CB3D0012-5DFE-410D-A830-C59E08254508}" dt="2024-11-12T15:38:53.226" v="14" actId="20577"/>
        <pc:sldMkLst>
          <pc:docMk/>
          <pc:sldMk cId="1881394600" sldId="399"/>
        </pc:sldMkLst>
        <pc:spChg chg="mod">
          <ac:chgData name="Jacob Vinson" userId="4d9785c4-bc8c-44b8-a745-b1e3ed407221" providerId="ADAL" clId="{CB3D0012-5DFE-410D-A830-C59E08254508}" dt="2024-11-12T15:38:39.998" v="11" actId="20577"/>
          <ac:spMkLst>
            <pc:docMk/>
            <pc:sldMk cId="1881394600" sldId="399"/>
            <ac:spMk id="3" creationId="{36BCC735-384E-9F1C-E48E-98415D47B76C}"/>
          </ac:spMkLst>
        </pc:spChg>
        <pc:spChg chg="mod">
          <ac:chgData name="Jacob Vinson" userId="4d9785c4-bc8c-44b8-a745-b1e3ed407221" providerId="ADAL" clId="{CB3D0012-5DFE-410D-A830-C59E08254508}" dt="2024-11-12T15:38:53.226" v="14" actId="20577"/>
          <ac:spMkLst>
            <pc:docMk/>
            <pc:sldMk cId="1881394600" sldId="399"/>
            <ac:spMk id="4" creationId="{0E269016-74BF-3921-0072-2B4125EEC080}"/>
          </ac:spMkLst>
        </pc:spChg>
      </pc:sldChg>
      <pc:sldChg chg="modSp mod">
        <pc:chgData name="Jacob Vinson" userId="4d9785c4-bc8c-44b8-a745-b1e3ed407221" providerId="ADAL" clId="{CB3D0012-5DFE-410D-A830-C59E08254508}" dt="2024-11-12T15:39:19.925" v="15" actId="20577"/>
        <pc:sldMkLst>
          <pc:docMk/>
          <pc:sldMk cId="729387089" sldId="401"/>
        </pc:sldMkLst>
        <pc:spChg chg="mod">
          <ac:chgData name="Jacob Vinson" userId="4d9785c4-bc8c-44b8-a745-b1e3ed407221" providerId="ADAL" clId="{CB3D0012-5DFE-410D-A830-C59E08254508}" dt="2024-11-12T15:39:19.925" v="15" actId="20577"/>
          <ac:spMkLst>
            <pc:docMk/>
            <pc:sldMk cId="729387089" sldId="401"/>
            <ac:spMk id="3" creationId="{F9A50FB1-DC38-E760-5813-6CB2CD4D8180}"/>
          </ac:spMkLst>
        </pc:spChg>
      </pc:sldChg>
      <pc:sldChg chg="modSp mod">
        <pc:chgData name="Jacob Vinson" userId="4d9785c4-bc8c-44b8-a745-b1e3ed407221" providerId="ADAL" clId="{CB3D0012-5DFE-410D-A830-C59E08254508}" dt="2024-11-12T15:32:07.749" v="0" actId="20577"/>
        <pc:sldMkLst>
          <pc:docMk/>
          <pc:sldMk cId="764071959" sldId="402"/>
        </pc:sldMkLst>
        <pc:graphicFrameChg chg="modGraphic">
          <ac:chgData name="Jacob Vinson" userId="4d9785c4-bc8c-44b8-a745-b1e3ed407221" providerId="ADAL" clId="{CB3D0012-5DFE-410D-A830-C59E08254508}" dt="2024-11-12T15:32:07.749" v="0" actId="20577"/>
          <ac:graphicFrameMkLst>
            <pc:docMk/>
            <pc:sldMk cId="764071959" sldId="402"/>
            <ac:graphicFrameMk id="2" creationId="{5AF1CD50-55AE-C206-3354-BE13C81FF800}"/>
          </ac:graphicFrameMkLst>
        </pc:graphicFrameChg>
      </pc:sldChg>
      <pc:sldChg chg="modSp mod">
        <pc:chgData name="Jacob Vinson" userId="4d9785c4-bc8c-44b8-a745-b1e3ed407221" providerId="ADAL" clId="{CB3D0012-5DFE-410D-A830-C59E08254508}" dt="2024-11-12T15:42:49.956" v="17" actId="20577"/>
        <pc:sldMkLst>
          <pc:docMk/>
          <pc:sldMk cId="538741838" sldId="411"/>
        </pc:sldMkLst>
        <pc:spChg chg="mod">
          <ac:chgData name="Jacob Vinson" userId="4d9785c4-bc8c-44b8-a745-b1e3ed407221" providerId="ADAL" clId="{CB3D0012-5DFE-410D-A830-C59E08254508}" dt="2024-11-12T15:42:49.956" v="17" actId="20577"/>
          <ac:spMkLst>
            <pc:docMk/>
            <pc:sldMk cId="538741838" sldId="411"/>
            <ac:spMk id="11" creationId="{4DE87F10-59AB-B909-5048-FADC47E6A8D3}"/>
          </ac:spMkLst>
        </pc:spChg>
      </pc:sldChg>
      <pc:sldChg chg="modSp mod">
        <pc:chgData name="Jacob Vinson" userId="4d9785c4-bc8c-44b8-a745-b1e3ed407221" providerId="ADAL" clId="{CB3D0012-5DFE-410D-A830-C59E08254508}" dt="2024-11-12T15:43:58.979" v="19" actId="20577"/>
        <pc:sldMkLst>
          <pc:docMk/>
          <pc:sldMk cId="2750757610" sldId="413"/>
        </pc:sldMkLst>
        <pc:spChg chg="mod">
          <ac:chgData name="Jacob Vinson" userId="4d9785c4-bc8c-44b8-a745-b1e3ed407221" providerId="ADAL" clId="{CB3D0012-5DFE-410D-A830-C59E08254508}" dt="2024-11-12T15:43:58.979" v="19" actId="20577"/>
          <ac:spMkLst>
            <pc:docMk/>
            <pc:sldMk cId="2750757610" sldId="413"/>
            <ac:spMk id="9" creationId="{72D13187-6C0A-D1C7-FC0A-F56001E2C9C9}"/>
          </ac:spMkLst>
        </pc:spChg>
      </pc:sldChg>
      <pc:sldChg chg="modSp mod">
        <pc:chgData name="Jacob Vinson" userId="4d9785c4-bc8c-44b8-a745-b1e3ed407221" providerId="ADAL" clId="{CB3D0012-5DFE-410D-A830-C59E08254508}" dt="2024-11-12T15:46:18.276" v="21" actId="20577"/>
        <pc:sldMkLst>
          <pc:docMk/>
          <pc:sldMk cId="4222348509" sldId="415"/>
        </pc:sldMkLst>
        <pc:spChg chg="mod">
          <ac:chgData name="Jacob Vinson" userId="4d9785c4-bc8c-44b8-a745-b1e3ed407221" providerId="ADAL" clId="{CB3D0012-5DFE-410D-A830-C59E08254508}" dt="2024-11-12T15:46:18.276" v="21" actId="20577"/>
          <ac:spMkLst>
            <pc:docMk/>
            <pc:sldMk cId="4222348509" sldId="415"/>
            <ac:spMk id="11" creationId="{748F2CAD-E323-415C-CACF-4690799B7A48}"/>
          </ac:spMkLst>
        </pc:spChg>
      </pc:sldChg>
      <pc:sldChg chg="modSp mod">
        <pc:chgData name="Jacob Vinson" userId="4d9785c4-bc8c-44b8-a745-b1e3ed407221" providerId="ADAL" clId="{CB3D0012-5DFE-410D-A830-C59E08254508}" dt="2024-11-12T15:46:53.553" v="23" actId="20577"/>
        <pc:sldMkLst>
          <pc:docMk/>
          <pc:sldMk cId="133129274" sldId="416"/>
        </pc:sldMkLst>
        <pc:spChg chg="mod">
          <ac:chgData name="Jacob Vinson" userId="4d9785c4-bc8c-44b8-a745-b1e3ed407221" providerId="ADAL" clId="{CB3D0012-5DFE-410D-A830-C59E08254508}" dt="2024-11-12T15:46:53.553" v="23" actId="20577"/>
          <ac:spMkLst>
            <pc:docMk/>
            <pc:sldMk cId="133129274" sldId="416"/>
            <ac:spMk id="3" creationId="{93E573EF-846A-9486-EC36-EFFF72A8E43B}"/>
          </ac:spMkLst>
        </pc:spChg>
      </pc:sldChg>
      <pc:sldChg chg="modSp mod">
        <pc:chgData name="Jacob Vinson" userId="4d9785c4-bc8c-44b8-a745-b1e3ed407221" providerId="ADAL" clId="{CB3D0012-5DFE-410D-A830-C59E08254508}" dt="2024-11-12T15:47:15.914" v="27" actId="14100"/>
        <pc:sldMkLst>
          <pc:docMk/>
          <pc:sldMk cId="3777858385" sldId="417"/>
        </pc:sldMkLst>
        <pc:spChg chg="mod">
          <ac:chgData name="Jacob Vinson" userId="4d9785c4-bc8c-44b8-a745-b1e3ed407221" providerId="ADAL" clId="{CB3D0012-5DFE-410D-A830-C59E08254508}" dt="2024-11-12T15:47:15.914" v="27" actId="14100"/>
          <ac:spMkLst>
            <pc:docMk/>
            <pc:sldMk cId="3777858385" sldId="417"/>
            <ac:spMk id="3" creationId="{F6CC8266-9ECC-B82B-D336-4223C7F29C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79B67-D819-4325-98C2-D1BB2B3925C6}"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417E0-4E2A-4944-9F25-2F1F160AC3BF}" type="slidenum">
              <a:rPr lang="en-US" smtClean="0"/>
              <a:t>‹#›</a:t>
            </a:fld>
            <a:endParaRPr lang="en-US"/>
          </a:p>
        </p:txBody>
      </p:sp>
    </p:spTree>
    <p:extLst>
      <p:ext uri="{BB962C8B-B14F-4D97-AF65-F5344CB8AC3E}">
        <p14:creationId xmlns:p14="http://schemas.microsoft.com/office/powerpoint/2010/main" val="155342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ies.ed.gov/ncee/edlabs/regions/northeast/OurWork/Resource/7"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Welcome to Fundamentals of Literacy Coaching Professional Development Modules – Session 6: Selecting and Applying Methods to Support Teacher Growth</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a:t>
            </a:fld>
            <a:endParaRPr lang="en-US"/>
          </a:p>
        </p:txBody>
      </p:sp>
    </p:spTree>
    <p:extLst>
      <p:ext uri="{BB962C8B-B14F-4D97-AF65-F5344CB8AC3E}">
        <p14:creationId xmlns:p14="http://schemas.microsoft.com/office/powerpoint/2010/main" val="121860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1CD20-0DBF-98E1-5EC9-A3C425957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AABD7-6A0D-0FC5-EB49-04B4B077A5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62B48-EF8B-0936-B67D-C4F76301AE69}"/>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We discussed Jim Knight’s Impact Cycle in Session 1. We will now discuss the three coaching approaches he describes, including the one that is part of The Impact Cycle in an effort to build your knowledge in how to select and apply appropriate coaching methods based on the situation. </a:t>
            </a:r>
            <a:endParaRPr lang="en-US" dirty="0"/>
          </a:p>
          <a:p>
            <a:endParaRPr lang="en-US" dirty="0"/>
          </a:p>
        </p:txBody>
      </p:sp>
      <p:sp>
        <p:nvSpPr>
          <p:cNvPr id="4" name="Slide Number Placeholder 3">
            <a:extLst>
              <a:ext uri="{FF2B5EF4-FFF2-40B4-BE49-F238E27FC236}">
                <a16:creationId xmlns:a16="http://schemas.microsoft.com/office/drawing/2014/main" id="{C3848B99-B1BF-1374-A1EF-716E4C7184DF}"/>
              </a:ext>
            </a:extLst>
          </p:cNvPr>
          <p:cNvSpPr>
            <a:spLocks noGrp="1"/>
          </p:cNvSpPr>
          <p:nvPr>
            <p:ph type="sldNum" sz="quarter" idx="5"/>
          </p:nvPr>
        </p:nvSpPr>
        <p:spPr/>
        <p:txBody>
          <a:bodyPr/>
          <a:lstStyle/>
          <a:p>
            <a:fld id="{F5D417E0-4E2A-4944-9F25-2F1F160AC3BF}" type="slidenum">
              <a:rPr lang="en-US" smtClean="0"/>
              <a:t>10</a:t>
            </a:fld>
            <a:endParaRPr lang="en-US"/>
          </a:p>
        </p:txBody>
      </p:sp>
    </p:spTree>
    <p:extLst>
      <p:ext uri="{BB962C8B-B14F-4D97-AF65-F5344CB8AC3E}">
        <p14:creationId xmlns:p14="http://schemas.microsoft.com/office/powerpoint/2010/main" val="3734522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72574-4EF6-1FB0-3F2F-57AEA4107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E9C82-3456-DEEB-73D4-C391D1A950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694B63-F431-5F7D-A033-5A02A2DF051D}"/>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facilitative coaching style may work best in situations where the coach does not have a deep understanding of the content being taught or as an initial entry point for a new coach to work with a seasoned veteran. For example, if a coach has an ELA background and is working with a content area teacher in another subject, then they may want to listen to the teacher experienced in that content area without providing advice or judgment. Asking non-judgmental questions about instructional practice after the teacher has shared may be particularly helpful for this coaching method. </a:t>
            </a:r>
            <a:endParaRPr lang="en-US" dirty="0"/>
          </a:p>
          <a:p>
            <a:endParaRPr lang="en-US" dirty="0"/>
          </a:p>
        </p:txBody>
      </p:sp>
      <p:sp>
        <p:nvSpPr>
          <p:cNvPr id="4" name="Slide Number Placeholder 3">
            <a:extLst>
              <a:ext uri="{FF2B5EF4-FFF2-40B4-BE49-F238E27FC236}">
                <a16:creationId xmlns:a16="http://schemas.microsoft.com/office/drawing/2014/main" id="{5EEAF0CA-893E-8214-CEA4-5281591D3B61}"/>
              </a:ext>
            </a:extLst>
          </p:cNvPr>
          <p:cNvSpPr>
            <a:spLocks noGrp="1"/>
          </p:cNvSpPr>
          <p:nvPr>
            <p:ph type="sldNum" sz="quarter" idx="5"/>
          </p:nvPr>
        </p:nvSpPr>
        <p:spPr/>
        <p:txBody>
          <a:bodyPr/>
          <a:lstStyle/>
          <a:p>
            <a:fld id="{F5D417E0-4E2A-4944-9F25-2F1F160AC3BF}" type="slidenum">
              <a:rPr lang="en-US" smtClean="0"/>
              <a:t>11</a:t>
            </a:fld>
            <a:endParaRPr lang="en-US"/>
          </a:p>
        </p:txBody>
      </p:sp>
    </p:spTree>
    <p:extLst>
      <p:ext uri="{BB962C8B-B14F-4D97-AF65-F5344CB8AC3E}">
        <p14:creationId xmlns:p14="http://schemas.microsoft.com/office/powerpoint/2010/main" val="98055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942ED-4E64-2C56-CAF2-0F1E3D89F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2AE42-68A8-9E16-7D79-D8DC58A619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245FC-A752-D6B3-31F2-0F76194A8086}"/>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facilitative coaching style may work well with co-planning with individual teachers or teams. We discussed collaborative planning in Session 3. As a curriculum specialist, the coach may discuss the process of planning without providing guidance about the teacher’s content.   </a:t>
            </a:r>
          </a:p>
          <a:p>
            <a:endParaRPr lang="en-US" dirty="0"/>
          </a:p>
        </p:txBody>
      </p:sp>
      <p:sp>
        <p:nvSpPr>
          <p:cNvPr id="4" name="Slide Number Placeholder 3">
            <a:extLst>
              <a:ext uri="{FF2B5EF4-FFF2-40B4-BE49-F238E27FC236}">
                <a16:creationId xmlns:a16="http://schemas.microsoft.com/office/drawing/2014/main" id="{6CB030B2-2FDB-A60A-C269-6CC6463234C0}"/>
              </a:ext>
            </a:extLst>
          </p:cNvPr>
          <p:cNvSpPr>
            <a:spLocks noGrp="1"/>
          </p:cNvSpPr>
          <p:nvPr>
            <p:ph type="sldNum" sz="quarter" idx="5"/>
          </p:nvPr>
        </p:nvSpPr>
        <p:spPr/>
        <p:txBody>
          <a:bodyPr/>
          <a:lstStyle/>
          <a:p>
            <a:fld id="{F5D417E0-4E2A-4944-9F25-2F1F160AC3BF}" type="slidenum">
              <a:rPr lang="en-US" smtClean="0"/>
              <a:t>12</a:t>
            </a:fld>
            <a:endParaRPr lang="en-US"/>
          </a:p>
        </p:txBody>
      </p:sp>
    </p:spTree>
    <p:extLst>
      <p:ext uri="{BB962C8B-B14F-4D97-AF65-F5344CB8AC3E}">
        <p14:creationId xmlns:p14="http://schemas.microsoft.com/office/powerpoint/2010/main" val="989331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51748-9D63-B98C-B04F-3C6D92879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D70A0-5503-B6B9-E723-4243A75DBD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EF85D-A90D-D382-D7FB-D0031201771F}"/>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directive coaching style may work best aligned with agreed-upon professional development from school and/or district leadership that meet needed instructional changes where the coach has developed the training or has completed training and is scaling up at the school level. This coaching could occur in a variety of settings, but it is important that the coach has mastery and deep understanding of the expected approach and practices.</a:t>
            </a:r>
            <a:endParaRPr lang="en-US" dirty="0"/>
          </a:p>
          <a:p>
            <a:endParaRPr lang="en-US" dirty="0"/>
          </a:p>
        </p:txBody>
      </p:sp>
      <p:sp>
        <p:nvSpPr>
          <p:cNvPr id="4" name="Slide Number Placeholder 3">
            <a:extLst>
              <a:ext uri="{FF2B5EF4-FFF2-40B4-BE49-F238E27FC236}">
                <a16:creationId xmlns:a16="http://schemas.microsoft.com/office/drawing/2014/main" id="{733889D1-1D84-33B1-0073-793D7FF0C8EF}"/>
              </a:ext>
            </a:extLst>
          </p:cNvPr>
          <p:cNvSpPr>
            <a:spLocks noGrp="1"/>
          </p:cNvSpPr>
          <p:nvPr>
            <p:ph type="sldNum" sz="quarter" idx="5"/>
          </p:nvPr>
        </p:nvSpPr>
        <p:spPr/>
        <p:txBody>
          <a:bodyPr/>
          <a:lstStyle/>
          <a:p>
            <a:fld id="{F5D417E0-4E2A-4944-9F25-2F1F160AC3BF}" type="slidenum">
              <a:rPr lang="en-US" smtClean="0"/>
              <a:t>13</a:t>
            </a:fld>
            <a:endParaRPr lang="en-US"/>
          </a:p>
        </p:txBody>
      </p:sp>
    </p:spTree>
    <p:extLst>
      <p:ext uri="{BB962C8B-B14F-4D97-AF65-F5344CB8AC3E}">
        <p14:creationId xmlns:p14="http://schemas.microsoft.com/office/powerpoint/2010/main" val="212860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78DF4-7856-04DF-E6BB-A2912A250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E9D9D-FCB1-288B-663A-1FBA284AE4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D53AB5-27CB-4575-104D-67DC9ADF2F89}"/>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An important component of directive coaching is that coaches will model the approach shared in the professional development to assist the teacher with implementing the new practices in the classroom. Many of the large-scale studies on coaching are based on the directive coaching model where coaches are supporting a specific larger professional development effort such as the Matsumura, Garnier, &amp; </a:t>
            </a:r>
            <a:r>
              <a:rPr lang="en-US" b="0" dirty="0" err="1"/>
              <a:t>Spybrook</a:t>
            </a:r>
            <a:r>
              <a:rPr lang="en-US" b="0" dirty="0"/>
              <a:t> (2013) Content Focused Coaching study, </a:t>
            </a:r>
            <a:r>
              <a:rPr lang="en-US" sz="1200" dirty="0"/>
              <a:t>one of very few to apply an experimental design to assess the effectiveness of school-based literacy coaching programs on </a:t>
            </a:r>
            <a:r>
              <a:rPr lang="en-US" sz="1200" b="1" dirty="0"/>
              <a:t>both</a:t>
            </a:r>
            <a:r>
              <a:rPr lang="en-US" sz="1200" dirty="0"/>
              <a:t> teaching and reading outcomes. This study found positive effects for the quality of classroom text discussion and student reading outcomes and focused heavily on a directive coaching approach. </a:t>
            </a:r>
            <a:endParaRPr lang="en-US" b="0" dirty="0"/>
          </a:p>
          <a:p>
            <a:endParaRPr lang="en-US" dirty="0"/>
          </a:p>
        </p:txBody>
      </p:sp>
      <p:sp>
        <p:nvSpPr>
          <p:cNvPr id="4" name="Slide Number Placeholder 3">
            <a:extLst>
              <a:ext uri="{FF2B5EF4-FFF2-40B4-BE49-F238E27FC236}">
                <a16:creationId xmlns:a16="http://schemas.microsoft.com/office/drawing/2014/main" id="{C33E5131-8109-B125-E6CE-A6CED7A03F7F}"/>
              </a:ext>
            </a:extLst>
          </p:cNvPr>
          <p:cNvSpPr>
            <a:spLocks noGrp="1"/>
          </p:cNvSpPr>
          <p:nvPr>
            <p:ph type="sldNum" sz="quarter" idx="5"/>
          </p:nvPr>
        </p:nvSpPr>
        <p:spPr/>
        <p:txBody>
          <a:bodyPr/>
          <a:lstStyle/>
          <a:p>
            <a:fld id="{F5D417E0-4E2A-4944-9F25-2F1F160AC3BF}" type="slidenum">
              <a:rPr lang="en-US" smtClean="0"/>
              <a:t>14</a:t>
            </a:fld>
            <a:endParaRPr lang="en-US"/>
          </a:p>
        </p:txBody>
      </p:sp>
    </p:spTree>
    <p:extLst>
      <p:ext uri="{BB962C8B-B14F-4D97-AF65-F5344CB8AC3E}">
        <p14:creationId xmlns:p14="http://schemas.microsoft.com/office/powerpoint/2010/main" val="1851750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741C2-259F-F750-3075-8C93FC8BB3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E5333-5D03-3662-121A-0B3121B111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E0B56-E1CB-5E06-FD42-AB7E4EB0FFFC}"/>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dialogical coaching style may work best when the coach and teacher are able to work together to determine and identify the needs and methods that may lead to improvement. This approach can lead to positive changes in instruction through a partnership approach. As with many coaching models, it is challenging to scale up due to the time intensive nature of this coaching process. </a:t>
            </a:r>
            <a:endParaRPr lang="en-US" dirty="0"/>
          </a:p>
          <a:p>
            <a:endParaRPr lang="en-US" dirty="0"/>
          </a:p>
        </p:txBody>
      </p:sp>
      <p:sp>
        <p:nvSpPr>
          <p:cNvPr id="4" name="Slide Number Placeholder 3">
            <a:extLst>
              <a:ext uri="{FF2B5EF4-FFF2-40B4-BE49-F238E27FC236}">
                <a16:creationId xmlns:a16="http://schemas.microsoft.com/office/drawing/2014/main" id="{B4F92F97-57A8-D98A-35AF-41C200F9EC3A}"/>
              </a:ext>
            </a:extLst>
          </p:cNvPr>
          <p:cNvSpPr>
            <a:spLocks noGrp="1"/>
          </p:cNvSpPr>
          <p:nvPr>
            <p:ph type="sldNum" sz="quarter" idx="5"/>
          </p:nvPr>
        </p:nvSpPr>
        <p:spPr/>
        <p:txBody>
          <a:bodyPr/>
          <a:lstStyle/>
          <a:p>
            <a:fld id="{F5D417E0-4E2A-4944-9F25-2F1F160AC3BF}" type="slidenum">
              <a:rPr lang="en-US" smtClean="0"/>
              <a:t>15</a:t>
            </a:fld>
            <a:endParaRPr lang="en-US"/>
          </a:p>
        </p:txBody>
      </p:sp>
    </p:spTree>
    <p:extLst>
      <p:ext uri="{BB962C8B-B14F-4D97-AF65-F5344CB8AC3E}">
        <p14:creationId xmlns:p14="http://schemas.microsoft.com/office/powerpoint/2010/main" val="620086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FE8CF-B8BD-5550-0771-69C03AC4C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49988-2C8F-043E-6157-3AC440DB7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DFCD6-2EF7-4E9E-EC23-F856D4BA33A1}"/>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An important component of the dialogical coaching style is collaborative teaching. Once the coach identifies and understands teacher needs then decides on a strategy aligned with that need, modeling of strategy instruction and co-teaching through gradual release leads to improvement through implementation and monitoring progress. In order to use this coaching approach, the coach needs a deep understanding of questioning techniques, goal setting, instructional strategies and techniques, and successful teaching practices. </a:t>
            </a:r>
            <a:endParaRPr lang="en-US" dirty="0"/>
          </a:p>
          <a:p>
            <a:endParaRPr lang="en-US" dirty="0"/>
          </a:p>
        </p:txBody>
      </p:sp>
      <p:sp>
        <p:nvSpPr>
          <p:cNvPr id="4" name="Slide Number Placeholder 3">
            <a:extLst>
              <a:ext uri="{FF2B5EF4-FFF2-40B4-BE49-F238E27FC236}">
                <a16:creationId xmlns:a16="http://schemas.microsoft.com/office/drawing/2014/main" id="{096C094C-743D-715D-0F3B-100326174D74}"/>
              </a:ext>
            </a:extLst>
          </p:cNvPr>
          <p:cNvSpPr>
            <a:spLocks noGrp="1"/>
          </p:cNvSpPr>
          <p:nvPr>
            <p:ph type="sldNum" sz="quarter" idx="5"/>
          </p:nvPr>
        </p:nvSpPr>
        <p:spPr/>
        <p:txBody>
          <a:bodyPr/>
          <a:lstStyle/>
          <a:p>
            <a:fld id="{F5D417E0-4E2A-4944-9F25-2F1F160AC3BF}" type="slidenum">
              <a:rPr lang="en-US" smtClean="0"/>
              <a:t>16</a:t>
            </a:fld>
            <a:endParaRPr lang="en-US"/>
          </a:p>
        </p:txBody>
      </p:sp>
    </p:spTree>
    <p:extLst>
      <p:ext uri="{BB962C8B-B14F-4D97-AF65-F5344CB8AC3E}">
        <p14:creationId xmlns:p14="http://schemas.microsoft.com/office/powerpoint/2010/main" val="4221071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840B5-16A5-CB23-CDF7-A686686F04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4B433B-10D1-B905-C679-874E9A8F3C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D45F28-F727-2C66-4F6A-DBF8F042415B}"/>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View </a:t>
            </a:r>
            <a:r>
              <a:rPr lang="en-US" b="1" dirty="0"/>
              <a:t>Video 1: Jim Knight Impact Cycle</a:t>
            </a:r>
            <a:r>
              <a:rPr lang="en-US" b="0" dirty="0"/>
              <a:t> (5:17).</a:t>
            </a:r>
            <a:endParaRPr lang="en-US" b="0" i="1"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Calibri"/>
                <a:ea typeface="Calibri"/>
                <a:cs typeface="Calibri"/>
                <a:sym typeface="Calibri"/>
              </a:rPr>
              <a:t>SAY </a:t>
            </a:r>
            <a:r>
              <a:rPr lang="en-US" sz="1200" b="0" i="0" u="none" strike="noStrike" cap="none" dirty="0">
                <a:solidFill>
                  <a:schemeClr val="dk1"/>
                </a:solidFill>
                <a:latin typeface="Calibri"/>
                <a:ea typeface="Calibri"/>
                <a:cs typeface="Calibri"/>
                <a:sym typeface="Calibri"/>
              </a:rPr>
              <a:t>Discuss in small groups your reaction to the video and how similar or different this is to coaching approaches you are familiar with. Which coaching approach does this fit based on the three that we have learned about during this session? (facilitative, directive, dialogical)</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1" u="none" strike="noStrike" cap="none" dirty="0">
                <a:solidFill>
                  <a:schemeClr val="dk1"/>
                </a:solidFill>
                <a:latin typeface="Calibri"/>
                <a:ea typeface="Calibri"/>
                <a:cs typeface="Calibri"/>
                <a:sym typeface="Calibri"/>
              </a:rPr>
              <a:t>Participants should be able to identify this as the dialogical approach of coaching.</a:t>
            </a:r>
          </a:p>
          <a:p>
            <a:pPr marL="0" marR="0" lvl="0" indent="0" algn="l" rtl="0">
              <a:lnSpc>
                <a:spcPct val="100000"/>
              </a:lnSpc>
              <a:spcBef>
                <a:spcPts val="0"/>
              </a:spcBef>
              <a:spcAft>
                <a:spcPts val="0"/>
              </a:spcAft>
              <a:buClr>
                <a:srgbClr val="000000"/>
              </a:buClr>
              <a:buSzPts val="1400"/>
              <a:buFont typeface="Arial"/>
              <a:buNone/>
            </a:pPr>
            <a:endParaRPr lang="en-US" sz="12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dirty="0">
                <a:solidFill>
                  <a:srgbClr val="000000"/>
                </a:solidFill>
                <a:latin typeface="Calibri"/>
                <a:cs typeface="Calibri"/>
                <a:sym typeface="Calibri"/>
              </a:rPr>
              <a:t>Video retrieved at </a:t>
            </a:r>
            <a:r>
              <a:rPr lang="en-US" sz="1200" b="1" i="1" u="none" strike="noStrike" cap="none" dirty="0">
                <a:solidFill>
                  <a:schemeClr val="dk1"/>
                </a:solidFill>
                <a:latin typeface="Calibri"/>
                <a:ea typeface="Calibri"/>
                <a:cs typeface="Calibri"/>
                <a:sym typeface="Calibri"/>
              </a:rPr>
              <a:t>https://youtu.be/2uaspok3UKY </a:t>
            </a:r>
            <a:r>
              <a:rPr lang="en-US" sz="1200" b="1" dirty="0">
                <a:solidFill>
                  <a:srgbClr val="000000"/>
                </a:solidFill>
                <a:latin typeface="Calibri"/>
                <a:cs typeface="Calibri"/>
                <a:sym typeface="Calibri"/>
              </a:rPr>
              <a:t>on 1/04/24</a:t>
            </a:r>
            <a:r>
              <a:rPr lang="en-US" sz="1200" b="1" i="1" u="none" strike="noStrike" cap="none" dirty="0">
                <a:solidFill>
                  <a:schemeClr val="dk1"/>
                </a:solidFill>
                <a:latin typeface="Calibri"/>
                <a:ea typeface="Calibri"/>
                <a:cs typeface="Calibri"/>
                <a:sym typeface="Calibri"/>
              </a:rPr>
              <a:t>.</a:t>
            </a:r>
            <a:endParaRPr lang="en-US" sz="1200" b="1" dirty="0"/>
          </a:p>
          <a:p>
            <a:endParaRPr lang="en-US" dirty="0"/>
          </a:p>
        </p:txBody>
      </p:sp>
      <p:sp>
        <p:nvSpPr>
          <p:cNvPr id="4" name="Slide Number Placeholder 3">
            <a:extLst>
              <a:ext uri="{FF2B5EF4-FFF2-40B4-BE49-F238E27FC236}">
                <a16:creationId xmlns:a16="http://schemas.microsoft.com/office/drawing/2014/main" id="{886C20DD-2A59-6F23-D027-0896B5B3BE55}"/>
              </a:ext>
            </a:extLst>
          </p:cNvPr>
          <p:cNvSpPr>
            <a:spLocks noGrp="1"/>
          </p:cNvSpPr>
          <p:nvPr>
            <p:ph type="sldNum" sz="quarter" idx="5"/>
          </p:nvPr>
        </p:nvSpPr>
        <p:spPr/>
        <p:txBody>
          <a:bodyPr/>
          <a:lstStyle/>
          <a:p>
            <a:fld id="{F5D417E0-4E2A-4944-9F25-2F1F160AC3BF}" type="slidenum">
              <a:rPr lang="en-US" smtClean="0"/>
              <a:t>17</a:t>
            </a:fld>
            <a:endParaRPr lang="en-US"/>
          </a:p>
        </p:txBody>
      </p:sp>
    </p:spTree>
    <p:extLst>
      <p:ext uri="{BB962C8B-B14F-4D97-AF65-F5344CB8AC3E}">
        <p14:creationId xmlns:p14="http://schemas.microsoft.com/office/powerpoint/2010/main" val="2019065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6D1F6-1628-4789-7BB9-36D505D46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52717E-C069-CB1F-070E-F922C97D8C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4DC8B-2418-C0F3-80A8-2CA9C66B8775}"/>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In Video 1, we watched Jim Knight guide a teacher through a version of the Identify Questions. In order to select and apply appropriate coaching methods, it is important to identify and understand teacher needs, particularly in the dialogical coaching approach. On the next slide, we will use these questions for a role-playing activity after watching a video of classroom instruction. </a:t>
            </a:r>
            <a:endParaRPr lang="en-US" dirty="0"/>
          </a:p>
          <a:p>
            <a:endParaRPr lang="en-US" dirty="0"/>
          </a:p>
          <a:p>
            <a:r>
              <a:rPr lang="en-US" sz="1200" b="1" dirty="0"/>
              <a:t>Handout retrieved at https://assets-global.website-files.com/61e9ed8efb92171b37cbfbfa/64596daa5b04410cb3d218cc_RL_VIRFL_identify-questions.pdf on 1/04/24.</a:t>
            </a:r>
          </a:p>
        </p:txBody>
      </p:sp>
      <p:sp>
        <p:nvSpPr>
          <p:cNvPr id="4" name="Slide Number Placeholder 3">
            <a:extLst>
              <a:ext uri="{FF2B5EF4-FFF2-40B4-BE49-F238E27FC236}">
                <a16:creationId xmlns:a16="http://schemas.microsoft.com/office/drawing/2014/main" id="{52112DFB-CF83-9577-5283-267E2D69ABC0}"/>
              </a:ext>
            </a:extLst>
          </p:cNvPr>
          <p:cNvSpPr>
            <a:spLocks noGrp="1"/>
          </p:cNvSpPr>
          <p:nvPr>
            <p:ph type="sldNum" sz="quarter" idx="5"/>
          </p:nvPr>
        </p:nvSpPr>
        <p:spPr/>
        <p:txBody>
          <a:bodyPr/>
          <a:lstStyle/>
          <a:p>
            <a:fld id="{F5D417E0-4E2A-4944-9F25-2F1F160AC3BF}" type="slidenum">
              <a:rPr lang="en-US" smtClean="0"/>
              <a:t>18</a:t>
            </a:fld>
            <a:endParaRPr lang="en-US"/>
          </a:p>
        </p:txBody>
      </p:sp>
    </p:spTree>
    <p:extLst>
      <p:ext uri="{BB962C8B-B14F-4D97-AF65-F5344CB8AC3E}">
        <p14:creationId xmlns:p14="http://schemas.microsoft.com/office/powerpoint/2010/main" val="184370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2AA01-DB5E-FD0D-E894-9F48D90D5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66ACD-1FE5-531E-C722-41472ABB2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049AA-E3AA-28AB-4650-C6E9C3E1791B}"/>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View</a:t>
            </a:r>
            <a:r>
              <a:rPr lang="en-US" b="1" dirty="0"/>
              <a:t> Video 2: Primary Instruction Example </a:t>
            </a:r>
            <a:r>
              <a:rPr lang="en-US" b="0" dirty="0"/>
              <a:t>(2:24). </a:t>
            </a:r>
            <a:r>
              <a:rPr lang="en-US" b="0" i="0" dirty="0"/>
              <a:t>Circulate among the teams.</a:t>
            </a:r>
            <a:endParaRPr lang="en-US"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After watching the video, the role-playing activity will take participants about 15 minutes to complete.</a:t>
            </a:r>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Calibri"/>
                <a:ea typeface="Calibri"/>
                <a:cs typeface="Calibri"/>
                <a:sym typeface="Calibri"/>
              </a:rPr>
              <a:t>SAY </a:t>
            </a:r>
            <a:r>
              <a:rPr lang="en-US" sz="1200" b="0" i="0" u="none" strike="noStrike" cap="none" dirty="0">
                <a:solidFill>
                  <a:schemeClr val="dk1"/>
                </a:solidFill>
                <a:latin typeface="Calibri"/>
                <a:ea typeface="Calibri"/>
                <a:cs typeface="Calibri"/>
                <a:sym typeface="Calibri"/>
              </a:rPr>
              <a:t>We will work in partners to complete a role-playing exercise after watching a video of primary classroom instruction. Select a shoulder partner and determine which of you will be playing the role of the teacher and which will be playing the role of the coach. After you watch the video, the coach will ask the </a:t>
            </a:r>
            <a:r>
              <a:rPr lang="en-US" sz="1200" b="1" i="0" u="none" strike="noStrike" cap="none" dirty="0">
                <a:solidFill>
                  <a:schemeClr val="dk1"/>
                </a:solidFill>
                <a:latin typeface="Calibri"/>
                <a:ea typeface="Calibri"/>
                <a:cs typeface="Calibri"/>
                <a:sym typeface="Calibri"/>
              </a:rPr>
              <a:t>Checklist: </a:t>
            </a:r>
            <a:r>
              <a:rPr lang="en-US" sz="1200" b="0" i="0" u="none" strike="noStrike" cap="none" dirty="0">
                <a:solidFill>
                  <a:schemeClr val="dk1"/>
                </a:solidFill>
                <a:latin typeface="Calibri"/>
                <a:ea typeface="Calibri"/>
                <a:cs typeface="Calibri"/>
                <a:sym typeface="Calibri"/>
              </a:rPr>
              <a:t>Identify questions on</a:t>
            </a:r>
            <a:r>
              <a:rPr lang="en-US" sz="1200" i="0" u="none" strike="noStrike" cap="none" dirty="0">
                <a:solidFill>
                  <a:schemeClr val="dk1"/>
                </a:solidFill>
              </a:rPr>
              <a:t> </a:t>
            </a:r>
            <a:r>
              <a:rPr lang="en-US" sz="1200" b="1" i="0" u="none" strike="noStrike" cap="none" dirty="0">
                <a:solidFill>
                  <a:schemeClr val="dk1"/>
                </a:solidFill>
              </a:rPr>
              <a:t>Handout 1: The Impact Cycle</a:t>
            </a:r>
            <a:r>
              <a:rPr lang="en-US" sz="1200" i="0" u="none" strike="noStrike" cap="none" dirty="0">
                <a:solidFill>
                  <a:schemeClr val="dk1"/>
                </a:solidFill>
              </a:rPr>
              <a:t> and the teacher will respond. The coach will take notes. Afterward, discuss the Identify: Modeling area and the Identify: Improve area and consider which coaching methods you would</a:t>
            </a:r>
            <a:r>
              <a:rPr lang="en-US" sz="1200" b="0" i="0" u="none" strike="noStrike" cap="none" dirty="0">
                <a:solidFill>
                  <a:schemeClr val="dk1"/>
                </a:solidFill>
                <a:latin typeface="Calibri"/>
                <a:ea typeface="Calibri"/>
                <a:cs typeface="Calibri"/>
                <a:sym typeface="Calibri"/>
              </a:rPr>
              <a:t> select and apply for this teacher. The Questions for the Improve Stage and Questions for Inventing Improvements </a:t>
            </a:r>
            <a:r>
              <a:rPr lang="en-US" dirty="0"/>
              <a:t>may help with the discussion on the Identify: Improve section. Keep in mind that the Identify: Improve area will occur over time, after the teacher implements the practice and the data is collected. The coach and teacher in this scenario will need to anticipate what MIGHT happen. </a:t>
            </a:r>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dirty="0">
                <a:solidFill>
                  <a:srgbClr val="000000"/>
                </a:solidFill>
                <a:latin typeface="Calibri"/>
                <a:cs typeface="Calibri"/>
                <a:sym typeface="Calibri"/>
              </a:rPr>
              <a:t>Video retrieved from https://www.youtube.com/watch?v=58-Sih184HM on 1/04/24.</a:t>
            </a: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89CC5BC4-D16C-BCD8-FF94-FA8FDC3C681B}"/>
              </a:ext>
            </a:extLst>
          </p:cNvPr>
          <p:cNvSpPr>
            <a:spLocks noGrp="1"/>
          </p:cNvSpPr>
          <p:nvPr>
            <p:ph type="sldNum" sz="quarter" idx="5"/>
          </p:nvPr>
        </p:nvSpPr>
        <p:spPr/>
        <p:txBody>
          <a:bodyPr/>
          <a:lstStyle/>
          <a:p>
            <a:fld id="{F5D417E0-4E2A-4944-9F25-2F1F160AC3BF}" type="slidenum">
              <a:rPr lang="en-US" smtClean="0"/>
              <a:t>19</a:t>
            </a:fld>
            <a:endParaRPr lang="en-US"/>
          </a:p>
        </p:txBody>
      </p:sp>
    </p:spTree>
    <p:extLst>
      <p:ext uri="{BB962C8B-B14F-4D97-AF65-F5344CB8AC3E}">
        <p14:creationId xmlns:p14="http://schemas.microsoft.com/office/powerpoint/2010/main" val="407840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solidFill>
                  <a:schemeClr val="dk1"/>
                </a:solidFill>
              </a:rPr>
              <a:t>NOTES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It is recommended that the sessions are completed in sequential order.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The timeline for completing the sessions can be flexible. If the recommended minutes for each session are not available, complete what you can with the time you have and then pick up where you left off the next time you meet.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Once a schedule of the sessions is established, have participants record the schedule in their </a:t>
            </a:r>
            <a:r>
              <a:rPr lang="en-US" i="1" dirty="0">
                <a:solidFill>
                  <a:schemeClr val="dk1"/>
                </a:solidFill>
              </a:rPr>
              <a:t>Fundamentals of Literacy Coaching PD Guide </a:t>
            </a:r>
            <a:r>
              <a:rPr lang="en-US" dirty="0">
                <a:solidFill>
                  <a:schemeClr val="dk1"/>
                </a:solidFill>
              </a:rPr>
              <a:t>if printed. </a:t>
            </a:r>
            <a:endParaRPr lang="en-US" dirty="0"/>
          </a:p>
          <a:p>
            <a:pPr marL="0" lvl="0" indent="0" algn="l" rtl="0">
              <a:lnSpc>
                <a:spcPct val="100000"/>
              </a:lnSpc>
              <a:spcBef>
                <a:spcPts val="0"/>
              </a:spcBef>
              <a:spcAft>
                <a:spcPts val="0"/>
              </a:spcAft>
              <a:buSzPts val="1400"/>
              <a:buNone/>
            </a:pPr>
            <a:endParaRPr lang="en-US" b="1" dirty="0">
              <a:solidFill>
                <a:schemeClr val="dk1"/>
              </a:solidFill>
            </a:endParaRPr>
          </a:p>
          <a:p>
            <a:pPr marL="0" lvl="0" indent="0" algn="l" rtl="0">
              <a:lnSpc>
                <a:spcPct val="100000"/>
              </a:lnSpc>
              <a:spcBef>
                <a:spcPts val="0"/>
              </a:spcBef>
              <a:spcAft>
                <a:spcPts val="0"/>
              </a:spcAft>
              <a:buSzPts val="1400"/>
              <a:buNone/>
            </a:pPr>
            <a:r>
              <a:rPr lang="en-US" b="1" dirty="0">
                <a:solidFill>
                  <a:schemeClr val="dk1"/>
                </a:solidFill>
              </a:rPr>
              <a:t>SAY </a:t>
            </a:r>
            <a:r>
              <a:rPr lang="en-US" dirty="0">
                <a:solidFill>
                  <a:schemeClr val="dk1"/>
                </a:solidFill>
              </a:rPr>
              <a:t>Here is an overview of the </a:t>
            </a:r>
            <a:r>
              <a:rPr lang="en-US" dirty="0"/>
              <a:t>m</a:t>
            </a:r>
            <a:r>
              <a:rPr lang="en-US" dirty="0">
                <a:solidFill>
                  <a:schemeClr val="dk1"/>
                </a:solidFill>
              </a:rPr>
              <a:t>odules and </a:t>
            </a:r>
            <a:r>
              <a:rPr lang="en-US" dirty="0"/>
              <a:t>s</a:t>
            </a:r>
            <a:r>
              <a:rPr lang="en-US" dirty="0">
                <a:solidFill>
                  <a:schemeClr val="dk1"/>
                </a:solidFill>
              </a:rPr>
              <a:t>essions of this course. There are six </a:t>
            </a:r>
            <a:r>
              <a:rPr lang="en-US" dirty="0"/>
              <a:t>m</a:t>
            </a:r>
            <a:r>
              <a:rPr lang="en-US" dirty="0">
                <a:solidFill>
                  <a:schemeClr val="dk1"/>
                </a:solidFill>
              </a:rPr>
              <a:t>odules, and each </a:t>
            </a:r>
            <a:r>
              <a:rPr lang="en-US" dirty="0"/>
              <a:t>m</a:t>
            </a:r>
            <a:r>
              <a:rPr lang="en-US" dirty="0">
                <a:solidFill>
                  <a:schemeClr val="dk1"/>
                </a:solidFill>
              </a:rPr>
              <a:t>odule includes two to four </a:t>
            </a:r>
            <a:r>
              <a:rPr lang="en-US" dirty="0"/>
              <a:t>s</a:t>
            </a:r>
            <a:r>
              <a:rPr lang="en-US" dirty="0">
                <a:solidFill>
                  <a:schemeClr val="dk1"/>
                </a:solidFill>
              </a:rPr>
              <a:t>essions for a total of 15 content </a:t>
            </a:r>
            <a:r>
              <a:rPr lang="en-US" dirty="0"/>
              <a:t>s</a:t>
            </a:r>
            <a:r>
              <a:rPr lang="en-US" dirty="0">
                <a:solidFill>
                  <a:schemeClr val="dk1"/>
                </a:solidFill>
              </a:rPr>
              <a:t>essions. Module 1 addresses Applying Principles and Practices that Foster a Positive Culture, Module 2 covers Applying Effective Pedagogy and Andragogy, the focus o</a:t>
            </a:r>
            <a:r>
              <a:rPr lang="en-US" dirty="0"/>
              <a:t>f </a:t>
            </a:r>
            <a:r>
              <a:rPr lang="en-US" dirty="0">
                <a:solidFill>
                  <a:schemeClr val="dk1"/>
                </a:solidFill>
              </a:rPr>
              <a:t>Module 3 is Collecting Data on Instructional Practices to Inform Professional Learning, the content of Module 4 is Planning, Implementing and Analyzing Standards-Based Literacy Instruction, the content of Module 5 is Growing Professionally, and the final module, Module 6, addresses Planning and Implementing Coaching. </a:t>
            </a:r>
            <a:endParaRPr lang="en-US" dirty="0"/>
          </a:p>
          <a:p>
            <a:pPr marL="0" lvl="0" indent="0" algn="l" rtl="0">
              <a:lnSpc>
                <a:spcPct val="100000"/>
              </a:lnSpc>
              <a:spcBef>
                <a:spcPts val="0"/>
              </a:spcBef>
              <a:spcAft>
                <a:spcPts val="0"/>
              </a:spcAft>
              <a:buSzPts val="1400"/>
              <a:buNone/>
            </a:pPr>
            <a:endParaRPr lang="en-US" dirty="0">
              <a:solidFill>
                <a:schemeClr val="dk1"/>
              </a:solidFill>
            </a:endParaRPr>
          </a:p>
          <a:p>
            <a:pPr marL="0" lvl="0" indent="0" algn="l" rtl="0">
              <a:lnSpc>
                <a:spcPct val="100000"/>
              </a:lnSpc>
              <a:spcBef>
                <a:spcPts val="0"/>
              </a:spcBef>
              <a:spcAft>
                <a:spcPts val="0"/>
              </a:spcAft>
              <a:buSzPts val="1400"/>
              <a:buNone/>
            </a:pPr>
            <a:r>
              <a:rPr lang="en-US" dirty="0">
                <a:solidFill>
                  <a:schemeClr val="dk1"/>
                </a:solidFill>
              </a:rPr>
              <a:t>You can record the date of each of our sessions in your </a:t>
            </a:r>
            <a:r>
              <a:rPr lang="en-US" i="1" dirty="0">
                <a:solidFill>
                  <a:schemeClr val="dk1"/>
                </a:solidFill>
              </a:rPr>
              <a:t>Fundamentals of Literacy Coaching PD Guide</a:t>
            </a:r>
            <a:r>
              <a:rPr lang="en-US" dirty="0">
                <a:solidFill>
                  <a:schemeClr val="dk1"/>
                </a:solidFill>
              </a:rPr>
              <a:t>.</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a:t>
            </a:fld>
            <a:endParaRPr lang="en-US"/>
          </a:p>
        </p:txBody>
      </p:sp>
    </p:spTree>
    <p:extLst>
      <p:ext uri="{BB962C8B-B14F-4D97-AF65-F5344CB8AC3E}">
        <p14:creationId xmlns:p14="http://schemas.microsoft.com/office/powerpoint/2010/main" val="177724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B90E-758B-F9A1-C6D7-5551A5FA8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0BEE4-C4CC-0EC1-6D9E-B6FD0E061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430DB9-1A8E-2C7F-9E62-6DBA520A29AD}"/>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View</a:t>
            </a:r>
            <a:r>
              <a:rPr lang="en-US" b="1" dirty="0"/>
              <a:t> Video 3: Secondary Instruction Example </a:t>
            </a:r>
            <a:r>
              <a:rPr lang="en-US" b="0" dirty="0"/>
              <a:t>(3:20). </a:t>
            </a:r>
            <a:r>
              <a:rPr lang="en-US" b="0" i="0" dirty="0"/>
              <a:t>Circulate among the teams.</a:t>
            </a:r>
            <a:endParaRPr lang="en-US"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After watching the video, the role-playing activity will take participants about 15 minutes to complete.</a:t>
            </a:r>
            <a:endParaRPr lang="en-US"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Calibri"/>
                <a:ea typeface="Calibri"/>
                <a:cs typeface="Calibri"/>
                <a:sym typeface="Calibri"/>
              </a:rPr>
              <a:t>SAY </a:t>
            </a:r>
            <a:r>
              <a:rPr lang="en-US" sz="1200" b="0" i="0" u="none" strike="noStrike" cap="none" dirty="0">
                <a:solidFill>
                  <a:schemeClr val="dk1"/>
                </a:solidFill>
                <a:latin typeface="Calibri"/>
                <a:ea typeface="Calibri"/>
                <a:cs typeface="Calibri"/>
                <a:sym typeface="Calibri"/>
              </a:rPr>
              <a:t>Switch roles with your shoulder partner so that the partner who played the role of the coach will be playing the role of the teacher for the second video with a Secondary Instruction Example, and the partner who played the role of the teacher will be playing the role of the coach. After you watch the video, the coach will ask the </a:t>
            </a:r>
            <a:r>
              <a:rPr lang="en-US" sz="1200" b="1" i="0" u="none" strike="noStrike" cap="none" dirty="0">
                <a:solidFill>
                  <a:schemeClr val="dk1"/>
                </a:solidFill>
                <a:latin typeface="Calibri"/>
                <a:ea typeface="Calibri"/>
                <a:cs typeface="Calibri"/>
                <a:sym typeface="Calibri"/>
              </a:rPr>
              <a:t>Checklist</a:t>
            </a:r>
            <a:r>
              <a:rPr lang="en-US" sz="1200" b="0" i="0" u="none" strike="noStrike" cap="none" dirty="0">
                <a:solidFill>
                  <a:schemeClr val="dk1"/>
                </a:solidFill>
                <a:latin typeface="Calibri"/>
                <a:ea typeface="Calibri"/>
                <a:cs typeface="Calibri"/>
                <a:sym typeface="Calibri"/>
              </a:rPr>
              <a:t>: Identify questions on </a:t>
            </a:r>
            <a:r>
              <a:rPr lang="en-US" sz="1200" b="1" i="0" u="none" strike="noStrike" cap="none" dirty="0">
                <a:solidFill>
                  <a:schemeClr val="dk1"/>
                </a:solidFill>
                <a:latin typeface="Calibri"/>
                <a:ea typeface="Calibri"/>
                <a:cs typeface="Calibri"/>
                <a:sym typeface="Calibri"/>
              </a:rPr>
              <a:t>Handout 1: The Impact Cycle </a:t>
            </a:r>
            <a:r>
              <a:rPr lang="en-US" sz="1200" i="0" u="none" strike="noStrike" cap="none" dirty="0">
                <a:solidFill>
                  <a:schemeClr val="dk1"/>
                </a:solidFill>
              </a:rPr>
              <a:t>and the teacher will respond. The coach will take notes. Afterward, discuss the Identify: Modeling area and the Identify: Improve area and con</a:t>
            </a:r>
            <a:r>
              <a:rPr lang="en-US" sz="1200" b="0" i="0" u="none" strike="noStrike" cap="none" dirty="0">
                <a:solidFill>
                  <a:schemeClr val="dk1"/>
                </a:solidFill>
                <a:latin typeface="Calibri"/>
                <a:ea typeface="Calibri"/>
                <a:cs typeface="Calibri"/>
                <a:sym typeface="Calibri"/>
              </a:rPr>
              <a:t>sider which coaching methods you might select and apply for this teacher. </a:t>
            </a:r>
            <a:endParaRPr lang="en-US" dirty="0"/>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a:buClr>
                <a:schemeClr val="tx1">
                  <a:lumMod val="50000"/>
                  <a:lumOff val="50000"/>
                </a:schemeClr>
              </a:buClr>
              <a:buSzPct val="100000"/>
            </a:pPr>
            <a:r>
              <a:rPr lang="en-US" sz="1200" b="1" dirty="0">
                <a:solidFill>
                  <a:srgbClr val="000000"/>
                </a:solidFill>
                <a:latin typeface="Calibri"/>
                <a:ea typeface="Calibri"/>
                <a:cs typeface="Calibri"/>
                <a:sym typeface="Calibri"/>
              </a:rPr>
              <a:t>Video was retrieved at </a:t>
            </a:r>
            <a:r>
              <a:rPr lang="en-US" sz="1200" b="1" i="1" u="none" strike="noStrike" cap="none" dirty="0">
                <a:solidFill>
                  <a:schemeClr val="dk1"/>
                </a:solidFill>
                <a:latin typeface="Calibri"/>
                <a:ea typeface="Calibri"/>
                <a:cs typeface="Calibri"/>
                <a:sym typeface="Calibri"/>
              </a:rPr>
              <a:t>https://www.youtube.com/watch?v=nX3kNk3NrJo </a:t>
            </a:r>
            <a:r>
              <a:rPr lang="en-US" sz="1200" b="1" dirty="0">
                <a:solidFill>
                  <a:srgbClr val="000000"/>
                </a:solidFill>
                <a:latin typeface="Calibri"/>
                <a:ea typeface="Calibri"/>
                <a:cs typeface="Calibri"/>
                <a:sym typeface="Calibri"/>
              </a:rPr>
              <a:t>on 1/04/24</a:t>
            </a:r>
            <a:r>
              <a:rPr lang="en-US" sz="1200" b="1" i="1" u="none" strike="noStrike" cap="none" dirty="0">
                <a:solidFill>
                  <a:schemeClr val="dk1"/>
                </a:solidFill>
                <a:latin typeface="Calibri"/>
                <a:ea typeface="Calibri"/>
                <a:cs typeface="Calibri"/>
                <a:sym typeface="Calibri"/>
              </a:rPr>
              <a:t>.</a:t>
            </a:r>
            <a:endParaRPr lang="en-US"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1" u="none" strike="noStrike" cap="none" dirty="0">
                <a:solidFill>
                  <a:schemeClr val="dk1"/>
                </a:solidFill>
                <a:latin typeface="Calibri"/>
                <a:ea typeface="Calibri"/>
                <a:cs typeface="Calibri"/>
                <a:sym typeface="Calibri"/>
              </a:rPr>
              <a:t>.</a:t>
            </a:r>
            <a:endParaRPr lang="en-US"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46AA1C65-3E7C-9C27-3873-3900E26B6CB1}"/>
              </a:ext>
            </a:extLst>
          </p:cNvPr>
          <p:cNvSpPr>
            <a:spLocks noGrp="1"/>
          </p:cNvSpPr>
          <p:nvPr>
            <p:ph type="sldNum" sz="quarter" idx="5"/>
          </p:nvPr>
        </p:nvSpPr>
        <p:spPr/>
        <p:txBody>
          <a:bodyPr/>
          <a:lstStyle/>
          <a:p>
            <a:fld id="{F5D417E0-4E2A-4944-9F25-2F1F160AC3BF}" type="slidenum">
              <a:rPr lang="en-US" smtClean="0"/>
              <a:t>20</a:t>
            </a:fld>
            <a:endParaRPr lang="en-US"/>
          </a:p>
        </p:txBody>
      </p:sp>
    </p:spTree>
    <p:extLst>
      <p:ext uri="{BB962C8B-B14F-4D97-AF65-F5344CB8AC3E}">
        <p14:creationId xmlns:p14="http://schemas.microsoft.com/office/powerpoint/2010/main" val="3368811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59BFF-EC02-0D6E-1DBE-585B035C5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C6173-F07E-DCEB-7897-1615B193B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EC5BB-AB32-78BF-97E9-5802770B2718}"/>
              </a:ext>
            </a:extLst>
          </p:cNvPr>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SAY</a:t>
            </a:r>
            <a:r>
              <a:rPr lang="en-US" b="0" dirty="0"/>
              <a:t> Now that we have learned how to select and identify coaching methods, we will learn about how to scaffold strategies for coaching individual teachers. When we think about coaching our teachers, we need to prepare just like we prepare for our students. We need to look at the data and ask ourselves what are their needs? One size does not fit all – all the time. Teachers have their own knowledge and expertise that they bring to the table. As coaches we need to draw from their knowledge, find their strengths and validate their past experiences.</a:t>
            </a:r>
            <a:endParaRPr lang="en-US" dirty="0"/>
          </a:p>
          <a:p>
            <a:pPr marL="0" lvl="0" indent="0" algn="l" rtl="0">
              <a:lnSpc>
                <a:spcPct val="100000"/>
              </a:lnSpc>
              <a:spcBef>
                <a:spcPts val="0"/>
              </a:spcBef>
              <a:spcAft>
                <a:spcPts val="0"/>
              </a:spcAft>
              <a:buSzPts val="1400"/>
              <a:buNone/>
            </a:pPr>
            <a:endParaRPr lang="en-US" b="0" i="1" dirty="0"/>
          </a:p>
          <a:p>
            <a:pPr marL="0" lvl="0" indent="0" algn="l" rtl="0">
              <a:lnSpc>
                <a:spcPct val="100000"/>
              </a:lnSpc>
              <a:spcBef>
                <a:spcPts val="0"/>
              </a:spcBef>
              <a:spcAft>
                <a:spcPts val="0"/>
              </a:spcAft>
              <a:buSzPts val="1400"/>
              <a:buNone/>
            </a:pPr>
            <a:r>
              <a:rPr lang="en-US" b="0" i="1" dirty="0"/>
              <a:t>Briefly discuss the question on the slide. </a:t>
            </a:r>
            <a:endParaRPr lang="en-US" dirty="0"/>
          </a:p>
        </p:txBody>
      </p:sp>
      <p:sp>
        <p:nvSpPr>
          <p:cNvPr id="4" name="Slide Number Placeholder 3">
            <a:extLst>
              <a:ext uri="{FF2B5EF4-FFF2-40B4-BE49-F238E27FC236}">
                <a16:creationId xmlns:a16="http://schemas.microsoft.com/office/drawing/2014/main" id="{652FFE21-2F2D-01F4-D401-63F9FCFCD764}"/>
              </a:ext>
            </a:extLst>
          </p:cNvPr>
          <p:cNvSpPr>
            <a:spLocks noGrp="1"/>
          </p:cNvSpPr>
          <p:nvPr>
            <p:ph type="sldNum" sz="quarter" idx="5"/>
          </p:nvPr>
        </p:nvSpPr>
        <p:spPr/>
        <p:txBody>
          <a:bodyPr/>
          <a:lstStyle/>
          <a:p>
            <a:fld id="{F5D417E0-4E2A-4944-9F25-2F1F160AC3BF}" type="slidenum">
              <a:rPr lang="en-US" smtClean="0"/>
              <a:t>21</a:t>
            </a:fld>
            <a:endParaRPr lang="en-US"/>
          </a:p>
        </p:txBody>
      </p:sp>
    </p:spTree>
    <p:extLst>
      <p:ext uri="{BB962C8B-B14F-4D97-AF65-F5344CB8AC3E}">
        <p14:creationId xmlns:p14="http://schemas.microsoft.com/office/powerpoint/2010/main" val="3518013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5935F-1CCD-84FC-08C8-2B07F5FCA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A927-80D7-2938-FBAD-5629A3CC5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EAFE7-D86C-3273-9955-93E99291C36A}"/>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Differentiated support, based on teacher’s individual needs is crucial for the work of a literacy coach.</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i="1" dirty="0"/>
              <a:t>Have the participants read the questions on the slide and discuss at their table or with a partner (the second question is in response to the first question).You may want to chart the challenges and then discuss how to overcome those challenges.</a:t>
            </a:r>
            <a:endParaRPr lang="en-US" dirty="0"/>
          </a:p>
          <a:p>
            <a:pPr marL="0" lvl="0" indent="0" algn="l" rtl="0">
              <a:lnSpc>
                <a:spcPct val="100000"/>
              </a:lnSpc>
              <a:spcBef>
                <a:spcPts val="0"/>
              </a:spcBef>
              <a:spcAft>
                <a:spcPts val="0"/>
              </a:spcAft>
              <a:buSzPts val="1400"/>
              <a:buNone/>
            </a:pPr>
            <a:r>
              <a:rPr lang="en-US" b="0" i="1" dirty="0"/>
              <a:t>Possible challenges:</a:t>
            </a:r>
            <a:endParaRPr lang="en-US" dirty="0"/>
          </a:p>
          <a:p>
            <a:pPr marL="0" lvl="0" indent="0" algn="l" rtl="0">
              <a:lnSpc>
                <a:spcPct val="100000"/>
              </a:lnSpc>
              <a:spcBef>
                <a:spcPts val="0"/>
              </a:spcBef>
              <a:spcAft>
                <a:spcPts val="0"/>
              </a:spcAft>
              <a:buSzPts val="1400"/>
              <a:buNone/>
            </a:pPr>
            <a:r>
              <a:rPr lang="en-US" b="0" i="1" dirty="0"/>
              <a:t>• Lack of trust</a:t>
            </a:r>
            <a:endParaRPr lang="en-US" dirty="0"/>
          </a:p>
          <a:p>
            <a:pPr marL="0" lvl="0" indent="0" algn="l" rtl="0">
              <a:lnSpc>
                <a:spcPct val="100000"/>
              </a:lnSpc>
              <a:spcBef>
                <a:spcPts val="0"/>
              </a:spcBef>
              <a:spcAft>
                <a:spcPts val="0"/>
              </a:spcAft>
              <a:buSzPts val="1400"/>
              <a:buNone/>
            </a:pPr>
            <a:r>
              <a:rPr lang="en-US" b="0" i="1" dirty="0"/>
              <a:t>• Past negative experiences</a:t>
            </a:r>
            <a:endParaRPr lang="en-US" dirty="0"/>
          </a:p>
          <a:p>
            <a:pPr marL="0" lvl="0" indent="0" algn="l" rtl="0">
              <a:lnSpc>
                <a:spcPct val="100000"/>
              </a:lnSpc>
              <a:spcBef>
                <a:spcPts val="0"/>
              </a:spcBef>
              <a:spcAft>
                <a:spcPts val="0"/>
              </a:spcAft>
              <a:buSzPts val="1400"/>
              <a:buNone/>
            </a:pPr>
            <a:r>
              <a:rPr lang="en-US" b="0" i="1" dirty="0"/>
              <a:t>• Not feeling valued</a:t>
            </a:r>
            <a:endParaRPr lang="en-US" dirty="0"/>
          </a:p>
          <a:p>
            <a:pPr marL="0" lvl="0" indent="0" algn="l" rtl="0">
              <a:lnSpc>
                <a:spcPct val="100000"/>
              </a:lnSpc>
              <a:spcBef>
                <a:spcPts val="0"/>
              </a:spcBef>
              <a:spcAft>
                <a:spcPts val="0"/>
              </a:spcAft>
              <a:buSzPts val="1400"/>
              <a:buNone/>
            </a:pPr>
            <a:r>
              <a:rPr lang="en-US" b="0" i="1" dirty="0"/>
              <a:t>• Lack of appreciation</a:t>
            </a:r>
            <a:endParaRPr lang="en-US" dirty="0"/>
          </a:p>
          <a:p>
            <a:pPr marL="0" lvl="0" indent="0" algn="l" rtl="0">
              <a:lnSpc>
                <a:spcPct val="100000"/>
              </a:lnSpc>
              <a:spcBef>
                <a:spcPts val="0"/>
              </a:spcBef>
              <a:spcAft>
                <a:spcPts val="0"/>
              </a:spcAft>
              <a:buSzPts val="1400"/>
              <a:buNone/>
            </a:pPr>
            <a:r>
              <a:rPr lang="en-US" b="0" i="1" dirty="0"/>
              <a:t>• Lack of time</a:t>
            </a:r>
            <a:endParaRPr lang="en-US" dirty="0"/>
          </a:p>
          <a:p>
            <a:pPr marL="0" lvl="0" indent="0" algn="l" rtl="0">
              <a:lnSpc>
                <a:spcPct val="100000"/>
              </a:lnSpc>
              <a:spcBef>
                <a:spcPts val="0"/>
              </a:spcBef>
              <a:spcAft>
                <a:spcPts val="0"/>
              </a:spcAft>
              <a:buSzPts val="1400"/>
              <a:buNone/>
            </a:pPr>
            <a:r>
              <a:rPr lang="en-US" b="0" i="1" dirty="0"/>
              <a:t>• Lack of support</a:t>
            </a:r>
            <a:endParaRPr lang="en-US" dirty="0"/>
          </a:p>
          <a:p>
            <a:pPr marL="0" lvl="0" indent="0" algn="l" rtl="0">
              <a:lnSpc>
                <a:spcPct val="100000"/>
              </a:lnSpc>
              <a:spcBef>
                <a:spcPts val="0"/>
              </a:spcBef>
              <a:spcAft>
                <a:spcPts val="0"/>
              </a:spcAft>
              <a:buSzPts val="1400"/>
              <a:buNone/>
            </a:pPr>
            <a:r>
              <a:rPr lang="en-US" b="0" i="1" dirty="0"/>
              <a:t>• Lack of shared understanding</a:t>
            </a:r>
            <a:endParaRPr lang="en-US" dirty="0"/>
          </a:p>
          <a:p>
            <a:pPr marL="0" lvl="0" indent="0" algn="l" rtl="0">
              <a:lnSpc>
                <a:spcPct val="100000"/>
              </a:lnSpc>
              <a:spcBef>
                <a:spcPts val="0"/>
              </a:spcBef>
              <a:spcAft>
                <a:spcPts val="0"/>
              </a:spcAft>
              <a:buSzPts val="1400"/>
              <a:buNone/>
            </a:pPr>
            <a:r>
              <a:rPr lang="en-US" b="0" i="1" dirty="0"/>
              <a:t>• Low expectations</a:t>
            </a:r>
            <a:endParaRPr lang="en-US" dirty="0"/>
          </a:p>
          <a:p>
            <a:pPr marL="0" lvl="0" indent="0" algn="l" rtl="0">
              <a:lnSpc>
                <a:spcPct val="100000"/>
              </a:lnSpc>
              <a:spcBef>
                <a:spcPts val="0"/>
              </a:spcBef>
              <a:spcAft>
                <a:spcPts val="0"/>
              </a:spcAft>
              <a:buSzPts val="1400"/>
              <a:buNone/>
            </a:pPr>
            <a:endParaRPr lang="en-US" b="0" i="1" dirty="0"/>
          </a:p>
          <a:p>
            <a:pPr marL="0" lvl="0" indent="0" algn="l" rtl="0">
              <a:lnSpc>
                <a:spcPct val="100000"/>
              </a:lnSpc>
              <a:spcBef>
                <a:spcPts val="0"/>
              </a:spcBef>
              <a:spcAft>
                <a:spcPts val="0"/>
              </a:spcAft>
              <a:buSzPts val="1400"/>
              <a:buNone/>
            </a:pPr>
            <a:r>
              <a:rPr lang="en-US" b="0" i="1" dirty="0"/>
              <a:t>After the activity:</a:t>
            </a:r>
            <a:endParaRPr lang="en-US" dirty="0"/>
          </a:p>
          <a:p>
            <a:pPr marL="0" lvl="0" indent="0" algn="l" rtl="0">
              <a:lnSpc>
                <a:spcPct val="100000"/>
              </a:lnSpc>
              <a:spcBef>
                <a:spcPts val="0"/>
              </a:spcBef>
              <a:spcAft>
                <a:spcPts val="0"/>
              </a:spcAft>
              <a:buSzPts val="1400"/>
              <a:buNone/>
            </a:pPr>
            <a:r>
              <a:rPr lang="en-US" b="1" i="0" dirty="0"/>
              <a:t>SAY </a:t>
            </a:r>
            <a:r>
              <a:rPr lang="en-US" b="0" i="0" dirty="0"/>
              <a:t>It is important for the literacy coach to support the teacher by differentiating the content being presented, the process in which the information is conveyed and learned, as well as how teachers then take that learning and implement it within their own teaching.</a:t>
            </a:r>
            <a:endParaRPr lang="en-US" dirty="0"/>
          </a:p>
          <a:p>
            <a:endParaRPr lang="en-US" dirty="0"/>
          </a:p>
        </p:txBody>
      </p:sp>
      <p:sp>
        <p:nvSpPr>
          <p:cNvPr id="4" name="Slide Number Placeholder 3">
            <a:extLst>
              <a:ext uri="{FF2B5EF4-FFF2-40B4-BE49-F238E27FC236}">
                <a16:creationId xmlns:a16="http://schemas.microsoft.com/office/drawing/2014/main" id="{2572241C-C270-D913-6580-3291CFA2F329}"/>
              </a:ext>
            </a:extLst>
          </p:cNvPr>
          <p:cNvSpPr>
            <a:spLocks noGrp="1"/>
          </p:cNvSpPr>
          <p:nvPr>
            <p:ph type="sldNum" sz="quarter" idx="5"/>
          </p:nvPr>
        </p:nvSpPr>
        <p:spPr/>
        <p:txBody>
          <a:bodyPr/>
          <a:lstStyle/>
          <a:p>
            <a:fld id="{F5D417E0-4E2A-4944-9F25-2F1F160AC3BF}" type="slidenum">
              <a:rPr lang="en-US" smtClean="0"/>
              <a:t>22</a:t>
            </a:fld>
            <a:endParaRPr lang="en-US"/>
          </a:p>
        </p:txBody>
      </p:sp>
    </p:spTree>
    <p:extLst>
      <p:ext uri="{BB962C8B-B14F-4D97-AF65-F5344CB8AC3E}">
        <p14:creationId xmlns:p14="http://schemas.microsoft.com/office/powerpoint/2010/main" val="3578490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9DE0C-C3BE-5D4A-2041-2B36EA1CF8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D8125-A06C-0D58-25C9-E9F48C079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2C09FB-00F0-100D-0629-8939CAFD585A}"/>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0" i="1" dirty="0"/>
              <a:t>Ask the participants to read the quote on the slide.</a:t>
            </a:r>
            <a:endParaRPr lang="en-US"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 </a:t>
            </a:r>
            <a:r>
              <a:rPr lang="en-US" b="0" dirty="0"/>
              <a:t>The teacher and coach can decide together on the learning experience. Let’s look at how we can provide multiple options for our teachers</a:t>
            </a:r>
            <a:r>
              <a:rPr lang="en-US" b="1" dirty="0"/>
              <a:t>.</a:t>
            </a:r>
            <a:endParaRPr lang="en-US" b="0" i="1" dirty="0"/>
          </a:p>
          <a:p>
            <a:endParaRPr lang="en-US" dirty="0"/>
          </a:p>
        </p:txBody>
      </p:sp>
      <p:sp>
        <p:nvSpPr>
          <p:cNvPr id="4" name="Slide Number Placeholder 3">
            <a:extLst>
              <a:ext uri="{FF2B5EF4-FFF2-40B4-BE49-F238E27FC236}">
                <a16:creationId xmlns:a16="http://schemas.microsoft.com/office/drawing/2014/main" id="{40E4F45E-AA13-D250-32E4-29F31D34241F}"/>
              </a:ext>
            </a:extLst>
          </p:cNvPr>
          <p:cNvSpPr>
            <a:spLocks noGrp="1"/>
          </p:cNvSpPr>
          <p:nvPr>
            <p:ph type="sldNum" sz="quarter" idx="5"/>
          </p:nvPr>
        </p:nvSpPr>
        <p:spPr/>
        <p:txBody>
          <a:bodyPr/>
          <a:lstStyle/>
          <a:p>
            <a:fld id="{F5D417E0-4E2A-4944-9F25-2F1F160AC3BF}" type="slidenum">
              <a:rPr lang="en-US" smtClean="0"/>
              <a:t>23</a:t>
            </a:fld>
            <a:endParaRPr lang="en-US"/>
          </a:p>
        </p:txBody>
      </p:sp>
    </p:spTree>
    <p:extLst>
      <p:ext uri="{BB962C8B-B14F-4D97-AF65-F5344CB8AC3E}">
        <p14:creationId xmlns:p14="http://schemas.microsoft.com/office/powerpoint/2010/main" val="3441877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4DC63-B7FB-8B57-2DA8-A256F970CB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35B672-7B46-982A-C37E-DA7DCDDB0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7A55A-5CF1-1990-1E27-760647EB920A}"/>
              </a:ext>
            </a:extLst>
          </p:cNvPr>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SAY </a:t>
            </a:r>
            <a:r>
              <a:rPr lang="en-US" b="0" dirty="0"/>
              <a:t>We briefly discussed this graphic in Session 1. It is also provided as </a:t>
            </a:r>
            <a:r>
              <a:rPr lang="en-US" b="1" dirty="0"/>
              <a:t>Handout 2: Continuum of Coaching</a:t>
            </a:r>
            <a:r>
              <a:rPr lang="en-US" dirty="0"/>
              <a:t>. The Continuum of Coaching allows for true differentiation in </a:t>
            </a:r>
            <a:r>
              <a:rPr lang="en-US" b="0" dirty="0"/>
              <a:t>the coaching process. It includes a range of possible professional development activities/opportunities that can be supported by the coach. The entry points are decided on by the teacher and the coach. It is not meant to be linear – a teacher can enter at any point according to the needs of the teacher and student achievement data. The activity (or opportunity) that is selected should provide a learning experience for the teacher and allow for the teacher and the coach to be co-learners as they move toward success for their students. Coaching can be done 1-to-1, small group, grade level, department, skill level, knowledge depending on the needs of teachers and goals of the school/district. The continuum provides a structure for learning that takes into account adult learning and scaffolding to meet the needs of individual teachers. It respects and builds on the knowledge that teachers bring to the table. </a:t>
            </a:r>
            <a:endParaRPr lang="en-US" dirty="0"/>
          </a:p>
          <a:p>
            <a:pPr marL="0" marR="0" lvl="0" indent="0" algn="l" rtl="0">
              <a:lnSpc>
                <a:spcPct val="100000"/>
              </a:lnSpc>
              <a:spcBef>
                <a:spcPts val="0"/>
              </a:spcBef>
              <a:spcAft>
                <a:spcPts val="0"/>
              </a:spcAft>
              <a:buClr>
                <a:srgbClr val="000000"/>
              </a:buClr>
              <a:buSzPts val="1400"/>
              <a:buFont typeface="Arial"/>
              <a:buNone/>
            </a:pPr>
            <a:endParaRPr lang="en-US" b="0" dirty="0"/>
          </a:p>
          <a:p>
            <a:pPr marL="0" marR="0" lvl="0" indent="0" algn="l" rtl="0">
              <a:lnSpc>
                <a:spcPct val="100000"/>
              </a:lnSpc>
              <a:spcBef>
                <a:spcPts val="0"/>
              </a:spcBef>
              <a:spcAft>
                <a:spcPts val="0"/>
              </a:spcAft>
              <a:buClr>
                <a:srgbClr val="000000"/>
              </a:buClr>
              <a:buSzPts val="1400"/>
              <a:buFont typeface="Arial"/>
              <a:buNone/>
            </a:pPr>
            <a:r>
              <a:rPr lang="en-US" b="0" i="1" dirty="0"/>
              <a:t>Briefly share each entry point and have the participants discuss the possibilities for professional development.</a:t>
            </a:r>
            <a:endParaRPr lang="en-US" dirty="0"/>
          </a:p>
          <a:p>
            <a:pPr marL="0" marR="0" lvl="0" indent="0" algn="l" rtl="0">
              <a:lnSpc>
                <a:spcPct val="100000"/>
              </a:lnSpc>
              <a:spcBef>
                <a:spcPts val="0"/>
              </a:spcBef>
              <a:spcAft>
                <a:spcPts val="0"/>
              </a:spcAft>
              <a:buClr>
                <a:srgbClr val="000000"/>
              </a:buClr>
              <a:buSzPts val="1400"/>
              <a:buFont typeface="Arial"/>
              <a:buNone/>
            </a:pPr>
            <a:endParaRPr lang="en-US" b="0" i="1" dirty="0"/>
          </a:p>
          <a:p>
            <a:pPr marL="0" marR="0" lvl="0" indent="0" algn="l" rtl="0">
              <a:lnSpc>
                <a:spcPct val="100000"/>
              </a:lnSpc>
              <a:spcBef>
                <a:spcPts val="0"/>
              </a:spcBef>
              <a:spcAft>
                <a:spcPts val="0"/>
              </a:spcAft>
              <a:buClr>
                <a:srgbClr val="000000"/>
              </a:buClr>
              <a:buSzPts val="1400"/>
              <a:buFont typeface="Arial"/>
              <a:buNone/>
            </a:pPr>
            <a:r>
              <a:rPr lang="en-US" b="1" dirty="0"/>
              <a:t>SAY </a:t>
            </a:r>
            <a:r>
              <a:rPr lang="en-US" b="0" dirty="0"/>
              <a:t>Once an entry point is determined and coaching activities are initiated, a coach may determine that a teacher will go either direction on the continuum for further professional growth. How do you know when to shift on the continuum?</a:t>
            </a:r>
            <a:endParaRPr lang="en-US" dirty="0"/>
          </a:p>
          <a:p>
            <a:pPr marL="0" marR="0" lvl="0" indent="0" algn="l" rtl="0">
              <a:lnSpc>
                <a:spcPct val="100000"/>
              </a:lnSpc>
              <a:spcBef>
                <a:spcPts val="0"/>
              </a:spcBef>
              <a:spcAft>
                <a:spcPts val="0"/>
              </a:spcAft>
              <a:buClr>
                <a:srgbClr val="000000"/>
              </a:buClr>
              <a:buSzPts val="1400"/>
              <a:buFont typeface="Arial"/>
              <a:buNone/>
            </a:pPr>
            <a:endParaRPr lang="en-US" b="0" dirty="0"/>
          </a:p>
          <a:p>
            <a:pPr marL="0" marR="0" lvl="0" indent="0" algn="l" rtl="0">
              <a:lnSpc>
                <a:spcPct val="100000"/>
              </a:lnSpc>
              <a:spcBef>
                <a:spcPts val="0"/>
              </a:spcBef>
              <a:spcAft>
                <a:spcPts val="0"/>
              </a:spcAft>
              <a:buClr>
                <a:srgbClr val="000000"/>
              </a:buClr>
              <a:buSzPts val="1400"/>
              <a:buFont typeface="Arial"/>
              <a:buNone/>
            </a:pPr>
            <a:r>
              <a:rPr lang="en-US" b="0" i="1" dirty="0"/>
              <a:t>Discuss the increase/decrease of scaffolding as you move along the continuum. (Notice the entry points on the left of the continuum require more scaffolding, but decrease as you move to the right on the continuum)</a:t>
            </a:r>
            <a:endParaRPr lang="en-US" dirty="0"/>
          </a:p>
          <a:p>
            <a:pPr marL="0" marR="0" lvl="0" indent="0" algn="l" rtl="0">
              <a:lnSpc>
                <a:spcPct val="100000"/>
              </a:lnSpc>
              <a:spcBef>
                <a:spcPts val="0"/>
              </a:spcBef>
              <a:spcAft>
                <a:spcPts val="0"/>
              </a:spcAft>
              <a:buClr>
                <a:srgbClr val="000000"/>
              </a:buClr>
              <a:buSzPts val="1400"/>
              <a:buFont typeface="Arial"/>
              <a:buNone/>
            </a:pPr>
            <a:endParaRPr lang="en-US" b="0" dirty="0"/>
          </a:p>
          <a:p>
            <a:pPr marL="0" marR="0" lvl="0" indent="0" algn="l" rtl="0">
              <a:lnSpc>
                <a:spcPct val="100000"/>
              </a:lnSpc>
              <a:spcBef>
                <a:spcPts val="0"/>
              </a:spcBef>
              <a:spcAft>
                <a:spcPts val="0"/>
              </a:spcAft>
              <a:buClr>
                <a:srgbClr val="000000"/>
              </a:buClr>
              <a:buSzPts val="1400"/>
              <a:buFont typeface="Arial"/>
              <a:buNone/>
            </a:pPr>
            <a:r>
              <a:rPr lang="en-US" b="1" dirty="0"/>
              <a:t>SAY </a:t>
            </a:r>
            <a:r>
              <a:rPr lang="en-US" b="0" dirty="0"/>
              <a:t>The continuum also moves from inter-active to intra-active coaching. Inter-active coaching is social interaction between someone and a more knowledgeable other; collegial conversation between coach and teacher. Intra-active coaching is being a reflective practitioner; when the teacher is self-extending and using their inner voice to reflect. The Continuum of Coaching is a framework for thinking – How can you differentiate coaching for professional learning opportunities?</a:t>
            </a:r>
            <a:endParaRPr lang="en-US" dirty="0"/>
          </a:p>
          <a:p>
            <a:pPr marL="0" marR="0" lvl="0" indent="0" algn="l" rtl="0">
              <a:lnSpc>
                <a:spcPct val="100000"/>
              </a:lnSpc>
              <a:spcBef>
                <a:spcPts val="0"/>
              </a:spcBef>
              <a:spcAft>
                <a:spcPts val="0"/>
              </a:spcAft>
              <a:buClr>
                <a:srgbClr val="000000"/>
              </a:buClr>
              <a:buSzPts val="1400"/>
              <a:buFont typeface="Arial"/>
              <a:buNone/>
            </a:pPr>
            <a:endParaRPr lang="en-US" b="0" i="1" dirty="0"/>
          </a:p>
          <a:p>
            <a:pPr marL="0" marR="0" lvl="0" indent="0" algn="l" rtl="0">
              <a:lnSpc>
                <a:spcPct val="100000"/>
              </a:lnSpc>
              <a:spcBef>
                <a:spcPts val="0"/>
              </a:spcBef>
              <a:spcAft>
                <a:spcPts val="0"/>
              </a:spcAft>
              <a:buClr>
                <a:srgbClr val="000000"/>
              </a:buClr>
              <a:buSzPts val="1400"/>
              <a:buFont typeface="Arial"/>
              <a:buNone/>
            </a:pPr>
            <a:r>
              <a:rPr lang="en-US" b="0" i="1" dirty="0"/>
              <a:t>Briefly discuss responses to the question. </a:t>
            </a:r>
            <a:endParaRPr lang="en-US" dirty="0"/>
          </a:p>
          <a:p>
            <a:endParaRPr lang="en-US" dirty="0"/>
          </a:p>
        </p:txBody>
      </p:sp>
      <p:sp>
        <p:nvSpPr>
          <p:cNvPr id="4" name="Slide Number Placeholder 3">
            <a:extLst>
              <a:ext uri="{FF2B5EF4-FFF2-40B4-BE49-F238E27FC236}">
                <a16:creationId xmlns:a16="http://schemas.microsoft.com/office/drawing/2014/main" id="{10A7F63B-0286-EA07-35B8-5496E4BC30A8}"/>
              </a:ext>
            </a:extLst>
          </p:cNvPr>
          <p:cNvSpPr>
            <a:spLocks noGrp="1"/>
          </p:cNvSpPr>
          <p:nvPr>
            <p:ph type="sldNum" sz="quarter" idx="5"/>
          </p:nvPr>
        </p:nvSpPr>
        <p:spPr/>
        <p:txBody>
          <a:bodyPr/>
          <a:lstStyle/>
          <a:p>
            <a:fld id="{F5D417E0-4E2A-4944-9F25-2F1F160AC3BF}" type="slidenum">
              <a:rPr lang="en-US" smtClean="0"/>
              <a:t>24</a:t>
            </a:fld>
            <a:endParaRPr lang="en-US"/>
          </a:p>
        </p:txBody>
      </p:sp>
    </p:spTree>
    <p:extLst>
      <p:ext uri="{BB962C8B-B14F-4D97-AF65-F5344CB8AC3E}">
        <p14:creationId xmlns:p14="http://schemas.microsoft.com/office/powerpoint/2010/main" val="3862818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95DD4-3C29-C8BE-8CDA-4C90812D2D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A2DFD-E8C7-C29E-5CD0-C245CAE52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6B815A-4254-3720-A96B-CCC122B4F26F}"/>
              </a:ext>
            </a:extLst>
          </p:cNvPr>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SAY </a:t>
            </a:r>
            <a:r>
              <a:rPr lang="en-US" b="0" dirty="0"/>
              <a:t>Confer-Observe-Debrief is just to the right of center on the Continuum of Coaching graphic and is similar to the dialogical coaching approach from The Impact Cycle. In this approach, the teacher, not the coach, drives the conversation.</a:t>
            </a:r>
            <a:endParaRPr lang="en-US" dirty="0"/>
          </a:p>
          <a:p>
            <a:pPr marL="0" marR="0" lvl="0" indent="0" algn="l" rtl="0">
              <a:lnSpc>
                <a:spcPct val="100000"/>
              </a:lnSpc>
              <a:spcBef>
                <a:spcPts val="0"/>
              </a:spcBef>
              <a:spcAft>
                <a:spcPts val="0"/>
              </a:spcAft>
              <a:buClr>
                <a:srgbClr val="000000"/>
              </a:buClr>
              <a:buSzPts val="1400"/>
              <a:buFont typeface="Arial"/>
              <a:buNone/>
            </a:pPr>
            <a:endParaRPr lang="en-US" b="0" dirty="0"/>
          </a:p>
          <a:p>
            <a:pPr marL="0" marR="0" lvl="0" indent="0" algn="l" rtl="0">
              <a:lnSpc>
                <a:spcPct val="100000"/>
              </a:lnSpc>
              <a:spcBef>
                <a:spcPts val="0"/>
              </a:spcBef>
              <a:spcAft>
                <a:spcPts val="0"/>
              </a:spcAft>
              <a:buClr>
                <a:srgbClr val="000000"/>
              </a:buClr>
              <a:buSzPts val="1400"/>
              <a:buFont typeface="Arial"/>
              <a:buNone/>
            </a:pPr>
            <a:r>
              <a:rPr lang="en-US" b="0" i="1" dirty="0"/>
              <a:t>Briefly discuss the steps noted on the slide. </a:t>
            </a:r>
            <a:endParaRPr lang="en-US" b="1" i="0" dirty="0"/>
          </a:p>
          <a:p>
            <a:endParaRPr lang="en-US" dirty="0"/>
          </a:p>
        </p:txBody>
      </p:sp>
      <p:sp>
        <p:nvSpPr>
          <p:cNvPr id="4" name="Slide Number Placeholder 3">
            <a:extLst>
              <a:ext uri="{FF2B5EF4-FFF2-40B4-BE49-F238E27FC236}">
                <a16:creationId xmlns:a16="http://schemas.microsoft.com/office/drawing/2014/main" id="{4911EB32-B17D-2B22-4949-7509B19F37F7}"/>
              </a:ext>
            </a:extLst>
          </p:cNvPr>
          <p:cNvSpPr>
            <a:spLocks noGrp="1"/>
          </p:cNvSpPr>
          <p:nvPr>
            <p:ph type="sldNum" sz="quarter" idx="5"/>
          </p:nvPr>
        </p:nvSpPr>
        <p:spPr/>
        <p:txBody>
          <a:bodyPr/>
          <a:lstStyle/>
          <a:p>
            <a:fld id="{F5D417E0-4E2A-4944-9F25-2F1F160AC3BF}" type="slidenum">
              <a:rPr lang="en-US" smtClean="0"/>
              <a:t>25</a:t>
            </a:fld>
            <a:endParaRPr lang="en-US"/>
          </a:p>
        </p:txBody>
      </p:sp>
    </p:spTree>
    <p:extLst>
      <p:ext uri="{BB962C8B-B14F-4D97-AF65-F5344CB8AC3E}">
        <p14:creationId xmlns:p14="http://schemas.microsoft.com/office/powerpoint/2010/main" val="4160426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B81A3-5C2E-725F-A880-65A7D1E12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3B8EC-B8FB-03F0-97C6-B9CB305246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5D21C-8F27-0F74-BCE6-B90305F46630}"/>
              </a:ext>
            </a:extLst>
          </p:cNvPr>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SAY </a:t>
            </a:r>
            <a:r>
              <a:rPr lang="en-US" b="0" dirty="0"/>
              <a:t>Where (on the continuum) do you spend most of your time? Why?</a:t>
            </a:r>
            <a:endParaRPr lang="en-US" dirty="0"/>
          </a:p>
          <a:p>
            <a:pPr marL="0" marR="0" lvl="0" indent="0" algn="l" rtl="0">
              <a:lnSpc>
                <a:spcPct val="100000"/>
              </a:lnSpc>
              <a:spcBef>
                <a:spcPts val="0"/>
              </a:spcBef>
              <a:spcAft>
                <a:spcPts val="0"/>
              </a:spcAft>
              <a:buClr>
                <a:srgbClr val="000000"/>
              </a:buClr>
              <a:buSzPts val="1400"/>
              <a:buFont typeface="Arial"/>
              <a:buNone/>
            </a:pPr>
            <a:endParaRPr lang="en-US" b="0" i="1" dirty="0"/>
          </a:p>
          <a:p>
            <a:pPr marL="0" marR="0" lvl="0" indent="0" algn="l" rtl="0">
              <a:lnSpc>
                <a:spcPct val="100000"/>
              </a:lnSpc>
              <a:spcBef>
                <a:spcPts val="0"/>
              </a:spcBef>
              <a:spcAft>
                <a:spcPts val="0"/>
              </a:spcAft>
              <a:buClr>
                <a:srgbClr val="000000"/>
              </a:buClr>
              <a:buSzPts val="1400"/>
              <a:buFont typeface="Arial"/>
              <a:buNone/>
            </a:pPr>
            <a:r>
              <a:rPr lang="en-US" b="0" i="1" dirty="0"/>
              <a:t>Briefly discuss these questions then ask participants to place dots or post-it notes on one of the continuums (enlarge the continuum if possible) so everyone can see where the majority of coaches spend most of their time.</a:t>
            </a:r>
            <a:endParaRPr lang="en-US" dirty="0"/>
          </a:p>
          <a:p>
            <a:pPr marL="0" marR="0" lvl="0" indent="0" algn="l" rtl="0">
              <a:lnSpc>
                <a:spcPct val="100000"/>
              </a:lnSpc>
              <a:spcBef>
                <a:spcPts val="0"/>
              </a:spcBef>
              <a:spcAft>
                <a:spcPts val="0"/>
              </a:spcAft>
              <a:buClr>
                <a:srgbClr val="000000"/>
              </a:buClr>
              <a:buSzPts val="1400"/>
              <a:buFont typeface="Arial"/>
              <a:buNone/>
            </a:pPr>
            <a:endParaRPr lang="en-US" b="0" dirty="0"/>
          </a:p>
          <a:p>
            <a:pPr marL="0" marR="0" lvl="0" indent="0" algn="l" rtl="0">
              <a:lnSpc>
                <a:spcPct val="100000"/>
              </a:lnSpc>
              <a:spcBef>
                <a:spcPts val="0"/>
              </a:spcBef>
              <a:spcAft>
                <a:spcPts val="0"/>
              </a:spcAft>
              <a:buClr>
                <a:srgbClr val="000000"/>
              </a:buClr>
              <a:buSzPts val="1400"/>
              <a:buFont typeface="Arial"/>
              <a:buNone/>
            </a:pPr>
            <a:r>
              <a:rPr lang="en-US" b="1" dirty="0"/>
              <a:t>SAY </a:t>
            </a:r>
            <a:r>
              <a:rPr lang="en-US" b="0" dirty="0"/>
              <a:t>How do we decide where on the continuum to work with a teacher?</a:t>
            </a:r>
            <a:endParaRPr lang="en-US" dirty="0"/>
          </a:p>
          <a:p>
            <a:pPr marL="0" marR="0" lvl="0" indent="0" algn="l" rtl="0">
              <a:lnSpc>
                <a:spcPct val="100000"/>
              </a:lnSpc>
              <a:spcBef>
                <a:spcPts val="0"/>
              </a:spcBef>
              <a:spcAft>
                <a:spcPts val="0"/>
              </a:spcAft>
              <a:buClr>
                <a:srgbClr val="000000"/>
              </a:buClr>
              <a:buSzPts val="1400"/>
              <a:buFont typeface="Arial"/>
              <a:buNone/>
            </a:pPr>
            <a:r>
              <a:rPr lang="en-US" b="0" i="1" u="none" dirty="0"/>
              <a:t>Briefly discuss responses. </a:t>
            </a:r>
            <a:endParaRPr lang="en-US" dirty="0"/>
          </a:p>
          <a:p>
            <a:endParaRPr lang="en-US" dirty="0"/>
          </a:p>
        </p:txBody>
      </p:sp>
      <p:sp>
        <p:nvSpPr>
          <p:cNvPr id="4" name="Slide Number Placeholder 3">
            <a:extLst>
              <a:ext uri="{FF2B5EF4-FFF2-40B4-BE49-F238E27FC236}">
                <a16:creationId xmlns:a16="http://schemas.microsoft.com/office/drawing/2014/main" id="{500A1425-B5CE-E0F8-F4F4-B8EB564211F5}"/>
              </a:ext>
            </a:extLst>
          </p:cNvPr>
          <p:cNvSpPr>
            <a:spLocks noGrp="1"/>
          </p:cNvSpPr>
          <p:nvPr>
            <p:ph type="sldNum" sz="quarter" idx="5"/>
          </p:nvPr>
        </p:nvSpPr>
        <p:spPr/>
        <p:txBody>
          <a:bodyPr/>
          <a:lstStyle/>
          <a:p>
            <a:fld id="{F5D417E0-4E2A-4944-9F25-2F1F160AC3BF}" type="slidenum">
              <a:rPr lang="en-US" smtClean="0"/>
              <a:t>26</a:t>
            </a:fld>
            <a:endParaRPr lang="en-US"/>
          </a:p>
        </p:txBody>
      </p:sp>
    </p:spTree>
    <p:extLst>
      <p:ext uri="{BB962C8B-B14F-4D97-AF65-F5344CB8AC3E}">
        <p14:creationId xmlns:p14="http://schemas.microsoft.com/office/powerpoint/2010/main" val="3618693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FB88-B514-707C-3344-F07E0FB7F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B011C-8BAE-F3CA-B9E7-37386B6F5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E2DFD-1D8A-19F5-7652-7DDF819E7FFB}"/>
              </a:ext>
            </a:extLst>
          </p:cNvPr>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i="0" dirty="0"/>
              <a:t>SAY </a:t>
            </a:r>
            <a:r>
              <a:rPr lang="en-US" b="0" i="0" dirty="0"/>
              <a:t>As discussed earlier, the coaching continuum is not linear. It allows for various points of entry for individual teachers, depending on their need, skill level, and professional learning goals. You will need to take into consideration:</a:t>
            </a:r>
            <a:endParaRPr lang="en-US" dirty="0"/>
          </a:p>
          <a:p>
            <a:pPr marL="0" marR="0" lvl="0" indent="0" algn="l" rtl="0">
              <a:lnSpc>
                <a:spcPct val="100000"/>
              </a:lnSpc>
              <a:spcBef>
                <a:spcPts val="0"/>
              </a:spcBef>
              <a:spcAft>
                <a:spcPts val="0"/>
              </a:spcAft>
              <a:buClr>
                <a:srgbClr val="000000"/>
              </a:buClr>
              <a:buSzPts val="1400"/>
              <a:buFont typeface="Arial"/>
              <a:buNone/>
            </a:pPr>
            <a:r>
              <a:rPr lang="en-US" b="0" i="0" dirty="0"/>
              <a:t>• Years of teaching experience.</a:t>
            </a:r>
            <a:endParaRPr lang="en-US" dirty="0"/>
          </a:p>
          <a:p>
            <a:pPr marL="0" marR="0" lvl="0" indent="0" algn="l" rtl="0">
              <a:lnSpc>
                <a:spcPct val="100000"/>
              </a:lnSpc>
              <a:spcBef>
                <a:spcPts val="0"/>
              </a:spcBef>
              <a:spcAft>
                <a:spcPts val="0"/>
              </a:spcAft>
              <a:buClr>
                <a:srgbClr val="000000"/>
              </a:buClr>
              <a:buSzPts val="1400"/>
              <a:buFont typeface="Arial"/>
              <a:buNone/>
            </a:pPr>
            <a:r>
              <a:rPr lang="en-US" b="0" i="0" dirty="0"/>
              <a:t>• Comfort level with change.</a:t>
            </a:r>
            <a:endParaRPr lang="en-US" dirty="0"/>
          </a:p>
          <a:p>
            <a:pPr marL="0" marR="0" lvl="0" indent="0" algn="l" rtl="0">
              <a:lnSpc>
                <a:spcPct val="100000"/>
              </a:lnSpc>
              <a:spcBef>
                <a:spcPts val="0"/>
              </a:spcBef>
              <a:spcAft>
                <a:spcPts val="0"/>
              </a:spcAft>
              <a:buClr>
                <a:srgbClr val="000000"/>
              </a:buClr>
              <a:buSzPts val="1400"/>
              <a:buFont typeface="Arial"/>
              <a:buNone/>
            </a:pPr>
            <a:r>
              <a:rPr lang="en-US" b="0" i="0" dirty="0"/>
              <a:t>• Whether a teacher exhibits self-directed behaviors and is self-reflective; analytical.</a:t>
            </a:r>
            <a:endParaRPr lang="en-US" dirty="0"/>
          </a:p>
          <a:p>
            <a:pPr marL="0" marR="0" lvl="0" indent="0" algn="l" rtl="0">
              <a:lnSpc>
                <a:spcPct val="100000"/>
              </a:lnSpc>
              <a:spcBef>
                <a:spcPts val="0"/>
              </a:spcBef>
              <a:spcAft>
                <a:spcPts val="0"/>
              </a:spcAft>
              <a:buClr>
                <a:srgbClr val="000000"/>
              </a:buClr>
              <a:buSzPts val="1400"/>
              <a:buFont typeface="Arial"/>
              <a:buNone/>
            </a:pPr>
            <a:r>
              <a:rPr lang="en-US" b="0" i="0" dirty="0"/>
              <a:t>• Background knowledge of specific content.</a:t>
            </a:r>
            <a:endParaRPr lang="en-US" dirty="0"/>
          </a:p>
          <a:p>
            <a:pPr marL="0" marR="0" lvl="0" indent="0" algn="l" rtl="0">
              <a:lnSpc>
                <a:spcPct val="100000"/>
              </a:lnSpc>
              <a:spcBef>
                <a:spcPts val="0"/>
              </a:spcBef>
              <a:spcAft>
                <a:spcPts val="0"/>
              </a:spcAft>
              <a:buClr>
                <a:srgbClr val="000000"/>
              </a:buClr>
              <a:buSzPts val="1400"/>
              <a:buFont typeface="Arial"/>
              <a:buNone/>
            </a:pPr>
            <a:r>
              <a:rPr lang="en-US" b="0" i="0" dirty="0"/>
              <a:t>• Knowledge of student strengths and needs. Are the teachers collecting and using data?</a:t>
            </a:r>
            <a:endParaRPr lang="en-US" dirty="0"/>
          </a:p>
          <a:p>
            <a:pPr marL="0" marR="0" lvl="0" indent="0" algn="l" rtl="0">
              <a:lnSpc>
                <a:spcPct val="100000"/>
              </a:lnSpc>
              <a:spcBef>
                <a:spcPts val="0"/>
              </a:spcBef>
              <a:spcAft>
                <a:spcPts val="0"/>
              </a:spcAft>
              <a:buClr>
                <a:srgbClr val="000000"/>
              </a:buClr>
              <a:buSzPts val="1400"/>
              <a:buFont typeface="Arial"/>
              <a:buNone/>
            </a:pPr>
            <a:r>
              <a:rPr lang="en-US" b="0" i="0" dirty="0"/>
              <a:t>• Routines and procedures effectively established. Whether or not they are established and effective is key in the coaches’ decision for a coaching activity.</a:t>
            </a:r>
            <a:endParaRPr lang="en-US" dirty="0"/>
          </a:p>
          <a:p>
            <a:pPr marL="0" marR="0" lvl="0" indent="0" algn="l" rtl="0">
              <a:lnSpc>
                <a:spcPct val="100000"/>
              </a:lnSpc>
              <a:spcBef>
                <a:spcPts val="0"/>
              </a:spcBef>
              <a:spcAft>
                <a:spcPts val="0"/>
              </a:spcAft>
              <a:buClr>
                <a:srgbClr val="000000"/>
              </a:buClr>
              <a:buSzPts val="1400"/>
              <a:buFont typeface="Arial"/>
              <a:buNone/>
            </a:pPr>
            <a:endParaRPr lang="en-US" b="0" i="0" dirty="0"/>
          </a:p>
          <a:p>
            <a:pPr marL="0" marR="0" lvl="0" indent="0" algn="l" rtl="0">
              <a:lnSpc>
                <a:spcPct val="100000"/>
              </a:lnSpc>
              <a:spcBef>
                <a:spcPts val="0"/>
              </a:spcBef>
              <a:spcAft>
                <a:spcPts val="0"/>
              </a:spcAft>
              <a:buClr>
                <a:srgbClr val="000000"/>
              </a:buClr>
              <a:buSzPts val="1400"/>
              <a:buFont typeface="Arial"/>
              <a:buNone/>
            </a:pPr>
            <a:r>
              <a:rPr lang="en-US" b="0" i="0" dirty="0"/>
              <a:t>What are some other things to consider when thinking about entry points?</a:t>
            </a:r>
            <a:endParaRPr lang="en-US" dirty="0"/>
          </a:p>
          <a:p>
            <a:pPr marL="0" marR="0" lvl="0" indent="0" algn="l" rtl="0">
              <a:lnSpc>
                <a:spcPct val="100000"/>
              </a:lnSpc>
              <a:spcBef>
                <a:spcPts val="0"/>
              </a:spcBef>
              <a:spcAft>
                <a:spcPts val="0"/>
              </a:spcAft>
              <a:buClr>
                <a:srgbClr val="000000"/>
              </a:buClr>
              <a:buSzPts val="1400"/>
              <a:buFont typeface="Arial"/>
              <a:buNone/>
            </a:pPr>
            <a:r>
              <a:rPr lang="en-US" b="0" i="1" dirty="0"/>
              <a:t>Briefly discuss responses.</a:t>
            </a:r>
            <a:endParaRPr lang="en-US" dirty="0"/>
          </a:p>
          <a:p>
            <a:pPr marL="0" marR="0" lvl="0" indent="0" algn="l" rtl="0">
              <a:lnSpc>
                <a:spcPct val="100000"/>
              </a:lnSpc>
              <a:spcBef>
                <a:spcPts val="0"/>
              </a:spcBef>
              <a:spcAft>
                <a:spcPts val="0"/>
              </a:spcAft>
              <a:buClr>
                <a:srgbClr val="000000"/>
              </a:buClr>
              <a:buSzPts val="1400"/>
              <a:buFont typeface="Arial"/>
              <a:buNone/>
            </a:pPr>
            <a:endParaRPr lang="en-US" b="0" i="1" dirty="0"/>
          </a:p>
          <a:p>
            <a:pPr marL="0" marR="0" lvl="0" indent="0" algn="l" rtl="0">
              <a:lnSpc>
                <a:spcPct val="100000"/>
              </a:lnSpc>
              <a:spcBef>
                <a:spcPts val="0"/>
              </a:spcBef>
              <a:spcAft>
                <a:spcPts val="0"/>
              </a:spcAft>
              <a:buClr>
                <a:srgbClr val="000000"/>
              </a:buClr>
              <a:buSzPts val="1400"/>
              <a:buFont typeface="Arial"/>
              <a:buNone/>
            </a:pPr>
            <a:r>
              <a:rPr lang="en-US" b="1" i="0" dirty="0"/>
              <a:t>SAY </a:t>
            </a:r>
            <a:r>
              <a:rPr lang="en-US" b="0" i="0" dirty="0"/>
              <a:t>The same teacher can be at different points in the continuum depending on the context. The continuum allows for teachers to participate in professional development based on their individual needs. The considerations for entry points vary as you take into account the knowledge that you have of the teacher. The knowledge of the teacher drives the decisions for coaching activities.</a:t>
            </a:r>
            <a:endParaRPr lang="en-US" dirty="0"/>
          </a:p>
          <a:p>
            <a:endParaRPr lang="en-US" dirty="0"/>
          </a:p>
        </p:txBody>
      </p:sp>
      <p:sp>
        <p:nvSpPr>
          <p:cNvPr id="4" name="Slide Number Placeholder 3">
            <a:extLst>
              <a:ext uri="{FF2B5EF4-FFF2-40B4-BE49-F238E27FC236}">
                <a16:creationId xmlns:a16="http://schemas.microsoft.com/office/drawing/2014/main" id="{C9789229-44A1-CA35-98FB-B301C093CDCF}"/>
              </a:ext>
            </a:extLst>
          </p:cNvPr>
          <p:cNvSpPr>
            <a:spLocks noGrp="1"/>
          </p:cNvSpPr>
          <p:nvPr>
            <p:ph type="sldNum" sz="quarter" idx="5"/>
          </p:nvPr>
        </p:nvSpPr>
        <p:spPr/>
        <p:txBody>
          <a:bodyPr/>
          <a:lstStyle/>
          <a:p>
            <a:fld id="{F5D417E0-4E2A-4944-9F25-2F1F160AC3BF}" type="slidenum">
              <a:rPr lang="en-US" smtClean="0"/>
              <a:t>27</a:t>
            </a:fld>
            <a:endParaRPr lang="en-US"/>
          </a:p>
        </p:txBody>
      </p:sp>
    </p:spTree>
    <p:extLst>
      <p:ext uri="{BB962C8B-B14F-4D97-AF65-F5344CB8AC3E}">
        <p14:creationId xmlns:p14="http://schemas.microsoft.com/office/powerpoint/2010/main" val="162972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2EA6F-6229-DC7B-F7DA-E1BD77E7C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ECCB7-6B5C-8738-C69B-1B24AC663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D0F5FB-9711-3231-3E81-6F467F3B9BCD}"/>
              </a:ext>
            </a:extLst>
          </p:cNvPr>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i="0" dirty="0"/>
              <a:t>SAY </a:t>
            </a:r>
            <a:r>
              <a:rPr lang="en-US" b="0" i="0" dirty="0"/>
              <a:t>As new learning occurs, look for evidence that teachers have reorganized, refined or revised their thinking – look for the shift. How will you know when the teacher has made the shift?</a:t>
            </a:r>
            <a:endParaRPr lang="en-US" dirty="0"/>
          </a:p>
          <a:p>
            <a:pPr marL="0" marR="0" lvl="0" indent="0" algn="l" rtl="0">
              <a:lnSpc>
                <a:spcPct val="100000"/>
              </a:lnSpc>
              <a:spcBef>
                <a:spcPts val="0"/>
              </a:spcBef>
              <a:spcAft>
                <a:spcPts val="0"/>
              </a:spcAft>
              <a:buClr>
                <a:srgbClr val="000000"/>
              </a:buClr>
              <a:buSzPts val="1400"/>
              <a:buFont typeface="Arial"/>
              <a:buNone/>
            </a:pPr>
            <a:endParaRPr lang="en-US" b="0" i="0" dirty="0"/>
          </a:p>
          <a:p>
            <a:pPr marL="0" marR="0" lvl="0" indent="0" algn="l" rtl="0">
              <a:lnSpc>
                <a:spcPct val="100000"/>
              </a:lnSpc>
              <a:spcBef>
                <a:spcPts val="0"/>
              </a:spcBef>
              <a:spcAft>
                <a:spcPts val="0"/>
              </a:spcAft>
              <a:buClr>
                <a:srgbClr val="000000"/>
              </a:buClr>
              <a:buSzPts val="1400"/>
              <a:buFont typeface="Arial"/>
              <a:buNone/>
            </a:pPr>
            <a:r>
              <a:rPr lang="en-US" b="0" i="1" dirty="0"/>
              <a:t>Briefly discuss responses.</a:t>
            </a:r>
            <a:endParaRPr lang="en-US" dirty="0"/>
          </a:p>
          <a:p>
            <a:endParaRPr lang="en-US" dirty="0"/>
          </a:p>
        </p:txBody>
      </p:sp>
      <p:sp>
        <p:nvSpPr>
          <p:cNvPr id="4" name="Slide Number Placeholder 3">
            <a:extLst>
              <a:ext uri="{FF2B5EF4-FFF2-40B4-BE49-F238E27FC236}">
                <a16:creationId xmlns:a16="http://schemas.microsoft.com/office/drawing/2014/main" id="{94999346-102F-217B-885B-C7B6C83930A0}"/>
              </a:ext>
            </a:extLst>
          </p:cNvPr>
          <p:cNvSpPr>
            <a:spLocks noGrp="1"/>
          </p:cNvSpPr>
          <p:nvPr>
            <p:ph type="sldNum" sz="quarter" idx="5"/>
          </p:nvPr>
        </p:nvSpPr>
        <p:spPr/>
        <p:txBody>
          <a:bodyPr/>
          <a:lstStyle/>
          <a:p>
            <a:fld id="{F5D417E0-4E2A-4944-9F25-2F1F160AC3BF}" type="slidenum">
              <a:rPr lang="en-US" smtClean="0"/>
              <a:t>28</a:t>
            </a:fld>
            <a:endParaRPr lang="en-US"/>
          </a:p>
        </p:txBody>
      </p:sp>
    </p:spTree>
    <p:extLst>
      <p:ext uri="{BB962C8B-B14F-4D97-AF65-F5344CB8AC3E}">
        <p14:creationId xmlns:p14="http://schemas.microsoft.com/office/powerpoint/2010/main" val="1980292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31390-9408-83FE-8932-4467AD231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7597E-8164-2228-04E8-C3C463559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40FB2-59D6-49FA-B244-4FAD4D6BDBC0}"/>
              </a:ext>
            </a:extLst>
          </p:cNvPr>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i="0" dirty="0"/>
              <a:t>NOTES </a:t>
            </a:r>
            <a:r>
              <a:rPr lang="en-US" b="0" i="0" dirty="0"/>
              <a:t>Using Handout 3, participants will have an opportunity to read several scenarios and discuss where on the continuum they might be able to provide professional development for the teachers mentioned in the scenarios. Have each group select one of the four scenarios and determine the best entry point for the teacher on the coaching continuum. </a:t>
            </a:r>
            <a:endParaRPr lang="en-US" i="0" dirty="0"/>
          </a:p>
          <a:p>
            <a:pPr marL="0" marR="0" lvl="0" indent="0" algn="l" rtl="0">
              <a:lnSpc>
                <a:spcPct val="100000"/>
              </a:lnSpc>
              <a:spcBef>
                <a:spcPts val="0"/>
              </a:spcBef>
              <a:spcAft>
                <a:spcPts val="0"/>
              </a:spcAft>
              <a:buClr>
                <a:srgbClr val="000000"/>
              </a:buClr>
              <a:buSzPts val="1400"/>
              <a:buFont typeface="Arial"/>
              <a:buNone/>
            </a:pPr>
            <a:endParaRPr lang="en-US" b="0" i="0" dirty="0"/>
          </a:p>
          <a:p>
            <a:pPr marL="0" marR="0" lvl="0" indent="0" algn="l" rtl="0">
              <a:lnSpc>
                <a:spcPct val="100000"/>
              </a:lnSpc>
              <a:spcBef>
                <a:spcPts val="0"/>
              </a:spcBef>
              <a:spcAft>
                <a:spcPts val="0"/>
              </a:spcAft>
              <a:buClr>
                <a:srgbClr val="000000"/>
              </a:buClr>
              <a:buSzPts val="1400"/>
              <a:buFont typeface="Arial"/>
              <a:buNone/>
            </a:pPr>
            <a:r>
              <a:rPr lang="en-US" b="0" i="0" dirty="0"/>
              <a:t>As participants discuss the scenarios ask them to discuss considerations for entry points on the continuum.</a:t>
            </a:r>
            <a:endParaRPr lang="en-US" i="0" dirty="0"/>
          </a:p>
          <a:p>
            <a:pPr marL="0" marR="0" lvl="0" indent="0" algn="l" rtl="0">
              <a:lnSpc>
                <a:spcPct val="100000"/>
              </a:lnSpc>
              <a:spcBef>
                <a:spcPts val="0"/>
              </a:spcBef>
              <a:spcAft>
                <a:spcPts val="0"/>
              </a:spcAft>
              <a:buClr>
                <a:srgbClr val="000000"/>
              </a:buClr>
              <a:buSzPts val="1400"/>
              <a:buFont typeface="Arial"/>
              <a:buNone/>
            </a:pPr>
            <a:r>
              <a:rPr lang="en-US" b="0" i="0" dirty="0"/>
              <a:t>Continue to stress that there is no right or wrong answer in using the continuum.</a:t>
            </a:r>
            <a:endParaRPr lang="en-US" i="0" dirty="0"/>
          </a:p>
          <a:p>
            <a:pPr marL="0" marR="0" lvl="0" indent="0" algn="l" rtl="0">
              <a:lnSpc>
                <a:spcPct val="100000"/>
              </a:lnSpc>
              <a:spcBef>
                <a:spcPts val="0"/>
              </a:spcBef>
              <a:spcAft>
                <a:spcPts val="0"/>
              </a:spcAft>
              <a:buClr>
                <a:srgbClr val="000000"/>
              </a:buClr>
              <a:buSzPts val="1400"/>
              <a:buFont typeface="Arial"/>
              <a:buNone/>
            </a:pPr>
            <a:endParaRPr lang="en-US" b="0" i="0" dirty="0"/>
          </a:p>
          <a:p>
            <a:pPr marL="0" marR="0" lvl="0" indent="0" algn="l" rtl="0">
              <a:lnSpc>
                <a:spcPct val="100000"/>
              </a:lnSpc>
              <a:spcBef>
                <a:spcPts val="0"/>
              </a:spcBef>
              <a:spcAft>
                <a:spcPts val="0"/>
              </a:spcAft>
              <a:buClr>
                <a:srgbClr val="000000"/>
              </a:buClr>
              <a:buSzPts val="1400"/>
              <a:buFont typeface="Arial"/>
              <a:buNone/>
            </a:pPr>
            <a:r>
              <a:rPr lang="en-US" b="0" i="0" dirty="0"/>
              <a:t>This activity should take approximately 15 minutes. </a:t>
            </a:r>
            <a:endParaRPr lang="en-US" i="0" dirty="0"/>
          </a:p>
          <a:p>
            <a:pPr marL="0" marR="0" lvl="0" indent="0" algn="l" rtl="0">
              <a:lnSpc>
                <a:spcPct val="100000"/>
              </a:lnSpc>
              <a:spcBef>
                <a:spcPts val="0"/>
              </a:spcBef>
              <a:spcAft>
                <a:spcPts val="0"/>
              </a:spcAft>
              <a:buClr>
                <a:srgbClr val="000000"/>
              </a:buClr>
              <a:buSzPts val="1400"/>
              <a:buFont typeface="Arial"/>
              <a:buNone/>
            </a:pPr>
            <a:endParaRPr lang="en-US" b="1" i="0" dirty="0"/>
          </a:p>
          <a:p>
            <a:pPr marL="0" marR="0" lvl="0" indent="0" algn="l" rtl="0">
              <a:lnSpc>
                <a:spcPct val="100000"/>
              </a:lnSpc>
              <a:spcBef>
                <a:spcPts val="0"/>
              </a:spcBef>
              <a:spcAft>
                <a:spcPts val="0"/>
              </a:spcAft>
              <a:buClr>
                <a:srgbClr val="000000"/>
              </a:buClr>
              <a:buSzPts val="1400"/>
              <a:buFont typeface="Arial"/>
              <a:buNone/>
            </a:pPr>
            <a:r>
              <a:rPr lang="en-US" b="1" i="0" dirty="0"/>
              <a:t>SAY </a:t>
            </a:r>
            <a:r>
              <a:rPr lang="en-US" b="0" i="0" dirty="0"/>
              <a:t>What could be possible entry points for each scenario and why?</a:t>
            </a:r>
            <a:endParaRPr lang="en-US" dirty="0"/>
          </a:p>
          <a:p>
            <a:pPr marL="0" marR="0" lvl="0" indent="0" algn="l" rtl="0">
              <a:lnSpc>
                <a:spcPct val="100000"/>
              </a:lnSpc>
              <a:spcBef>
                <a:spcPts val="0"/>
              </a:spcBef>
              <a:spcAft>
                <a:spcPts val="0"/>
              </a:spcAft>
              <a:buClr>
                <a:srgbClr val="000000"/>
              </a:buClr>
              <a:buSzPts val="1400"/>
              <a:buFont typeface="Arial"/>
              <a:buNone/>
            </a:pPr>
            <a:endParaRPr lang="en-US" b="0" i="0" dirty="0"/>
          </a:p>
          <a:p>
            <a:pPr marL="0" marR="0" lvl="0" indent="0" algn="l" rtl="0">
              <a:lnSpc>
                <a:spcPct val="100000"/>
              </a:lnSpc>
              <a:spcBef>
                <a:spcPts val="0"/>
              </a:spcBef>
              <a:spcAft>
                <a:spcPts val="0"/>
              </a:spcAft>
              <a:buClr>
                <a:srgbClr val="000000"/>
              </a:buClr>
              <a:buSzPts val="1400"/>
              <a:buFont typeface="Arial"/>
              <a:buNone/>
            </a:pPr>
            <a:r>
              <a:rPr lang="en-US" b="0" i="1" dirty="0"/>
              <a:t>Discuss responses with the whole group.</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94E47217-D949-711A-F4BF-24C0063BD710}"/>
              </a:ext>
            </a:extLst>
          </p:cNvPr>
          <p:cNvSpPr>
            <a:spLocks noGrp="1"/>
          </p:cNvSpPr>
          <p:nvPr>
            <p:ph type="sldNum" sz="quarter" idx="5"/>
          </p:nvPr>
        </p:nvSpPr>
        <p:spPr/>
        <p:txBody>
          <a:bodyPr/>
          <a:lstStyle/>
          <a:p>
            <a:fld id="{F5D417E0-4E2A-4944-9F25-2F1F160AC3BF}" type="slidenum">
              <a:rPr lang="en-US" smtClean="0"/>
              <a:t>29</a:t>
            </a:fld>
            <a:endParaRPr lang="en-US"/>
          </a:p>
        </p:txBody>
      </p:sp>
    </p:spTree>
    <p:extLst>
      <p:ext uri="{BB962C8B-B14F-4D97-AF65-F5344CB8AC3E}">
        <p14:creationId xmlns:p14="http://schemas.microsoft.com/office/powerpoint/2010/main" val="141380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We want to remind you that participating coaches will complete a Bridge to Practice project after each module. These projects will provide evidence that coaches are able to apply the knowledge and skills they developed in this course in their schools. You will learn more about each project as we work through the modules. We’ve shared an overview of the projects with you on this slide.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Coaches will </a:t>
            </a:r>
          </a:p>
          <a:p>
            <a:pPr marL="0" lvl="0" indent="0" algn="l" rtl="0">
              <a:lnSpc>
                <a:spcPct val="100000"/>
              </a:lnSpc>
              <a:spcBef>
                <a:spcPts val="0"/>
              </a:spcBef>
              <a:spcAft>
                <a:spcPts val="0"/>
              </a:spcAft>
              <a:buSzPts val="1400"/>
              <a:buNone/>
            </a:pPr>
            <a:r>
              <a:rPr lang="en-US" dirty="0"/>
              <a:t>Module 1: develop a principal/coach partnership agreement;</a:t>
            </a:r>
          </a:p>
          <a:p>
            <a:pPr marL="0" lvl="0" indent="0" algn="l" rtl="0">
              <a:lnSpc>
                <a:spcPct val="100000"/>
              </a:lnSpc>
              <a:spcBef>
                <a:spcPts val="0"/>
              </a:spcBef>
              <a:spcAft>
                <a:spcPts val="0"/>
              </a:spcAft>
              <a:buSzPts val="1400"/>
              <a:buNone/>
            </a:pPr>
            <a:r>
              <a:rPr lang="en-US" dirty="0"/>
              <a:t>Module 2: conduct a needs assessment for professional development on evidence-based instructional practices and complete an ADDIE model for planning this professional development; </a:t>
            </a:r>
          </a:p>
          <a:p>
            <a:pPr marL="0" lvl="0" indent="0" algn="l" rtl="0">
              <a:lnSpc>
                <a:spcPct val="100000"/>
              </a:lnSpc>
              <a:spcBef>
                <a:spcPts val="0"/>
              </a:spcBef>
              <a:spcAft>
                <a:spcPts val="0"/>
              </a:spcAft>
              <a:buSzPts val="1400"/>
              <a:buNone/>
            </a:pPr>
            <a:r>
              <a:rPr lang="en-US" dirty="0"/>
              <a:t>Module 3: develop, implement, and evaluate a professional learning action plan; </a:t>
            </a:r>
          </a:p>
          <a:p>
            <a:pPr marL="0" lvl="0" indent="0" algn="l" rtl="0">
              <a:lnSpc>
                <a:spcPct val="100000"/>
              </a:lnSpc>
              <a:spcBef>
                <a:spcPts val="0"/>
              </a:spcBef>
              <a:spcAft>
                <a:spcPts val="0"/>
              </a:spcAft>
              <a:buSzPts val="1400"/>
              <a:buNone/>
            </a:pPr>
            <a:r>
              <a:rPr lang="en-US" dirty="0"/>
              <a:t>Module 4: create a video that reflects coaching to help teachers plan, implement, and analyze standards-based literacy instruction; </a:t>
            </a:r>
          </a:p>
          <a:p>
            <a:pPr marL="0" lvl="0" indent="0" algn="l" rtl="0">
              <a:lnSpc>
                <a:spcPct val="100000"/>
              </a:lnSpc>
              <a:spcBef>
                <a:spcPts val="0"/>
              </a:spcBef>
              <a:spcAft>
                <a:spcPts val="0"/>
              </a:spcAft>
              <a:buSzPts val="1400"/>
              <a:buNone/>
            </a:pPr>
            <a:r>
              <a:rPr lang="en-US" dirty="0"/>
              <a:t>Module 5: complete a reflection on the course including plans for continued professional growth.</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Module 6: </a:t>
            </a:r>
            <a:r>
              <a:rPr lang="en-US" sz="1200" dirty="0">
                <a:latin typeface="+mn-lt"/>
                <a:cs typeface="Calibri"/>
              </a:rPr>
              <a:t>Choose one teacher with whom you have seen significant growth as a result of coaching support and complete a reflection on what worked, why it worked and which areas of growth were most evident.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You may turn in all your artifacts for the projects to your facilitator at the end of each module if requested.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417E0-4E2A-4944-9F25-2F1F160AC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6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8142B-1C1E-F37B-2463-D6625D83D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7A231-F2F7-1317-8DF1-73CDC7BD5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3C058-C46A-E878-5C96-88E94ECDDBBB}"/>
              </a:ext>
            </a:extLst>
          </p:cNvPr>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i="0" dirty="0"/>
              <a:t>SAY </a:t>
            </a:r>
            <a:r>
              <a:rPr lang="en-US" b="0" i="0" dirty="0"/>
              <a:t>As noted in Session 1, the research of Joyce and Showers shows a significant increase in levels of impact when coaching and follow up is provided.</a:t>
            </a:r>
            <a:endParaRPr lang="en-US" dirty="0"/>
          </a:p>
          <a:p>
            <a:pPr marL="0" marR="0" lvl="0" indent="0" algn="l" rtl="0">
              <a:lnSpc>
                <a:spcPct val="100000"/>
              </a:lnSpc>
              <a:spcBef>
                <a:spcPts val="0"/>
              </a:spcBef>
              <a:spcAft>
                <a:spcPts val="0"/>
              </a:spcAft>
              <a:buClr>
                <a:srgbClr val="000000"/>
              </a:buClr>
              <a:buSzPts val="1400"/>
              <a:buFont typeface="Arial"/>
              <a:buNone/>
            </a:pPr>
            <a:endParaRPr lang="en-US" b="0" i="0" dirty="0"/>
          </a:p>
          <a:p>
            <a:pPr marL="0" marR="0" lvl="0" indent="0" algn="l" rtl="0">
              <a:lnSpc>
                <a:spcPct val="100000"/>
              </a:lnSpc>
              <a:spcBef>
                <a:spcPts val="0"/>
              </a:spcBef>
              <a:spcAft>
                <a:spcPts val="0"/>
              </a:spcAft>
              <a:buClr>
                <a:srgbClr val="000000"/>
              </a:buClr>
              <a:buSzPts val="1400"/>
              <a:buFont typeface="Arial"/>
              <a:buNone/>
            </a:pPr>
            <a:r>
              <a:rPr lang="en-US" b="0" i="0" dirty="0"/>
              <a:t>Think about your own professional development as you consider the following questions: </a:t>
            </a:r>
            <a:endParaRPr lang="en-US" dirty="0"/>
          </a:p>
          <a:p>
            <a:pPr marL="0" marR="0" lvl="0" indent="0" algn="l" rtl="0">
              <a:lnSpc>
                <a:spcPct val="100000"/>
              </a:lnSpc>
              <a:spcBef>
                <a:spcPts val="0"/>
              </a:spcBef>
              <a:spcAft>
                <a:spcPts val="0"/>
              </a:spcAft>
              <a:buClr>
                <a:srgbClr val="000000"/>
              </a:buClr>
              <a:buSzPts val="1400"/>
              <a:buFont typeface="Arial"/>
              <a:buNone/>
            </a:pPr>
            <a:r>
              <a:rPr lang="en-US" b="0" i="0" dirty="0"/>
              <a:t>How effective was it when only theory was presented? </a:t>
            </a:r>
            <a:endParaRPr lang="en-US" dirty="0"/>
          </a:p>
          <a:p>
            <a:pPr marL="0" marR="0" lvl="0" indent="0" algn="l" rtl="0">
              <a:lnSpc>
                <a:spcPct val="100000"/>
              </a:lnSpc>
              <a:spcBef>
                <a:spcPts val="0"/>
              </a:spcBef>
              <a:spcAft>
                <a:spcPts val="0"/>
              </a:spcAft>
              <a:buClr>
                <a:srgbClr val="000000"/>
              </a:buClr>
              <a:buSzPts val="1400"/>
              <a:buFont typeface="Arial"/>
              <a:buNone/>
            </a:pPr>
            <a:r>
              <a:rPr lang="en-US" b="0" i="0" dirty="0"/>
              <a:t>What about when modeling was added? </a:t>
            </a:r>
            <a:endParaRPr lang="en-US" dirty="0"/>
          </a:p>
          <a:p>
            <a:pPr marL="0" marR="0" lvl="0" indent="0" algn="l" rtl="0">
              <a:lnSpc>
                <a:spcPct val="100000"/>
              </a:lnSpc>
              <a:spcBef>
                <a:spcPts val="0"/>
              </a:spcBef>
              <a:spcAft>
                <a:spcPts val="0"/>
              </a:spcAft>
              <a:buClr>
                <a:srgbClr val="000000"/>
              </a:buClr>
              <a:buSzPts val="1400"/>
              <a:buFont typeface="Arial"/>
              <a:buNone/>
            </a:pPr>
            <a:r>
              <a:rPr lang="en-US" b="0" i="0" dirty="0"/>
              <a:t>Did it help to add the feedback? </a:t>
            </a:r>
            <a:endParaRPr lang="en-US" dirty="0"/>
          </a:p>
          <a:p>
            <a:pPr marL="0" marR="0" lvl="0" indent="0" algn="l" rtl="0">
              <a:lnSpc>
                <a:spcPct val="100000"/>
              </a:lnSpc>
              <a:spcBef>
                <a:spcPts val="0"/>
              </a:spcBef>
              <a:spcAft>
                <a:spcPts val="0"/>
              </a:spcAft>
              <a:buClr>
                <a:srgbClr val="000000"/>
              </a:buClr>
              <a:buSzPts val="1400"/>
              <a:buFont typeface="Arial"/>
              <a:buNone/>
            </a:pPr>
            <a:r>
              <a:rPr lang="en-US" b="0" i="0" dirty="0"/>
              <a:t>What happened to the impact when coaching was provided?</a:t>
            </a:r>
            <a:endParaRPr lang="en-US" dirty="0"/>
          </a:p>
          <a:p>
            <a:pPr marL="0" marR="0" lvl="0" indent="0" algn="l" rtl="0">
              <a:lnSpc>
                <a:spcPct val="100000"/>
              </a:lnSpc>
              <a:spcBef>
                <a:spcPts val="0"/>
              </a:spcBef>
              <a:spcAft>
                <a:spcPts val="0"/>
              </a:spcAft>
              <a:buClr>
                <a:srgbClr val="000000"/>
              </a:buClr>
              <a:buSzPts val="1400"/>
              <a:buFont typeface="Arial"/>
              <a:buNone/>
            </a:pPr>
            <a:endParaRPr lang="en-US" b="0" i="0" dirty="0"/>
          </a:p>
          <a:p>
            <a:pPr marL="0" marR="0" lvl="0" indent="0" algn="l" rtl="0">
              <a:lnSpc>
                <a:spcPct val="100000"/>
              </a:lnSpc>
              <a:spcBef>
                <a:spcPts val="0"/>
              </a:spcBef>
              <a:spcAft>
                <a:spcPts val="0"/>
              </a:spcAft>
              <a:buClr>
                <a:srgbClr val="000000"/>
              </a:buClr>
              <a:buSzPts val="1400"/>
              <a:buFont typeface="Arial"/>
              <a:buNone/>
            </a:pPr>
            <a:r>
              <a:rPr lang="en-US" b="0" i="0" dirty="0"/>
              <a:t>Coaching is an essential component of professional development. Too often it stops after modeling. First, teachers should learn about the theory, then see a modeling lesson, next they should have the opportunity to practice with feedback, then have the opportunity for the coach to assist with any misinterpretations or confusion and provide positive support to the teachers as they try the new practice.</a:t>
            </a:r>
            <a:endParaRPr lang="en-US" dirty="0"/>
          </a:p>
          <a:p>
            <a:endParaRPr lang="en-US" dirty="0"/>
          </a:p>
        </p:txBody>
      </p:sp>
      <p:sp>
        <p:nvSpPr>
          <p:cNvPr id="4" name="Slide Number Placeholder 3">
            <a:extLst>
              <a:ext uri="{FF2B5EF4-FFF2-40B4-BE49-F238E27FC236}">
                <a16:creationId xmlns:a16="http://schemas.microsoft.com/office/drawing/2014/main" id="{5AB7139E-A4EF-35C3-184F-BD3EC8B2981C}"/>
              </a:ext>
            </a:extLst>
          </p:cNvPr>
          <p:cNvSpPr>
            <a:spLocks noGrp="1"/>
          </p:cNvSpPr>
          <p:nvPr>
            <p:ph type="sldNum" sz="quarter" idx="5"/>
          </p:nvPr>
        </p:nvSpPr>
        <p:spPr/>
        <p:txBody>
          <a:bodyPr/>
          <a:lstStyle/>
          <a:p>
            <a:fld id="{F5D417E0-4E2A-4944-9F25-2F1F160AC3BF}" type="slidenum">
              <a:rPr lang="en-US" smtClean="0"/>
              <a:t>30</a:t>
            </a:fld>
            <a:endParaRPr lang="en-US"/>
          </a:p>
        </p:txBody>
      </p:sp>
    </p:spTree>
    <p:extLst>
      <p:ext uri="{BB962C8B-B14F-4D97-AF65-F5344CB8AC3E}">
        <p14:creationId xmlns:p14="http://schemas.microsoft.com/office/powerpoint/2010/main" val="2071407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94FF5-46DC-8650-244B-302BAD61C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D51B02-D5F8-CF1B-AEAE-417D5A174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18B4C-B3C3-D5DA-97BA-252885D9638E}"/>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If you have your state or district’s professional learning standards you may wish to provide a link or hard copies to participants. These could be referenced with the information on this slide and also used for the activity on Slide 33.</a:t>
            </a:r>
            <a:endParaRPr lang="en-US" b="1"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 </a:t>
            </a:r>
            <a:r>
              <a:rPr lang="en-US" b="0" dirty="0"/>
              <a:t>Many states have established a framework or standards for professional learning. In addition, Learning Forward: The Professional Learning Association revised their standards for professional learning in 2022. The frameworks on the screen represent what professional learning should look like in Mississippi, Massachusetts, Delaware, and Florida. In the center you see the framework for the standards developed by Learning Forward. What commonalities do you see?  </a:t>
            </a:r>
            <a:r>
              <a:rPr lang="en-US" b="0" i="1" dirty="0"/>
              <a:t>If you have copies of professional learning framework or standards for your state or district you may ask participants what commonalities they see between your state/district standards and those displayed on the screen.</a:t>
            </a:r>
          </a:p>
          <a:p>
            <a:pPr marL="0" lvl="0" indent="0" algn="l" rtl="0">
              <a:lnSpc>
                <a:spcPct val="100000"/>
              </a:lnSpc>
              <a:spcBef>
                <a:spcPts val="0"/>
              </a:spcBef>
              <a:spcAft>
                <a:spcPts val="0"/>
              </a:spcAft>
              <a:buSzPts val="1400"/>
              <a:buNone/>
            </a:pPr>
            <a:endParaRPr lang="en-US" b="0" i="1" dirty="0"/>
          </a:p>
          <a:p>
            <a:pPr marL="0" lvl="0" indent="0" algn="l" rtl="0">
              <a:lnSpc>
                <a:spcPct val="100000"/>
              </a:lnSpc>
              <a:spcBef>
                <a:spcPts val="0"/>
              </a:spcBef>
              <a:spcAft>
                <a:spcPts val="0"/>
              </a:spcAft>
              <a:buSzPts val="1400"/>
              <a:buNone/>
            </a:pPr>
            <a:endParaRPr lang="en-US" b="0" i="1" dirty="0"/>
          </a:p>
          <a:p>
            <a:pPr marL="0" lvl="0" indent="0" algn="l" rtl="0">
              <a:lnSpc>
                <a:spcPct val="100000"/>
              </a:lnSpc>
              <a:spcBef>
                <a:spcPts val="0"/>
              </a:spcBef>
              <a:spcAft>
                <a:spcPts val="0"/>
              </a:spcAft>
              <a:buSzPts val="1400"/>
              <a:buNone/>
            </a:pPr>
            <a:endParaRPr lang="en-US" b="0" i="1" dirty="0"/>
          </a:p>
          <a:p>
            <a:pPr marL="0" lvl="0" indent="0" algn="l" rtl="0">
              <a:lnSpc>
                <a:spcPct val="100000"/>
              </a:lnSpc>
              <a:spcBef>
                <a:spcPts val="0"/>
              </a:spcBef>
              <a:spcAft>
                <a:spcPts val="0"/>
              </a:spcAft>
              <a:buSzPts val="1400"/>
              <a:buNone/>
            </a:pPr>
            <a:r>
              <a:rPr lang="en-US" b="0" i="1" dirty="0"/>
              <a:t>Reference:</a:t>
            </a:r>
          </a:p>
          <a:p>
            <a:pPr marL="0" lvl="0" indent="0" algn="l" rtl="0">
              <a:lnSpc>
                <a:spcPct val="100000"/>
              </a:lnSpc>
              <a:spcBef>
                <a:spcPts val="0"/>
              </a:spcBef>
              <a:spcAft>
                <a:spcPts val="0"/>
              </a:spcAft>
              <a:buSzPts val="1400"/>
              <a:buNone/>
            </a:pPr>
            <a:r>
              <a:rPr lang="en-US" b="0" i="1" dirty="0"/>
              <a:t>https://standards.learningforward.org/standards-for-professional-learning/ </a:t>
            </a:r>
          </a:p>
          <a:p>
            <a:endParaRPr lang="en-US" dirty="0"/>
          </a:p>
        </p:txBody>
      </p:sp>
      <p:sp>
        <p:nvSpPr>
          <p:cNvPr id="4" name="Slide Number Placeholder 3">
            <a:extLst>
              <a:ext uri="{FF2B5EF4-FFF2-40B4-BE49-F238E27FC236}">
                <a16:creationId xmlns:a16="http://schemas.microsoft.com/office/drawing/2014/main" id="{974F9B15-EEE0-66F7-73E7-4419DB2C3821}"/>
              </a:ext>
            </a:extLst>
          </p:cNvPr>
          <p:cNvSpPr>
            <a:spLocks noGrp="1"/>
          </p:cNvSpPr>
          <p:nvPr>
            <p:ph type="sldNum" sz="quarter" idx="5"/>
          </p:nvPr>
        </p:nvSpPr>
        <p:spPr/>
        <p:txBody>
          <a:bodyPr/>
          <a:lstStyle/>
          <a:p>
            <a:fld id="{F5D417E0-4E2A-4944-9F25-2F1F160AC3BF}" type="slidenum">
              <a:rPr lang="en-US" smtClean="0"/>
              <a:t>31</a:t>
            </a:fld>
            <a:endParaRPr lang="en-US"/>
          </a:p>
        </p:txBody>
      </p:sp>
    </p:spTree>
    <p:extLst>
      <p:ext uri="{BB962C8B-B14F-4D97-AF65-F5344CB8AC3E}">
        <p14:creationId xmlns:p14="http://schemas.microsoft.com/office/powerpoint/2010/main" val="760717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DD3BF-F135-15EE-B94F-B27B7BF31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D0837-861F-746A-27E5-88DF226CF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88F646-48CF-16E4-6D9C-375D9D66476E}"/>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This infographic from the Regional Educational Laboratory Pacific depicts characteristics of standards of high-quality professional learning. As you develop professional learning opportunities for your teachers, it will be helpful to keep these characteristics in mind.</a:t>
            </a:r>
            <a:endParaRPr lang="en-US" b="0" i="1" dirty="0"/>
          </a:p>
          <a:p>
            <a:endParaRPr lang="en-US" dirty="0"/>
          </a:p>
          <a:p>
            <a:r>
              <a:rPr lang="en-US" dirty="0"/>
              <a:t>Infographic found at https://ies.ed.gov/ncee/rel/infographics/pdf/REL_PA_Using_Professional_Learning_Standards_to_Increase_Educators_Capacity.pdf</a:t>
            </a:r>
          </a:p>
        </p:txBody>
      </p:sp>
      <p:sp>
        <p:nvSpPr>
          <p:cNvPr id="4" name="Slide Number Placeholder 3">
            <a:extLst>
              <a:ext uri="{FF2B5EF4-FFF2-40B4-BE49-F238E27FC236}">
                <a16:creationId xmlns:a16="http://schemas.microsoft.com/office/drawing/2014/main" id="{923D3559-9F4D-AC06-6A15-276E3577A3E7}"/>
              </a:ext>
            </a:extLst>
          </p:cNvPr>
          <p:cNvSpPr>
            <a:spLocks noGrp="1"/>
          </p:cNvSpPr>
          <p:nvPr>
            <p:ph type="sldNum" sz="quarter" idx="5"/>
          </p:nvPr>
        </p:nvSpPr>
        <p:spPr/>
        <p:txBody>
          <a:bodyPr/>
          <a:lstStyle/>
          <a:p>
            <a:fld id="{F5D417E0-4E2A-4944-9F25-2F1F160AC3BF}" type="slidenum">
              <a:rPr lang="en-US" smtClean="0"/>
              <a:t>32</a:t>
            </a:fld>
            <a:endParaRPr lang="en-US"/>
          </a:p>
        </p:txBody>
      </p:sp>
    </p:spTree>
    <p:extLst>
      <p:ext uri="{BB962C8B-B14F-4D97-AF65-F5344CB8AC3E}">
        <p14:creationId xmlns:p14="http://schemas.microsoft.com/office/powerpoint/2010/main" val="715392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461E2-C3E9-2E5D-5238-1E8E19CE9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F3782-5D79-0655-9B78-37CDAC6C0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45F3F-7277-1D12-8A5E-8D5B8E86F0F7}"/>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If you have the professional learning standards from your state or district, you may want to use them for this activity. Otherwise, Florida’s professional learning standards are provided for use in the activity.</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 </a:t>
            </a:r>
            <a:r>
              <a:rPr lang="en-US" b="0" dirty="0"/>
              <a:t>You learned about the ADDIE model at the end of Session 5 and we just shared the professional learning standards of a number of states. With a partner, look at </a:t>
            </a:r>
            <a:r>
              <a:rPr lang="en-US" b="1" dirty="0"/>
              <a:t>Handout 5: Florida’s Professional Learning Standards</a:t>
            </a:r>
            <a:r>
              <a:rPr lang="en-US" dirty="0"/>
              <a:t>, and </a:t>
            </a:r>
            <a:r>
              <a:rPr lang="en-US" b="1" dirty="0"/>
              <a:t>Handout 6, the internationally recognized ADDIE Model</a:t>
            </a:r>
            <a:r>
              <a:rPr lang="en-US" b="0" dirty="0"/>
              <a:t>, and compare the steps of both models. </a:t>
            </a:r>
            <a:endParaRPr lang="en-US" dirty="0"/>
          </a:p>
          <a:p>
            <a:pPr marL="0" lvl="0" indent="0" algn="l" rtl="0">
              <a:lnSpc>
                <a:spcPct val="100000"/>
              </a:lnSpc>
              <a:spcBef>
                <a:spcPts val="0"/>
              </a:spcBef>
              <a:spcAft>
                <a:spcPts val="0"/>
              </a:spcAft>
              <a:buSzPts val="1400"/>
              <a:buNone/>
            </a:pPr>
            <a:endParaRPr lang="en-US" b="0" i="1" dirty="0"/>
          </a:p>
          <a:p>
            <a:pPr marL="0" lvl="0" indent="0" algn="l" rtl="0">
              <a:lnSpc>
                <a:spcPct val="100000"/>
              </a:lnSpc>
              <a:spcBef>
                <a:spcPts val="0"/>
              </a:spcBef>
              <a:spcAft>
                <a:spcPts val="0"/>
              </a:spcAft>
              <a:buSzPts val="1400"/>
              <a:buNone/>
            </a:pPr>
            <a:r>
              <a:rPr lang="en-US" b="0" i="1" dirty="0"/>
              <a:t>After the partner discussions, have participants share out similarities and differences between the standards and the ADDIE Model.</a:t>
            </a:r>
          </a:p>
          <a:p>
            <a:pPr marL="0" lvl="0" indent="0" algn="l" rtl="0">
              <a:lnSpc>
                <a:spcPct val="100000"/>
              </a:lnSpc>
              <a:spcBef>
                <a:spcPts val="0"/>
              </a:spcBef>
              <a:spcAft>
                <a:spcPts val="0"/>
              </a:spcAft>
              <a:buSzPts val="1400"/>
              <a:buNone/>
            </a:pPr>
            <a:endParaRPr lang="en-US" i="1" dirty="0"/>
          </a:p>
          <a:p>
            <a:pPr marL="0" lvl="0" indent="0" algn="l" rtl="0">
              <a:lnSpc>
                <a:spcPct val="100000"/>
              </a:lnSpc>
              <a:spcBef>
                <a:spcPts val="0"/>
              </a:spcBef>
              <a:spcAft>
                <a:spcPts val="0"/>
              </a:spcAft>
              <a:buSzPts val="1400"/>
              <a:buNone/>
            </a:pPr>
            <a:r>
              <a:rPr lang="en-US" i="1" dirty="0"/>
              <a:t>Participants may note the Needs &amp; Planning section of the Florida Standards aligns with the Analyze section of the ADDIE Model. The Learning section of the Florida Standards aligns with the Design section of the ADDIE Model. Both models have a version of Implement and Evaluate. The Foundation section of the Florida Standards and the Develop section of the ADDIE model offer less-clear connections between the two models. </a:t>
            </a:r>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F1AEAF6C-4B19-7836-1C04-F882C0849428}"/>
              </a:ext>
            </a:extLst>
          </p:cNvPr>
          <p:cNvSpPr>
            <a:spLocks noGrp="1"/>
          </p:cNvSpPr>
          <p:nvPr>
            <p:ph type="sldNum" sz="quarter" idx="5"/>
          </p:nvPr>
        </p:nvSpPr>
        <p:spPr/>
        <p:txBody>
          <a:bodyPr/>
          <a:lstStyle/>
          <a:p>
            <a:fld id="{F5D417E0-4E2A-4944-9F25-2F1F160AC3BF}" type="slidenum">
              <a:rPr lang="en-US" smtClean="0"/>
              <a:t>33</a:t>
            </a:fld>
            <a:endParaRPr lang="en-US"/>
          </a:p>
        </p:txBody>
      </p:sp>
    </p:spTree>
    <p:extLst>
      <p:ext uri="{BB962C8B-B14F-4D97-AF65-F5344CB8AC3E}">
        <p14:creationId xmlns:p14="http://schemas.microsoft.com/office/powerpoint/2010/main" val="4158658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C3C76-1427-C448-1F86-B3E0BACF0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E4FB3-70AF-D3C7-8AF7-8AB27F59D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8B353-038A-7848-D94E-913142E904ED}"/>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analysis phase of the ADDIE model involves reviewing and analyzing district and school data and instructional goals. It is also important to conduct a needs assessment to determine specific needs for the target audience, strengths and needs from previous professional learning, and available resources to help meet those needs.  </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Review </a:t>
            </a:r>
            <a:r>
              <a:rPr lang="en-US" b="1" dirty="0"/>
              <a:t>Handout 7: Professional Development Needs Assessment Survey</a:t>
            </a:r>
            <a:r>
              <a:rPr lang="en-US" dirty="0"/>
              <a:t>. Discuss how those </a:t>
            </a:r>
            <a:r>
              <a:rPr lang="en-US" b="0" dirty="0"/>
              <a:t>items may help with planning professional learning. Then complete the </a:t>
            </a:r>
            <a:r>
              <a:rPr lang="en-US" b="0" u="sng" dirty="0"/>
              <a:t>Analysis section </a:t>
            </a:r>
            <a:r>
              <a:rPr lang="en-US" b="0" dirty="0"/>
              <a:t>of </a:t>
            </a:r>
            <a:r>
              <a:rPr lang="en-US" b="1" dirty="0"/>
              <a:t>Handout 8: ADDIE Model Worksheet-Early Draft Template</a:t>
            </a:r>
            <a:r>
              <a:rPr lang="en-US" b="0" dirty="0"/>
              <a:t>. Discuss your thoughts and plans with your partner. </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i="1" dirty="0"/>
              <a:t>After the partner discussions, have participants share out how the survey items may help plan professional learning opportunities and any additional questions that they feel may be helpful to include. Answer questions and discuss any participant thoughts about the Analysis section of the ADDIE Model Worksheet on Handout </a:t>
            </a:r>
            <a:r>
              <a:rPr lang="en-US" i="1" dirty="0"/>
              <a:t>8</a:t>
            </a:r>
            <a:r>
              <a:rPr lang="en-US" b="0" i="1" dirty="0"/>
              <a:t>. </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9E893635-5D64-0FC0-9B07-7787DE8ADFA0}"/>
              </a:ext>
            </a:extLst>
          </p:cNvPr>
          <p:cNvSpPr>
            <a:spLocks noGrp="1"/>
          </p:cNvSpPr>
          <p:nvPr>
            <p:ph type="sldNum" sz="quarter" idx="5"/>
          </p:nvPr>
        </p:nvSpPr>
        <p:spPr/>
        <p:txBody>
          <a:bodyPr/>
          <a:lstStyle/>
          <a:p>
            <a:fld id="{F5D417E0-4E2A-4944-9F25-2F1F160AC3BF}" type="slidenum">
              <a:rPr lang="en-US" smtClean="0"/>
              <a:t>34</a:t>
            </a:fld>
            <a:endParaRPr lang="en-US"/>
          </a:p>
        </p:txBody>
      </p:sp>
    </p:spTree>
    <p:extLst>
      <p:ext uri="{BB962C8B-B14F-4D97-AF65-F5344CB8AC3E}">
        <p14:creationId xmlns:p14="http://schemas.microsoft.com/office/powerpoint/2010/main" val="3000181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F5A73-533C-801C-8FD9-D0DDF3CA1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837A4-8F7C-395C-5918-F71666061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48585-17D8-9D9F-F076-E98FD473F953}"/>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As a coach, it is important to know evidence-based core features of professional learning/development. This figure is from Desimone’s 2009 publication </a:t>
            </a:r>
            <a:r>
              <a:rPr lang="en-US" b="0" i="1" dirty="0"/>
              <a:t>Improving Impact Studies of Teacher’s Professional Development. </a:t>
            </a:r>
            <a:r>
              <a:rPr lang="en-US" b="0" i="0" dirty="0"/>
              <a:t>The figure shows a core conceptual framework for studying the effects of professional learning on teachers and students. Desimone found that r</a:t>
            </a:r>
            <a:r>
              <a:rPr lang="en-US" dirty="0"/>
              <a:t>ecent research reflects a consensus about at least some of the characteristics of professional development that are critical to increasing teacher knowledge and skills and improving their practice, and which hold promise for increasing student achievement. These are (a) content focus, (b) active learning, (c) coherence, (d) duration, and (e) collective participation.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Content focus</a:t>
            </a:r>
            <a:r>
              <a:rPr lang="en-US" dirty="0"/>
              <a:t>. The content focus of teacher learning may be the most influential feature. A compilation of evidence in the past decade points to the link between activities that focus on subject matter content and how students learn that content with increases in teacher knowledge and skills, improvements in practice, and, to a more limited extent, increases in student achievement.</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Active learning. </a:t>
            </a:r>
            <a:r>
              <a:rPr lang="en-US" dirty="0"/>
              <a:t>Opportunities for teachers to engage in active learning are also related to the effectiveness of professional development. Active learning, as opposed to passive learning typically characterized by listening to a lecture, can take a number of forms, including observing expert teachers or being observed, followed by interactive feedback and discussion; reviewing student work in the topic areas being covered; and leading discussions</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Coherence. </a:t>
            </a:r>
            <a:r>
              <a:rPr lang="en-US" dirty="0"/>
              <a:t>The third core feature emphasized in the literature is coherence, the extent to which teacher learning is consistent with teachers’ knowledge and beliefs. The consistency of school, district, and state reforms and policies with what is taught in professional development is another important aspect of coherence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Duration. </a:t>
            </a:r>
            <a:r>
              <a:rPr lang="en-US" dirty="0"/>
              <a:t>Research shows that intellectual and pedagogical change requires professional development activities to be of sufficient duration, including both span of time over which the activity is spread (e.g., one day or one semester) and the number of hours spent in the activity. Research has not indicated an exact “tipping point” for duration but shows support for activities that are spread over a semester (or intense summer institutes with follow-up during the semester) and include 20 hours or more of contact time.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Collective participation. </a:t>
            </a:r>
            <a:r>
              <a:rPr lang="en-US" b="0" dirty="0"/>
              <a:t>The final</a:t>
            </a:r>
            <a:r>
              <a:rPr lang="en-US" dirty="0"/>
              <a:t> critical feature is collective participation. This feature can be accomplished through participation of teachers from the same school, grade, or department. Such arrangements set up potential interaction and discourse, which can be a powerful form of teacher learning</a:t>
            </a:r>
            <a:r>
              <a:rPr lang="en-US" b="0" dirty="0"/>
              <a:t>.</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21B6986A-E104-13BF-6E80-72ED90F591F0}"/>
              </a:ext>
            </a:extLst>
          </p:cNvPr>
          <p:cNvSpPr>
            <a:spLocks noGrp="1"/>
          </p:cNvSpPr>
          <p:nvPr>
            <p:ph type="sldNum" sz="quarter" idx="5"/>
          </p:nvPr>
        </p:nvSpPr>
        <p:spPr/>
        <p:txBody>
          <a:bodyPr/>
          <a:lstStyle/>
          <a:p>
            <a:fld id="{F5D417E0-4E2A-4944-9F25-2F1F160AC3BF}" type="slidenum">
              <a:rPr lang="en-US" smtClean="0"/>
              <a:t>35</a:t>
            </a:fld>
            <a:endParaRPr lang="en-US"/>
          </a:p>
        </p:txBody>
      </p:sp>
    </p:spTree>
    <p:extLst>
      <p:ext uri="{BB962C8B-B14F-4D97-AF65-F5344CB8AC3E}">
        <p14:creationId xmlns:p14="http://schemas.microsoft.com/office/powerpoint/2010/main" val="1694072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2BA62-EC29-A28C-DEEE-ADE9AFF91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C6E31-3732-4871-C6F5-BC2D8278BB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7ED836-117D-67F7-2BED-66FFD1E55A26}"/>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As a coach, it is important to know and understand the instructional goals of your district and school. The design phase of the ADDIE model ensures alignment of the content with determined needs and instructional goals. </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Discuss content that may be helpful to meet goals and the evidence-based core design features of professional learning with a partner and discuss how those items may help with planning professional learning. Review </a:t>
            </a:r>
            <a:r>
              <a:rPr lang="en-US" dirty="0"/>
              <a:t>Handout 9: Designing High Quality Professional Learning Checklist from t</a:t>
            </a:r>
            <a:r>
              <a:rPr lang="en-US" b="0" dirty="0"/>
              <a:t>he REL Northeast and Islands. Then complete the </a:t>
            </a:r>
            <a:r>
              <a:rPr lang="en-US" b="0" u="sng" dirty="0"/>
              <a:t>Design section </a:t>
            </a:r>
            <a:r>
              <a:rPr lang="en-US" b="0" dirty="0"/>
              <a:t>of </a:t>
            </a:r>
            <a:r>
              <a:rPr lang="en-US" dirty="0"/>
              <a:t>Handout 8: ADDIE Model Worksheet</a:t>
            </a:r>
            <a:r>
              <a:rPr lang="en-US" b="0" dirty="0"/>
              <a:t>. Discuss your thoughts and plans with your partner. </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i="1" dirty="0"/>
              <a:t>After the partner discussions, have participants share out considerations for aligning the content with needs and goals and evidence-based core design features of professional learning. Answer questions and discuss participant thoughts about the Design section of the ADDIE Model Worksheet on Handout </a:t>
            </a:r>
            <a:r>
              <a:rPr lang="en-US" i="1" dirty="0"/>
              <a:t>8</a:t>
            </a:r>
            <a:r>
              <a:rPr lang="en-US" b="0" i="1" dirty="0"/>
              <a:t>. </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775F6927-8FC3-A00C-D8ED-71BF8F6E72A1}"/>
              </a:ext>
            </a:extLst>
          </p:cNvPr>
          <p:cNvSpPr>
            <a:spLocks noGrp="1"/>
          </p:cNvSpPr>
          <p:nvPr>
            <p:ph type="sldNum" sz="quarter" idx="5"/>
          </p:nvPr>
        </p:nvSpPr>
        <p:spPr/>
        <p:txBody>
          <a:bodyPr/>
          <a:lstStyle/>
          <a:p>
            <a:fld id="{F5D417E0-4E2A-4944-9F25-2F1F160AC3BF}" type="slidenum">
              <a:rPr lang="en-US" smtClean="0"/>
              <a:t>36</a:t>
            </a:fld>
            <a:endParaRPr lang="en-US"/>
          </a:p>
        </p:txBody>
      </p:sp>
    </p:spTree>
    <p:extLst>
      <p:ext uri="{BB962C8B-B14F-4D97-AF65-F5344CB8AC3E}">
        <p14:creationId xmlns:p14="http://schemas.microsoft.com/office/powerpoint/2010/main" val="1139480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738A4-1B52-B5B4-8EFC-0DEC5D0D0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63333-DD9B-8208-67A0-14783C713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99F658-8AA4-0687-407D-21B3AF8C82E9}"/>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development phase of the ADDIE model ensures that the course is built in a way that will lead to successful delivery of the content. The availability of talent and resources is critical as the development phase is being planned. </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Discuss considerations for development of your selected professional learning project with a partner including talent and resources that are important for developing the professional learning. Also talk about proposed timelines for development. Then complete the </a:t>
            </a:r>
            <a:r>
              <a:rPr lang="en-US" b="0" u="sng" dirty="0"/>
              <a:t>Development section </a:t>
            </a:r>
            <a:r>
              <a:rPr lang="en-US" b="0" dirty="0"/>
              <a:t>of </a:t>
            </a:r>
            <a:r>
              <a:rPr lang="en-US" dirty="0"/>
              <a:t>Handout 8: ADDIE Model Worksheet. Discuss your thoughts and plans with your partner. </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i="1" dirty="0"/>
              <a:t>After the partner discussions, have participants share out considerations for the development of their professional learning opportunities including talent, resources, and timelines. Answer questions about the Development section of the ADDIE Model Worksheet on Handout </a:t>
            </a:r>
            <a:r>
              <a:rPr lang="en-US" i="1" dirty="0"/>
              <a:t>8.</a:t>
            </a:r>
            <a:r>
              <a:rPr lang="en-US" b="0" i="1" dirty="0"/>
              <a:t> </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6FFA9087-D716-BE94-409B-718BBDFCBC17}"/>
              </a:ext>
            </a:extLst>
          </p:cNvPr>
          <p:cNvSpPr>
            <a:spLocks noGrp="1"/>
          </p:cNvSpPr>
          <p:nvPr>
            <p:ph type="sldNum" sz="quarter" idx="5"/>
          </p:nvPr>
        </p:nvSpPr>
        <p:spPr/>
        <p:txBody>
          <a:bodyPr/>
          <a:lstStyle/>
          <a:p>
            <a:fld id="{F5D417E0-4E2A-4944-9F25-2F1F160AC3BF}" type="slidenum">
              <a:rPr lang="en-US" smtClean="0"/>
              <a:t>37</a:t>
            </a:fld>
            <a:endParaRPr lang="en-US"/>
          </a:p>
        </p:txBody>
      </p:sp>
    </p:spTree>
    <p:extLst>
      <p:ext uri="{BB962C8B-B14F-4D97-AF65-F5344CB8AC3E}">
        <p14:creationId xmlns:p14="http://schemas.microsoft.com/office/powerpoint/2010/main" val="3450680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DA226-2C0B-BD68-6839-2AF1A9816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4978B-DE81-8B2F-4BB2-2EC3A5685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B7A46-4CDC-671A-B354-DE524EDF15AC}"/>
              </a:ext>
            </a:extLst>
          </p:cNvPr>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SAY </a:t>
            </a:r>
            <a:r>
              <a:rPr lang="en-US" sz="1200" dirty="0">
                <a:latin typeface="Calibri"/>
                <a:ea typeface="Calibri"/>
                <a:cs typeface="Calibri"/>
                <a:sym typeface="Calibri"/>
              </a:rPr>
              <a:t>The process of collaboratively developing a logic model can help stakeholders develop a common understanding of a program’s intended outcomes and how program components are intended to influence them. These conversations can create a shared vision and establish buy-in and shared ownership of the initiative. </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dirty="0">
                <a:latin typeface="Calibri"/>
                <a:ea typeface="Calibri"/>
                <a:cs typeface="Calibri"/>
                <a:sym typeface="Calibri"/>
              </a:rPr>
              <a:t>This sample logic model is from Glover’s 2017 study on a Data-Driven Coaching Model Used to Promote Students’ Response to Early Reading Intervention. This logic model makes aspects of the program’s coaching support and the associated outcomes clear. </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i="1" dirty="0">
                <a:latin typeface="Calibri"/>
                <a:ea typeface="Calibri"/>
                <a:cs typeface="Calibri"/>
                <a:sym typeface="Calibri"/>
              </a:rPr>
              <a:t>There is a section on Developing a Logic Model in the REL Northeast and Islands publication Evaluating Professional Learning: A Tool for Schools and Districts available at: </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https://ies.ed.gov/ncee/edlabs/regions/northeast/OurWork/Resource/7</a:t>
            </a:r>
            <a:r>
              <a:rPr lang="en-US" sz="1200" b="0" i="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4978CABC-DCCD-8650-49C4-E9F9888FE215}"/>
              </a:ext>
            </a:extLst>
          </p:cNvPr>
          <p:cNvSpPr>
            <a:spLocks noGrp="1"/>
          </p:cNvSpPr>
          <p:nvPr>
            <p:ph type="sldNum" sz="quarter" idx="5"/>
          </p:nvPr>
        </p:nvSpPr>
        <p:spPr/>
        <p:txBody>
          <a:bodyPr/>
          <a:lstStyle/>
          <a:p>
            <a:fld id="{F5D417E0-4E2A-4944-9F25-2F1F160AC3BF}" type="slidenum">
              <a:rPr lang="en-US" smtClean="0"/>
              <a:t>38</a:t>
            </a:fld>
            <a:endParaRPr lang="en-US"/>
          </a:p>
        </p:txBody>
      </p:sp>
    </p:spTree>
    <p:extLst>
      <p:ext uri="{BB962C8B-B14F-4D97-AF65-F5344CB8AC3E}">
        <p14:creationId xmlns:p14="http://schemas.microsoft.com/office/powerpoint/2010/main" val="832480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72C76-A27B-3A74-2DB7-F96A93B7E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AF2F5-D9C6-9FF4-1A5D-89EBE1A7E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6F2E2-36D0-CD6B-6EBB-C8E4047C09CE}"/>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implementation phase of the ADDIE model ensures that the course is built in a way that will lead to successful delivery of the content. The availability of talent and resources is critical as the development phase is being planned. </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Read </a:t>
            </a:r>
            <a:r>
              <a:rPr lang="en-US" sz="1200" b="1" dirty="0"/>
              <a:t>Handout </a:t>
            </a:r>
            <a:r>
              <a:rPr lang="en-US" b="1" dirty="0"/>
              <a:t>10</a:t>
            </a:r>
            <a:r>
              <a:rPr lang="en-US" sz="1200" b="1" dirty="0"/>
              <a:t>: Describe Implementation of Professional Learning A</a:t>
            </a:r>
            <a:r>
              <a:rPr lang="en-US" b="1" dirty="0"/>
              <a:t>ctivities </a:t>
            </a:r>
            <a:r>
              <a:rPr lang="en-US" dirty="0"/>
              <a:t>with your partner and </a:t>
            </a:r>
            <a:r>
              <a:rPr lang="en-US" b="0" dirty="0"/>
              <a:t>then discuss considerations for implementation of your selected professional learning project. Then complete the </a:t>
            </a:r>
            <a:r>
              <a:rPr lang="en-US" b="0" u="sng" dirty="0"/>
              <a:t>Implementation section </a:t>
            </a:r>
            <a:r>
              <a:rPr lang="en-US" b="0" dirty="0"/>
              <a:t>of the </a:t>
            </a:r>
            <a:r>
              <a:rPr lang="en-US" dirty="0"/>
              <a:t>Handout 8: ADDIE Model Worksheet</a:t>
            </a:r>
            <a:r>
              <a:rPr lang="en-US" b="0" dirty="0"/>
              <a:t>. Discuss your thoughts and plans with your partner. </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i="1" dirty="0"/>
              <a:t>After the partner discussions, have participants share out considerations for the implementation of their professional learning projects. Answer questions about the Implementation section of the ADDIE Model Worksheet on Handout </a:t>
            </a:r>
            <a:r>
              <a:rPr lang="en-US" i="1" dirty="0"/>
              <a:t>8</a:t>
            </a:r>
            <a:r>
              <a:rPr lang="en-US" b="0" i="1" dirty="0"/>
              <a:t>. </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0887F2E0-E79F-FCD0-F3BC-0AD7FEAE94AD}"/>
              </a:ext>
            </a:extLst>
          </p:cNvPr>
          <p:cNvSpPr>
            <a:spLocks noGrp="1"/>
          </p:cNvSpPr>
          <p:nvPr>
            <p:ph type="sldNum" sz="quarter" idx="5"/>
          </p:nvPr>
        </p:nvSpPr>
        <p:spPr/>
        <p:txBody>
          <a:bodyPr/>
          <a:lstStyle/>
          <a:p>
            <a:fld id="{F5D417E0-4E2A-4944-9F25-2F1F160AC3BF}" type="slidenum">
              <a:rPr lang="en-US" smtClean="0"/>
              <a:t>39</a:t>
            </a:fld>
            <a:endParaRPr lang="en-US"/>
          </a:p>
        </p:txBody>
      </p:sp>
    </p:spTree>
    <p:extLst>
      <p:ext uri="{BB962C8B-B14F-4D97-AF65-F5344CB8AC3E}">
        <p14:creationId xmlns:p14="http://schemas.microsoft.com/office/powerpoint/2010/main" val="251679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solidFill>
                  <a:schemeClr val="dk1"/>
                </a:solidFill>
              </a:rPr>
              <a:t>NOTES </a:t>
            </a:r>
            <a:r>
              <a:rPr lang="en-US" sz="1200" dirty="0">
                <a:solidFill>
                  <a:schemeClr val="dk1"/>
                </a:solidFill>
              </a:rPr>
              <a:t>Consider your group to determine how much detail about the norms will be helpful to review.</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SAY </a:t>
            </a:r>
            <a:r>
              <a:rPr lang="en-US" sz="1200" dirty="0"/>
              <a:t>Professional learning opportunities usually consist of a team of educators, like us, that meet regularly to learn new topics, share ideas, and problem solve. We will build a </a:t>
            </a:r>
            <a:r>
              <a:rPr lang="en-US" sz="1200" u="sng" dirty="0"/>
              <a:t>community,</a:t>
            </a:r>
            <a:r>
              <a:rPr lang="en-US" sz="1200" dirty="0"/>
              <a:t> meaning that we learn from each other, so sharing and participation are really important.  </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dirty="0">
                <a:solidFill>
                  <a:schemeClr val="dk1"/>
                </a:solidFill>
              </a:rPr>
              <a:t>Professional learning opportunities typically have norms that the group can agree to in order to be productive. Here are three norms, or ground rules, for our way of work: cell phones on silent; pay attention to yourself and others; and presume positive intentions.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Pay attention to self and others</a:t>
            </a:r>
            <a:r>
              <a:rPr lang="en-US" sz="1200" dirty="0">
                <a:solidFill>
                  <a:schemeClr val="dk1"/>
                </a:solidFill>
              </a:rPr>
              <a:t> This means to contribute, listen, and be aware of how you and others are responding to each other. Be sure to give everyone a chance to talk and encourage others who seem reluctant to join in. Sometimes people who are reluctant to talk are thinking. They may not be comfortable jumping in but may have something important to say. Professional learning opportunities like this one encourage educators to learn from one another. Therefore, sharing, discussing and participating are important components.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Presume positive intentions </a:t>
            </a:r>
            <a:r>
              <a:rPr lang="en-US" sz="1200" dirty="0">
                <a:solidFill>
                  <a:schemeClr val="dk1"/>
                </a:solidFill>
              </a:rPr>
              <a:t>This means to pause before responding. Usually when people contribute to a conversation, they intend to be constructive. So, always respond positively to keep the discussions productive. </a:t>
            </a:r>
            <a:endParaRPr lang="en-US" sz="1200"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a:t>
            </a:fld>
            <a:endParaRPr lang="en-US"/>
          </a:p>
        </p:txBody>
      </p:sp>
    </p:spTree>
    <p:extLst>
      <p:ext uri="{BB962C8B-B14F-4D97-AF65-F5344CB8AC3E}">
        <p14:creationId xmlns:p14="http://schemas.microsoft.com/office/powerpoint/2010/main" val="3774747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A49FA-D29B-7811-A617-BCBEAF956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BE6A8-4991-8E68-31BA-A43BA9FF5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FFCB6-6E90-7105-6810-56AEEA408AF7}"/>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evaluation phase of the ADDIE model ensures that the course development and implementation processes are effective and meet the needs of the organization and learners. </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Read and discuss </a:t>
            </a:r>
            <a:r>
              <a:rPr lang="en-US" b="1" dirty="0"/>
              <a:t>Handout 11: The Importance of Evaluating Professional Learning</a:t>
            </a:r>
            <a:r>
              <a:rPr lang="en-US" dirty="0"/>
              <a:t>,</a:t>
            </a:r>
            <a:r>
              <a:rPr lang="en-US" b="0" dirty="0"/>
              <a:t> with your partner to learn more about evaluation. Then complete the </a:t>
            </a:r>
            <a:r>
              <a:rPr lang="en-US" b="0" u="sng" dirty="0"/>
              <a:t>Evaluation section </a:t>
            </a:r>
            <a:r>
              <a:rPr lang="en-US" b="0" dirty="0"/>
              <a:t>of </a:t>
            </a:r>
            <a:r>
              <a:rPr lang="en-US" b="1" dirty="0"/>
              <a:t>Handout 8: ADDIE Model Worksheet</a:t>
            </a:r>
            <a:r>
              <a:rPr lang="en-US" dirty="0"/>
              <a:t>. Discuss your thoughts and plans with your partner. </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i="1" dirty="0"/>
              <a:t>After the partner discussions, have participants share out considerations for the evaluation of their professional learning projects. Answer any questions about the Implementation section of the ADDIE Model Worksheet on Handout </a:t>
            </a:r>
            <a:r>
              <a:rPr lang="en-US" i="1" dirty="0"/>
              <a:t>8</a:t>
            </a:r>
            <a:r>
              <a:rPr lang="en-US" b="0" i="1" dirty="0"/>
              <a:t>. </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1063C2A5-A6AA-860D-33B3-FC5D3F97EABE}"/>
              </a:ext>
            </a:extLst>
          </p:cNvPr>
          <p:cNvSpPr>
            <a:spLocks noGrp="1"/>
          </p:cNvSpPr>
          <p:nvPr>
            <p:ph type="sldNum" sz="quarter" idx="5"/>
          </p:nvPr>
        </p:nvSpPr>
        <p:spPr/>
        <p:txBody>
          <a:bodyPr/>
          <a:lstStyle/>
          <a:p>
            <a:fld id="{F5D417E0-4E2A-4944-9F25-2F1F160AC3BF}" type="slidenum">
              <a:rPr lang="en-US" smtClean="0"/>
              <a:t>40</a:t>
            </a:fld>
            <a:endParaRPr lang="en-US"/>
          </a:p>
        </p:txBody>
      </p:sp>
    </p:spTree>
    <p:extLst>
      <p:ext uri="{BB962C8B-B14F-4D97-AF65-F5344CB8AC3E}">
        <p14:creationId xmlns:p14="http://schemas.microsoft.com/office/powerpoint/2010/main" val="693337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65A79-2EDA-F4E8-A9AD-3A6826EC07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B82AC1-ABD2-4217-D312-337AC76F9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5C72CA-0E58-825F-7548-EBFE9E3E1E1E}"/>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NOTE </a:t>
            </a:r>
            <a:r>
              <a:rPr lang="en-US" sz="1200" b="0" i="0" u="none" strike="noStrike" dirty="0">
                <a:solidFill>
                  <a:schemeClr val="dk1"/>
                </a:solidFill>
                <a:latin typeface="Calibri"/>
                <a:ea typeface="Calibri"/>
                <a:cs typeface="Calibri"/>
                <a:sym typeface="Calibri"/>
              </a:rPr>
              <a:t>Allow 10 minutes for this activity. </a:t>
            </a:r>
            <a:br>
              <a:rPr lang="en-US" b="0" dirty="0"/>
            </a:br>
            <a:br>
              <a:rPr lang="en-US" b="0" dirty="0"/>
            </a:br>
            <a:r>
              <a:rPr lang="en-US" sz="1200" b="1" i="0" u="none" strike="noStrike" dirty="0">
                <a:solidFill>
                  <a:schemeClr val="dk1"/>
                </a:solidFill>
                <a:latin typeface="Calibri"/>
                <a:ea typeface="Calibri"/>
                <a:cs typeface="Calibri"/>
                <a:sym typeface="Calibri"/>
              </a:rPr>
              <a:t>SAY </a:t>
            </a:r>
            <a:r>
              <a:rPr lang="en-US" sz="1200" b="0" i="0" u="none" strike="noStrike" dirty="0">
                <a:solidFill>
                  <a:schemeClr val="dk1"/>
                </a:solidFill>
                <a:latin typeface="Calibri"/>
                <a:ea typeface="Calibri"/>
                <a:cs typeface="Calibri"/>
                <a:sym typeface="Calibri"/>
              </a:rPr>
              <a:t>Let’s prepare for the Bridge to Practice project for Module 2. You will use three handouts as resources to complete the Needs Assessment project. For now, each of you (or your group) will review the three handouts listed on this slide and discuss. Then we will share thoughts and questions with the whole group. </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sz="1200" dirty="0">
                <a:solidFill>
                  <a:srgbClr val="000000"/>
                </a:solidFill>
              </a:rPr>
              <a:t>Handout 7: </a:t>
            </a:r>
            <a:r>
              <a:rPr lang="en-US" sz="1200" dirty="0"/>
              <a:t>Professional Development Needs Assessment Survey</a:t>
            </a:r>
            <a:endParaRPr lang="en-US" dirty="0"/>
          </a:p>
          <a:p>
            <a:pPr marL="0" lvl="0" indent="0" algn="l" rtl="0">
              <a:lnSpc>
                <a:spcPct val="100000"/>
              </a:lnSpc>
              <a:spcBef>
                <a:spcPts val="0"/>
              </a:spcBef>
              <a:spcAft>
                <a:spcPts val="0"/>
              </a:spcAft>
              <a:buSzPts val="1400"/>
              <a:buNone/>
            </a:pPr>
            <a:r>
              <a:rPr lang="en-US" sz="1200" dirty="0">
                <a:solidFill>
                  <a:schemeClr val="dk1"/>
                </a:solidFill>
              </a:rPr>
              <a:t>Handout 1</a:t>
            </a:r>
            <a:r>
              <a:rPr lang="en-US" dirty="0"/>
              <a:t>2</a:t>
            </a:r>
            <a:r>
              <a:rPr lang="en-US" sz="1200" dirty="0">
                <a:solidFill>
                  <a:schemeClr val="dk1"/>
                </a:solidFill>
              </a:rPr>
              <a:t>: Needs Assessment Survey Template </a:t>
            </a:r>
            <a:endParaRPr lang="en-US" dirty="0"/>
          </a:p>
          <a:p>
            <a:pPr marL="0" lvl="0" indent="0" algn="l" rtl="0">
              <a:lnSpc>
                <a:spcPct val="100000"/>
              </a:lnSpc>
              <a:spcBef>
                <a:spcPts val="0"/>
              </a:spcBef>
              <a:spcAft>
                <a:spcPts val="0"/>
              </a:spcAft>
              <a:buSzPts val="1400"/>
              <a:buNone/>
            </a:pPr>
            <a:r>
              <a:rPr lang="en-US" sz="1200" dirty="0"/>
              <a:t>Handout 1</a:t>
            </a:r>
            <a:r>
              <a:rPr lang="en-US" dirty="0"/>
              <a:t>3</a:t>
            </a:r>
            <a:r>
              <a:rPr lang="en-US" sz="1200" dirty="0"/>
              <a:t>: </a:t>
            </a:r>
            <a:r>
              <a:rPr lang="en-US" sz="1200" dirty="0">
                <a:solidFill>
                  <a:schemeClr val="dk1"/>
                </a:solidFill>
              </a:rPr>
              <a:t>Needs Assessment Rubric</a:t>
            </a:r>
            <a:endParaRPr lang="en-US" dirty="0"/>
          </a:p>
          <a:p>
            <a:endParaRPr lang="en-US" dirty="0"/>
          </a:p>
        </p:txBody>
      </p:sp>
      <p:sp>
        <p:nvSpPr>
          <p:cNvPr id="4" name="Slide Number Placeholder 3">
            <a:extLst>
              <a:ext uri="{FF2B5EF4-FFF2-40B4-BE49-F238E27FC236}">
                <a16:creationId xmlns:a16="http://schemas.microsoft.com/office/drawing/2014/main" id="{4C66B3A5-36CC-5836-4CEB-795FA9B911CA}"/>
              </a:ext>
            </a:extLst>
          </p:cNvPr>
          <p:cNvSpPr>
            <a:spLocks noGrp="1"/>
          </p:cNvSpPr>
          <p:nvPr>
            <p:ph type="sldNum" sz="quarter" idx="5"/>
          </p:nvPr>
        </p:nvSpPr>
        <p:spPr/>
        <p:txBody>
          <a:bodyPr/>
          <a:lstStyle/>
          <a:p>
            <a:fld id="{F5D417E0-4E2A-4944-9F25-2F1F160AC3BF}" type="slidenum">
              <a:rPr lang="en-US" smtClean="0"/>
              <a:t>41</a:t>
            </a:fld>
            <a:endParaRPr lang="en-US"/>
          </a:p>
        </p:txBody>
      </p:sp>
    </p:spTree>
    <p:extLst>
      <p:ext uri="{BB962C8B-B14F-4D97-AF65-F5344CB8AC3E}">
        <p14:creationId xmlns:p14="http://schemas.microsoft.com/office/powerpoint/2010/main" val="3367496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E86C9-BB11-0433-FD40-25F9D4C6F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E973C-CC4A-34E5-EBD0-8B7575ECEE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3CFC1-1FAD-3595-67A3-8F167AC6C0FD}"/>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NOTE </a:t>
            </a:r>
            <a:r>
              <a:rPr lang="en-US" sz="1200" b="0" i="0" u="none" strike="noStrike" dirty="0">
                <a:solidFill>
                  <a:schemeClr val="dk1"/>
                </a:solidFill>
                <a:latin typeface="Calibri"/>
                <a:ea typeface="Calibri"/>
                <a:cs typeface="Calibri"/>
                <a:sym typeface="Calibri"/>
              </a:rPr>
              <a:t>Allow 10 minutes for this activity. </a:t>
            </a:r>
            <a:br>
              <a:rPr lang="en-US" b="0" dirty="0"/>
            </a:br>
            <a:br>
              <a:rPr lang="en-US" b="0" dirty="0"/>
            </a:br>
            <a:r>
              <a:rPr lang="en-US" sz="1200" b="1" i="0" u="none" strike="noStrike" dirty="0">
                <a:solidFill>
                  <a:schemeClr val="dk1"/>
                </a:solidFill>
                <a:latin typeface="Calibri"/>
                <a:ea typeface="Calibri"/>
                <a:cs typeface="Calibri"/>
                <a:sym typeface="Calibri"/>
              </a:rPr>
              <a:t>SAY </a:t>
            </a:r>
            <a:r>
              <a:rPr lang="en-US" sz="1200" b="0" i="0" u="none" strike="noStrike" dirty="0">
                <a:solidFill>
                  <a:schemeClr val="dk1"/>
                </a:solidFill>
                <a:latin typeface="Calibri"/>
                <a:ea typeface="Calibri"/>
                <a:cs typeface="Calibri"/>
                <a:sym typeface="Calibri"/>
              </a:rPr>
              <a:t>Let’s prepare for the second part of the Bridge to Practice project for Module 2. You will use three handouts as resources to complete the ADDIE Model final project. For now, each of you (or your group) will review the three handouts listed on this slide and discuss. Then we will share thoughts and questions with the whole group. </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sz="1200" dirty="0">
                <a:solidFill>
                  <a:srgbClr val="000000"/>
                </a:solidFill>
              </a:rPr>
              <a:t>Handout </a:t>
            </a:r>
            <a:r>
              <a:rPr lang="en-US" dirty="0">
                <a:solidFill>
                  <a:srgbClr val="000000"/>
                </a:solidFill>
              </a:rPr>
              <a:t>8</a:t>
            </a:r>
            <a:r>
              <a:rPr lang="en-US" sz="1200" dirty="0">
                <a:solidFill>
                  <a:srgbClr val="000000"/>
                </a:solidFill>
              </a:rPr>
              <a:t>: </a:t>
            </a:r>
            <a:r>
              <a:rPr lang="en-US" sz="1200" dirty="0"/>
              <a:t>ADDIE Model Worksheet</a:t>
            </a:r>
            <a:endParaRPr lang="en-US" dirty="0"/>
          </a:p>
          <a:p>
            <a:pPr marL="0" lvl="0" indent="0" algn="l" rtl="0">
              <a:lnSpc>
                <a:spcPct val="100000"/>
              </a:lnSpc>
              <a:spcBef>
                <a:spcPts val="0"/>
              </a:spcBef>
              <a:spcAft>
                <a:spcPts val="0"/>
              </a:spcAft>
              <a:buSzPts val="1400"/>
              <a:buNone/>
            </a:pPr>
            <a:r>
              <a:rPr lang="en-US" sz="1200" dirty="0">
                <a:solidFill>
                  <a:schemeClr val="dk1"/>
                </a:solidFill>
              </a:rPr>
              <a:t>Handout 1</a:t>
            </a:r>
            <a:r>
              <a:rPr lang="en-US" dirty="0"/>
              <a:t>4</a:t>
            </a:r>
            <a:r>
              <a:rPr lang="en-US" sz="1200" dirty="0">
                <a:solidFill>
                  <a:schemeClr val="dk1"/>
                </a:solidFill>
              </a:rPr>
              <a:t>: Final ADDIE Model Template </a:t>
            </a:r>
            <a:endParaRPr lang="en-US" dirty="0"/>
          </a:p>
          <a:p>
            <a:pPr marL="0" lvl="0" indent="0" algn="l" rtl="0">
              <a:lnSpc>
                <a:spcPct val="100000"/>
              </a:lnSpc>
              <a:spcBef>
                <a:spcPts val="0"/>
              </a:spcBef>
              <a:spcAft>
                <a:spcPts val="0"/>
              </a:spcAft>
              <a:buSzPts val="1400"/>
              <a:buNone/>
            </a:pPr>
            <a:r>
              <a:rPr lang="en-US" sz="1200" dirty="0"/>
              <a:t>Handout 1</a:t>
            </a:r>
            <a:r>
              <a:rPr lang="en-US" dirty="0"/>
              <a:t>5</a:t>
            </a:r>
            <a:r>
              <a:rPr lang="en-US" sz="1200" dirty="0"/>
              <a:t>: Final ADDIE Model </a:t>
            </a:r>
            <a:r>
              <a:rPr lang="en-US" sz="1200" dirty="0">
                <a:solidFill>
                  <a:schemeClr val="dk1"/>
                </a:solidFill>
              </a:rPr>
              <a:t>Rubric</a:t>
            </a:r>
            <a:endParaRPr lang="en-US" dirty="0"/>
          </a:p>
        </p:txBody>
      </p:sp>
      <p:sp>
        <p:nvSpPr>
          <p:cNvPr id="4" name="Slide Number Placeholder 3">
            <a:extLst>
              <a:ext uri="{FF2B5EF4-FFF2-40B4-BE49-F238E27FC236}">
                <a16:creationId xmlns:a16="http://schemas.microsoft.com/office/drawing/2014/main" id="{0A70CD0C-8DF0-288F-08D5-86944CC420E7}"/>
              </a:ext>
            </a:extLst>
          </p:cNvPr>
          <p:cNvSpPr>
            <a:spLocks noGrp="1"/>
          </p:cNvSpPr>
          <p:nvPr>
            <p:ph type="sldNum" sz="quarter" idx="5"/>
          </p:nvPr>
        </p:nvSpPr>
        <p:spPr/>
        <p:txBody>
          <a:bodyPr/>
          <a:lstStyle/>
          <a:p>
            <a:fld id="{F5D417E0-4E2A-4944-9F25-2F1F160AC3BF}" type="slidenum">
              <a:rPr lang="en-US" smtClean="0"/>
              <a:t>42</a:t>
            </a:fld>
            <a:endParaRPr lang="en-US"/>
          </a:p>
        </p:txBody>
      </p:sp>
    </p:spTree>
    <p:extLst>
      <p:ext uri="{BB962C8B-B14F-4D97-AF65-F5344CB8AC3E}">
        <p14:creationId xmlns:p14="http://schemas.microsoft.com/office/powerpoint/2010/main" val="11234615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75989-BA24-08F0-AC99-5C959CD2A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AD718-025D-A54F-ED27-36F8F6CA2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37F92-6293-EA0F-689A-14188D810DCB}"/>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NOTE </a:t>
            </a:r>
            <a:r>
              <a:rPr lang="en-US" sz="1200" b="0" i="0" u="none" strike="noStrike" dirty="0">
                <a:solidFill>
                  <a:schemeClr val="dk1"/>
                </a:solidFill>
                <a:latin typeface="Calibri"/>
                <a:ea typeface="Calibri"/>
                <a:cs typeface="Calibri"/>
                <a:sym typeface="Calibri"/>
              </a:rPr>
              <a:t>Spend time discussing the Bridge to Practice projects that participants will complete before Session 7 and review the rubrics for the Bridge </a:t>
            </a:r>
            <a:r>
              <a:rPr lang="en-US" sz="1200" b="0" i="0" u="none" strike="noStrike">
                <a:solidFill>
                  <a:schemeClr val="dk1"/>
                </a:solidFill>
                <a:latin typeface="Calibri"/>
                <a:ea typeface="Calibri"/>
                <a:cs typeface="Calibri"/>
                <a:sym typeface="Calibri"/>
              </a:rPr>
              <a:t>to Practice projects</a:t>
            </a:r>
            <a:r>
              <a:rPr lang="en-US" sz="1200" b="0" i="0" u="none" strike="noStrike" dirty="0">
                <a:solidFill>
                  <a:schemeClr val="dk1"/>
                </a:solidFill>
                <a:latin typeface="Calibri"/>
                <a:ea typeface="Calibri"/>
                <a:cs typeface="Calibri"/>
                <a:sym typeface="Calibri"/>
              </a:rPr>
              <a:t>. </a:t>
            </a:r>
            <a:endParaRPr lang="en-US" dirty="0"/>
          </a:p>
        </p:txBody>
      </p:sp>
      <p:sp>
        <p:nvSpPr>
          <p:cNvPr id="4" name="Slide Number Placeholder 3">
            <a:extLst>
              <a:ext uri="{FF2B5EF4-FFF2-40B4-BE49-F238E27FC236}">
                <a16:creationId xmlns:a16="http://schemas.microsoft.com/office/drawing/2014/main" id="{9444462D-4FF2-B6BB-AD3A-1743835A5B0D}"/>
              </a:ext>
            </a:extLst>
          </p:cNvPr>
          <p:cNvSpPr>
            <a:spLocks noGrp="1"/>
          </p:cNvSpPr>
          <p:nvPr>
            <p:ph type="sldNum" sz="quarter" idx="5"/>
          </p:nvPr>
        </p:nvSpPr>
        <p:spPr/>
        <p:txBody>
          <a:bodyPr/>
          <a:lstStyle/>
          <a:p>
            <a:fld id="{F5D417E0-4E2A-4944-9F25-2F1F160AC3BF}" type="slidenum">
              <a:rPr lang="en-US" smtClean="0"/>
              <a:t>43</a:t>
            </a:fld>
            <a:endParaRPr lang="en-US"/>
          </a:p>
        </p:txBody>
      </p:sp>
    </p:spTree>
    <p:extLst>
      <p:ext uri="{BB962C8B-B14F-4D97-AF65-F5344CB8AC3E}">
        <p14:creationId xmlns:p14="http://schemas.microsoft.com/office/powerpoint/2010/main" val="47047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Are there any questions that you have regarding the content of this session, the self-study activities, or the course in general?</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44</a:t>
            </a:fld>
            <a:endParaRPr lang="en-US"/>
          </a:p>
        </p:txBody>
      </p:sp>
    </p:spTree>
    <p:extLst>
      <p:ext uri="{BB962C8B-B14F-4D97-AF65-F5344CB8AC3E}">
        <p14:creationId xmlns:p14="http://schemas.microsoft.com/office/powerpoint/2010/main" val="2434546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Congratulations on successfully completing Session 6!  We look forward to seeing you for Session 6 as we continue Module 2.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i="1" dirty="0"/>
              <a:t>Confirm the date and time of the next session.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45</a:t>
            </a:fld>
            <a:endParaRPr lang="en-US"/>
          </a:p>
        </p:txBody>
      </p:sp>
    </p:spTree>
    <p:extLst>
      <p:ext uri="{BB962C8B-B14F-4D97-AF65-F5344CB8AC3E}">
        <p14:creationId xmlns:p14="http://schemas.microsoft.com/office/powerpoint/2010/main" val="289460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NOTES </a:t>
            </a:r>
            <a:r>
              <a:rPr lang="en-US" dirty="0"/>
              <a:t>Share and discuss these goals for today’s session.</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5</a:t>
            </a:fld>
            <a:endParaRPr lang="en-US"/>
          </a:p>
        </p:txBody>
      </p:sp>
    </p:spTree>
    <p:extLst>
      <p:ext uri="{BB962C8B-B14F-4D97-AF65-F5344CB8AC3E}">
        <p14:creationId xmlns:p14="http://schemas.microsoft.com/office/powerpoint/2010/main" val="361690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a:t>
            </a:r>
            <a:r>
              <a:rPr lang="en-US" dirty="0"/>
              <a:t> Allow about 7 minutes for this debrief. If you have a small group, ask for volunteers to share with the whole group. If you have a large group, consider having triads discuss and then ask for a volunteer from each triad to share with the large group. Explain that the ADDIE Model Process and the Professional Development Needs Assessment will be discussed in depth during Session 6.</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i="0" u="none" dirty="0">
                <a:solidFill>
                  <a:srgbClr val="FF0000"/>
                </a:solidFill>
              </a:rPr>
              <a:t>SAY </a:t>
            </a:r>
            <a:r>
              <a:rPr lang="en-US" b="0" i="0" u="none" dirty="0">
                <a:solidFill>
                  <a:srgbClr val="FF0000"/>
                </a:solidFill>
              </a:rPr>
              <a:t>Please access </a:t>
            </a:r>
            <a:r>
              <a:rPr lang="en-US" i="0" u="none" dirty="0">
                <a:solidFill>
                  <a:srgbClr val="FF0000"/>
                </a:solidFill>
              </a:rPr>
              <a:t>Handout 7: Professional Development Needs Assessment-Survey Instrument and the Video-Viewing Guide for ADDIE Model and Directed Notetaking for PD Needs Assessment that you completed in preparation for this session.</a:t>
            </a:r>
            <a:endParaRPr lang="en-US" i="0" u="none" dirty="0"/>
          </a:p>
        </p:txBody>
      </p:sp>
      <p:sp>
        <p:nvSpPr>
          <p:cNvPr id="4" name="Slide Number Placeholder 3"/>
          <p:cNvSpPr>
            <a:spLocks noGrp="1"/>
          </p:cNvSpPr>
          <p:nvPr>
            <p:ph type="sldNum" sz="quarter" idx="5"/>
          </p:nvPr>
        </p:nvSpPr>
        <p:spPr/>
        <p:txBody>
          <a:bodyPr/>
          <a:lstStyle/>
          <a:p>
            <a:fld id="{F5D417E0-4E2A-4944-9F25-2F1F160AC3BF}" type="slidenum">
              <a:rPr lang="en-US" smtClean="0"/>
              <a:t>6</a:t>
            </a:fld>
            <a:endParaRPr lang="en-US"/>
          </a:p>
        </p:txBody>
      </p:sp>
    </p:spTree>
    <p:extLst>
      <p:ext uri="{BB962C8B-B14F-4D97-AF65-F5344CB8AC3E}">
        <p14:creationId xmlns:p14="http://schemas.microsoft.com/office/powerpoint/2010/main" val="197797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dirty="0"/>
              <a:t>We will now begin to focus on the content of the literacy coach domains and standards. This is the Literacy Coach Domain and standards that will be covered during this session. Take a moment to review the domain and standards.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7</a:t>
            </a:fld>
            <a:endParaRPr lang="en-US"/>
          </a:p>
        </p:txBody>
      </p:sp>
    </p:spTree>
    <p:extLst>
      <p:ext uri="{BB962C8B-B14F-4D97-AF65-F5344CB8AC3E}">
        <p14:creationId xmlns:p14="http://schemas.microsoft.com/office/powerpoint/2010/main" val="379637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b="0" dirty="0"/>
              <a:t> Much of what we will discuss in this session focuses on improving instruction. This practice guide, Turning Around Chronically Low-Performing Schools, provides helpful evidence-based strategies for improving instruction in challenging situations. Recommendation 2 from this practice guide is </a:t>
            </a:r>
            <a:r>
              <a:rPr lang="en-US" b="0" u="sng" dirty="0"/>
              <a:t>maintaining consistent focus on improving instruction</a:t>
            </a:r>
            <a:r>
              <a:rPr lang="en-US" b="0" dirty="0"/>
              <a:t>. The strategies shared for this recommendation will be helpful for any school focused on improving instruction. </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i="1" dirty="0"/>
              <a:t>As you guide the participants through Session 6, keep in mind the important role that coaches play in improving instruction.</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8</a:t>
            </a:fld>
            <a:endParaRPr lang="en-US"/>
          </a:p>
        </p:txBody>
      </p:sp>
    </p:spTree>
    <p:extLst>
      <p:ext uri="{BB962C8B-B14F-4D97-AF65-F5344CB8AC3E}">
        <p14:creationId xmlns:p14="http://schemas.microsoft.com/office/powerpoint/2010/main" val="289176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b="0" dirty="0"/>
              <a:t> These how-to steps for this recommendation provide insight into evidence-based steps that schools can take to improve instruction. </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Guiding question: What role should coaches play in these how-to steps?</a:t>
            </a:r>
            <a:endParaRPr lang="en-US" b="1" i="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9</a:t>
            </a:fld>
            <a:endParaRPr lang="en-US"/>
          </a:p>
        </p:txBody>
      </p:sp>
    </p:spTree>
    <p:extLst>
      <p:ext uri="{BB962C8B-B14F-4D97-AF65-F5344CB8AC3E}">
        <p14:creationId xmlns:p14="http://schemas.microsoft.com/office/powerpoint/2010/main" val="3105613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59F51F-A2C3-E807-6EA8-7892866773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4" r="464" b="1733"/>
          <a:stretch/>
        </p:blipFill>
        <p:spPr>
          <a:xfrm>
            <a:off x="0" y="55766"/>
            <a:ext cx="12192000" cy="6802234"/>
          </a:xfrm>
          <a:prstGeom prst="rect">
            <a:avLst/>
          </a:prstGeom>
        </p:spPr>
      </p:pic>
      <p:pic>
        <p:nvPicPr>
          <p:cNvPr id="8" name="Picture 7">
            <a:extLst>
              <a:ext uri="{FF2B5EF4-FFF2-40B4-BE49-F238E27FC236}">
                <a16:creationId xmlns:a16="http://schemas.microsoft.com/office/drawing/2014/main" id="{C1E245E5-F988-01CE-5308-1D1EDE1D01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B576C0AE-D8A9-7D2A-C123-46DC2FC0D49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E95043B2-5729-E2BF-248D-CE76CAD7D9D6}"/>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39754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4B27-FE78-F942-608D-58C966E97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4EB81A55-FF0F-4A27-8A57-F411B7600FF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2" name="Picture 11" descr="A purple and black rectangle&#10;&#10;Description automatically generated">
            <a:extLst>
              <a:ext uri="{FF2B5EF4-FFF2-40B4-BE49-F238E27FC236}">
                <a16:creationId xmlns:a16="http://schemas.microsoft.com/office/drawing/2014/main" id="{C79DB116-E314-7C35-4540-B041043898D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3" name="Google Shape;283;g10083df9ad4_0_54">
            <a:extLst>
              <a:ext uri="{FF2B5EF4-FFF2-40B4-BE49-F238E27FC236}">
                <a16:creationId xmlns:a16="http://schemas.microsoft.com/office/drawing/2014/main" id="{BEFA58AB-D057-C376-0CB4-C0BD0022791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4" name="Picture 13" descr="A black background with white text&#10;&#10;Description automatically generated">
            <a:extLst>
              <a:ext uri="{FF2B5EF4-FFF2-40B4-BE49-F238E27FC236}">
                <a16:creationId xmlns:a16="http://schemas.microsoft.com/office/drawing/2014/main" id="{3D00B5D3-DAA1-53EA-927E-88C1B0AE194B}"/>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244320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with Tex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B0D3F5-9323-8410-49B5-06FEE590F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8F4F7623-C39B-F0E9-5416-DC96BA444E4D}"/>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purple and black rectangle&#10;&#10;Description automatically generated">
            <a:extLst>
              <a:ext uri="{FF2B5EF4-FFF2-40B4-BE49-F238E27FC236}">
                <a16:creationId xmlns:a16="http://schemas.microsoft.com/office/drawing/2014/main" id="{4A341C7C-6211-808F-1AE2-4035C82D02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1" name="Google Shape;283;g10083df9ad4_0_54">
            <a:extLst>
              <a:ext uri="{FF2B5EF4-FFF2-40B4-BE49-F238E27FC236}">
                <a16:creationId xmlns:a16="http://schemas.microsoft.com/office/drawing/2014/main" id="{A8AC32A4-6E3A-0303-E78D-55C52913BCCA}"/>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2" name="Picture 11" descr="A black background with white text&#10;&#10;Description automatically generated">
            <a:extLst>
              <a:ext uri="{FF2B5EF4-FFF2-40B4-BE49-F238E27FC236}">
                <a16:creationId xmlns:a16="http://schemas.microsoft.com/office/drawing/2014/main" id="{DE0F1E25-392C-77AF-B727-C6F79A10BE2F}"/>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3" name="Google Shape;148;p2">
            <a:extLst>
              <a:ext uri="{FF2B5EF4-FFF2-40B4-BE49-F238E27FC236}">
                <a16:creationId xmlns:a16="http://schemas.microsoft.com/office/drawing/2014/main" id="{A124AA84-32D3-BA00-873F-207D69E72556}"/>
              </a:ext>
            </a:extLst>
          </p:cNvPr>
          <p:cNvSpPr txBox="1">
            <a:spLocks noGrp="1"/>
          </p:cNvSpPr>
          <p:nvPr>
            <p:ph type="title" idx="4294967295" hasCustomPrompt="1"/>
          </p:nvPr>
        </p:nvSpPr>
        <p:spPr>
          <a:xfrm>
            <a:off x="1552575" y="1687673"/>
            <a:ext cx="9848850" cy="149733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000" b="1" dirty="0">
                <a:latin typeface="Trebuchet MS" panose="020B0603020202020204" pitchFamily="34" charset="0"/>
                <a:ea typeface="Calibri"/>
                <a:cs typeface="Calibri"/>
                <a:sym typeface="Calibri"/>
              </a:rPr>
              <a:t>Lorem ipsum dolor sit </a:t>
            </a:r>
            <a:r>
              <a:rPr lang="en-US" sz="4000" b="1" dirty="0" err="1">
                <a:latin typeface="Trebuchet MS" panose="020B0603020202020204" pitchFamily="34" charset="0"/>
                <a:ea typeface="Calibri"/>
                <a:cs typeface="Calibri"/>
                <a:sym typeface="Calibri"/>
              </a:rPr>
              <a:t>amet</a:t>
            </a:r>
            <a:br>
              <a:rPr lang="en-US" sz="4000" b="1" dirty="0">
                <a:latin typeface="Trebuchet MS" panose="020B0603020202020204" pitchFamily="34" charset="0"/>
                <a:ea typeface="Calibri"/>
                <a:cs typeface="Calibri"/>
                <a:sym typeface="Calibri"/>
              </a:rPr>
            </a:br>
            <a:r>
              <a:rPr lang="en-US" sz="4000" b="1" dirty="0" err="1">
                <a:latin typeface="Trebuchet MS" panose="020B0603020202020204" pitchFamily="34" charset="0"/>
                <a:ea typeface="Calibri"/>
                <a:cs typeface="Calibri"/>
                <a:sym typeface="Calibri"/>
              </a:rPr>
              <a:t>consectetur</a:t>
            </a:r>
            <a:r>
              <a:rPr lang="en-US" sz="4000" b="1" dirty="0">
                <a:latin typeface="Trebuchet MS" panose="020B0603020202020204" pitchFamily="34" charset="0"/>
                <a:ea typeface="Calibri"/>
                <a:cs typeface="Calibri"/>
                <a:sym typeface="Calibri"/>
              </a:rPr>
              <a:t> </a:t>
            </a:r>
            <a:r>
              <a:rPr lang="en-US" sz="4000" b="1" dirty="0" err="1">
                <a:latin typeface="Trebuchet MS" panose="020B0603020202020204" pitchFamily="34" charset="0"/>
                <a:ea typeface="Calibri"/>
                <a:cs typeface="Calibri"/>
                <a:sym typeface="Calibri"/>
              </a:rPr>
              <a:t>adipiscing</a:t>
            </a:r>
            <a:endParaRPr lang="en-US" sz="5400" dirty="0">
              <a:latin typeface="Trebuchet MS" panose="020B0603020202020204" pitchFamily="34" charset="0"/>
            </a:endParaRPr>
          </a:p>
        </p:txBody>
      </p:sp>
      <p:sp>
        <p:nvSpPr>
          <p:cNvPr id="14" name="Google Shape;149;p2">
            <a:extLst>
              <a:ext uri="{FF2B5EF4-FFF2-40B4-BE49-F238E27FC236}">
                <a16:creationId xmlns:a16="http://schemas.microsoft.com/office/drawing/2014/main" id="{739FDB69-339E-5C87-6B5B-93B6127D02DD}"/>
              </a:ext>
            </a:extLst>
          </p:cNvPr>
          <p:cNvSpPr txBox="1">
            <a:spLocks/>
          </p:cNvSpPr>
          <p:nvPr userDrawn="1"/>
        </p:nvSpPr>
        <p:spPr>
          <a:xfrm>
            <a:off x="1552575" y="3185002"/>
            <a:ext cx="8277226" cy="227986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rgbClr val="7F7F7F"/>
              </a:buClr>
              <a:buSzPts val="2400"/>
              <a:buFont typeface="Arial" panose="020B0604020202020204" pitchFamily="34" charset="0"/>
              <a:buNone/>
            </a:pPr>
            <a:r>
              <a:rPr lang="en-US" sz="2300" dirty="0">
                <a:latin typeface="+mj-lt"/>
                <a:ea typeface="Calibri"/>
                <a:cs typeface="Calibri"/>
                <a:sym typeface="Calibri"/>
              </a:rPr>
              <a:t>Ut </a:t>
            </a:r>
            <a:r>
              <a:rPr lang="en-US" sz="2300" dirty="0" err="1">
                <a:latin typeface="+mj-lt"/>
                <a:ea typeface="Calibri"/>
                <a:cs typeface="Calibri"/>
                <a:sym typeface="Calibri"/>
              </a:rPr>
              <a:t>enim</a:t>
            </a:r>
            <a:r>
              <a:rPr lang="en-US" sz="2300" dirty="0">
                <a:latin typeface="+mj-lt"/>
                <a:ea typeface="Calibri"/>
                <a:cs typeface="Calibri"/>
                <a:sym typeface="Calibri"/>
              </a:rPr>
              <a:t> ad minim </a:t>
            </a:r>
            <a:r>
              <a:rPr lang="en-US" sz="2300" dirty="0" err="1">
                <a:latin typeface="+mj-lt"/>
                <a:ea typeface="Calibri"/>
                <a:cs typeface="Calibri"/>
                <a:sym typeface="Calibri"/>
              </a:rPr>
              <a:t>veniam</a:t>
            </a:r>
            <a:r>
              <a:rPr lang="en-US" sz="2300" dirty="0">
                <a:latin typeface="+mj-lt"/>
                <a:ea typeface="Calibri"/>
                <a:cs typeface="Calibri"/>
                <a:sym typeface="Calibri"/>
              </a:rPr>
              <a:t>, </a:t>
            </a:r>
            <a:r>
              <a:rPr lang="en-US" sz="2300" dirty="0" err="1">
                <a:latin typeface="+mj-lt"/>
                <a:ea typeface="Calibri"/>
                <a:cs typeface="Calibri"/>
                <a:sym typeface="Calibri"/>
              </a:rPr>
              <a:t>quis</a:t>
            </a:r>
            <a:r>
              <a:rPr lang="en-US" sz="2300" dirty="0">
                <a:latin typeface="+mj-lt"/>
                <a:ea typeface="Calibri"/>
                <a:cs typeface="Calibri"/>
                <a:sym typeface="Calibri"/>
              </a:rPr>
              <a:t> </a:t>
            </a:r>
            <a:r>
              <a:rPr lang="en-US" sz="2300" dirty="0" err="1">
                <a:latin typeface="+mj-lt"/>
                <a:ea typeface="Calibri"/>
                <a:cs typeface="Calibri"/>
                <a:sym typeface="Calibri"/>
              </a:rPr>
              <a:t>nostrud</a:t>
            </a:r>
            <a:r>
              <a:rPr lang="en-US" sz="2300" dirty="0">
                <a:latin typeface="+mj-lt"/>
                <a:ea typeface="Calibri"/>
                <a:cs typeface="Calibri"/>
                <a:sym typeface="Calibri"/>
              </a:rPr>
              <a:t> exercitation </a:t>
            </a:r>
            <a:r>
              <a:rPr lang="en-US" sz="2300" dirty="0" err="1">
                <a:latin typeface="+mj-lt"/>
                <a:ea typeface="Calibri"/>
                <a:cs typeface="Calibri"/>
                <a:sym typeface="Calibri"/>
              </a:rPr>
              <a:t>ullamco</a:t>
            </a:r>
            <a:r>
              <a:rPr lang="en-US" sz="2300" dirty="0">
                <a:latin typeface="+mj-lt"/>
                <a:ea typeface="Calibri"/>
                <a:cs typeface="Calibri"/>
                <a:sym typeface="Calibri"/>
              </a:rPr>
              <a:t> </a:t>
            </a:r>
            <a:r>
              <a:rPr lang="en-US" sz="2300" dirty="0" err="1">
                <a:latin typeface="+mj-lt"/>
                <a:ea typeface="Calibri"/>
                <a:cs typeface="Calibri"/>
                <a:sym typeface="Calibri"/>
              </a:rPr>
              <a:t>laboris</a:t>
            </a:r>
            <a:r>
              <a:rPr lang="en-US" sz="2300" dirty="0">
                <a:latin typeface="+mj-lt"/>
                <a:ea typeface="Calibri"/>
                <a:cs typeface="Calibri"/>
                <a:sym typeface="Calibri"/>
              </a:rPr>
              <a:t> nisi </a:t>
            </a:r>
            <a:r>
              <a:rPr lang="pt-BR" sz="2300" dirty="0">
                <a:latin typeface="+mj-lt"/>
                <a:ea typeface="Calibri"/>
                <a:cs typeface="Calibri"/>
                <a:sym typeface="Calibri"/>
              </a:rPr>
              <a:t>ut aliquip ex ea commodo consequat.</a:t>
            </a:r>
            <a:endParaRPr lang="en-US" sz="900" dirty="0">
              <a:latin typeface="+mj-lt"/>
              <a:ea typeface="Calibri"/>
              <a:cs typeface="Calibri"/>
              <a:sym typeface="Calibri"/>
            </a:endParaRPr>
          </a:p>
        </p:txBody>
      </p:sp>
    </p:spTree>
    <p:extLst>
      <p:ext uri="{BB962C8B-B14F-4D97-AF65-F5344CB8AC3E}">
        <p14:creationId xmlns:p14="http://schemas.microsoft.com/office/powerpoint/2010/main" val="270269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with Tex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DDD795-CD14-0AFC-3C89-73B62F7114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C0E46935-F1B8-8ECB-3458-2D250C8698B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9" name="Picture 8" descr="A purple and black rectangle&#10;&#10;Description automatically generated">
            <a:extLst>
              <a:ext uri="{FF2B5EF4-FFF2-40B4-BE49-F238E27FC236}">
                <a16:creationId xmlns:a16="http://schemas.microsoft.com/office/drawing/2014/main" id="{A6B7BB7B-8F25-DF11-A6E3-C031F11CE7F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0" name="Google Shape;283;g10083df9ad4_0_54">
            <a:extLst>
              <a:ext uri="{FF2B5EF4-FFF2-40B4-BE49-F238E27FC236}">
                <a16:creationId xmlns:a16="http://schemas.microsoft.com/office/drawing/2014/main" id="{037062E3-BE04-FE94-210C-208CD25F7AB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1" name="Picture 10" descr="A black background with white text&#10;&#10;Description automatically generated">
            <a:extLst>
              <a:ext uri="{FF2B5EF4-FFF2-40B4-BE49-F238E27FC236}">
                <a16:creationId xmlns:a16="http://schemas.microsoft.com/office/drawing/2014/main" id="{66639064-EC4F-3C66-43AE-F8B3FC4C58D3}"/>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2" name="Google Shape;174;p3">
            <a:extLst>
              <a:ext uri="{FF2B5EF4-FFF2-40B4-BE49-F238E27FC236}">
                <a16:creationId xmlns:a16="http://schemas.microsoft.com/office/drawing/2014/main" id="{FE218106-168E-E5B0-641F-1E7025A7C739}"/>
              </a:ext>
            </a:extLst>
          </p:cNvPr>
          <p:cNvSpPr txBox="1">
            <a:spLocks noGrp="1"/>
          </p:cNvSpPr>
          <p:nvPr>
            <p:ph type="title" idx="4294967295" hasCustomPrompt="1"/>
          </p:nvPr>
        </p:nvSpPr>
        <p:spPr>
          <a:xfrm>
            <a:off x="1604555" y="1535429"/>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da-DK" sz="3200" b="1" dirty="0">
                <a:latin typeface="Trebuchet MS" panose="020B0603020202020204" pitchFamily="34" charset="0"/>
                <a:ea typeface="Calibri"/>
                <a:cs typeface="Calibri"/>
                <a:sym typeface="Calibri"/>
              </a:rPr>
              <a:t>Lorem ipsum dolor sit amet</a:t>
            </a:r>
            <a:endParaRPr lang="en-US" sz="3200" dirty="0">
              <a:latin typeface="Trebuchet MS" panose="020B0603020202020204" pitchFamily="34" charset="0"/>
            </a:endParaRPr>
          </a:p>
        </p:txBody>
      </p:sp>
      <p:sp>
        <p:nvSpPr>
          <p:cNvPr id="13" name="Google Shape;175;p3">
            <a:extLst>
              <a:ext uri="{FF2B5EF4-FFF2-40B4-BE49-F238E27FC236}">
                <a16:creationId xmlns:a16="http://schemas.microsoft.com/office/drawing/2014/main" id="{2794F636-80BF-2CBA-9ED2-F1047F9E3765}"/>
              </a:ext>
            </a:extLst>
          </p:cNvPr>
          <p:cNvSpPr txBox="1">
            <a:spLocks/>
          </p:cNvSpPr>
          <p:nvPr userDrawn="1"/>
        </p:nvSpPr>
        <p:spPr>
          <a:xfrm>
            <a:off x="1604555" y="2221230"/>
            <a:ext cx="9403080" cy="34306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Clr>
                <a:schemeClr val="dk1"/>
              </a:buClr>
              <a:buSzPts val="2400"/>
              <a:buFont typeface="Arial" panose="020B0604020202020204" pitchFamily="34" charset="0"/>
              <a:buNone/>
            </a:pPr>
            <a:r>
              <a:rPr lang="en-US" sz="2200" dirty="0">
                <a:latin typeface="Calibri"/>
                <a:ea typeface="Calibri"/>
                <a:cs typeface="Calibri"/>
                <a:sym typeface="Calibri"/>
              </a:rPr>
              <a:t>Ut </a:t>
            </a:r>
            <a:r>
              <a:rPr lang="en-US" sz="2200" dirty="0" err="1">
                <a:latin typeface="Calibri"/>
                <a:ea typeface="Calibri"/>
                <a:cs typeface="Calibri"/>
                <a:sym typeface="Calibri"/>
              </a:rPr>
              <a:t>enim</a:t>
            </a:r>
            <a:r>
              <a:rPr lang="en-US" sz="2200" dirty="0">
                <a:latin typeface="Calibri"/>
                <a:ea typeface="Calibri"/>
                <a:cs typeface="Calibri"/>
                <a:sym typeface="Calibri"/>
              </a:rPr>
              <a:t> ad minim </a:t>
            </a:r>
            <a:r>
              <a:rPr lang="en-US" sz="2200" dirty="0" err="1">
                <a:latin typeface="Calibri"/>
                <a:ea typeface="Calibri"/>
                <a:cs typeface="Calibri"/>
                <a:sym typeface="Calibri"/>
              </a:rPr>
              <a:t>veniam</a:t>
            </a:r>
            <a:r>
              <a:rPr lang="en-US" sz="2200" dirty="0">
                <a:latin typeface="Calibri"/>
                <a:ea typeface="Calibri"/>
                <a:cs typeface="Calibri"/>
                <a:sym typeface="Calibri"/>
              </a:rPr>
              <a:t>, </a:t>
            </a:r>
            <a:r>
              <a:rPr lang="en-US" sz="2200" dirty="0" err="1">
                <a:latin typeface="Calibri"/>
                <a:ea typeface="Calibri"/>
                <a:cs typeface="Calibri"/>
                <a:sym typeface="Calibri"/>
              </a:rPr>
              <a:t>quis</a:t>
            </a:r>
            <a:r>
              <a:rPr lang="en-US" sz="2200" dirty="0">
                <a:latin typeface="Calibri"/>
                <a:ea typeface="Calibri"/>
                <a:cs typeface="Calibri"/>
                <a:sym typeface="Calibri"/>
              </a:rPr>
              <a:t> </a:t>
            </a:r>
            <a:r>
              <a:rPr lang="en-US" sz="2200" dirty="0" err="1">
                <a:latin typeface="Calibri"/>
                <a:ea typeface="Calibri"/>
                <a:cs typeface="Calibri"/>
                <a:sym typeface="Calibri"/>
              </a:rPr>
              <a:t>nostrud</a:t>
            </a:r>
            <a:r>
              <a:rPr lang="en-US" sz="2200" dirty="0">
                <a:latin typeface="Calibri"/>
                <a:ea typeface="Calibri"/>
                <a:cs typeface="Calibri"/>
                <a:sym typeface="Calibri"/>
              </a:rPr>
              <a:t> exercitation </a:t>
            </a:r>
            <a:r>
              <a:rPr lang="en-US" sz="2200" dirty="0" err="1">
                <a:latin typeface="Calibri"/>
                <a:ea typeface="Calibri"/>
                <a:cs typeface="Calibri"/>
                <a:sym typeface="Calibri"/>
              </a:rPr>
              <a:t>ullamco</a:t>
            </a:r>
            <a:r>
              <a:rPr lang="en-US" sz="2200" dirty="0">
                <a:latin typeface="Calibri"/>
                <a:ea typeface="Calibri"/>
                <a:cs typeface="Calibri"/>
                <a:sym typeface="Calibri"/>
              </a:rPr>
              <a:t> </a:t>
            </a:r>
            <a:r>
              <a:rPr lang="en-US" sz="2200" dirty="0" err="1">
                <a:latin typeface="Calibri"/>
                <a:ea typeface="Calibri"/>
                <a:cs typeface="Calibri"/>
                <a:sym typeface="Calibri"/>
              </a:rPr>
              <a:t>laboris</a:t>
            </a:r>
            <a:r>
              <a:rPr lang="en-US" sz="2200" dirty="0">
                <a:latin typeface="Calibri"/>
                <a:ea typeface="Calibri"/>
                <a:cs typeface="Calibri"/>
                <a:sym typeface="Calibri"/>
              </a:rPr>
              <a:t> nisi </a:t>
            </a:r>
            <a:r>
              <a:rPr lang="en-US" sz="2200" dirty="0" err="1">
                <a:latin typeface="Calibri"/>
                <a:ea typeface="Calibri"/>
                <a:cs typeface="Calibri"/>
                <a:sym typeface="Calibri"/>
              </a:rPr>
              <a:t>ut</a:t>
            </a:r>
            <a:r>
              <a:rPr lang="en-US" sz="2200" dirty="0">
                <a:latin typeface="Calibri"/>
                <a:ea typeface="Calibri"/>
                <a:cs typeface="Calibri"/>
                <a:sym typeface="Calibri"/>
              </a:rPr>
              <a:t> </a:t>
            </a:r>
            <a:r>
              <a:rPr lang="en-US" sz="2200" dirty="0" err="1">
                <a:latin typeface="Calibri"/>
                <a:ea typeface="Calibri"/>
                <a:cs typeface="Calibri"/>
                <a:sym typeface="Calibri"/>
              </a:rPr>
              <a:t>aliquip</a:t>
            </a:r>
            <a:r>
              <a:rPr lang="en-US" sz="2200" dirty="0">
                <a:latin typeface="Calibri"/>
                <a:ea typeface="Calibri"/>
                <a:cs typeface="Calibri"/>
                <a:sym typeface="Calibri"/>
              </a:rPr>
              <a:t> ex </a:t>
            </a:r>
            <a:r>
              <a:rPr lang="en-US" sz="2200" dirty="0" err="1">
                <a:latin typeface="Calibri"/>
                <a:ea typeface="Calibri"/>
                <a:cs typeface="Calibri"/>
                <a:sym typeface="Calibri"/>
              </a:rPr>
              <a:t>ea</a:t>
            </a:r>
            <a:r>
              <a:rPr lang="en-US" sz="2200" dirty="0">
                <a:latin typeface="Calibri"/>
                <a:ea typeface="Calibri"/>
                <a:cs typeface="Calibri"/>
                <a:sym typeface="Calibri"/>
              </a:rPr>
              <a:t> </a:t>
            </a:r>
            <a:r>
              <a:rPr lang="en-US" sz="2200" dirty="0" err="1">
                <a:latin typeface="Calibri"/>
                <a:ea typeface="Calibri"/>
                <a:cs typeface="Calibri"/>
                <a:sym typeface="Calibri"/>
              </a:rPr>
              <a:t>commodo</a:t>
            </a:r>
            <a:r>
              <a:rPr lang="en-US" sz="2200" dirty="0">
                <a:latin typeface="Calibri"/>
                <a:ea typeface="Calibri"/>
                <a:cs typeface="Calibri"/>
                <a:sym typeface="Calibri"/>
              </a:rPr>
              <a:t> </a:t>
            </a:r>
            <a:r>
              <a:rPr lang="en-US" sz="2200" dirty="0" err="1">
                <a:latin typeface="Calibri"/>
                <a:ea typeface="Calibri"/>
                <a:cs typeface="Calibri"/>
                <a:sym typeface="Calibri"/>
              </a:rPr>
              <a:t>consequat</a:t>
            </a:r>
            <a:r>
              <a:rPr lang="en-US" sz="2200" dirty="0">
                <a:latin typeface="Calibri"/>
                <a:ea typeface="Calibri"/>
                <a:cs typeface="Calibri"/>
                <a:sym typeface="Calibri"/>
              </a:rPr>
              <a:t>. Duis </a:t>
            </a:r>
            <a:r>
              <a:rPr lang="en-US" sz="2200" dirty="0" err="1">
                <a:latin typeface="Calibri"/>
                <a:ea typeface="Calibri"/>
                <a:cs typeface="Calibri"/>
                <a:sym typeface="Calibri"/>
              </a:rPr>
              <a:t>aute</a:t>
            </a:r>
            <a:r>
              <a:rPr lang="en-US" sz="2200" dirty="0">
                <a:latin typeface="Calibri"/>
                <a:ea typeface="Calibri"/>
                <a:cs typeface="Calibri"/>
                <a:sym typeface="Calibri"/>
              </a:rPr>
              <a:t> </a:t>
            </a:r>
            <a:r>
              <a:rPr lang="en-US" sz="2200" dirty="0" err="1">
                <a:latin typeface="Calibri"/>
                <a:ea typeface="Calibri"/>
                <a:cs typeface="Calibri"/>
                <a:sym typeface="Calibri"/>
              </a:rPr>
              <a:t>irure</a:t>
            </a:r>
            <a:r>
              <a:rPr lang="en-US" sz="2200" dirty="0">
                <a:latin typeface="Calibri"/>
                <a:ea typeface="Calibri"/>
                <a:cs typeface="Calibri"/>
                <a:sym typeface="Calibri"/>
              </a:rPr>
              <a:t> dolor in </a:t>
            </a:r>
            <a:r>
              <a:rPr lang="en-US" sz="2200" dirty="0" err="1">
                <a:latin typeface="Calibri"/>
                <a:ea typeface="Calibri"/>
                <a:cs typeface="Calibri"/>
                <a:sym typeface="Calibri"/>
              </a:rPr>
              <a:t>reprehenderit</a:t>
            </a:r>
            <a:r>
              <a:rPr lang="en-US" sz="2200" dirty="0">
                <a:latin typeface="Calibri"/>
                <a:ea typeface="Calibri"/>
                <a:cs typeface="Calibri"/>
                <a:sym typeface="Calibri"/>
              </a:rPr>
              <a:t> in </a:t>
            </a:r>
            <a:r>
              <a:rPr lang="en-US" sz="2200" dirty="0" err="1">
                <a:latin typeface="Calibri"/>
                <a:ea typeface="Calibri"/>
                <a:cs typeface="Calibri"/>
                <a:sym typeface="Calibri"/>
              </a:rPr>
              <a:t>voluptate</a:t>
            </a:r>
            <a:r>
              <a:rPr lang="en-US" sz="2200" dirty="0">
                <a:latin typeface="Calibri"/>
                <a:ea typeface="Calibri"/>
                <a:cs typeface="Calibri"/>
                <a:sym typeface="Calibri"/>
              </a:rPr>
              <a:t> </a:t>
            </a:r>
            <a:r>
              <a:rPr lang="en-US" sz="2200" dirty="0" err="1">
                <a:latin typeface="Calibri"/>
                <a:ea typeface="Calibri"/>
                <a:cs typeface="Calibri"/>
                <a:sym typeface="Calibri"/>
              </a:rPr>
              <a:t>velit</a:t>
            </a:r>
            <a:r>
              <a:rPr lang="en-US" sz="2200" dirty="0">
                <a:latin typeface="Calibri"/>
                <a:ea typeface="Calibri"/>
                <a:cs typeface="Calibri"/>
                <a:sym typeface="Calibri"/>
              </a:rPr>
              <a:t> </a:t>
            </a:r>
            <a:r>
              <a:rPr lang="en-US" sz="2200" dirty="0" err="1">
                <a:latin typeface="Calibri"/>
                <a:ea typeface="Calibri"/>
                <a:cs typeface="Calibri"/>
                <a:sym typeface="Calibri"/>
              </a:rPr>
              <a:t>esse</a:t>
            </a:r>
            <a:r>
              <a:rPr lang="en-US" sz="2200" dirty="0">
                <a:latin typeface="Calibri"/>
                <a:ea typeface="Calibri"/>
                <a:cs typeface="Calibri"/>
                <a:sym typeface="Calibri"/>
              </a:rPr>
              <a:t> </a:t>
            </a:r>
            <a:r>
              <a:rPr lang="en-US" sz="2200" dirty="0" err="1">
                <a:latin typeface="Calibri"/>
                <a:ea typeface="Calibri"/>
                <a:cs typeface="Calibri"/>
                <a:sym typeface="Calibri"/>
              </a:rPr>
              <a:t>cillum</a:t>
            </a:r>
            <a:r>
              <a:rPr lang="en-US" sz="2200" dirty="0">
                <a:latin typeface="Calibri"/>
                <a:ea typeface="Calibri"/>
                <a:cs typeface="Calibri"/>
                <a:sym typeface="Calibri"/>
              </a:rPr>
              <a:t> dolore </a:t>
            </a:r>
            <a:r>
              <a:rPr lang="en-US" sz="2200" dirty="0" err="1">
                <a:latin typeface="Calibri"/>
                <a:ea typeface="Calibri"/>
                <a:cs typeface="Calibri"/>
                <a:sym typeface="Calibri"/>
              </a:rPr>
              <a:t>eu</a:t>
            </a:r>
            <a:r>
              <a:rPr lang="en-US" sz="2200" dirty="0">
                <a:latin typeface="Calibri"/>
                <a:ea typeface="Calibri"/>
                <a:cs typeface="Calibri"/>
                <a:sym typeface="Calibri"/>
              </a:rPr>
              <a:t> </a:t>
            </a:r>
            <a:r>
              <a:rPr lang="en-US" sz="2200" dirty="0" err="1">
                <a:latin typeface="Calibri"/>
                <a:ea typeface="Calibri"/>
                <a:cs typeface="Calibri"/>
                <a:sym typeface="Calibri"/>
              </a:rPr>
              <a:t>fugiat</a:t>
            </a:r>
            <a:r>
              <a:rPr lang="en-US" sz="2200" dirty="0">
                <a:latin typeface="Calibri"/>
                <a:ea typeface="Calibri"/>
                <a:cs typeface="Calibri"/>
                <a:sym typeface="Calibri"/>
              </a:rPr>
              <a:t> </a:t>
            </a:r>
            <a:r>
              <a:rPr lang="en-US" sz="2200" dirty="0" err="1">
                <a:latin typeface="Calibri"/>
                <a:ea typeface="Calibri"/>
                <a:cs typeface="Calibri"/>
                <a:sym typeface="Calibri"/>
              </a:rPr>
              <a:t>nulla</a:t>
            </a:r>
            <a:r>
              <a:rPr lang="en-US" sz="2200" dirty="0">
                <a:latin typeface="Calibri"/>
                <a:ea typeface="Calibri"/>
                <a:cs typeface="Calibri"/>
                <a:sym typeface="Calibri"/>
              </a:rPr>
              <a:t> </a:t>
            </a:r>
            <a:r>
              <a:rPr lang="en-US" sz="2200" dirty="0" err="1">
                <a:latin typeface="Calibri"/>
                <a:ea typeface="Calibri"/>
                <a:cs typeface="Calibri"/>
                <a:sym typeface="Calibri"/>
              </a:rPr>
              <a:t>pariatur</a:t>
            </a:r>
            <a:r>
              <a:rPr lang="en-US" sz="2200" dirty="0">
                <a:latin typeface="Calibri"/>
                <a:ea typeface="Calibri"/>
                <a:cs typeface="Calibri"/>
                <a:sym typeface="Calibri"/>
              </a:rPr>
              <a:t>. </a:t>
            </a:r>
            <a:r>
              <a:rPr lang="en-US" sz="2200" dirty="0" err="1">
                <a:latin typeface="Calibri"/>
                <a:ea typeface="Calibri"/>
                <a:cs typeface="Calibri"/>
                <a:sym typeface="Calibri"/>
              </a:rPr>
              <a:t>Excepteur</a:t>
            </a:r>
            <a:r>
              <a:rPr lang="en-US" sz="2200" dirty="0">
                <a:latin typeface="Calibri"/>
                <a:ea typeface="Calibri"/>
                <a:cs typeface="Calibri"/>
                <a:sym typeface="Calibri"/>
              </a:rPr>
              <a:t> </a:t>
            </a:r>
            <a:r>
              <a:rPr lang="en-US" sz="2200" dirty="0" err="1">
                <a:latin typeface="Calibri"/>
                <a:ea typeface="Calibri"/>
                <a:cs typeface="Calibri"/>
                <a:sym typeface="Calibri"/>
              </a:rPr>
              <a:t>sint</a:t>
            </a:r>
            <a:r>
              <a:rPr lang="en-US" sz="2200" dirty="0">
                <a:latin typeface="Calibri"/>
                <a:ea typeface="Calibri"/>
                <a:cs typeface="Calibri"/>
                <a:sym typeface="Calibri"/>
              </a:rPr>
              <a:t> </a:t>
            </a:r>
            <a:r>
              <a:rPr lang="en-US" sz="2200" dirty="0" err="1">
                <a:latin typeface="Calibri"/>
                <a:ea typeface="Calibri"/>
                <a:cs typeface="Calibri"/>
                <a:sym typeface="Calibri"/>
              </a:rPr>
              <a:t>occaecat</a:t>
            </a:r>
            <a:r>
              <a:rPr lang="en-US" sz="2200" dirty="0">
                <a:latin typeface="Calibri"/>
                <a:ea typeface="Calibri"/>
                <a:cs typeface="Calibri"/>
                <a:sym typeface="Calibri"/>
              </a:rPr>
              <a:t> </a:t>
            </a:r>
            <a:r>
              <a:rPr lang="en-US" sz="2200" dirty="0" err="1">
                <a:latin typeface="Calibri"/>
                <a:ea typeface="Calibri"/>
                <a:cs typeface="Calibri"/>
                <a:sym typeface="Calibri"/>
              </a:rPr>
              <a:t>cupidatat</a:t>
            </a:r>
            <a:r>
              <a:rPr lang="en-US" sz="2200" dirty="0">
                <a:latin typeface="Calibri"/>
                <a:ea typeface="Calibri"/>
                <a:cs typeface="Calibri"/>
                <a:sym typeface="Calibri"/>
              </a:rPr>
              <a:t> non </a:t>
            </a:r>
            <a:r>
              <a:rPr lang="en-US" sz="2200" dirty="0" err="1">
                <a:latin typeface="Calibri"/>
                <a:ea typeface="Calibri"/>
                <a:cs typeface="Calibri"/>
                <a:sym typeface="Calibri"/>
              </a:rPr>
              <a:t>proident</a:t>
            </a:r>
            <a:r>
              <a:rPr lang="en-US" sz="2200" dirty="0">
                <a:latin typeface="Calibri"/>
                <a:ea typeface="Calibri"/>
                <a:cs typeface="Calibri"/>
                <a:sym typeface="Calibri"/>
              </a:rPr>
              <a:t>, sunt in culpa qui </a:t>
            </a:r>
            <a:r>
              <a:rPr lang="en-US" sz="2200" dirty="0" err="1">
                <a:latin typeface="Calibri"/>
                <a:ea typeface="Calibri"/>
                <a:cs typeface="Calibri"/>
                <a:sym typeface="Calibri"/>
              </a:rPr>
              <a:t>officia</a:t>
            </a:r>
            <a:r>
              <a:rPr lang="en-US" sz="2200" dirty="0">
                <a:latin typeface="Calibri"/>
                <a:ea typeface="Calibri"/>
                <a:cs typeface="Calibri"/>
                <a:sym typeface="Calibri"/>
              </a:rPr>
              <a:t> </a:t>
            </a:r>
            <a:r>
              <a:rPr lang="en-US" sz="2200" dirty="0" err="1">
                <a:latin typeface="Calibri"/>
                <a:ea typeface="Calibri"/>
                <a:cs typeface="Calibri"/>
                <a:sym typeface="Calibri"/>
              </a:rPr>
              <a:t>deserunt</a:t>
            </a:r>
            <a:r>
              <a:rPr lang="en-US" sz="2200" dirty="0">
                <a:latin typeface="Calibri"/>
                <a:ea typeface="Calibri"/>
                <a:cs typeface="Calibri"/>
                <a:sym typeface="Calibri"/>
              </a:rPr>
              <a:t> </a:t>
            </a:r>
            <a:r>
              <a:rPr lang="en-US" sz="2200" dirty="0" err="1">
                <a:latin typeface="Calibri"/>
                <a:ea typeface="Calibri"/>
                <a:cs typeface="Calibri"/>
                <a:sym typeface="Calibri"/>
              </a:rPr>
              <a:t>mollit</a:t>
            </a:r>
            <a:r>
              <a:rPr lang="en-US" sz="2200" dirty="0">
                <a:latin typeface="Calibri"/>
                <a:ea typeface="Calibri"/>
                <a:cs typeface="Calibri"/>
                <a:sym typeface="Calibri"/>
              </a:rPr>
              <a:t> </a:t>
            </a:r>
            <a:r>
              <a:rPr lang="en-US" sz="2200" dirty="0" err="1">
                <a:latin typeface="Calibri"/>
                <a:ea typeface="Calibri"/>
                <a:cs typeface="Calibri"/>
                <a:sym typeface="Calibri"/>
              </a:rPr>
              <a:t>anim</a:t>
            </a:r>
            <a:r>
              <a:rPr lang="en-US" sz="2200" dirty="0">
                <a:latin typeface="Calibri"/>
                <a:ea typeface="Calibri"/>
                <a:cs typeface="Calibri"/>
                <a:sym typeface="Calibri"/>
              </a:rPr>
              <a:t> id </a:t>
            </a:r>
            <a:r>
              <a:rPr lang="en-US" sz="2200" dirty="0" err="1">
                <a:latin typeface="Calibri"/>
                <a:ea typeface="Calibri"/>
                <a:cs typeface="Calibri"/>
                <a:sym typeface="Calibri"/>
              </a:rPr>
              <a:t>est</a:t>
            </a:r>
            <a:r>
              <a:rPr lang="en-US" sz="2200" dirty="0">
                <a:latin typeface="Calibri"/>
                <a:ea typeface="Calibri"/>
                <a:cs typeface="Calibri"/>
                <a:sym typeface="Calibri"/>
              </a:rPr>
              <a:t> </a:t>
            </a:r>
            <a:r>
              <a:rPr lang="en-US" sz="2200" dirty="0" err="1">
                <a:latin typeface="Calibri"/>
                <a:ea typeface="Calibri"/>
                <a:cs typeface="Calibri"/>
                <a:sym typeface="Calibri"/>
              </a:rPr>
              <a:t>laborum</a:t>
            </a:r>
            <a:r>
              <a:rPr lang="en-US" sz="2200" dirty="0">
                <a:latin typeface="Calibri"/>
                <a:ea typeface="Calibri"/>
                <a:cs typeface="Calibri"/>
                <a:sym typeface="Calibri"/>
              </a:rPr>
              <a:t>. Duis </a:t>
            </a:r>
            <a:r>
              <a:rPr lang="en-US" sz="2200" dirty="0" err="1">
                <a:latin typeface="Calibri"/>
                <a:ea typeface="Calibri"/>
                <a:cs typeface="Calibri"/>
                <a:sym typeface="Calibri"/>
              </a:rPr>
              <a:t>aute</a:t>
            </a:r>
            <a:r>
              <a:rPr lang="en-US" sz="2200" dirty="0">
                <a:latin typeface="Calibri"/>
                <a:ea typeface="Calibri"/>
                <a:cs typeface="Calibri"/>
                <a:sym typeface="Calibri"/>
              </a:rPr>
              <a:t> </a:t>
            </a:r>
            <a:r>
              <a:rPr lang="en-US" sz="2200" dirty="0" err="1">
                <a:latin typeface="Calibri"/>
                <a:ea typeface="Calibri"/>
                <a:cs typeface="Calibri"/>
                <a:sym typeface="Calibri"/>
              </a:rPr>
              <a:t>irure</a:t>
            </a:r>
            <a:r>
              <a:rPr lang="en-US" sz="2200" dirty="0">
                <a:latin typeface="Calibri"/>
                <a:ea typeface="Calibri"/>
                <a:cs typeface="Calibri"/>
                <a:sym typeface="Calibri"/>
              </a:rPr>
              <a:t> dolor in </a:t>
            </a:r>
            <a:r>
              <a:rPr lang="en-US" sz="2200" dirty="0" err="1">
                <a:latin typeface="Calibri"/>
                <a:ea typeface="Calibri"/>
                <a:cs typeface="Calibri"/>
                <a:sym typeface="Calibri"/>
              </a:rPr>
              <a:t>reprehenderit</a:t>
            </a:r>
            <a:r>
              <a:rPr lang="en-US" sz="2200" dirty="0">
                <a:latin typeface="Calibri"/>
                <a:ea typeface="Calibri"/>
                <a:cs typeface="Calibri"/>
                <a:sym typeface="Calibri"/>
              </a:rPr>
              <a:t> in </a:t>
            </a:r>
            <a:r>
              <a:rPr lang="en-US" sz="2200" dirty="0" err="1">
                <a:latin typeface="Calibri"/>
                <a:ea typeface="Calibri"/>
                <a:cs typeface="Calibri"/>
                <a:sym typeface="Calibri"/>
              </a:rPr>
              <a:t>voluptate</a:t>
            </a:r>
            <a:r>
              <a:rPr lang="en-US" sz="2200" dirty="0">
                <a:latin typeface="Calibri"/>
                <a:ea typeface="Calibri"/>
                <a:cs typeface="Calibri"/>
                <a:sym typeface="Calibri"/>
              </a:rPr>
              <a:t> </a:t>
            </a:r>
            <a:r>
              <a:rPr lang="en-US" sz="2200" dirty="0" err="1">
                <a:latin typeface="Calibri"/>
                <a:ea typeface="Calibri"/>
                <a:cs typeface="Calibri"/>
                <a:sym typeface="Calibri"/>
              </a:rPr>
              <a:t>velit</a:t>
            </a:r>
            <a:r>
              <a:rPr lang="en-US" sz="2200" dirty="0">
                <a:latin typeface="Calibri"/>
                <a:ea typeface="Calibri"/>
                <a:cs typeface="Calibri"/>
                <a:sym typeface="Calibri"/>
              </a:rPr>
              <a:t> </a:t>
            </a:r>
            <a:r>
              <a:rPr lang="en-US" sz="2200" dirty="0" err="1">
                <a:latin typeface="Calibri"/>
                <a:ea typeface="Calibri"/>
                <a:cs typeface="Calibri"/>
                <a:sym typeface="Calibri"/>
              </a:rPr>
              <a:t>esse</a:t>
            </a:r>
            <a:r>
              <a:rPr lang="en-US" sz="2200" dirty="0">
                <a:latin typeface="Calibri"/>
                <a:ea typeface="Calibri"/>
                <a:cs typeface="Calibri"/>
                <a:sym typeface="Calibri"/>
              </a:rPr>
              <a:t> </a:t>
            </a:r>
            <a:r>
              <a:rPr lang="en-US" sz="2200" dirty="0" err="1">
                <a:latin typeface="Calibri"/>
                <a:ea typeface="Calibri"/>
                <a:cs typeface="Calibri"/>
                <a:sym typeface="Calibri"/>
              </a:rPr>
              <a:t>cillum</a:t>
            </a:r>
            <a:r>
              <a:rPr lang="en-US" sz="2200" dirty="0">
                <a:latin typeface="Calibri"/>
                <a:ea typeface="Calibri"/>
                <a:cs typeface="Calibri"/>
                <a:sym typeface="Calibri"/>
              </a:rPr>
              <a:t> dolore </a:t>
            </a:r>
            <a:r>
              <a:rPr lang="en-US" sz="2200" dirty="0" err="1">
                <a:latin typeface="Calibri"/>
                <a:ea typeface="Calibri"/>
                <a:cs typeface="Calibri"/>
                <a:sym typeface="Calibri"/>
              </a:rPr>
              <a:t>eu</a:t>
            </a:r>
            <a:r>
              <a:rPr lang="en-US" sz="2200" dirty="0">
                <a:latin typeface="Calibri"/>
                <a:ea typeface="Calibri"/>
                <a:cs typeface="Calibri"/>
                <a:sym typeface="Calibri"/>
              </a:rPr>
              <a:t> </a:t>
            </a:r>
            <a:r>
              <a:rPr lang="en-US" sz="2200" dirty="0" err="1">
                <a:latin typeface="Calibri"/>
                <a:ea typeface="Calibri"/>
                <a:cs typeface="Calibri"/>
                <a:sym typeface="Calibri"/>
              </a:rPr>
              <a:t>fugiat</a:t>
            </a:r>
            <a:r>
              <a:rPr lang="en-US" sz="2200" dirty="0">
                <a:latin typeface="Calibri"/>
                <a:ea typeface="Calibri"/>
                <a:cs typeface="Calibri"/>
                <a:sym typeface="Calibri"/>
              </a:rPr>
              <a:t> </a:t>
            </a:r>
            <a:r>
              <a:rPr lang="en-US" sz="2200" dirty="0" err="1">
                <a:latin typeface="Calibri"/>
                <a:ea typeface="Calibri"/>
                <a:cs typeface="Calibri"/>
                <a:sym typeface="Calibri"/>
              </a:rPr>
              <a:t>nulla</a:t>
            </a:r>
            <a:r>
              <a:rPr lang="en-US" sz="2200" dirty="0">
                <a:latin typeface="Calibri"/>
                <a:ea typeface="Calibri"/>
                <a:cs typeface="Calibri"/>
                <a:sym typeface="Calibri"/>
              </a:rPr>
              <a:t> </a:t>
            </a:r>
            <a:r>
              <a:rPr lang="en-US" sz="2200" dirty="0" err="1">
                <a:latin typeface="Calibri"/>
                <a:ea typeface="Calibri"/>
                <a:cs typeface="Calibri"/>
                <a:sym typeface="Calibri"/>
              </a:rPr>
              <a:t>pariatur</a:t>
            </a:r>
            <a:r>
              <a:rPr lang="en-US" sz="2200" dirty="0">
                <a:latin typeface="Calibri"/>
                <a:ea typeface="Calibri"/>
                <a:cs typeface="Calibri"/>
                <a:sym typeface="Calibri"/>
              </a:rPr>
              <a:t>. </a:t>
            </a:r>
            <a:r>
              <a:rPr lang="en-US" sz="2200" dirty="0" err="1">
                <a:latin typeface="Calibri"/>
                <a:ea typeface="Calibri"/>
                <a:cs typeface="Calibri"/>
                <a:sym typeface="Calibri"/>
              </a:rPr>
              <a:t>Excepteur</a:t>
            </a:r>
            <a:r>
              <a:rPr lang="en-US" sz="2200" dirty="0">
                <a:latin typeface="Calibri"/>
                <a:ea typeface="Calibri"/>
                <a:cs typeface="Calibri"/>
                <a:sym typeface="Calibri"/>
              </a:rPr>
              <a:t> </a:t>
            </a:r>
            <a:r>
              <a:rPr lang="en-US" sz="2200" dirty="0" err="1">
                <a:latin typeface="Calibri"/>
                <a:ea typeface="Calibri"/>
                <a:cs typeface="Calibri"/>
                <a:sym typeface="Calibri"/>
              </a:rPr>
              <a:t>sint</a:t>
            </a:r>
            <a:r>
              <a:rPr lang="en-US" sz="2200" dirty="0">
                <a:latin typeface="Calibri"/>
                <a:ea typeface="Calibri"/>
                <a:cs typeface="Calibri"/>
                <a:sym typeface="Calibri"/>
              </a:rPr>
              <a:t> </a:t>
            </a:r>
            <a:r>
              <a:rPr lang="en-US" sz="2200" dirty="0" err="1">
                <a:latin typeface="Calibri"/>
                <a:ea typeface="Calibri"/>
                <a:cs typeface="Calibri"/>
                <a:sym typeface="Calibri"/>
              </a:rPr>
              <a:t>occaecat</a:t>
            </a:r>
            <a:r>
              <a:rPr lang="en-US" sz="2200" dirty="0">
                <a:latin typeface="Calibri"/>
                <a:ea typeface="Calibri"/>
                <a:cs typeface="Calibri"/>
                <a:sym typeface="Calibri"/>
              </a:rPr>
              <a:t> </a:t>
            </a:r>
            <a:r>
              <a:rPr lang="en-US" sz="2200" dirty="0" err="1">
                <a:latin typeface="Calibri"/>
                <a:ea typeface="Calibri"/>
                <a:cs typeface="Calibri"/>
                <a:sym typeface="Calibri"/>
              </a:rPr>
              <a:t>cupidatat</a:t>
            </a:r>
            <a:r>
              <a:rPr lang="en-US" sz="2200" dirty="0">
                <a:latin typeface="Calibri"/>
                <a:ea typeface="Calibri"/>
                <a:cs typeface="Calibri"/>
                <a:sym typeface="Calibri"/>
              </a:rPr>
              <a:t> non </a:t>
            </a:r>
            <a:r>
              <a:rPr lang="en-US" sz="2200" dirty="0" err="1">
                <a:latin typeface="Calibri"/>
                <a:ea typeface="Calibri"/>
                <a:cs typeface="Calibri"/>
                <a:sym typeface="Calibri"/>
              </a:rPr>
              <a:t>proident</a:t>
            </a:r>
            <a:r>
              <a:rPr lang="en-US" sz="2200" dirty="0">
                <a:latin typeface="Calibri"/>
                <a:ea typeface="Calibri"/>
                <a:cs typeface="Calibri"/>
                <a:sym typeface="Calibri"/>
              </a:rPr>
              <a:t>, sunt in culpa qui </a:t>
            </a:r>
            <a:r>
              <a:rPr lang="en-US" sz="2200" dirty="0" err="1">
                <a:latin typeface="Calibri"/>
                <a:ea typeface="Calibri"/>
                <a:cs typeface="Calibri"/>
                <a:sym typeface="Calibri"/>
              </a:rPr>
              <a:t>officia</a:t>
            </a:r>
            <a:r>
              <a:rPr lang="en-US" sz="2200" dirty="0">
                <a:latin typeface="Calibri"/>
                <a:ea typeface="Calibri"/>
                <a:cs typeface="Calibri"/>
                <a:sym typeface="Calibri"/>
              </a:rPr>
              <a:t> </a:t>
            </a:r>
            <a:r>
              <a:rPr lang="en-US" sz="2200" dirty="0" err="1">
                <a:latin typeface="Calibri"/>
                <a:ea typeface="Calibri"/>
                <a:cs typeface="Calibri"/>
                <a:sym typeface="Calibri"/>
              </a:rPr>
              <a:t>deserunt</a:t>
            </a:r>
            <a:r>
              <a:rPr lang="en-US" sz="2200" dirty="0">
                <a:latin typeface="Calibri"/>
                <a:ea typeface="Calibri"/>
                <a:cs typeface="Calibri"/>
                <a:sym typeface="Calibri"/>
              </a:rPr>
              <a:t> </a:t>
            </a:r>
            <a:r>
              <a:rPr lang="en-US" sz="2200" dirty="0" err="1">
                <a:latin typeface="Calibri"/>
                <a:ea typeface="Calibri"/>
                <a:cs typeface="Calibri"/>
                <a:sym typeface="Calibri"/>
              </a:rPr>
              <a:t>mollit</a:t>
            </a:r>
            <a:r>
              <a:rPr lang="en-US" sz="2200" dirty="0">
                <a:latin typeface="Calibri"/>
                <a:ea typeface="Calibri"/>
                <a:cs typeface="Calibri"/>
                <a:sym typeface="Calibri"/>
              </a:rPr>
              <a:t> </a:t>
            </a:r>
            <a:r>
              <a:rPr lang="en-US" sz="2200" dirty="0" err="1">
                <a:latin typeface="Calibri"/>
                <a:ea typeface="Calibri"/>
                <a:cs typeface="Calibri"/>
                <a:sym typeface="Calibri"/>
              </a:rPr>
              <a:t>anim</a:t>
            </a:r>
            <a:r>
              <a:rPr lang="en-US" sz="2200" dirty="0">
                <a:latin typeface="Calibri"/>
                <a:ea typeface="Calibri"/>
                <a:cs typeface="Calibri"/>
                <a:sym typeface="Calibri"/>
              </a:rPr>
              <a:t> id </a:t>
            </a:r>
            <a:r>
              <a:rPr lang="en-US" sz="2200" dirty="0" err="1">
                <a:latin typeface="Calibri"/>
                <a:ea typeface="Calibri"/>
                <a:cs typeface="Calibri"/>
                <a:sym typeface="Calibri"/>
              </a:rPr>
              <a:t>est</a:t>
            </a:r>
            <a:r>
              <a:rPr lang="en-US" sz="2200" dirty="0">
                <a:latin typeface="Calibri"/>
                <a:ea typeface="Calibri"/>
                <a:cs typeface="Calibri"/>
                <a:sym typeface="Calibri"/>
              </a:rPr>
              <a:t> </a:t>
            </a:r>
            <a:r>
              <a:rPr lang="en-US" sz="2200" dirty="0" err="1">
                <a:latin typeface="Calibri"/>
                <a:ea typeface="Calibri"/>
                <a:cs typeface="Calibri"/>
                <a:sym typeface="Calibri"/>
              </a:rPr>
              <a:t>laborum</a:t>
            </a:r>
            <a:r>
              <a:rPr lang="en-US" sz="2200" dirty="0">
                <a:latin typeface="Calibri"/>
                <a:ea typeface="Calibri"/>
                <a:cs typeface="Calibri"/>
                <a:sym typeface="Calibri"/>
              </a:rPr>
              <a:t>.</a:t>
            </a:r>
            <a:endParaRPr lang="en-US" sz="2200" dirty="0"/>
          </a:p>
        </p:txBody>
      </p:sp>
    </p:spTree>
    <p:extLst>
      <p:ext uri="{BB962C8B-B14F-4D97-AF65-F5344CB8AC3E}">
        <p14:creationId xmlns:p14="http://schemas.microsoft.com/office/powerpoint/2010/main" val="4238231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9C3D7-3C8E-7AE2-BFA6-96EA87F90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BBD67A-0FF1-13A9-1797-822DF447F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95B03-A8E3-EF73-75E6-56925AD0B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6D07870-DB3B-63BF-F559-669F28E71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6A2DE5-950D-B9FE-0320-69F2A6A9B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F29E-E7E7-4EA9-98E1-79F38066F9A3}" type="slidenum">
              <a:rPr lang="en-US" smtClean="0"/>
              <a:t>‹#›</a:t>
            </a:fld>
            <a:endParaRPr lang="en-US"/>
          </a:p>
        </p:txBody>
      </p:sp>
    </p:spTree>
    <p:extLst>
      <p:ext uri="{BB962C8B-B14F-4D97-AF65-F5344CB8AC3E}">
        <p14:creationId xmlns:p14="http://schemas.microsoft.com/office/powerpoint/2010/main" val="26837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2uaspok3UK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drive.google.com/file/d/1OqOSeKao0Qii2Eo6BF9ECj6TB1AkFlfv/view?usp=sharing" TargetMode="External"/><Relationship Id="rId5" Type="http://schemas.microsoft.com/office/2007/relationships/hdphoto" Target="../media/hdphoto1.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assets-global.website-files.com/61e9ed8efb92171b37cbfbfa/64596daa5b04410cb3d218cc_RL_VIRFL_identify-question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www.youtube.com/watch?v=58-Sih184H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drive.google.com/file/d/1EvboYbOm9KnUfQty0JHDJEcQMoS3q19X/view?usp=sharing" TargetMode="External"/><Relationship Id="rId5" Type="http://schemas.openxmlformats.org/officeDocument/2006/relationships/image" Target="../media/image22.png"/><Relationship Id="rId4" Type="http://schemas.openxmlformats.org/officeDocument/2006/relationships/hyperlink" Target="https://drive.google.com/file/d/1ZmfnL6uJs_VFgBVWGUcKiODGBPGSTZp4/view?usp=shar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hlepKgpZAuoFE9vKAPBGm07DTndxBi8E/view?usp=shar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youtube.com/watch?v=nX3kNk3NrJ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O8YAZ47JlYwFgq_5uO_-akPs2GaDvCC4/view?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rive.google.com/file/d/1Y3l7eCINxb7EUbKLsFNjK15r6lo2o7bY/view?usp=sharin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A3AFFD-4DF1-08C1-4397-B01CCF160159}"/>
              </a:ext>
            </a:extLst>
          </p:cNvPr>
          <p:cNvSpPr/>
          <p:nvPr/>
        </p:nvSpPr>
        <p:spPr>
          <a:xfrm>
            <a:off x="4619647" y="2593357"/>
            <a:ext cx="2777494"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0E89F9CE-DE3C-02CD-B76C-3BD560889C4C}"/>
              </a:ext>
            </a:extLst>
          </p:cNvPr>
          <p:cNvSpPr/>
          <p:nvPr/>
        </p:nvSpPr>
        <p:spPr>
          <a:xfrm>
            <a:off x="4575263" y="2555257"/>
            <a:ext cx="2777494"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Google Shape;140;gf0ab268930_0_70">
            <a:extLst>
              <a:ext uri="{FF2B5EF4-FFF2-40B4-BE49-F238E27FC236}">
                <a16:creationId xmlns:a16="http://schemas.microsoft.com/office/drawing/2014/main" id="{87CC7950-35A6-116B-94EA-2564D8536735}"/>
              </a:ext>
            </a:extLst>
          </p:cNvPr>
          <p:cNvSpPr txBox="1">
            <a:spLocks noGrp="1"/>
          </p:cNvSpPr>
          <p:nvPr>
            <p:ph type="subTitle" idx="4294967295"/>
          </p:nvPr>
        </p:nvSpPr>
        <p:spPr>
          <a:xfrm>
            <a:off x="4706937" y="2520950"/>
            <a:ext cx="2778125" cy="458788"/>
          </a:xfrm>
          <a:prstGeom prst="rect">
            <a:avLst/>
          </a:prstGeom>
          <a:noFill/>
          <a:ln>
            <a:noFill/>
          </a:ln>
        </p:spPr>
        <p:txBody>
          <a:bodyPr spcFirstLastPara="1" wrap="square" lIns="91425" tIns="45700" rIns="91425" bIns="45700" anchor="t" anchorCtr="0">
            <a:normAutofit lnSpcReduction="10000"/>
          </a:bodyPr>
          <a:lstStyle/>
          <a:p>
            <a:pPr marL="342900" lvl="0" indent="-317500" algn="l" rtl="0">
              <a:lnSpc>
                <a:spcPct val="100000"/>
              </a:lnSpc>
              <a:spcBef>
                <a:spcPts val="600"/>
              </a:spcBef>
              <a:spcAft>
                <a:spcPts val="0"/>
              </a:spcAft>
              <a:buClr>
                <a:schemeClr val="accent1"/>
              </a:buClr>
              <a:buSzPts val="2400"/>
              <a:buNone/>
            </a:pPr>
            <a:r>
              <a:rPr lang="en-US" sz="2000" b="1" dirty="0">
                <a:solidFill>
                  <a:srgbClr val="793889"/>
                </a:solidFill>
                <a:latin typeface="Trebuchet MS" panose="020B0603020202020204" pitchFamily="34" charset="0"/>
                <a:ea typeface="Calibri"/>
                <a:cs typeface="Calibri"/>
                <a:sym typeface="Calibri"/>
              </a:rPr>
              <a:t>Module 2, Session 6</a:t>
            </a:r>
          </a:p>
        </p:txBody>
      </p:sp>
      <p:sp>
        <p:nvSpPr>
          <p:cNvPr id="8" name="TextBox 7">
            <a:extLst>
              <a:ext uri="{FF2B5EF4-FFF2-40B4-BE49-F238E27FC236}">
                <a16:creationId xmlns:a16="http://schemas.microsoft.com/office/drawing/2014/main" id="{8D9D6B0E-116F-82E1-E1C5-CC4E2F3DC088}"/>
              </a:ext>
            </a:extLst>
          </p:cNvPr>
          <p:cNvSpPr txBox="1"/>
          <p:nvPr/>
        </p:nvSpPr>
        <p:spPr>
          <a:xfrm>
            <a:off x="927922" y="1037223"/>
            <a:ext cx="9506654" cy="1261884"/>
          </a:xfrm>
          <a:prstGeom prst="rect">
            <a:avLst/>
          </a:prstGeom>
          <a:noFill/>
        </p:spPr>
        <p:txBody>
          <a:bodyPr wrap="square" lIns="91440" tIns="45720" rIns="91440" bIns="45720" rtlCol="0" anchor="t">
            <a:spAutoFit/>
          </a:bodyPr>
          <a:lstStyle/>
          <a:p>
            <a:pPr algn="ctr"/>
            <a:r>
              <a:rPr lang="en-US" sz="4400" b="1" dirty="0">
                <a:latin typeface="Trebuchet MS"/>
              </a:rPr>
              <a:t>Fundamentals of Literacy Coaching</a:t>
            </a:r>
            <a:endParaRPr lang="en-US" sz="4400" b="1" dirty="0">
              <a:latin typeface="Trebuchet MS" panose="020B0603020202020204" pitchFamily="34" charset="0"/>
            </a:endParaRPr>
          </a:p>
          <a:p>
            <a:pPr algn="ctr"/>
            <a:r>
              <a:rPr lang="en-US" sz="3200" dirty="0">
                <a:latin typeface="Trebuchet MS"/>
              </a:rPr>
              <a:t>Professional Development Modules</a:t>
            </a:r>
            <a:endParaRPr lang="en-US" sz="3200" dirty="0">
              <a:latin typeface="Trebuchet MS" panose="020B0603020202020204" pitchFamily="34" charset="0"/>
            </a:endParaRPr>
          </a:p>
        </p:txBody>
      </p:sp>
      <p:sp>
        <p:nvSpPr>
          <p:cNvPr id="13" name="Rectangle 12">
            <a:extLst>
              <a:ext uri="{FF2B5EF4-FFF2-40B4-BE49-F238E27FC236}">
                <a16:creationId xmlns:a16="http://schemas.microsoft.com/office/drawing/2014/main" id="{55A414B6-74CB-DA51-7E36-9EF46163D3CB}"/>
              </a:ext>
            </a:extLst>
          </p:cNvPr>
          <p:cNvSpPr/>
          <p:nvPr/>
        </p:nvSpPr>
        <p:spPr>
          <a:xfrm>
            <a:off x="3650625" y="3196476"/>
            <a:ext cx="4993939"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1FCF1805-5D95-3951-3404-C3A62E915CA4}"/>
              </a:ext>
            </a:extLst>
          </p:cNvPr>
          <p:cNvSpPr/>
          <p:nvPr/>
        </p:nvSpPr>
        <p:spPr>
          <a:xfrm>
            <a:off x="3606241" y="3158376"/>
            <a:ext cx="4993939"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Google Shape;140;gf0ab268930_0_70">
            <a:extLst>
              <a:ext uri="{FF2B5EF4-FFF2-40B4-BE49-F238E27FC236}">
                <a16:creationId xmlns:a16="http://schemas.microsoft.com/office/drawing/2014/main" id="{B466896E-8924-CE51-C398-93C596086B48}"/>
              </a:ext>
            </a:extLst>
          </p:cNvPr>
          <p:cNvSpPr txBox="1">
            <a:spLocks/>
          </p:cNvSpPr>
          <p:nvPr/>
        </p:nvSpPr>
        <p:spPr>
          <a:xfrm>
            <a:off x="2977966" y="3158376"/>
            <a:ext cx="6250487" cy="757710"/>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17500">
              <a:lnSpc>
                <a:spcPct val="100000"/>
              </a:lnSpc>
              <a:spcBef>
                <a:spcPts val="600"/>
              </a:spcBef>
              <a:buClr>
                <a:schemeClr val="accent1"/>
              </a:buClr>
              <a:buSzPts val="2400"/>
            </a:pPr>
            <a:r>
              <a:rPr lang="en-US" sz="1400" b="1" dirty="0">
                <a:solidFill>
                  <a:srgbClr val="793889"/>
                </a:solidFill>
                <a:latin typeface="Trebuchet MS" panose="020B0603020202020204" pitchFamily="34" charset="0"/>
                <a:ea typeface="Calibri"/>
                <a:cs typeface="Calibri"/>
                <a:sym typeface="Calibri"/>
              </a:rPr>
              <a:t>Selecting and Applying Methods to Support Teacher Growth</a:t>
            </a:r>
          </a:p>
        </p:txBody>
      </p:sp>
    </p:spTree>
    <p:extLst>
      <p:ext uri="{BB962C8B-B14F-4D97-AF65-F5344CB8AC3E}">
        <p14:creationId xmlns:p14="http://schemas.microsoft.com/office/powerpoint/2010/main" val="1041038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765AD-FAED-B610-3F28-E9DB73D9A7DF}"/>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11645E51-E748-11FE-C70B-83E793DCA73E}"/>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10</a:t>
            </a:fld>
            <a:endParaRPr dirty="0"/>
          </a:p>
        </p:txBody>
      </p:sp>
      <p:sp>
        <p:nvSpPr>
          <p:cNvPr id="7" name="Google Shape;412;p21">
            <a:extLst>
              <a:ext uri="{FF2B5EF4-FFF2-40B4-BE49-F238E27FC236}">
                <a16:creationId xmlns:a16="http://schemas.microsoft.com/office/drawing/2014/main" id="{C2E74399-6DCC-DFA8-ECFE-C1AD4EE9AB44}"/>
              </a:ext>
            </a:extLst>
          </p:cNvPr>
          <p:cNvSpPr txBox="1">
            <a:spLocks/>
          </p:cNvSpPr>
          <p:nvPr/>
        </p:nvSpPr>
        <p:spPr>
          <a:xfrm>
            <a:off x="982980" y="1633469"/>
            <a:ext cx="9704831" cy="78109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Selecting and Applying Appropriate Coaching Methods</a:t>
            </a:r>
            <a:endParaRPr lang="en-US" sz="3200" b="1" dirty="0"/>
          </a:p>
        </p:txBody>
      </p:sp>
      <p:sp>
        <p:nvSpPr>
          <p:cNvPr id="9" name="Google Shape;413;p21">
            <a:extLst>
              <a:ext uri="{FF2B5EF4-FFF2-40B4-BE49-F238E27FC236}">
                <a16:creationId xmlns:a16="http://schemas.microsoft.com/office/drawing/2014/main" id="{1B61CBCC-8CE3-1FC4-76D7-D20F39C455C0}"/>
              </a:ext>
            </a:extLst>
          </p:cNvPr>
          <p:cNvSpPr txBox="1"/>
          <p:nvPr/>
        </p:nvSpPr>
        <p:spPr>
          <a:xfrm>
            <a:off x="1694688" y="1030094"/>
            <a:ext cx="4224638"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11" name="Google Shape;415;p21">
            <a:extLst>
              <a:ext uri="{FF2B5EF4-FFF2-40B4-BE49-F238E27FC236}">
                <a16:creationId xmlns:a16="http://schemas.microsoft.com/office/drawing/2014/main" id="{44FA6D7D-54E9-606F-E831-29AA458E0EEF}"/>
              </a:ext>
            </a:extLst>
          </p:cNvPr>
          <p:cNvPicPr preferRelativeResize="0"/>
          <p:nvPr/>
        </p:nvPicPr>
        <p:blipFill rotWithShape="1">
          <a:blip r:embed="rId3">
            <a:alphaModFix/>
          </a:blip>
          <a:srcRect/>
          <a:stretch/>
        </p:blipFill>
        <p:spPr>
          <a:xfrm>
            <a:off x="987553" y="1086833"/>
            <a:ext cx="597407" cy="471255"/>
          </a:xfrm>
          <a:prstGeom prst="rect">
            <a:avLst/>
          </a:prstGeom>
          <a:noFill/>
          <a:ln>
            <a:noFill/>
          </a:ln>
        </p:spPr>
      </p:pic>
      <p:pic>
        <p:nvPicPr>
          <p:cNvPr id="3" name="Picture 2">
            <a:extLst>
              <a:ext uri="{FF2B5EF4-FFF2-40B4-BE49-F238E27FC236}">
                <a16:creationId xmlns:a16="http://schemas.microsoft.com/office/drawing/2014/main" id="{15B92129-B2D6-9A60-C319-4AFBE3C89AFF}"/>
              </a:ext>
            </a:extLst>
          </p:cNvPr>
          <p:cNvPicPr>
            <a:picLocks noChangeAspect="1"/>
          </p:cNvPicPr>
          <p:nvPr/>
        </p:nvPicPr>
        <p:blipFill>
          <a:blip r:embed="rId4"/>
          <a:stretch>
            <a:fillRect/>
          </a:stretch>
        </p:blipFill>
        <p:spPr>
          <a:xfrm>
            <a:off x="7384925" y="2267866"/>
            <a:ext cx="3587875" cy="3587875"/>
          </a:xfrm>
          <a:prstGeom prst="rect">
            <a:avLst/>
          </a:prstGeom>
        </p:spPr>
      </p:pic>
      <p:sp>
        <p:nvSpPr>
          <p:cNvPr id="4" name="Google Shape;219;p50">
            <a:extLst>
              <a:ext uri="{FF2B5EF4-FFF2-40B4-BE49-F238E27FC236}">
                <a16:creationId xmlns:a16="http://schemas.microsoft.com/office/drawing/2014/main" id="{78ECDA74-9B91-DC67-50D4-2A491B69883B}"/>
              </a:ext>
            </a:extLst>
          </p:cNvPr>
          <p:cNvSpPr txBox="1"/>
          <p:nvPr/>
        </p:nvSpPr>
        <p:spPr>
          <a:xfrm flipH="1">
            <a:off x="8022332" y="5855740"/>
            <a:ext cx="2474978"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From The Impact Cycle</a:t>
            </a:r>
            <a:endParaRPr dirty="0"/>
          </a:p>
        </p:txBody>
      </p:sp>
      <p:sp>
        <p:nvSpPr>
          <p:cNvPr id="8" name="TextBox 7">
            <a:extLst>
              <a:ext uri="{FF2B5EF4-FFF2-40B4-BE49-F238E27FC236}">
                <a16:creationId xmlns:a16="http://schemas.microsoft.com/office/drawing/2014/main" id="{88116DD8-B4F3-0B01-4106-C7EB2D98818C}"/>
              </a:ext>
            </a:extLst>
          </p:cNvPr>
          <p:cNvSpPr txBox="1"/>
          <p:nvPr/>
        </p:nvSpPr>
        <p:spPr>
          <a:xfrm>
            <a:off x="982980" y="2416386"/>
            <a:ext cx="6108192" cy="3416320"/>
          </a:xfrm>
          <a:prstGeom prst="rect">
            <a:avLst/>
          </a:prstGeom>
          <a:noFill/>
        </p:spPr>
        <p:txBody>
          <a:bodyPr wrap="square">
            <a:spAutoFit/>
          </a:bodyPr>
          <a:lstStyle/>
          <a:p>
            <a:pPr marL="0" marR="0" lvl="0" indent="0" algn="l" rtl="0">
              <a:lnSpc>
                <a:spcPct val="100000"/>
              </a:lnSpc>
              <a:spcBef>
                <a:spcPts val="0"/>
              </a:spcBef>
              <a:spcAft>
                <a:spcPts val="0"/>
              </a:spcAft>
              <a:buNone/>
            </a:pPr>
            <a:r>
              <a:rPr lang="en-US" sz="2400" b="1" i="0" u="none" strike="noStrike" cap="none" dirty="0">
                <a:solidFill>
                  <a:srgbClr val="221E1F"/>
                </a:solidFill>
                <a:latin typeface="Calibri"/>
                <a:ea typeface="Calibri"/>
                <a:cs typeface="Calibri"/>
                <a:sym typeface="Calibri"/>
              </a:rPr>
              <a:t>THREE APPROACHES TO COACHING:</a:t>
            </a:r>
            <a:endParaRPr lang="en-US" sz="2400" b="0" i="0" u="none" strike="noStrike" cap="none" dirty="0">
              <a:solidFill>
                <a:srgbClr val="221E1F"/>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It is very important for leaders to adopt the right approach to coaching for the kind of change they hope to see. Indeed, choosing the wrong coaching model can cause problems—like choosing a plumber to wire your house. For that reason, Jim Knight divides coaching into three approaches: facilitative, directive, and dialogical.</a:t>
            </a:r>
            <a:endParaRPr lang="en-US" sz="2400" dirty="0"/>
          </a:p>
        </p:txBody>
      </p:sp>
    </p:spTree>
    <p:extLst>
      <p:ext uri="{BB962C8B-B14F-4D97-AF65-F5344CB8AC3E}">
        <p14:creationId xmlns:p14="http://schemas.microsoft.com/office/powerpoint/2010/main" val="330968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2ABDC-6A9B-371B-565D-EB01A5A5AA0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52AEFDE-F638-BF66-EFE5-9C9232EA4730}"/>
              </a:ext>
            </a:extLst>
          </p:cNvPr>
          <p:cNvSpPr txBox="1"/>
          <p:nvPr/>
        </p:nvSpPr>
        <p:spPr>
          <a:xfrm>
            <a:off x="365760" y="963168"/>
            <a:ext cx="10021824"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Selecting and Applying Appropriate Coaching Methods</a:t>
            </a:r>
            <a:endParaRPr lang="en-US" sz="3200" b="1" dirty="0"/>
          </a:p>
        </p:txBody>
      </p:sp>
      <p:sp>
        <p:nvSpPr>
          <p:cNvPr id="2" name="Google Shape;228;p51">
            <a:extLst>
              <a:ext uri="{FF2B5EF4-FFF2-40B4-BE49-F238E27FC236}">
                <a16:creationId xmlns:a16="http://schemas.microsoft.com/office/drawing/2014/main" id="{F0453DFE-AC14-EA1F-3EC4-8B56B0386BCE}"/>
              </a:ext>
            </a:extLst>
          </p:cNvPr>
          <p:cNvSpPr/>
          <p:nvPr/>
        </p:nvSpPr>
        <p:spPr>
          <a:xfrm>
            <a:off x="365760" y="1755647"/>
            <a:ext cx="11143488"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libri"/>
                <a:ea typeface="Calibri"/>
                <a:cs typeface="Calibri"/>
                <a:sym typeface="Calibri"/>
              </a:rPr>
              <a:t>FACILITATIVE COACHING: </a:t>
            </a:r>
            <a:r>
              <a:rPr lang="en-US" sz="2400" b="0" i="0" u="none" strike="noStrike" cap="none" dirty="0">
                <a:solidFill>
                  <a:srgbClr val="000000"/>
                </a:solidFill>
                <a:latin typeface="Calibri"/>
                <a:ea typeface="Calibri"/>
                <a:cs typeface="Calibri"/>
                <a:sym typeface="Calibri"/>
              </a:rPr>
              <a:t>The Sounding Board.</a:t>
            </a:r>
          </a:p>
          <a:p>
            <a:pPr marL="0" marR="0" lvl="0" indent="0" algn="l" rtl="0">
              <a:lnSpc>
                <a:spcPct val="100000"/>
              </a:lnSpc>
              <a:spcBef>
                <a:spcPts val="0"/>
              </a:spcBef>
              <a:spcAft>
                <a:spcPts val="0"/>
              </a:spcAft>
              <a:buNone/>
            </a:pPr>
            <a:endParaRPr sz="2400"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These coaches encourage teachers to share their ideas openly. They refrain from sharing their own expertise or suggestions with respect to what a teacher can do to get better. This approach may be used in all types of situations, so it has the potential to address issues that dialogical or directive coaching is not able to address. The relationship is based on equality.</a:t>
            </a:r>
            <a:endParaRPr sz="2400" dirty="0"/>
          </a:p>
        </p:txBody>
      </p:sp>
      <p:pic>
        <p:nvPicPr>
          <p:cNvPr id="3" name="Picture 2">
            <a:extLst>
              <a:ext uri="{FF2B5EF4-FFF2-40B4-BE49-F238E27FC236}">
                <a16:creationId xmlns:a16="http://schemas.microsoft.com/office/drawing/2014/main" id="{DC138FCC-2399-42B2-3215-4A0204B8C699}"/>
              </a:ext>
            </a:extLst>
          </p:cNvPr>
          <p:cNvPicPr>
            <a:picLocks noChangeAspect="1"/>
          </p:cNvPicPr>
          <p:nvPr/>
        </p:nvPicPr>
        <p:blipFill>
          <a:blip r:embed="rId3"/>
          <a:stretch>
            <a:fillRect/>
          </a:stretch>
        </p:blipFill>
        <p:spPr>
          <a:xfrm>
            <a:off x="4694437" y="4089956"/>
            <a:ext cx="6639350" cy="2218944"/>
          </a:xfrm>
          <a:prstGeom prst="rect">
            <a:avLst/>
          </a:prstGeom>
        </p:spPr>
      </p:pic>
      <p:sp>
        <p:nvSpPr>
          <p:cNvPr id="6" name="TextBox 5">
            <a:extLst>
              <a:ext uri="{FF2B5EF4-FFF2-40B4-BE49-F238E27FC236}">
                <a16:creationId xmlns:a16="http://schemas.microsoft.com/office/drawing/2014/main" id="{50741830-36E5-8F59-D6DF-D676DC9CB721}"/>
              </a:ext>
            </a:extLst>
          </p:cNvPr>
          <p:cNvSpPr txBox="1"/>
          <p:nvPr/>
        </p:nvSpPr>
        <p:spPr>
          <a:xfrm flipH="1">
            <a:off x="363093" y="4965954"/>
            <a:ext cx="3340234" cy="646331"/>
          </a:xfrm>
          <a:prstGeom prst="rect">
            <a:avLst/>
          </a:prstGeom>
          <a:noFill/>
        </p:spPr>
        <p:txBody>
          <a:bodyPr wrap="square" lIns="91440" tIns="45720" rIns="91440" bIns="45720" anchor="t">
            <a:spAutoFit/>
          </a:bodyPr>
          <a:lstStyle/>
          <a:p>
            <a:r>
              <a:rPr lang="en-US" sz="1800" b="0" i="1" u="none" strike="noStrike" cap="none" dirty="0">
                <a:solidFill>
                  <a:srgbClr val="000000"/>
                </a:solidFill>
                <a:latin typeface="Calibri"/>
                <a:ea typeface="Calibri"/>
                <a:cs typeface="Calibri"/>
                <a:sym typeface="Calibri"/>
              </a:rPr>
              <a:t>From The Impact Cycle</a:t>
            </a:r>
            <a:r>
              <a:rPr lang="en-US" i="1" dirty="0">
                <a:solidFill>
                  <a:srgbClr val="000000"/>
                </a:solidFill>
                <a:latin typeface="Calibri"/>
                <a:ea typeface="Calibri"/>
                <a:cs typeface="Calibri"/>
                <a:sym typeface="Calibri"/>
              </a:rPr>
              <a:t> </a:t>
            </a:r>
            <a:endParaRPr lang="en-US" dirty="0">
              <a:solidFill>
                <a:srgbClr val="000000"/>
              </a:solidFill>
              <a:latin typeface="Calibri"/>
              <a:ea typeface="Calibri"/>
              <a:cs typeface="Calibri"/>
              <a:sym typeface="Calibri"/>
            </a:endParaRPr>
          </a:p>
          <a:p>
            <a:r>
              <a:rPr lang="en-US" dirty="0">
                <a:solidFill>
                  <a:srgbClr val="000000"/>
                </a:solidFill>
                <a:latin typeface="Calibri"/>
                <a:ea typeface="Calibri"/>
                <a:cs typeface="Calibri"/>
                <a:sym typeface="Calibri"/>
              </a:rPr>
              <a:t>by Jim</a:t>
            </a:r>
            <a:r>
              <a:rPr lang="en-US" sz="1800" b="0" u="none" strike="noStrike" cap="none" dirty="0">
                <a:solidFill>
                  <a:srgbClr val="000000"/>
                </a:solidFill>
                <a:latin typeface="Calibri"/>
                <a:ea typeface="Calibri"/>
                <a:cs typeface="Calibri"/>
                <a:sym typeface="Calibri"/>
              </a:rPr>
              <a:t> Knight</a:t>
            </a:r>
            <a:endParaRPr lang="en-US">
              <a:ea typeface="Calibri"/>
              <a:cs typeface="Calibri"/>
            </a:endParaRPr>
          </a:p>
        </p:txBody>
      </p:sp>
      <p:sp>
        <p:nvSpPr>
          <p:cNvPr id="4" name="Slide Number Placeholder 3">
            <a:extLst>
              <a:ext uri="{FF2B5EF4-FFF2-40B4-BE49-F238E27FC236}">
                <a16:creationId xmlns:a16="http://schemas.microsoft.com/office/drawing/2014/main" id="{058B1DB1-E872-B700-B6DE-30F391EA8AFE}"/>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11</a:t>
            </a:fld>
            <a:endParaRPr lang="en-US" dirty="0"/>
          </a:p>
        </p:txBody>
      </p:sp>
    </p:spTree>
    <p:extLst>
      <p:ext uri="{BB962C8B-B14F-4D97-AF65-F5344CB8AC3E}">
        <p14:creationId xmlns:p14="http://schemas.microsoft.com/office/powerpoint/2010/main" val="171121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22EEC-6940-6600-337B-B4E886D79D6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642C832-C7E2-F9D8-1BFF-C455B24A56A5}"/>
              </a:ext>
            </a:extLst>
          </p:cNvPr>
          <p:cNvSpPr txBox="1"/>
          <p:nvPr/>
        </p:nvSpPr>
        <p:spPr>
          <a:xfrm>
            <a:off x="670560" y="963168"/>
            <a:ext cx="10107168"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Selecting and Applying Appropriate Coaching Methods</a:t>
            </a:r>
            <a:endParaRPr lang="en-US" sz="3200" b="1" dirty="0"/>
          </a:p>
        </p:txBody>
      </p:sp>
      <p:sp>
        <p:nvSpPr>
          <p:cNvPr id="9" name="TextBox 8">
            <a:extLst>
              <a:ext uri="{FF2B5EF4-FFF2-40B4-BE49-F238E27FC236}">
                <a16:creationId xmlns:a16="http://schemas.microsoft.com/office/drawing/2014/main" id="{629C0B7A-7802-0130-51D9-2719DB66F802}"/>
              </a:ext>
            </a:extLst>
          </p:cNvPr>
          <p:cNvSpPr txBox="1"/>
          <p:nvPr/>
        </p:nvSpPr>
        <p:spPr>
          <a:xfrm>
            <a:off x="669417" y="1553875"/>
            <a:ext cx="7683980" cy="4308872"/>
          </a:xfrm>
          <a:prstGeom prst="rect">
            <a:avLst/>
          </a:prstGeom>
          <a:noFill/>
        </p:spPr>
        <p:txBody>
          <a:bodyPr wrap="square" lIns="91440" tIns="45720" rIns="91440" bIns="45720" anchor="t">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libri"/>
                <a:ea typeface="Calibri"/>
                <a:cs typeface="Calibri"/>
                <a:sym typeface="Calibri"/>
              </a:rPr>
              <a:t>CO-PLANNING FOR FACILITATIVE COACHING</a:t>
            </a:r>
            <a:endParaRPr lang="en-US" sz="2400" dirty="0"/>
          </a:p>
          <a:p>
            <a:pPr marL="0" marR="0" lvl="0" indent="0" algn="l" rtl="0">
              <a:lnSpc>
                <a:spcPct val="100000"/>
              </a:lnSpc>
              <a:spcBef>
                <a:spcPts val="0"/>
              </a:spcBef>
              <a:spcAft>
                <a:spcPts val="0"/>
              </a:spcAft>
              <a:buNone/>
            </a:pPr>
            <a:endParaRPr lang="en-US" sz="2000" b="0" i="0" u="none" strike="noStrike" cap="none" dirty="0">
              <a:solidFill>
                <a:srgbClr val="000000"/>
              </a:solidFill>
              <a:latin typeface="Calibri"/>
              <a:ea typeface="Calibri"/>
              <a:cs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Co-planning may be a good fit for the facilitative coaching model. While listening to the teacher, the coach may highlight the importance of items that are part of lesson planning without providing specific guidance in these areas:</a:t>
            </a:r>
            <a:endParaRPr lang="en-US" sz="2400" dirty="0"/>
          </a:p>
          <a:p>
            <a:pPr marL="0" marR="0" lvl="0" indent="0" algn="l" rtl="0">
              <a:lnSpc>
                <a:spcPct val="100000"/>
              </a:lnSpc>
              <a:spcBef>
                <a:spcPts val="0"/>
              </a:spcBef>
              <a:spcAft>
                <a:spcPts val="0"/>
              </a:spcAft>
              <a:buNone/>
            </a:pPr>
            <a:endParaRPr lang="en-US" sz="800" b="0" i="0" u="none" strike="noStrike" cap="none" dirty="0">
              <a:solidFill>
                <a:srgbClr val="000000"/>
              </a:solidFill>
              <a:latin typeface="Calibri"/>
              <a:ea typeface="Calibri"/>
              <a:cs typeface="Calibri"/>
            </a:endParaRPr>
          </a:p>
          <a:p>
            <a:pPr marL="461645" marR="0" lvl="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a. Essential standards,</a:t>
            </a:r>
            <a:endParaRPr lang="en-US" sz="2400" dirty="0">
              <a:ea typeface="Calibri"/>
              <a:cs typeface="Calibri"/>
            </a:endParaRPr>
          </a:p>
          <a:p>
            <a:pPr marL="461645" marR="0" lvl="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b. Assessments,</a:t>
            </a:r>
            <a:endParaRPr lang="en-US" sz="2400" dirty="0">
              <a:ea typeface="Calibri"/>
              <a:cs typeface="Calibri"/>
            </a:endParaRPr>
          </a:p>
          <a:p>
            <a:pPr marL="461645" marR="0" lvl="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Teaching strategies,</a:t>
            </a:r>
            <a:endParaRPr lang="en-US" sz="2400" dirty="0">
              <a:ea typeface="Calibri"/>
              <a:cs typeface="Calibri"/>
            </a:endParaRPr>
          </a:p>
          <a:p>
            <a:pPr marL="461645" marR="0" lvl="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d. Differentiation opportunities, and</a:t>
            </a:r>
            <a:endParaRPr lang="en-US" sz="2400" dirty="0">
              <a:ea typeface="Calibri"/>
              <a:cs typeface="Calibri"/>
            </a:endParaRPr>
          </a:p>
          <a:p>
            <a:pPr marL="461645" marR="0" lvl="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e. Decisions based on student work.</a:t>
            </a:r>
            <a:endParaRPr lang="en-US" sz="2400" dirty="0">
              <a:ea typeface="Calibri"/>
              <a:cs typeface="Calibri"/>
            </a:endParaRPr>
          </a:p>
        </p:txBody>
      </p:sp>
      <p:pic>
        <p:nvPicPr>
          <p:cNvPr id="10" name="Picture 9">
            <a:extLst>
              <a:ext uri="{FF2B5EF4-FFF2-40B4-BE49-F238E27FC236}">
                <a16:creationId xmlns:a16="http://schemas.microsoft.com/office/drawing/2014/main" id="{129B55F8-FEB8-52ED-305E-11901BF59A86}"/>
              </a:ext>
            </a:extLst>
          </p:cNvPr>
          <p:cNvPicPr>
            <a:picLocks noChangeAspect="1"/>
          </p:cNvPicPr>
          <p:nvPr/>
        </p:nvPicPr>
        <p:blipFill>
          <a:blip r:embed="rId3"/>
          <a:stretch>
            <a:fillRect/>
          </a:stretch>
        </p:blipFill>
        <p:spPr>
          <a:xfrm>
            <a:off x="8259431" y="3237705"/>
            <a:ext cx="3671421" cy="2625042"/>
          </a:xfrm>
          <a:prstGeom prst="rect">
            <a:avLst/>
          </a:prstGeom>
        </p:spPr>
      </p:pic>
      <p:sp>
        <p:nvSpPr>
          <p:cNvPr id="2" name="Slide Number Placeholder 1">
            <a:extLst>
              <a:ext uri="{FF2B5EF4-FFF2-40B4-BE49-F238E27FC236}">
                <a16:creationId xmlns:a16="http://schemas.microsoft.com/office/drawing/2014/main" id="{FDF29CE2-3489-E51A-7018-51D0EA3370CD}"/>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12</a:t>
            </a:fld>
            <a:endParaRPr lang="en-US" dirty="0"/>
          </a:p>
        </p:txBody>
      </p:sp>
    </p:spTree>
    <p:extLst>
      <p:ext uri="{BB962C8B-B14F-4D97-AF65-F5344CB8AC3E}">
        <p14:creationId xmlns:p14="http://schemas.microsoft.com/office/powerpoint/2010/main" val="130714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C1AB2-7AEF-F3BA-F2C9-DBFDAAF7DEC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51FF6BA-E17C-64F8-B4B5-04F65A79AB28}"/>
              </a:ext>
            </a:extLst>
          </p:cNvPr>
          <p:cNvSpPr txBox="1"/>
          <p:nvPr/>
        </p:nvSpPr>
        <p:spPr>
          <a:xfrm>
            <a:off x="670560" y="963168"/>
            <a:ext cx="10107168"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Selecting and Applying Appropriate Coaching Methods</a:t>
            </a:r>
            <a:endParaRPr lang="en-US" sz="3200" b="1" dirty="0"/>
          </a:p>
        </p:txBody>
      </p:sp>
      <p:sp>
        <p:nvSpPr>
          <p:cNvPr id="9" name="TextBox 8">
            <a:extLst>
              <a:ext uri="{FF2B5EF4-FFF2-40B4-BE49-F238E27FC236}">
                <a16:creationId xmlns:a16="http://schemas.microsoft.com/office/drawing/2014/main" id="{EC5BEF23-1393-D29A-B075-1078634FCCC9}"/>
              </a:ext>
            </a:extLst>
          </p:cNvPr>
          <p:cNvSpPr txBox="1"/>
          <p:nvPr/>
        </p:nvSpPr>
        <p:spPr>
          <a:xfrm>
            <a:off x="670560" y="1666113"/>
            <a:ext cx="10546080" cy="3046988"/>
          </a:xfrm>
          <a:prstGeom prst="rect">
            <a:avLst/>
          </a:prstGeom>
          <a:noFill/>
        </p:spPr>
        <p:txBody>
          <a:bodyPr wrap="square">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libri"/>
                <a:ea typeface="Calibri"/>
                <a:cs typeface="Calibri"/>
                <a:sym typeface="Calibri"/>
              </a:rPr>
              <a:t>DIRECTIVE COACHING: </a:t>
            </a:r>
            <a:r>
              <a:rPr lang="en-US" sz="2400" b="0" i="0" u="none" strike="noStrike" cap="none" dirty="0">
                <a:solidFill>
                  <a:srgbClr val="000000"/>
                </a:solidFill>
                <a:latin typeface="Calibri"/>
                <a:ea typeface="Calibri"/>
                <a:cs typeface="Calibri"/>
                <a:sym typeface="Calibri"/>
              </a:rPr>
              <a:t>The Master and the Apprentice.</a:t>
            </a:r>
            <a:endParaRPr lang="en-US" sz="2400" dirty="0"/>
          </a:p>
          <a:p>
            <a:pPr marL="0" marR="0" lvl="0" indent="0" algn="l" rtl="0">
              <a:lnSpc>
                <a:spcPct val="100000"/>
              </a:lnSpc>
              <a:spcBef>
                <a:spcPts val="0"/>
              </a:spcBef>
              <a:spcAft>
                <a:spcPts val="0"/>
              </a:spcAft>
              <a:buNone/>
            </a:pPr>
            <a:endParaRPr lang="en-US"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In many ways, directive coaching is the opposite of facilitative coaching. The directive coach has special knowledge, and his or her job is to transfer that knowledge to the teacher. In an instructional coaching scenario, the directive coach works from the assumption that the teachers they are coaching do not know how to use some practices needed to enhance instruction. </a:t>
            </a:r>
            <a:br>
              <a:rPr lang="en-US" sz="2400" b="0" i="0" u="none" strike="noStrike" cap="none" dirty="0">
                <a:solidFill>
                  <a:srgbClr val="000000"/>
                </a:solidFill>
                <a:latin typeface="Calibri"/>
                <a:ea typeface="Calibri"/>
                <a:cs typeface="Calibri"/>
                <a:sym typeface="Calibri"/>
              </a:rPr>
            </a:br>
            <a:r>
              <a:rPr lang="en-US" sz="2400" b="0" i="0" u="none" strike="noStrike" cap="none" dirty="0">
                <a:solidFill>
                  <a:srgbClr val="000000"/>
                </a:solidFill>
                <a:latin typeface="Calibri"/>
                <a:ea typeface="Calibri"/>
                <a:cs typeface="Calibri"/>
                <a:sym typeface="Calibri"/>
              </a:rPr>
              <a:t>The relationship is respectful, but not equal.</a:t>
            </a:r>
            <a:endParaRPr lang="en-US" sz="2400" dirty="0"/>
          </a:p>
        </p:txBody>
      </p:sp>
      <p:pic>
        <p:nvPicPr>
          <p:cNvPr id="2" name="Picture 1">
            <a:extLst>
              <a:ext uri="{FF2B5EF4-FFF2-40B4-BE49-F238E27FC236}">
                <a16:creationId xmlns:a16="http://schemas.microsoft.com/office/drawing/2014/main" id="{69C242D3-DDB7-1FED-49B1-5A4A581B453E}"/>
              </a:ext>
            </a:extLst>
          </p:cNvPr>
          <p:cNvPicPr>
            <a:picLocks noChangeAspect="1"/>
          </p:cNvPicPr>
          <p:nvPr/>
        </p:nvPicPr>
        <p:blipFill>
          <a:blip r:embed="rId3"/>
          <a:stretch>
            <a:fillRect/>
          </a:stretch>
        </p:blipFill>
        <p:spPr>
          <a:xfrm>
            <a:off x="7229864" y="4278595"/>
            <a:ext cx="3746365" cy="2107454"/>
          </a:xfrm>
          <a:prstGeom prst="rect">
            <a:avLst/>
          </a:prstGeom>
        </p:spPr>
      </p:pic>
      <p:sp>
        <p:nvSpPr>
          <p:cNvPr id="3" name="Slide Number Placeholder 2">
            <a:extLst>
              <a:ext uri="{FF2B5EF4-FFF2-40B4-BE49-F238E27FC236}">
                <a16:creationId xmlns:a16="http://schemas.microsoft.com/office/drawing/2014/main" id="{0B2D8DE6-E0F5-E2C4-FDD5-1AD29489705E}"/>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13</a:t>
            </a:fld>
            <a:endParaRPr lang="en-US" dirty="0"/>
          </a:p>
        </p:txBody>
      </p:sp>
      <p:sp>
        <p:nvSpPr>
          <p:cNvPr id="6" name="TextBox 5">
            <a:extLst>
              <a:ext uri="{FF2B5EF4-FFF2-40B4-BE49-F238E27FC236}">
                <a16:creationId xmlns:a16="http://schemas.microsoft.com/office/drawing/2014/main" id="{5ABBA924-4132-C989-FCC9-F4699F85A4BC}"/>
              </a:ext>
            </a:extLst>
          </p:cNvPr>
          <p:cNvSpPr txBox="1"/>
          <p:nvPr/>
        </p:nvSpPr>
        <p:spPr>
          <a:xfrm flipH="1">
            <a:off x="667893" y="4965954"/>
            <a:ext cx="3922044" cy="369332"/>
          </a:xfrm>
          <a:prstGeom prst="rect">
            <a:avLst/>
          </a:prstGeom>
          <a:noFill/>
        </p:spPr>
        <p:txBody>
          <a:bodyPr wrap="square" lIns="91440" tIns="45720" rIns="91440" bIns="45720" anchor="t">
            <a:spAutoFit/>
          </a:bodyPr>
          <a:lstStyle/>
          <a:p>
            <a:r>
              <a:rPr lang="en-US" sz="1800" b="0" i="1" u="none" strike="noStrike" cap="none" dirty="0">
                <a:solidFill>
                  <a:srgbClr val="000000"/>
                </a:solidFill>
                <a:latin typeface="Calibri"/>
                <a:ea typeface="Calibri"/>
                <a:cs typeface="Calibri"/>
                <a:sym typeface="Calibri"/>
              </a:rPr>
              <a:t>From The Impact Cycle</a:t>
            </a:r>
            <a:r>
              <a:rPr lang="en-US" i="1" dirty="0">
                <a:solidFill>
                  <a:srgbClr val="000000"/>
                </a:solidFill>
                <a:latin typeface="Calibri"/>
                <a:ea typeface="Calibri"/>
                <a:cs typeface="Calibri"/>
                <a:sym typeface="Calibri"/>
              </a:rPr>
              <a:t> </a:t>
            </a:r>
            <a:r>
              <a:rPr lang="en-US" dirty="0">
                <a:solidFill>
                  <a:srgbClr val="000000"/>
                </a:solidFill>
                <a:latin typeface="Calibri"/>
                <a:ea typeface="Calibri"/>
                <a:cs typeface="Calibri"/>
                <a:sym typeface="Calibri"/>
              </a:rPr>
              <a:t>by Jim</a:t>
            </a:r>
            <a:r>
              <a:rPr lang="en-US" sz="1800" b="0" u="none" strike="noStrike" cap="none" dirty="0">
                <a:solidFill>
                  <a:srgbClr val="000000"/>
                </a:solidFill>
                <a:latin typeface="Calibri"/>
                <a:ea typeface="Calibri"/>
                <a:cs typeface="Calibri"/>
                <a:sym typeface="Calibri"/>
              </a:rPr>
              <a:t> Knight</a:t>
            </a:r>
            <a:endParaRPr lang="en-US" dirty="0">
              <a:ea typeface="Calibri"/>
              <a:cs typeface="Calibri"/>
            </a:endParaRPr>
          </a:p>
        </p:txBody>
      </p:sp>
    </p:spTree>
    <p:extLst>
      <p:ext uri="{BB962C8B-B14F-4D97-AF65-F5344CB8AC3E}">
        <p14:creationId xmlns:p14="http://schemas.microsoft.com/office/powerpoint/2010/main" val="374320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9CAF4-11EE-AD57-54ED-2048322C674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AA927F7-1EF8-5CC7-EE41-D776EF570058}"/>
              </a:ext>
            </a:extLst>
          </p:cNvPr>
          <p:cNvSpPr txBox="1"/>
          <p:nvPr/>
        </p:nvSpPr>
        <p:spPr>
          <a:xfrm>
            <a:off x="670560" y="963168"/>
            <a:ext cx="10107168"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Selecting and Applying Appropriate Coaching Methods</a:t>
            </a:r>
            <a:endParaRPr lang="en-US" sz="3200" b="1" dirty="0"/>
          </a:p>
        </p:txBody>
      </p:sp>
      <p:sp>
        <p:nvSpPr>
          <p:cNvPr id="9" name="TextBox 8">
            <a:extLst>
              <a:ext uri="{FF2B5EF4-FFF2-40B4-BE49-F238E27FC236}">
                <a16:creationId xmlns:a16="http://schemas.microsoft.com/office/drawing/2014/main" id="{7DBF28CB-1AE6-B65D-15F5-C610FA2AEB3A}"/>
              </a:ext>
            </a:extLst>
          </p:cNvPr>
          <p:cNvSpPr txBox="1"/>
          <p:nvPr/>
        </p:nvSpPr>
        <p:spPr>
          <a:xfrm>
            <a:off x="674751" y="1853184"/>
            <a:ext cx="10570464" cy="3785652"/>
          </a:xfrm>
          <a:prstGeom prst="rect">
            <a:avLst/>
          </a:prstGeom>
          <a:noFill/>
        </p:spPr>
        <p:txBody>
          <a:bodyPr wrap="square">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libri"/>
                <a:ea typeface="Calibri"/>
                <a:cs typeface="Calibri"/>
                <a:sym typeface="Calibri"/>
              </a:rPr>
              <a:t>MODELING FOR DIRECTIVE COACHING</a:t>
            </a:r>
          </a:p>
          <a:p>
            <a:pPr marL="0" marR="0" lvl="0" indent="0" algn="l" rtl="0">
              <a:lnSpc>
                <a:spcPct val="100000"/>
              </a:lnSpc>
              <a:spcBef>
                <a:spcPts val="0"/>
              </a:spcBef>
              <a:spcAft>
                <a:spcPts val="0"/>
              </a:spcAft>
              <a:buNone/>
            </a:pPr>
            <a:endParaRPr lang="en-US"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Coaches can provide guidance as expert practitioners, providing new content knowledge and skills teachers need. Their skill set includes modeling for and assisting teachers in their initially hesitant performances of new and demanding forms of teaching (Walpole &amp; McKenna, 2004).</a:t>
            </a:r>
            <a:endParaRPr lang="en-US" sz="2400" dirty="0"/>
          </a:p>
          <a:p>
            <a:pPr marL="0" marR="0" lvl="0" indent="0" algn="l" rtl="0">
              <a:lnSpc>
                <a:spcPct val="100000"/>
              </a:lnSpc>
              <a:spcBef>
                <a:spcPts val="0"/>
              </a:spcBef>
              <a:spcAft>
                <a:spcPts val="0"/>
              </a:spcAft>
              <a:buNone/>
            </a:pPr>
            <a:endParaRPr lang="en-US"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When well implemented, the directive coaching process creates an apprenticeship environment (Collins, Brown, &amp; Hollum, 1991) for learning and modeling knowledge, skills, and self-reflective strategies of effective literacy teachers.</a:t>
            </a:r>
            <a:endParaRPr lang="en-US" sz="2400" dirty="0"/>
          </a:p>
        </p:txBody>
      </p:sp>
      <p:sp>
        <p:nvSpPr>
          <p:cNvPr id="3" name="Google Shape;416;p22">
            <a:extLst>
              <a:ext uri="{FF2B5EF4-FFF2-40B4-BE49-F238E27FC236}">
                <a16:creationId xmlns:a16="http://schemas.microsoft.com/office/drawing/2014/main" id="{63BD6B3A-FD31-A0CB-15C4-88A00CF76263}"/>
              </a:ext>
            </a:extLst>
          </p:cNvPr>
          <p:cNvSpPr txBox="1"/>
          <p:nvPr/>
        </p:nvSpPr>
        <p:spPr>
          <a:xfrm>
            <a:off x="4401312" y="6046500"/>
            <a:ext cx="6888481" cy="369291"/>
          </a:xfrm>
          <a:prstGeom prst="rect">
            <a:avLst/>
          </a:prstGeom>
          <a:noFill/>
          <a:ln>
            <a:noFill/>
          </a:ln>
        </p:spPr>
        <p:txBody>
          <a:bodyPr spcFirstLastPara="1" wrap="square" lIns="91425" tIns="45700" rIns="91425" bIns="45700" anchor="ctr" anchorCtr="0">
            <a:spAutoFit/>
          </a:bodyPr>
          <a:lstStyle/>
          <a:p>
            <a:pPr lvl="0" algn="r"/>
            <a:r>
              <a:rPr lang="en-US" dirty="0">
                <a:latin typeface="Calibri"/>
                <a:ea typeface="Calibri"/>
                <a:cs typeface="Calibri"/>
                <a:sym typeface="Calibri"/>
              </a:rPr>
              <a:t>(Matsumura, Garnier, &amp; Spybrook 2013) </a:t>
            </a:r>
            <a:endParaRPr lang="en-US" dirty="0"/>
          </a:p>
        </p:txBody>
      </p:sp>
      <p:sp>
        <p:nvSpPr>
          <p:cNvPr id="2" name="Slide Number Placeholder 1">
            <a:extLst>
              <a:ext uri="{FF2B5EF4-FFF2-40B4-BE49-F238E27FC236}">
                <a16:creationId xmlns:a16="http://schemas.microsoft.com/office/drawing/2014/main" id="{0CC23B68-99C5-F4FE-98AD-40AC7E367FEB}"/>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14</a:t>
            </a:fld>
            <a:endParaRPr lang="en-US" dirty="0"/>
          </a:p>
        </p:txBody>
      </p:sp>
    </p:spTree>
    <p:extLst>
      <p:ext uri="{BB962C8B-B14F-4D97-AF65-F5344CB8AC3E}">
        <p14:creationId xmlns:p14="http://schemas.microsoft.com/office/powerpoint/2010/main" val="1322334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86F12-AD4F-0BB2-53D8-873C56C2BEB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ED4B84E-963D-BB2D-0B34-F31ACFEC966A}"/>
              </a:ext>
            </a:extLst>
          </p:cNvPr>
          <p:cNvSpPr txBox="1"/>
          <p:nvPr/>
        </p:nvSpPr>
        <p:spPr>
          <a:xfrm>
            <a:off x="670560" y="963168"/>
            <a:ext cx="10107168"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Selecting and Applying Appropriate Coaching Methods</a:t>
            </a:r>
            <a:endParaRPr lang="en-US" sz="3200" b="1" dirty="0"/>
          </a:p>
        </p:txBody>
      </p:sp>
      <p:sp>
        <p:nvSpPr>
          <p:cNvPr id="9" name="TextBox 8">
            <a:extLst>
              <a:ext uri="{FF2B5EF4-FFF2-40B4-BE49-F238E27FC236}">
                <a16:creationId xmlns:a16="http://schemas.microsoft.com/office/drawing/2014/main" id="{E0A33932-B3B2-696E-EEC5-9E4AB7FBAAC2}"/>
              </a:ext>
            </a:extLst>
          </p:cNvPr>
          <p:cNvSpPr txBox="1"/>
          <p:nvPr/>
        </p:nvSpPr>
        <p:spPr>
          <a:xfrm>
            <a:off x="670560" y="1770888"/>
            <a:ext cx="10546080" cy="3046988"/>
          </a:xfrm>
          <a:prstGeom prst="rect">
            <a:avLst/>
          </a:prstGeom>
          <a:noFill/>
        </p:spPr>
        <p:txBody>
          <a:bodyPr wrap="square">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libri"/>
                <a:ea typeface="Calibri"/>
                <a:cs typeface="Calibri"/>
                <a:sym typeface="Calibri"/>
              </a:rPr>
              <a:t>DIALOGICAL COACHING: </a:t>
            </a:r>
            <a:r>
              <a:rPr lang="en-US" sz="2400" b="0" i="0" u="none" strike="noStrike" cap="none" dirty="0">
                <a:solidFill>
                  <a:srgbClr val="000000"/>
                </a:solidFill>
                <a:latin typeface="Calibri"/>
                <a:ea typeface="Calibri"/>
                <a:cs typeface="Calibri"/>
                <a:sym typeface="Calibri"/>
              </a:rPr>
              <a:t>The Partner.</a:t>
            </a:r>
          </a:p>
          <a:p>
            <a:pPr marL="0" marR="0" lvl="0" indent="0" algn="l" rtl="0">
              <a:lnSpc>
                <a:spcPct val="100000"/>
              </a:lnSpc>
              <a:spcBef>
                <a:spcPts val="0"/>
              </a:spcBef>
              <a:spcAft>
                <a:spcPts val="0"/>
              </a:spcAft>
              <a:buNone/>
            </a:pPr>
            <a:endParaRPr lang="en-US" sz="2400"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Dialogical coaches balance advocacy with inquiry. That is, they share strategies and options for improvements provisionally and help teachers describe precisely both what it is they want to achieve and how to get there. Furthermore, they go beyond mere conversation to dialogue, where thinking is done together and neither the teacher nor the coach is expected to withhold their ideas. The relationship is equal. </a:t>
            </a:r>
            <a:br>
              <a:rPr lang="en-US" sz="2400" b="0" i="0" u="none" strike="noStrike" cap="none" dirty="0">
                <a:solidFill>
                  <a:srgbClr val="000000"/>
                </a:solidFill>
                <a:latin typeface="Calibri"/>
                <a:ea typeface="Calibri"/>
                <a:cs typeface="Calibri"/>
                <a:sym typeface="Calibri"/>
              </a:rPr>
            </a:br>
            <a:r>
              <a:rPr lang="en-US" sz="2400" b="0" i="0" u="none" strike="noStrike" cap="none" dirty="0">
                <a:solidFill>
                  <a:srgbClr val="000000"/>
                </a:solidFill>
                <a:latin typeface="Calibri"/>
                <a:ea typeface="Calibri"/>
                <a:cs typeface="Calibri"/>
                <a:sym typeface="Calibri"/>
              </a:rPr>
              <a:t>This is the approach used in </a:t>
            </a:r>
            <a:r>
              <a:rPr lang="en-US" sz="2400" b="0" i="1" u="none" strike="noStrike" cap="none" dirty="0">
                <a:solidFill>
                  <a:srgbClr val="000000"/>
                </a:solidFill>
                <a:latin typeface="Calibri"/>
                <a:ea typeface="Calibri"/>
                <a:cs typeface="Calibri"/>
                <a:sym typeface="Calibri"/>
              </a:rPr>
              <a:t>The Impact Cycle</a:t>
            </a:r>
            <a:r>
              <a:rPr lang="en-US" sz="2400" b="0" i="0" u="none" strike="noStrike" cap="none" dirty="0">
                <a:solidFill>
                  <a:srgbClr val="000000"/>
                </a:solidFill>
                <a:latin typeface="Calibri"/>
                <a:ea typeface="Calibri"/>
                <a:cs typeface="Calibri"/>
                <a:sym typeface="Calibri"/>
              </a:rPr>
              <a:t>.</a:t>
            </a:r>
            <a:endParaRPr lang="en-US" sz="2400" dirty="0"/>
          </a:p>
        </p:txBody>
      </p:sp>
      <p:pic>
        <p:nvPicPr>
          <p:cNvPr id="3" name="Google Shape;267;p55" descr="Dialogue - Picto-Dico">
            <a:extLst>
              <a:ext uri="{FF2B5EF4-FFF2-40B4-BE49-F238E27FC236}">
                <a16:creationId xmlns:a16="http://schemas.microsoft.com/office/drawing/2014/main" id="{6782CBE3-FDB7-4519-7C8A-8DBCDF91E1D8}"/>
              </a:ext>
            </a:extLst>
          </p:cNvPr>
          <p:cNvPicPr preferRelativeResize="0"/>
          <p:nvPr/>
        </p:nvPicPr>
        <p:blipFill rotWithShape="1">
          <a:blip r:embed="rId3">
            <a:alphaModFix/>
          </a:blip>
          <a:srcRect/>
          <a:stretch/>
        </p:blipFill>
        <p:spPr>
          <a:xfrm>
            <a:off x="7400544" y="4389197"/>
            <a:ext cx="2206752" cy="2182368"/>
          </a:xfrm>
          <a:prstGeom prst="rect">
            <a:avLst/>
          </a:prstGeom>
          <a:solidFill>
            <a:schemeClr val="lt1"/>
          </a:solidFill>
          <a:ln>
            <a:noFill/>
          </a:ln>
        </p:spPr>
      </p:pic>
      <p:sp>
        <p:nvSpPr>
          <p:cNvPr id="2" name="Slide Number Placeholder 1">
            <a:extLst>
              <a:ext uri="{FF2B5EF4-FFF2-40B4-BE49-F238E27FC236}">
                <a16:creationId xmlns:a16="http://schemas.microsoft.com/office/drawing/2014/main" id="{327247AB-90DC-7F30-8480-4AE1026BA186}"/>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15</a:t>
            </a:fld>
            <a:endParaRPr lang="en-US" dirty="0"/>
          </a:p>
        </p:txBody>
      </p:sp>
      <p:sp>
        <p:nvSpPr>
          <p:cNvPr id="10" name="TextBox 9">
            <a:extLst>
              <a:ext uri="{FF2B5EF4-FFF2-40B4-BE49-F238E27FC236}">
                <a16:creationId xmlns:a16="http://schemas.microsoft.com/office/drawing/2014/main" id="{F805544A-461C-8392-1C8D-3DCA17229F4E}"/>
              </a:ext>
            </a:extLst>
          </p:cNvPr>
          <p:cNvSpPr txBox="1"/>
          <p:nvPr/>
        </p:nvSpPr>
        <p:spPr>
          <a:xfrm flipH="1">
            <a:off x="669464" y="5240902"/>
            <a:ext cx="3340234" cy="646331"/>
          </a:xfrm>
          <a:prstGeom prst="rect">
            <a:avLst/>
          </a:prstGeom>
          <a:noFill/>
        </p:spPr>
        <p:txBody>
          <a:bodyPr wrap="square" lIns="91440" tIns="45720" rIns="91440" bIns="45720" anchor="t">
            <a:spAutoFit/>
          </a:bodyPr>
          <a:lstStyle/>
          <a:p>
            <a:r>
              <a:rPr lang="en-US" sz="1800" b="0" i="1" u="none" strike="noStrike" cap="none" dirty="0">
                <a:solidFill>
                  <a:srgbClr val="000000"/>
                </a:solidFill>
                <a:latin typeface="Calibri"/>
                <a:ea typeface="Calibri"/>
                <a:cs typeface="Calibri"/>
                <a:sym typeface="Calibri"/>
              </a:rPr>
              <a:t>From The Impact Cycle</a:t>
            </a:r>
            <a:r>
              <a:rPr lang="en-US" i="1" dirty="0">
                <a:solidFill>
                  <a:srgbClr val="000000"/>
                </a:solidFill>
                <a:latin typeface="Calibri"/>
                <a:ea typeface="Calibri"/>
                <a:cs typeface="Calibri"/>
                <a:sym typeface="Calibri"/>
              </a:rPr>
              <a:t> </a:t>
            </a:r>
            <a:endParaRPr lang="en-US" dirty="0">
              <a:solidFill>
                <a:srgbClr val="000000"/>
              </a:solidFill>
              <a:latin typeface="Calibri"/>
              <a:ea typeface="Calibri"/>
              <a:cs typeface="Calibri"/>
              <a:sym typeface="Calibri"/>
            </a:endParaRPr>
          </a:p>
          <a:p>
            <a:r>
              <a:rPr lang="en-US" dirty="0">
                <a:solidFill>
                  <a:srgbClr val="000000"/>
                </a:solidFill>
                <a:latin typeface="Calibri"/>
                <a:ea typeface="Calibri"/>
                <a:cs typeface="Calibri"/>
                <a:sym typeface="Calibri"/>
              </a:rPr>
              <a:t>by Jim</a:t>
            </a:r>
            <a:r>
              <a:rPr lang="en-US" sz="1800" b="0" u="none" strike="noStrike" cap="none" dirty="0">
                <a:solidFill>
                  <a:srgbClr val="000000"/>
                </a:solidFill>
                <a:latin typeface="Calibri"/>
                <a:ea typeface="Calibri"/>
                <a:cs typeface="Calibri"/>
                <a:sym typeface="Calibri"/>
              </a:rPr>
              <a:t> Knight</a:t>
            </a:r>
            <a:endParaRPr lang="en-US" dirty="0">
              <a:ea typeface="Calibri"/>
              <a:cs typeface="Calibri"/>
            </a:endParaRPr>
          </a:p>
        </p:txBody>
      </p:sp>
    </p:spTree>
    <p:extLst>
      <p:ext uri="{BB962C8B-B14F-4D97-AF65-F5344CB8AC3E}">
        <p14:creationId xmlns:p14="http://schemas.microsoft.com/office/powerpoint/2010/main" val="180001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A1EB9-4F60-3B11-B68B-EB8A03EA638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3DB3134-0AA8-5149-2DD9-DB9142567A3A}"/>
              </a:ext>
            </a:extLst>
          </p:cNvPr>
          <p:cNvSpPr txBox="1"/>
          <p:nvPr/>
        </p:nvSpPr>
        <p:spPr>
          <a:xfrm>
            <a:off x="670560" y="963168"/>
            <a:ext cx="10107168"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Selecting and Applying Appropriate Coaching Methods</a:t>
            </a:r>
            <a:endParaRPr lang="en-US" sz="3200" b="1" dirty="0"/>
          </a:p>
        </p:txBody>
      </p:sp>
      <p:sp>
        <p:nvSpPr>
          <p:cNvPr id="9" name="TextBox 8">
            <a:extLst>
              <a:ext uri="{FF2B5EF4-FFF2-40B4-BE49-F238E27FC236}">
                <a16:creationId xmlns:a16="http://schemas.microsoft.com/office/drawing/2014/main" id="{A82FD724-8738-7B66-3339-6511D9AB459A}"/>
              </a:ext>
            </a:extLst>
          </p:cNvPr>
          <p:cNvSpPr txBox="1"/>
          <p:nvPr/>
        </p:nvSpPr>
        <p:spPr>
          <a:xfrm>
            <a:off x="670560" y="1713738"/>
            <a:ext cx="10546080" cy="3046988"/>
          </a:xfrm>
          <a:prstGeom prst="rect">
            <a:avLst/>
          </a:prstGeom>
          <a:noFill/>
        </p:spPr>
        <p:txBody>
          <a:bodyPr wrap="square">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libri"/>
                <a:ea typeface="Calibri"/>
                <a:cs typeface="Calibri"/>
                <a:sym typeface="Calibri"/>
              </a:rPr>
              <a:t>COLLABORATIVE TEACHING FOR DIALOGICAL COACHING</a:t>
            </a:r>
          </a:p>
          <a:p>
            <a:pPr marL="0" marR="0" lvl="0" indent="0" algn="l" rtl="0">
              <a:lnSpc>
                <a:spcPct val="100000"/>
              </a:lnSpc>
              <a:spcBef>
                <a:spcPts val="0"/>
              </a:spcBef>
              <a:spcAft>
                <a:spcPts val="0"/>
              </a:spcAft>
              <a:buNone/>
            </a:pPr>
            <a:endParaRPr lang="en-US"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Dialogical coaches first identify teacher needs through observations and questioning that </a:t>
            </a:r>
            <a:r>
              <a:rPr lang="en-US" sz="2400" b="0" i="0" u="none" strike="noStrike" cap="none">
                <a:solidFill>
                  <a:srgbClr val="000000"/>
                </a:solidFill>
                <a:latin typeface="Calibri"/>
                <a:ea typeface="Calibri"/>
                <a:cs typeface="Calibri"/>
                <a:sym typeface="Calibri"/>
              </a:rPr>
              <a:t>lead toward </a:t>
            </a:r>
            <a:r>
              <a:rPr lang="en-US" sz="2400" b="0" i="0" u="none" strike="noStrike" cap="none" dirty="0">
                <a:solidFill>
                  <a:srgbClr val="000000"/>
                </a:solidFill>
                <a:latin typeface="Calibri"/>
                <a:ea typeface="Calibri"/>
                <a:cs typeface="Calibri"/>
                <a:sym typeface="Calibri"/>
              </a:rPr>
              <a:t>a student-focused goal. The coach then shares teaching strategies aligned with the goal that the teacher learns through reviewing a checklist for the strategy, watching the coach modeling the strategy, and then collaborative teaching through gradual release followed by teacher implementation and improvement. </a:t>
            </a:r>
            <a:endParaRPr lang="en-US" sz="2400" dirty="0"/>
          </a:p>
        </p:txBody>
      </p:sp>
      <p:pic>
        <p:nvPicPr>
          <p:cNvPr id="2" name="Picture 1">
            <a:extLst>
              <a:ext uri="{FF2B5EF4-FFF2-40B4-BE49-F238E27FC236}">
                <a16:creationId xmlns:a16="http://schemas.microsoft.com/office/drawing/2014/main" id="{6DE00860-4219-1C6C-0755-7F7F0540D786}"/>
              </a:ext>
            </a:extLst>
          </p:cNvPr>
          <p:cNvPicPr>
            <a:picLocks noChangeAspect="1"/>
          </p:cNvPicPr>
          <p:nvPr/>
        </p:nvPicPr>
        <p:blipFill>
          <a:blip r:embed="rId3"/>
          <a:stretch>
            <a:fillRect/>
          </a:stretch>
        </p:blipFill>
        <p:spPr>
          <a:xfrm>
            <a:off x="5876544" y="4547616"/>
            <a:ext cx="3826786" cy="1785254"/>
          </a:xfrm>
          <a:prstGeom prst="rect">
            <a:avLst/>
          </a:prstGeom>
        </p:spPr>
      </p:pic>
      <p:sp>
        <p:nvSpPr>
          <p:cNvPr id="3" name="Slide Number Placeholder 2">
            <a:extLst>
              <a:ext uri="{FF2B5EF4-FFF2-40B4-BE49-F238E27FC236}">
                <a16:creationId xmlns:a16="http://schemas.microsoft.com/office/drawing/2014/main" id="{1A88CACE-E6AB-94FA-5583-F50A4EB7694B}"/>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16</a:t>
            </a:fld>
            <a:endParaRPr lang="en-US" dirty="0"/>
          </a:p>
        </p:txBody>
      </p:sp>
      <p:sp>
        <p:nvSpPr>
          <p:cNvPr id="6" name="TextBox 5">
            <a:extLst>
              <a:ext uri="{FF2B5EF4-FFF2-40B4-BE49-F238E27FC236}">
                <a16:creationId xmlns:a16="http://schemas.microsoft.com/office/drawing/2014/main" id="{CE8A2449-2EF8-D669-A8DF-FD8FBE32D12A}"/>
              </a:ext>
            </a:extLst>
          </p:cNvPr>
          <p:cNvSpPr txBox="1"/>
          <p:nvPr/>
        </p:nvSpPr>
        <p:spPr>
          <a:xfrm flipH="1">
            <a:off x="667893" y="5051679"/>
            <a:ext cx="3340234" cy="646331"/>
          </a:xfrm>
          <a:prstGeom prst="rect">
            <a:avLst/>
          </a:prstGeom>
          <a:noFill/>
        </p:spPr>
        <p:txBody>
          <a:bodyPr wrap="square" lIns="91440" tIns="45720" rIns="91440" bIns="45720" anchor="t">
            <a:spAutoFit/>
          </a:bodyPr>
          <a:lstStyle/>
          <a:p>
            <a:r>
              <a:rPr lang="en-US" sz="1800" b="0" i="1" u="none" strike="noStrike" cap="none" dirty="0">
                <a:solidFill>
                  <a:srgbClr val="000000"/>
                </a:solidFill>
                <a:latin typeface="Calibri"/>
                <a:ea typeface="Calibri"/>
                <a:cs typeface="Calibri"/>
                <a:sym typeface="Calibri"/>
              </a:rPr>
              <a:t>From The Impact Cycle</a:t>
            </a:r>
            <a:r>
              <a:rPr lang="en-US" i="1" dirty="0">
                <a:solidFill>
                  <a:srgbClr val="000000"/>
                </a:solidFill>
                <a:latin typeface="Calibri"/>
                <a:ea typeface="Calibri"/>
                <a:cs typeface="Calibri"/>
                <a:sym typeface="Calibri"/>
              </a:rPr>
              <a:t> </a:t>
            </a:r>
            <a:endParaRPr lang="en-US" dirty="0">
              <a:solidFill>
                <a:srgbClr val="000000"/>
              </a:solidFill>
              <a:latin typeface="Calibri"/>
              <a:ea typeface="Calibri"/>
              <a:cs typeface="Calibri"/>
              <a:sym typeface="Calibri"/>
            </a:endParaRPr>
          </a:p>
          <a:p>
            <a:r>
              <a:rPr lang="en-US" dirty="0">
                <a:solidFill>
                  <a:srgbClr val="000000"/>
                </a:solidFill>
                <a:latin typeface="Calibri"/>
                <a:ea typeface="Calibri"/>
                <a:cs typeface="Calibri"/>
                <a:sym typeface="Calibri"/>
              </a:rPr>
              <a:t>by Jim</a:t>
            </a:r>
            <a:r>
              <a:rPr lang="en-US" sz="1800" b="0" u="none" strike="noStrike" cap="none" dirty="0">
                <a:solidFill>
                  <a:srgbClr val="000000"/>
                </a:solidFill>
                <a:latin typeface="Calibri"/>
                <a:ea typeface="Calibri"/>
                <a:cs typeface="Calibri"/>
                <a:sym typeface="Calibri"/>
              </a:rPr>
              <a:t> Knight</a:t>
            </a:r>
            <a:endParaRPr lang="en-US">
              <a:ea typeface="Calibri"/>
              <a:cs typeface="Calibri"/>
            </a:endParaRPr>
          </a:p>
        </p:txBody>
      </p:sp>
    </p:spTree>
    <p:extLst>
      <p:ext uri="{BB962C8B-B14F-4D97-AF65-F5344CB8AC3E}">
        <p14:creationId xmlns:p14="http://schemas.microsoft.com/office/powerpoint/2010/main" val="2862196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3D7B0-8CA5-041F-571C-D9CCFDF878D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A22D3FA-9B65-0BD4-0B88-179CFC257A5A}"/>
              </a:ext>
            </a:extLst>
          </p:cNvPr>
          <p:cNvSpPr txBox="1"/>
          <p:nvPr/>
        </p:nvSpPr>
        <p:spPr>
          <a:xfrm>
            <a:off x="1042416" y="653650"/>
            <a:ext cx="10107168"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Selecting and Applying Appropriate Coaching Methods</a:t>
            </a:r>
            <a:endParaRPr lang="en-US" sz="3200" b="1" dirty="0"/>
          </a:p>
        </p:txBody>
      </p:sp>
      <p:pic>
        <p:nvPicPr>
          <p:cNvPr id="3" name="Google Shape;286;p57">
            <a:hlinkClick r:id="rId3"/>
            <a:extLst>
              <a:ext uri="{FF2B5EF4-FFF2-40B4-BE49-F238E27FC236}">
                <a16:creationId xmlns:a16="http://schemas.microsoft.com/office/drawing/2014/main" id="{B79E39B2-912D-A45D-81E5-0E42961A0A6F}"/>
              </a:ext>
            </a:extLst>
          </p:cNvPr>
          <p:cNvPicPr preferRelativeResize="0"/>
          <p:nvPr/>
        </p:nvPicPr>
        <p:blipFill rotWithShape="1">
          <a:blip r:embed="rId4">
            <a:alphaModFix/>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rcRect l="12225" t="13785" r="7812" b="7407"/>
          <a:stretch/>
        </p:blipFill>
        <p:spPr>
          <a:xfrm>
            <a:off x="3941004" y="1201673"/>
            <a:ext cx="3566280" cy="2632139"/>
          </a:xfrm>
          <a:prstGeom prst="rect">
            <a:avLst/>
          </a:prstGeom>
          <a:noFill/>
          <a:ln>
            <a:noFill/>
          </a:ln>
        </p:spPr>
      </p:pic>
      <p:sp>
        <p:nvSpPr>
          <p:cNvPr id="6" name="TextBox 5">
            <a:extLst>
              <a:ext uri="{FF2B5EF4-FFF2-40B4-BE49-F238E27FC236}">
                <a16:creationId xmlns:a16="http://schemas.microsoft.com/office/drawing/2014/main" id="{771EA461-6141-B6EE-932B-E6CC1866D21A}"/>
              </a:ext>
            </a:extLst>
          </p:cNvPr>
          <p:cNvSpPr txBox="1"/>
          <p:nvPr/>
        </p:nvSpPr>
        <p:spPr>
          <a:xfrm>
            <a:off x="822960" y="3994334"/>
            <a:ext cx="9802368" cy="1384995"/>
          </a:xfrm>
          <a:prstGeom prst="rect">
            <a:avLst/>
          </a:prstGeom>
          <a:noFill/>
        </p:spPr>
        <p:txBody>
          <a:bodyPr wrap="square">
            <a:spAutoFit/>
          </a:bodyPr>
          <a:lstStyle/>
          <a:p>
            <a:pPr marL="0" marR="0" lvl="0" indent="0" algn="l" rtl="0">
              <a:lnSpc>
                <a:spcPct val="100000"/>
              </a:lnSpc>
              <a:spcBef>
                <a:spcPts val="0"/>
              </a:spcBef>
              <a:spcAft>
                <a:spcPts val="0"/>
              </a:spcAft>
              <a:buNone/>
            </a:pPr>
            <a:r>
              <a:rPr lang="en-US" sz="1800" b="1" i="0" u="sng" strike="noStrike" cap="none" dirty="0">
                <a:solidFill>
                  <a:schemeClr val="hlink"/>
                </a:solidFill>
                <a:latin typeface="Calibri"/>
                <a:ea typeface="Calibri"/>
                <a:cs typeface="Calibri"/>
                <a:sym typeface="Calibri"/>
                <a:hlinkClick r:id="rId6"/>
              </a:rPr>
              <a:t>Video 1: Jim Knight Impact Cycle</a:t>
            </a:r>
            <a:r>
              <a:rPr lang="en-US" sz="1800" b="0" i="0" strike="noStrike" cap="none" dirty="0">
                <a:solidFill>
                  <a:schemeClr val="hlink"/>
                </a:solidFill>
                <a:latin typeface="Calibri"/>
                <a:ea typeface="Calibri"/>
                <a:cs typeface="Calibri"/>
                <a:sym typeface="Calibri"/>
                <a:hlinkClick r:id="rId6"/>
              </a:rPr>
              <a:t> </a:t>
            </a:r>
            <a:r>
              <a:rPr lang="en-US" sz="1800" b="0" i="0" u="none" strike="noStrike" cap="none" dirty="0">
                <a:solidFill>
                  <a:srgbClr val="000000"/>
                </a:solidFill>
                <a:latin typeface="Calibri"/>
                <a:ea typeface="Calibri"/>
                <a:cs typeface="Calibri"/>
                <a:sym typeface="Calibri"/>
              </a:rPr>
              <a:t>presents an example of a coaching approach used in the book, </a:t>
            </a:r>
            <a:r>
              <a:rPr lang="en-US" sz="1800" b="0" i="1" u="none" strike="noStrike" cap="none" dirty="0">
                <a:solidFill>
                  <a:srgbClr val="000000"/>
                </a:solidFill>
                <a:latin typeface="Calibri"/>
                <a:ea typeface="Calibri"/>
                <a:cs typeface="Calibri"/>
                <a:sym typeface="Calibri"/>
              </a:rPr>
              <a:t>The Impact Cycle</a:t>
            </a:r>
            <a:r>
              <a:rPr lang="en-US" sz="1800" b="0" i="0" u="none" strike="noStrike" cap="none" dirty="0">
                <a:solidFill>
                  <a:srgbClr val="000000"/>
                </a:solidFill>
                <a:latin typeface="Calibri"/>
                <a:ea typeface="Calibri"/>
                <a:cs typeface="Calibri"/>
                <a:sym typeface="Calibri"/>
              </a:rPr>
              <a:t>. As you watch this video, consider how this is similar or different to coaching approaches you are familiar with. Which approach does this align with from the three (facilitative, directive, dialogical) discussed during this session? </a:t>
            </a:r>
          </a:p>
          <a:p>
            <a:pPr marL="0" marR="0" lvl="0" indent="0" algn="l" rtl="0">
              <a:lnSpc>
                <a:spcPct val="100000"/>
              </a:lnSpc>
              <a:spcBef>
                <a:spcPts val="0"/>
              </a:spcBef>
              <a:spcAft>
                <a:spcPts val="0"/>
              </a:spcAft>
              <a:buNone/>
            </a:pPr>
            <a:r>
              <a:rPr lang="en-US" sz="1200" b="1" dirty="0">
                <a:solidFill>
                  <a:srgbClr val="000000"/>
                </a:solidFill>
                <a:latin typeface="Calibri"/>
                <a:cs typeface="Calibri"/>
                <a:sym typeface="Calibri"/>
              </a:rPr>
              <a:t>Video retrieved at: </a:t>
            </a:r>
            <a:r>
              <a:rPr lang="en-US" sz="1200" b="1" i="1" u="none" strike="noStrike" cap="none" dirty="0">
                <a:solidFill>
                  <a:schemeClr val="dk1"/>
                </a:solidFill>
                <a:latin typeface="Calibri"/>
                <a:ea typeface="Calibri"/>
                <a:cs typeface="Calibri"/>
                <a:sym typeface="Calibri"/>
                <a:hlinkClick r:id="rId3"/>
              </a:rPr>
              <a:t>https://youtu.be/2uaspok3UKY</a:t>
            </a:r>
            <a:r>
              <a:rPr lang="en-US" sz="1200" b="1" i="1" u="none" strike="noStrike" cap="none" dirty="0">
                <a:solidFill>
                  <a:schemeClr val="dk1"/>
                </a:solidFill>
                <a:latin typeface="Calibri"/>
                <a:ea typeface="Calibri"/>
                <a:cs typeface="Calibri"/>
                <a:sym typeface="Calibri"/>
              </a:rPr>
              <a:t> on 01/04/24.</a:t>
            </a:r>
            <a:endParaRPr lang="en-US" sz="1200" b="1" dirty="0"/>
          </a:p>
        </p:txBody>
      </p:sp>
      <p:sp>
        <p:nvSpPr>
          <p:cNvPr id="2" name="Slide Number Placeholder 1">
            <a:extLst>
              <a:ext uri="{FF2B5EF4-FFF2-40B4-BE49-F238E27FC236}">
                <a16:creationId xmlns:a16="http://schemas.microsoft.com/office/drawing/2014/main" id="{870B3BB3-C46F-8F35-4C8C-32C9F589BCF3}"/>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17</a:t>
            </a:fld>
            <a:endParaRPr lang="en-US" dirty="0"/>
          </a:p>
        </p:txBody>
      </p:sp>
    </p:spTree>
    <p:extLst>
      <p:ext uri="{BB962C8B-B14F-4D97-AF65-F5344CB8AC3E}">
        <p14:creationId xmlns:p14="http://schemas.microsoft.com/office/powerpoint/2010/main" val="206578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36A3F-D3E8-7EE9-6B68-3CC053E3985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7A9BA60-FFE6-9186-5440-16CDC0D04046}"/>
              </a:ext>
            </a:extLst>
          </p:cNvPr>
          <p:cNvSpPr txBox="1"/>
          <p:nvPr/>
        </p:nvSpPr>
        <p:spPr>
          <a:xfrm>
            <a:off x="670560" y="660952"/>
            <a:ext cx="10107168"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Selecting and Applying Appropriate Coaching Methods</a:t>
            </a:r>
            <a:endParaRPr lang="en-US" sz="3200" b="1" dirty="0"/>
          </a:p>
        </p:txBody>
      </p:sp>
      <p:sp>
        <p:nvSpPr>
          <p:cNvPr id="9" name="TextBox 8">
            <a:extLst>
              <a:ext uri="{FF2B5EF4-FFF2-40B4-BE49-F238E27FC236}">
                <a16:creationId xmlns:a16="http://schemas.microsoft.com/office/drawing/2014/main" id="{1CB08223-B11C-D6DC-A78B-EA537B4E7AC3}"/>
              </a:ext>
            </a:extLst>
          </p:cNvPr>
          <p:cNvSpPr txBox="1"/>
          <p:nvPr/>
        </p:nvSpPr>
        <p:spPr>
          <a:xfrm>
            <a:off x="469392" y="1273376"/>
            <a:ext cx="10509504" cy="830997"/>
          </a:xfrm>
          <a:prstGeom prst="rect">
            <a:avLst/>
          </a:prstGeom>
          <a:noFill/>
        </p:spPr>
        <p:txBody>
          <a:bodyPr wrap="square">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Review </a:t>
            </a:r>
            <a:r>
              <a:rPr lang="en-US" sz="2400" b="1" i="0" u="none" strike="noStrike" cap="none" dirty="0">
                <a:solidFill>
                  <a:srgbClr val="000000"/>
                </a:solidFill>
                <a:latin typeface="Calibri"/>
                <a:ea typeface="Calibri"/>
                <a:cs typeface="Calibri"/>
                <a:sym typeface="Calibri"/>
              </a:rPr>
              <a:t>Handout 1: The Impact Cycle </a:t>
            </a:r>
            <a:r>
              <a:rPr lang="en-US" sz="2400" b="0" i="0" u="none" strike="noStrike" cap="none" dirty="0">
                <a:solidFill>
                  <a:srgbClr val="000000"/>
                </a:solidFill>
                <a:latin typeface="Calibri"/>
                <a:ea typeface="Calibri"/>
                <a:cs typeface="Calibri"/>
                <a:sym typeface="Calibri"/>
              </a:rPr>
              <a:t>with your shoulder partner or small group, paying particular attention to the Identify Questions </a:t>
            </a:r>
            <a:r>
              <a:rPr lang="en-US" sz="2400" dirty="0">
                <a:latin typeface="Calibri"/>
                <a:ea typeface="Calibri"/>
                <a:cs typeface="Calibri"/>
                <a:sym typeface="Calibri"/>
              </a:rPr>
              <a:t>noted below</a:t>
            </a:r>
            <a:r>
              <a:rPr lang="en-US" sz="2400" b="0" i="0" u="none" strike="noStrike" cap="none" dirty="0">
                <a:solidFill>
                  <a:srgbClr val="000000"/>
                </a:solidFill>
                <a:latin typeface="Calibri"/>
                <a:ea typeface="Calibri"/>
                <a:cs typeface="Calibri"/>
                <a:sym typeface="Calibri"/>
              </a:rPr>
              <a:t>. </a:t>
            </a:r>
            <a:endParaRPr lang="en-US" sz="1800" dirty="0"/>
          </a:p>
        </p:txBody>
      </p:sp>
      <p:pic>
        <p:nvPicPr>
          <p:cNvPr id="2" name="Google Shape;295;p58">
            <a:extLst>
              <a:ext uri="{FF2B5EF4-FFF2-40B4-BE49-F238E27FC236}">
                <a16:creationId xmlns:a16="http://schemas.microsoft.com/office/drawing/2014/main" id="{1A8AFECD-800D-ED99-38A6-0EC3B89D3181}"/>
              </a:ext>
            </a:extLst>
          </p:cNvPr>
          <p:cNvPicPr preferRelativeResize="0"/>
          <p:nvPr/>
        </p:nvPicPr>
        <p:blipFill rotWithShape="1">
          <a:blip r:embed="rId3">
            <a:alphaModFix/>
          </a:blip>
          <a:srcRect/>
          <a:stretch/>
        </p:blipFill>
        <p:spPr>
          <a:xfrm>
            <a:off x="325677" y="2132022"/>
            <a:ext cx="5486400" cy="4725978"/>
          </a:xfrm>
          <a:prstGeom prst="rect">
            <a:avLst/>
          </a:prstGeom>
          <a:noFill/>
          <a:ln>
            <a:noFill/>
          </a:ln>
        </p:spPr>
      </p:pic>
      <p:sp>
        <p:nvSpPr>
          <p:cNvPr id="3" name="TextBox 2">
            <a:extLst>
              <a:ext uri="{FF2B5EF4-FFF2-40B4-BE49-F238E27FC236}">
                <a16:creationId xmlns:a16="http://schemas.microsoft.com/office/drawing/2014/main" id="{4623CFFC-B48E-6367-B365-036351212CDD}"/>
              </a:ext>
            </a:extLst>
          </p:cNvPr>
          <p:cNvSpPr txBox="1"/>
          <p:nvPr/>
        </p:nvSpPr>
        <p:spPr>
          <a:xfrm>
            <a:off x="6781910" y="5873882"/>
            <a:ext cx="4295274" cy="646331"/>
          </a:xfrm>
          <a:prstGeom prst="rect">
            <a:avLst/>
          </a:prstGeom>
          <a:noFill/>
        </p:spPr>
        <p:txBody>
          <a:bodyPr wrap="square" rtlCol="0">
            <a:spAutoFit/>
          </a:bodyPr>
          <a:lstStyle/>
          <a:p>
            <a:r>
              <a:rPr lang="en-US" sz="1200" b="1" dirty="0"/>
              <a:t>Handout retrieved at </a:t>
            </a:r>
            <a:r>
              <a:rPr lang="en-US" sz="1200" b="1" dirty="0">
                <a:hlinkClick r:id="rId4"/>
              </a:rPr>
              <a:t>https://assets-global.website-files.com/61e9ed8efb92171b37cbfbfa/64596daa5b04410cb3d218cc_RL_VIRFL_identify-questions.pdf</a:t>
            </a:r>
            <a:r>
              <a:rPr lang="en-US" sz="1200" b="1" dirty="0"/>
              <a:t> on 1/04/24.  </a:t>
            </a:r>
          </a:p>
        </p:txBody>
      </p:sp>
      <p:sp>
        <p:nvSpPr>
          <p:cNvPr id="4" name="Slide Number Placeholder 3">
            <a:extLst>
              <a:ext uri="{FF2B5EF4-FFF2-40B4-BE49-F238E27FC236}">
                <a16:creationId xmlns:a16="http://schemas.microsoft.com/office/drawing/2014/main" id="{708A0D1B-0AA9-9FF4-0C5F-AF0A8FAF6508}"/>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18</a:t>
            </a:fld>
            <a:endParaRPr lang="en-US" dirty="0"/>
          </a:p>
        </p:txBody>
      </p:sp>
    </p:spTree>
    <p:extLst>
      <p:ext uri="{BB962C8B-B14F-4D97-AF65-F5344CB8AC3E}">
        <p14:creationId xmlns:p14="http://schemas.microsoft.com/office/powerpoint/2010/main" val="2985524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40BC-64CE-F79F-B9C1-08A14F2D2B22}"/>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66A2ABF9-9E02-1749-0219-181D6A4732A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19</a:t>
            </a:fld>
            <a:endParaRPr dirty="0"/>
          </a:p>
        </p:txBody>
      </p:sp>
      <p:sp>
        <p:nvSpPr>
          <p:cNvPr id="7" name="Google Shape;412;p21">
            <a:extLst>
              <a:ext uri="{FF2B5EF4-FFF2-40B4-BE49-F238E27FC236}">
                <a16:creationId xmlns:a16="http://schemas.microsoft.com/office/drawing/2014/main" id="{86BF5241-DDB2-1FA2-BA4E-56E8B2E55512}"/>
              </a:ext>
            </a:extLst>
          </p:cNvPr>
          <p:cNvSpPr txBox="1">
            <a:spLocks/>
          </p:cNvSpPr>
          <p:nvPr/>
        </p:nvSpPr>
        <p:spPr>
          <a:xfrm>
            <a:off x="1011935" y="1483027"/>
            <a:ext cx="10582656" cy="58473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Selecting and Applying Appropriate Coaching Methods</a:t>
            </a:r>
            <a:endParaRPr lang="en-US" sz="3200" b="1" dirty="0"/>
          </a:p>
        </p:txBody>
      </p:sp>
      <p:sp>
        <p:nvSpPr>
          <p:cNvPr id="9" name="Google Shape;413;p21">
            <a:extLst>
              <a:ext uri="{FF2B5EF4-FFF2-40B4-BE49-F238E27FC236}">
                <a16:creationId xmlns:a16="http://schemas.microsoft.com/office/drawing/2014/main" id="{D753657E-4FA3-B8EF-AB4E-64A864708FF5}"/>
              </a:ext>
            </a:extLst>
          </p:cNvPr>
          <p:cNvSpPr txBox="1"/>
          <p:nvPr/>
        </p:nvSpPr>
        <p:spPr>
          <a:xfrm>
            <a:off x="1719374" y="931914"/>
            <a:ext cx="5803090"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3" name="Google Shape;527;p33">
            <a:extLst>
              <a:ext uri="{FF2B5EF4-FFF2-40B4-BE49-F238E27FC236}">
                <a16:creationId xmlns:a16="http://schemas.microsoft.com/office/drawing/2014/main" id="{7D25E5B2-2B83-FAFD-9BD5-5CFA1C0D8FEE}"/>
              </a:ext>
            </a:extLst>
          </p:cNvPr>
          <p:cNvPicPr preferRelativeResize="0"/>
          <p:nvPr/>
        </p:nvPicPr>
        <p:blipFill rotWithShape="1">
          <a:blip r:embed="rId3">
            <a:alphaModFix/>
          </a:blip>
          <a:srcRect/>
          <a:stretch/>
        </p:blipFill>
        <p:spPr>
          <a:xfrm>
            <a:off x="1167383" y="965535"/>
            <a:ext cx="551991" cy="517491"/>
          </a:xfrm>
          <a:prstGeom prst="rect">
            <a:avLst/>
          </a:prstGeom>
          <a:noFill/>
          <a:ln>
            <a:noFill/>
          </a:ln>
        </p:spPr>
      </p:pic>
      <p:pic>
        <p:nvPicPr>
          <p:cNvPr id="6" name="Google Shape;304;p59">
            <a:hlinkClick r:id="rId4"/>
            <a:extLst>
              <a:ext uri="{FF2B5EF4-FFF2-40B4-BE49-F238E27FC236}">
                <a16:creationId xmlns:a16="http://schemas.microsoft.com/office/drawing/2014/main" id="{9D90A853-FC3A-811B-585D-3805223F2C15}"/>
              </a:ext>
            </a:extLst>
          </p:cNvPr>
          <p:cNvPicPr preferRelativeResize="0"/>
          <p:nvPr/>
        </p:nvPicPr>
        <p:blipFill rotWithShape="1">
          <a:blip r:embed="rId5">
            <a:alphaModFix/>
          </a:blip>
          <a:srcRect/>
          <a:stretch/>
        </p:blipFill>
        <p:spPr>
          <a:xfrm>
            <a:off x="3956304" y="2067762"/>
            <a:ext cx="3962400" cy="3045927"/>
          </a:xfrm>
          <a:prstGeom prst="rect">
            <a:avLst/>
          </a:prstGeom>
          <a:noFill/>
          <a:ln>
            <a:noFill/>
          </a:ln>
        </p:spPr>
      </p:pic>
      <p:sp>
        <p:nvSpPr>
          <p:cNvPr id="12" name="TextBox 11">
            <a:extLst>
              <a:ext uri="{FF2B5EF4-FFF2-40B4-BE49-F238E27FC236}">
                <a16:creationId xmlns:a16="http://schemas.microsoft.com/office/drawing/2014/main" id="{1D30DA63-FFD1-AA68-EFE5-3081CAA61DCC}"/>
              </a:ext>
            </a:extLst>
          </p:cNvPr>
          <p:cNvSpPr txBox="1"/>
          <p:nvPr/>
        </p:nvSpPr>
        <p:spPr>
          <a:xfrm>
            <a:off x="646176" y="5113689"/>
            <a:ext cx="10692384" cy="1269578"/>
          </a:xfrm>
          <a:prstGeom prst="rect">
            <a:avLst/>
          </a:prstGeom>
          <a:noFill/>
        </p:spPr>
        <p:txBody>
          <a:bodyPr wrap="square">
            <a:spAutoFit/>
          </a:bodyPr>
          <a:lstStyle/>
          <a:p>
            <a:pPr marL="285750" marR="0" lvl="0" indent="-285750" algn="l" rtl="0">
              <a:lnSpc>
                <a:spcPct val="100000"/>
              </a:lnSpc>
              <a:spcBef>
                <a:spcPts val="0"/>
              </a:spcBef>
              <a:buClr>
                <a:schemeClr val="tx1">
                  <a:lumMod val="50000"/>
                  <a:lumOff val="50000"/>
                </a:schemeClr>
              </a:buClr>
              <a:buSzPct val="100000"/>
              <a:buFont typeface="Arial"/>
              <a:buChar char="•"/>
            </a:pPr>
            <a:r>
              <a:rPr lang="en-US" b="1" i="0" u="sng" strike="noStrike" cap="none" dirty="0">
                <a:solidFill>
                  <a:srgbClr val="0000FF"/>
                </a:solidFill>
                <a:latin typeface="Calibri"/>
                <a:ea typeface="Calibri"/>
                <a:cs typeface="Calibri"/>
                <a:sym typeface="Calibri"/>
                <a:hlinkClick r:id="rId6"/>
              </a:rPr>
              <a:t>Video 2: Primary Instruction Example</a:t>
            </a:r>
            <a:r>
              <a:rPr lang="en-US" i="0" strike="noStrike" cap="none" dirty="0">
                <a:solidFill>
                  <a:schemeClr val="tx1"/>
                </a:solidFill>
                <a:latin typeface="Calibri"/>
                <a:ea typeface="Calibri"/>
                <a:cs typeface="Calibri"/>
                <a:sym typeface="Calibri"/>
              </a:rPr>
              <a:t> </a:t>
            </a:r>
            <a:r>
              <a:rPr lang="en-US" b="0" i="0" u="none" strike="noStrike" cap="none" dirty="0">
                <a:solidFill>
                  <a:srgbClr val="000000"/>
                </a:solidFill>
                <a:latin typeface="Calibri"/>
                <a:ea typeface="Calibri"/>
                <a:cs typeface="Calibri"/>
                <a:sym typeface="Calibri"/>
              </a:rPr>
              <a:t>presents an example of K-1 instruction teaching high frequency words.</a:t>
            </a:r>
          </a:p>
          <a:p>
            <a:pPr marL="285750" marR="0" lvl="0" indent="-285750" algn="l" rtl="0">
              <a:lnSpc>
                <a:spcPct val="100000"/>
              </a:lnSpc>
              <a:spcBef>
                <a:spcPts val="0"/>
              </a:spcBef>
              <a:buClr>
                <a:schemeClr val="tx1">
                  <a:lumMod val="50000"/>
                  <a:lumOff val="50000"/>
                </a:schemeClr>
              </a:buClr>
              <a:buSzPct val="100000"/>
              <a:buFont typeface="Arial"/>
              <a:buChar char="•"/>
            </a:pPr>
            <a:endParaRPr lang="en-US" sz="1050" dirty="0"/>
          </a:p>
          <a:p>
            <a:pPr marL="285750" marR="0" lvl="0" indent="-285750" algn="l" rtl="0">
              <a:lnSpc>
                <a:spcPct val="100000"/>
              </a:lnSpc>
              <a:spcBef>
                <a:spcPts val="0"/>
              </a:spcBef>
              <a:spcAft>
                <a:spcPts val="0"/>
              </a:spcAft>
              <a:buClr>
                <a:schemeClr val="tx1">
                  <a:lumMod val="50000"/>
                  <a:lumOff val="50000"/>
                </a:schemeClr>
              </a:buClr>
              <a:buSzPct val="100000"/>
              <a:buFont typeface="Arial"/>
              <a:buChar char="•"/>
            </a:pPr>
            <a:r>
              <a:rPr lang="en-US" b="0" i="0" u="none" strike="noStrike" cap="none" dirty="0">
                <a:solidFill>
                  <a:srgbClr val="000000"/>
                </a:solidFill>
                <a:latin typeface="Calibri"/>
                <a:ea typeface="Calibri"/>
                <a:cs typeface="Calibri"/>
                <a:sym typeface="Calibri"/>
              </a:rPr>
              <a:t>After watching the video, use </a:t>
            </a:r>
            <a:r>
              <a:rPr lang="en-US" b="1" i="0" u="none" strike="noStrike" cap="none" dirty="0">
                <a:solidFill>
                  <a:srgbClr val="000000"/>
                </a:solidFill>
                <a:latin typeface="Calibri"/>
                <a:ea typeface="Calibri"/>
                <a:cs typeface="Calibri"/>
                <a:sym typeface="Calibri"/>
              </a:rPr>
              <a:t>Handout 1: The Impact Cycle </a:t>
            </a:r>
            <a:r>
              <a:rPr lang="en-US" b="0" i="0" u="none" strike="noStrike" cap="none" dirty="0">
                <a:solidFill>
                  <a:srgbClr val="000000"/>
                </a:solidFill>
                <a:latin typeface="Calibri"/>
                <a:ea typeface="Calibri"/>
                <a:cs typeface="Calibri"/>
                <a:sym typeface="Calibri"/>
              </a:rPr>
              <a:t>to role-play identifying teacher needs and selecting and applying appropriate coaching methods to support effective teacher practice and growth.</a:t>
            </a:r>
          </a:p>
          <a:p>
            <a:pPr marR="0" lvl="0" algn="l" rtl="0">
              <a:lnSpc>
                <a:spcPct val="100000"/>
              </a:lnSpc>
              <a:spcBef>
                <a:spcPts val="0"/>
              </a:spcBef>
              <a:spcAft>
                <a:spcPts val="0"/>
              </a:spcAft>
              <a:buClr>
                <a:schemeClr val="tx1">
                  <a:lumMod val="50000"/>
                  <a:lumOff val="50000"/>
                </a:schemeClr>
              </a:buClr>
              <a:buSzPct val="100000"/>
            </a:pPr>
            <a:r>
              <a:rPr lang="en-US" sz="1200" b="1" dirty="0">
                <a:solidFill>
                  <a:srgbClr val="000000"/>
                </a:solidFill>
                <a:latin typeface="Calibri"/>
                <a:cs typeface="Calibri"/>
                <a:sym typeface="Calibri"/>
              </a:rPr>
              <a:t>        Video retrieved from </a:t>
            </a:r>
            <a:r>
              <a:rPr lang="en-US" sz="1200" b="1" dirty="0">
                <a:solidFill>
                  <a:srgbClr val="000000"/>
                </a:solidFill>
                <a:latin typeface="Calibri"/>
                <a:cs typeface="Calibri"/>
                <a:sym typeface="Calibri"/>
                <a:hlinkClick r:id="rId7"/>
              </a:rPr>
              <a:t>https://www.youtube.com/watch?v=58-Sih184HM</a:t>
            </a:r>
            <a:r>
              <a:rPr lang="en-US" sz="1200" b="1" dirty="0">
                <a:solidFill>
                  <a:srgbClr val="000000"/>
                </a:solidFill>
                <a:latin typeface="Calibri"/>
                <a:cs typeface="Calibri"/>
                <a:sym typeface="Calibri"/>
              </a:rPr>
              <a:t> on 1/04/24.</a:t>
            </a:r>
            <a:endParaRPr lang="en-US" sz="1200" b="1" dirty="0"/>
          </a:p>
        </p:txBody>
      </p:sp>
    </p:spTree>
    <p:extLst>
      <p:ext uri="{BB962C8B-B14F-4D97-AF65-F5344CB8AC3E}">
        <p14:creationId xmlns:p14="http://schemas.microsoft.com/office/powerpoint/2010/main" val="220297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D13B1F1-01C8-C3C0-EDE8-FD6CBBCC5D37}"/>
              </a:ext>
            </a:extLst>
          </p:cNvPr>
          <p:cNvGraphicFramePr>
            <a:graphicFrameLocks noGrp="1"/>
          </p:cNvGraphicFramePr>
          <p:nvPr>
            <p:extLst>
              <p:ext uri="{D42A27DB-BD31-4B8C-83A1-F6EECF244321}">
                <p14:modId xmlns:p14="http://schemas.microsoft.com/office/powerpoint/2010/main" val="1802871649"/>
              </p:ext>
            </p:extLst>
          </p:nvPr>
        </p:nvGraphicFramePr>
        <p:xfrm>
          <a:off x="655319" y="970166"/>
          <a:ext cx="10944497" cy="4971080"/>
        </p:xfrm>
        <a:graphic>
          <a:graphicData uri="http://schemas.openxmlformats.org/drawingml/2006/table">
            <a:tbl>
              <a:tblPr>
                <a:noFill/>
              </a:tblPr>
              <a:tblGrid>
                <a:gridCol w="942657">
                  <a:extLst>
                    <a:ext uri="{9D8B030D-6E8A-4147-A177-3AD203B41FA5}">
                      <a16:colId xmlns:a16="http://schemas.microsoft.com/office/drawing/2014/main" val="864010454"/>
                    </a:ext>
                  </a:extLst>
                </a:gridCol>
                <a:gridCol w="5447258">
                  <a:extLst>
                    <a:ext uri="{9D8B030D-6E8A-4147-A177-3AD203B41FA5}">
                      <a16:colId xmlns:a16="http://schemas.microsoft.com/office/drawing/2014/main" val="757516503"/>
                    </a:ext>
                  </a:extLst>
                </a:gridCol>
                <a:gridCol w="1066256">
                  <a:extLst>
                    <a:ext uri="{9D8B030D-6E8A-4147-A177-3AD203B41FA5}">
                      <a16:colId xmlns:a16="http://schemas.microsoft.com/office/drawing/2014/main" val="69148222"/>
                    </a:ext>
                  </a:extLst>
                </a:gridCol>
                <a:gridCol w="1744163">
                  <a:extLst>
                    <a:ext uri="{9D8B030D-6E8A-4147-A177-3AD203B41FA5}">
                      <a16:colId xmlns:a16="http://schemas.microsoft.com/office/drawing/2014/main" val="813157173"/>
                    </a:ext>
                  </a:extLst>
                </a:gridCol>
                <a:gridCol w="1744163">
                  <a:extLst>
                    <a:ext uri="{9D8B030D-6E8A-4147-A177-3AD203B41FA5}">
                      <a16:colId xmlns:a16="http://schemas.microsoft.com/office/drawing/2014/main" val="3140212881"/>
                    </a:ext>
                  </a:extLst>
                </a:gridCol>
              </a:tblGrid>
              <a:tr h="316591">
                <a:tc>
                  <a:txBody>
                    <a:bodyPr/>
                    <a:lstStyle/>
                    <a:p>
                      <a:pPr marL="0" marR="0" lvl="0" indent="0" algn="ctr" rtl="0">
                        <a:lnSpc>
                          <a:spcPct val="100000"/>
                        </a:lnSpc>
                        <a:spcBef>
                          <a:spcPts val="0"/>
                        </a:spcBef>
                        <a:spcAft>
                          <a:spcPts val="0"/>
                        </a:spcAft>
                        <a:buClr>
                          <a:srgbClr val="000000"/>
                        </a:buClr>
                        <a:buSzPts val="1200"/>
                        <a:buFont typeface="Arial"/>
                        <a:buNone/>
                      </a:pPr>
                      <a:r>
                        <a:rPr lang="en-US" sz="1400" b="1" u="none" strike="noStrike" cap="none" dirty="0">
                          <a:solidFill>
                            <a:schemeClr val="lt1"/>
                          </a:solidFill>
                          <a:latin typeface="Calibri"/>
                          <a:ea typeface="Calibri"/>
                          <a:cs typeface="Calibri"/>
                          <a:sym typeface="Calibri"/>
                        </a:rPr>
                        <a:t>Module</a:t>
                      </a:r>
                      <a:endParaRPr sz="1400" b="1" u="none" strike="noStrike" cap="none" dirty="0">
                        <a:solidFill>
                          <a:schemeClr val="lt1"/>
                        </a:solidFill>
                        <a:latin typeface="Calibri"/>
                        <a:ea typeface="Calibri"/>
                        <a:cs typeface="Calibri"/>
                        <a:sym typeface="Calibri"/>
                      </a:endParaRPr>
                    </a:p>
                  </a:txBody>
                  <a:tcPr marL="53950" marR="53950" marT="26975" marB="26975" anchor="b">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Topic</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Minutes</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 Date</a:t>
                      </a:r>
                      <a:endParaRPr sz="15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extLst>
                  <a:ext uri="{0D108BD9-81ED-4DB2-BD59-A6C34878D82A}">
                    <a16:rowId xmlns:a16="http://schemas.microsoft.com/office/drawing/2014/main" val="2446902433"/>
                  </a:ext>
                </a:extLst>
              </a:tr>
              <a:tr h="261010">
                <a:tc rowSpan="4">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1</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Principles and Practices that Foster a Positive Culture</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Intro</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60 </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5910978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583577644"/>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2</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09207794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3</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25512192"/>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2</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Effective Pedagogy and Andragogy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4</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9512075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361741083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00B0F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00B0F0"/>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00B0F0"/>
                    </a:solidFill>
                  </a:tcPr>
                </a:tc>
                <a:extLst>
                  <a:ext uri="{0D108BD9-81ED-4DB2-BD59-A6C34878D82A}">
                    <a16:rowId xmlns:a16="http://schemas.microsoft.com/office/drawing/2014/main" val="2688491641"/>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3</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Collecting Data to Inform Professional Learning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7</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489812090"/>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8</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934508667"/>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9</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170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52621940"/>
                  </a:ext>
                </a:extLst>
              </a:tr>
              <a:tr h="261010">
                <a:tc rowSpan="4">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4</a:t>
                      </a:r>
                      <a:endParaRPr sz="14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Planning, Implementing, and Analyzing Literacy Instruction</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175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732908607"/>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11</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299677243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292716492"/>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extLst>
                  <a:ext uri="{0D108BD9-81ED-4DB2-BD59-A6C34878D82A}">
                    <a16:rowId xmlns:a16="http://schemas.microsoft.com/office/drawing/2014/main" val="377349720"/>
                  </a:ext>
                </a:extLst>
              </a:tr>
              <a:tr h="245127">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5</a:t>
                      </a:r>
                      <a:endParaRPr sz="14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rowSpan="2">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Growing Professionally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extLst>
                  <a:ext uri="{0D108BD9-81ED-4DB2-BD59-A6C34878D82A}">
                    <a16:rowId xmlns:a16="http://schemas.microsoft.com/office/drawing/2014/main" val="310935857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a:t>
                      </a:r>
                      <a:endParaRPr sz="1400" u="none" strike="noStrike" cap="none" dirty="0">
                        <a:latin typeface="Calibri"/>
                        <a:ea typeface="Calibri"/>
                        <a:cs typeface="Calibri"/>
                        <a:sym typeface="Calibri"/>
                      </a:endParaRPr>
                    </a:p>
                  </a:txBody>
                  <a:tcPr marL="53950" marR="53950" marT="26975" marB="26975">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56458"/>
                  </a:ext>
                </a:extLst>
              </a:tr>
              <a:tr h="377529">
                <a:tc>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6</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and Implementing Coaching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1616337230"/>
                  </a:ext>
                </a:extLst>
              </a:tr>
            </a:tbl>
          </a:graphicData>
        </a:graphic>
      </p:graphicFrame>
      <p:sp>
        <p:nvSpPr>
          <p:cNvPr id="10" name="Google Shape;283;g10083df9ad4_0_54">
            <a:extLst>
              <a:ext uri="{FF2B5EF4-FFF2-40B4-BE49-F238E27FC236}">
                <a16:creationId xmlns:a16="http://schemas.microsoft.com/office/drawing/2014/main" id="{7439E6C5-15F4-152A-69BD-339A9BE3C5C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a:t>
            </a:fld>
            <a:endParaRPr dirty="0"/>
          </a:p>
        </p:txBody>
      </p:sp>
    </p:spTree>
    <p:extLst>
      <p:ext uri="{BB962C8B-B14F-4D97-AF65-F5344CB8AC3E}">
        <p14:creationId xmlns:p14="http://schemas.microsoft.com/office/powerpoint/2010/main" val="140917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B3781-3985-2A3D-D822-F0D1F273E632}"/>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1C63EB9A-26A0-B51B-955E-FF330C45D505}"/>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20</a:t>
            </a:fld>
            <a:endParaRPr dirty="0"/>
          </a:p>
        </p:txBody>
      </p:sp>
      <p:sp>
        <p:nvSpPr>
          <p:cNvPr id="7" name="Google Shape;412;p21">
            <a:extLst>
              <a:ext uri="{FF2B5EF4-FFF2-40B4-BE49-F238E27FC236}">
                <a16:creationId xmlns:a16="http://schemas.microsoft.com/office/drawing/2014/main" id="{F860EE97-FB86-FC9C-388E-5535CCC589DA}"/>
              </a:ext>
            </a:extLst>
          </p:cNvPr>
          <p:cNvSpPr txBox="1">
            <a:spLocks/>
          </p:cNvSpPr>
          <p:nvPr/>
        </p:nvSpPr>
        <p:spPr>
          <a:xfrm>
            <a:off x="780288" y="877825"/>
            <a:ext cx="10814303" cy="70104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Selecting and Applying Appropriate Coaching Methods</a:t>
            </a:r>
            <a:endParaRPr lang="en-US" sz="3200" b="1" dirty="0"/>
          </a:p>
        </p:txBody>
      </p:sp>
      <p:sp>
        <p:nvSpPr>
          <p:cNvPr id="12" name="TextBox 11">
            <a:extLst>
              <a:ext uri="{FF2B5EF4-FFF2-40B4-BE49-F238E27FC236}">
                <a16:creationId xmlns:a16="http://schemas.microsoft.com/office/drawing/2014/main" id="{F60E05EC-3149-47AF-0873-31C336D1474A}"/>
              </a:ext>
            </a:extLst>
          </p:cNvPr>
          <p:cNvSpPr txBox="1"/>
          <p:nvPr/>
        </p:nvSpPr>
        <p:spPr>
          <a:xfrm>
            <a:off x="682752" y="5010912"/>
            <a:ext cx="10582656" cy="1600438"/>
          </a:xfrm>
          <a:prstGeom prst="rect">
            <a:avLst/>
          </a:prstGeom>
          <a:noFill/>
        </p:spPr>
        <p:txBody>
          <a:bodyPr wrap="square">
            <a:spAutoFit/>
          </a:bodyPr>
          <a:lstStyle/>
          <a:p>
            <a:pPr marL="285750" marR="0" lvl="0" indent="-285750" algn="l" rtl="0">
              <a:lnSpc>
                <a:spcPct val="100000"/>
              </a:lnSpc>
              <a:spcBef>
                <a:spcPts val="0"/>
              </a:spcBef>
              <a:spcAft>
                <a:spcPts val="0"/>
              </a:spcAft>
              <a:buClr>
                <a:schemeClr val="tx1">
                  <a:lumMod val="50000"/>
                  <a:lumOff val="50000"/>
                </a:schemeClr>
              </a:buClr>
              <a:buSzPct val="100000"/>
              <a:buFont typeface="Arial"/>
              <a:buChar char="•"/>
            </a:pPr>
            <a:r>
              <a:rPr lang="en-US" b="1" i="0" u="sng" strike="noStrike" cap="none" dirty="0">
                <a:solidFill>
                  <a:schemeClr val="hlink"/>
                </a:solidFill>
                <a:latin typeface="Calibri"/>
                <a:ea typeface="Calibri"/>
                <a:cs typeface="Calibri"/>
                <a:sym typeface="Calibri"/>
                <a:hlinkClick r:id="rId3"/>
              </a:rPr>
              <a:t>Video 3: Secondary Instruction Example</a:t>
            </a:r>
            <a:r>
              <a:rPr lang="en-US" b="0" i="0" strike="noStrike" cap="none" dirty="0">
                <a:solidFill>
                  <a:schemeClr val="hlink"/>
                </a:solidFill>
                <a:latin typeface="Calibri"/>
                <a:ea typeface="Calibri"/>
                <a:cs typeface="Calibri"/>
                <a:sym typeface="Calibri"/>
                <a:hlinkClick r:id="rId3"/>
              </a:rPr>
              <a:t> </a:t>
            </a:r>
            <a:r>
              <a:rPr lang="en-US" b="0" i="0" u="none" strike="noStrike" cap="none" dirty="0">
                <a:solidFill>
                  <a:srgbClr val="000000"/>
                </a:solidFill>
                <a:latin typeface="Calibri"/>
                <a:ea typeface="Calibri"/>
                <a:cs typeface="Calibri"/>
                <a:sym typeface="Calibri"/>
              </a:rPr>
              <a:t>presents an example of secondary instruction teaching vocabulary.</a:t>
            </a:r>
          </a:p>
          <a:p>
            <a:pPr marR="0" lvl="0" algn="l" rtl="0">
              <a:lnSpc>
                <a:spcPct val="100000"/>
              </a:lnSpc>
              <a:spcBef>
                <a:spcPts val="0"/>
              </a:spcBef>
              <a:spcAft>
                <a:spcPts val="0"/>
              </a:spcAft>
              <a:buClr>
                <a:schemeClr val="tx1">
                  <a:lumMod val="50000"/>
                  <a:lumOff val="50000"/>
                </a:schemeClr>
              </a:buClr>
              <a:buSzPct val="100000"/>
            </a:pPr>
            <a:r>
              <a:rPr lang="en-US" sz="1200" b="1" dirty="0">
                <a:solidFill>
                  <a:srgbClr val="000000"/>
                </a:solidFill>
                <a:latin typeface="Calibri"/>
                <a:ea typeface="Calibri"/>
                <a:cs typeface="Calibri"/>
                <a:sym typeface="Calibri"/>
              </a:rPr>
              <a:t>        </a:t>
            </a:r>
            <a:endParaRPr lang="en-US" sz="1050" dirty="0"/>
          </a:p>
          <a:p>
            <a:pPr marL="285750" marR="0" lvl="0" indent="-285750" algn="l" rtl="0">
              <a:lnSpc>
                <a:spcPct val="100000"/>
              </a:lnSpc>
              <a:spcBef>
                <a:spcPts val="0"/>
              </a:spcBef>
              <a:spcAft>
                <a:spcPts val="0"/>
              </a:spcAft>
              <a:buClr>
                <a:schemeClr val="tx1">
                  <a:lumMod val="50000"/>
                  <a:lumOff val="50000"/>
                </a:schemeClr>
              </a:buClr>
              <a:buSzPct val="100000"/>
              <a:buFont typeface="Arial"/>
              <a:buChar char="•"/>
            </a:pPr>
            <a:r>
              <a:rPr lang="en-US" b="0" i="0" u="none" strike="noStrike" cap="none" dirty="0">
                <a:solidFill>
                  <a:srgbClr val="000000"/>
                </a:solidFill>
                <a:latin typeface="Calibri"/>
                <a:ea typeface="Calibri"/>
                <a:cs typeface="Calibri"/>
                <a:sym typeface="Calibri"/>
              </a:rPr>
              <a:t>After watching the video, use </a:t>
            </a:r>
            <a:r>
              <a:rPr lang="en-US" b="1" i="0" u="none" strike="noStrike" cap="none" dirty="0">
                <a:solidFill>
                  <a:srgbClr val="000000"/>
                </a:solidFill>
                <a:latin typeface="Calibri"/>
                <a:ea typeface="Calibri"/>
                <a:cs typeface="Calibri"/>
                <a:sym typeface="Calibri"/>
              </a:rPr>
              <a:t>Handout 1: The Impact Cycle </a:t>
            </a:r>
            <a:r>
              <a:rPr lang="en-US" b="0" i="0" u="none" strike="noStrike" cap="none" dirty="0">
                <a:solidFill>
                  <a:srgbClr val="000000"/>
                </a:solidFill>
                <a:latin typeface="Calibri"/>
                <a:ea typeface="Calibri"/>
                <a:cs typeface="Calibri"/>
                <a:sym typeface="Calibri"/>
              </a:rPr>
              <a:t>to role-play identifying teacher needs and selecting and applying appropriate coaching methods to support effective teacher practice and growth.</a:t>
            </a:r>
          </a:p>
          <a:p>
            <a:pPr>
              <a:buClr>
                <a:schemeClr val="tx1">
                  <a:lumMod val="50000"/>
                  <a:lumOff val="50000"/>
                </a:schemeClr>
              </a:buClr>
              <a:buSzPct val="100000"/>
            </a:pPr>
            <a:r>
              <a:rPr lang="en-US" sz="1600" b="1" dirty="0">
                <a:solidFill>
                  <a:srgbClr val="000000"/>
                </a:solidFill>
                <a:latin typeface="Calibri"/>
                <a:ea typeface="Calibri"/>
                <a:cs typeface="Calibri"/>
                <a:sym typeface="Calibri"/>
              </a:rPr>
              <a:t>      Video was retrieved at </a:t>
            </a:r>
            <a:r>
              <a:rPr lang="en-US" sz="1600" b="1" i="1" u="none" strike="noStrike" cap="none" dirty="0">
                <a:solidFill>
                  <a:schemeClr val="dk1"/>
                </a:solidFill>
                <a:latin typeface="Calibri"/>
                <a:ea typeface="Calibri"/>
                <a:cs typeface="Calibri"/>
                <a:sym typeface="Calibri"/>
                <a:hlinkClick r:id="rId4"/>
              </a:rPr>
              <a:t>https://www.youtube.com/watch?v=nX3kNk3NrJo</a:t>
            </a:r>
            <a:r>
              <a:rPr lang="en-US" sz="1600" b="1" i="1" u="none" strike="noStrike" cap="none" dirty="0">
                <a:solidFill>
                  <a:schemeClr val="dk1"/>
                </a:solidFill>
                <a:latin typeface="Calibri"/>
                <a:ea typeface="Calibri"/>
                <a:cs typeface="Calibri"/>
                <a:sym typeface="Calibri"/>
              </a:rPr>
              <a:t> </a:t>
            </a:r>
            <a:r>
              <a:rPr lang="en-US" sz="1600" b="1" dirty="0">
                <a:solidFill>
                  <a:srgbClr val="000000"/>
                </a:solidFill>
                <a:latin typeface="Calibri"/>
                <a:ea typeface="Calibri"/>
                <a:cs typeface="Calibri"/>
                <a:sym typeface="Calibri"/>
              </a:rPr>
              <a:t>on 1/04/24</a:t>
            </a:r>
            <a:r>
              <a:rPr lang="en-US" sz="1600" b="1" i="1" u="none" strike="noStrike" cap="none" dirty="0">
                <a:solidFill>
                  <a:schemeClr val="dk1"/>
                </a:solidFill>
                <a:latin typeface="Calibri"/>
                <a:ea typeface="Calibri"/>
                <a:cs typeface="Calibri"/>
                <a:sym typeface="Calibri"/>
              </a:rPr>
              <a:t>.</a:t>
            </a:r>
            <a:endParaRPr lang="en-US" sz="1600" b="1"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tx1">
                  <a:lumMod val="50000"/>
                  <a:lumOff val="50000"/>
                </a:schemeClr>
              </a:buClr>
              <a:buSzPct val="100000"/>
              <a:buFont typeface="Arial"/>
              <a:buChar char="•"/>
            </a:pPr>
            <a:endParaRPr lang="en-US" sz="1600" dirty="0"/>
          </a:p>
        </p:txBody>
      </p:sp>
      <p:pic>
        <p:nvPicPr>
          <p:cNvPr id="2" name="Google Shape;315;p60">
            <a:hlinkClick r:id="rId4"/>
            <a:extLst>
              <a:ext uri="{FF2B5EF4-FFF2-40B4-BE49-F238E27FC236}">
                <a16:creationId xmlns:a16="http://schemas.microsoft.com/office/drawing/2014/main" id="{E49E21EF-2783-11D3-EE34-625ED0B3D2AE}"/>
              </a:ext>
            </a:extLst>
          </p:cNvPr>
          <p:cNvPicPr preferRelativeResize="0"/>
          <p:nvPr/>
        </p:nvPicPr>
        <p:blipFill rotWithShape="1">
          <a:blip r:embed="rId5">
            <a:alphaModFix/>
          </a:blip>
          <a:srcRect/>
          <a:stretch/>
        </p:blipFill>
        <p:spPr>
          <a:xfrm>
            <a:off x="3450336" y="2393076"/>
            <a:ext cx="4474463" cy="2462784"/>
          </a:xfrm>
          <a:prstGeom prst="rect">
            <a:avLst/>
          </a:prstGeom>
          <a:noFill/>
          <a:ln>
            <a:noFill/>
          </a:ln>
        </p:spPr>
      </p:pic>
      <p:sp>
        <p:nvSpPr>
          <p:cNvPr id="5" name="TextBox 4">
            <a:extLst>
              <a:ext uri="{FF2B5EF4-FFF2-40B4-BE49-F238E27FC236}">
                <a16:creationId xmlns:a16="http://schemas.microsoft.com/office/drawing/2014/main" id="{AF06897D-6171-2AE8-FF18-1038429A69AB}"/>
              </a:ext>
            </a:extLst>
          </p:cNvPr>
          <p:cNvSpPr txBox="1"/>
          <p:nvPr/>
        </p:nvSpPr>
        <p:spPr>
          <a:xfrm>
            <a:off x="780288" y="1671872"/>
            <a:ext cx="9265586" cy="584775"/>
          </a:xfrm>
          <a:prstGeom prst="rect">
            <a:avLst/>
          </a:prstGeom>
          <a:noFill/>
        </p:spPr>
        <p:txBody>
          <a:bodyPr wrap="square">
            <a:spAutoFit/>
          </a:bodyPr>
          <a:lstStyle/>
          <a:p>
            <a:pPr marL="0" lvl="0" indent="0" algn="l" rtl="0">
              <a:lnSpc>
                <a:spcPct val="100000"/>
              </a:lnSpc>
              <a:spcBef>
                <a:spcPts val="0"/>
              </a:spcBef>
              <a:spcAft>
                <a:spcPts val="0"/>
              </a:spcAft>
              <a:buClr>
                <a:schemeClr val="dk1"/>
              </a:buClr>
              <a:buSzPct val="120000"/>
              <a:buNone/>
            </a:pPr>
            <a:r>
              <a:rPr lang="en-US" sz="3200" b="1" dirty="0">
                <a:latin typeface="Calibri"/>
                <a:ea typeface="Calibri"/>
                <a:cs typeface="Calibri"/>
                <a:sym typeface="Calibri"/>
              </a:rPr>
              <a:t>Viewing an instructional example for role-playing</a:t>
            </a:r>
          </a:p>
        </p:txBody>
      </p:sp>
    </p:spTree>
    <p:extLst>
      <p:ext uri="{BB962C8B-B14F-4D97-AF65-F5344CB8AC3E}">
        <p14:creationId xmlns:p14="http://schemas.microsoft.com/office/powerpoint/2010/main" val="19385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F615D-D1D7-F9D4-6399-DD386489042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AB68FB9-E111-19EC-6D5C-55A9F22E9434}"/>
              </a:ext>
            </a:extLst>
          </p:cNvPr>
          <p:cNvSpPr txBox="1"/>
          <p:nvPr/>
        </p:nvSpPr>
        <p:spPr>
          <a:xfrm>
            <a:off x="670560" y="963168"/>
            <a:ext cx="10107168"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Selecting and Applying Appropriate Coaching Methods</a:t>
            </a:r>
            <a:endParaRPr lang="en-US" sz="3200" b="1" dirty="0"/>
          </a:p>
        </p:txBody>
      </p:sp>
      <p:sp>
        <p:nvSpPr>
          <p:cNvPr id="9" name="TextBox 8">
            <a:extLst>
              <a:ext uri="{FF2B5EF4-FFF2-40B4-BE49-F238E27FC236}">
                <a16:creationId xmlns:a16="http://schemas.microsoft.com/office/drawing/2014/main" id="{4F42DAD9-0184-B0C9-F067-4382E9E31C84}"/>
              </a:ext>
            </a:extLst>
          </p:cNvPr>
          <p:cNvSpPr txBox="1"/>
          <p:nvPr/>
        </p:nvSpPr>
        <p:spPr>
          <a:xfrm>
            <a:off x="666369" y="1831467"/>
            <a:ext cx="10521696" cy="830997"/>
          </a:xfrm>
          <a:prstGeom prst="rect">
            <a:avLst/>
          </a:prstGeom>
          <a:noFill/>
        </p:spPr>
        <p:txBody>
          <a:bodyPr wrap="square">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How do we differentiate our coaching for </a:t>
            </a:r>
            <a:r>
              <a:rPr lang="en-US" sz="2400" b="0" i="0" u="none" strike="noStrike" cap="none">
                <a:solidFill>
                  <a:srgbClr val="000000"/>
                </a:solidFill>
                <a:latin typeface="Calibri"/>
                <a:ea typeface="Calibri"/>
                <a:cs typeface="Calibri"/>
                <a:sym typeface="Calibri"/>
              </a:rPr>
              <a:t>all teachers, </a:t>
            </a:r>
            <a:r>
              <a:rPr lang="en-US" sz="2400" b="0" i="0" u="none" strike="noStrike" cap="none" dirty="0">
                <a:solidFill>
                  <a:srgbClr val="000000"/>
                </a:solidFill>
                <a:latin typeface="Calibri"/>
                <a:ea typeface="Calibri"/>
                <a:cs typeface="Calibri"/>
                <a:sym typeface="Calibri"/>
              </a:rPr>
              <a:t>keeping in mind that our goal is student achievement?</a:t>
            </a:r>
            <a:endParaRPr lang="en-US" sz="1100" dirty="0"/>
          </a:p>
        </p:txBody>
      </p:sp>
      <p:pic>
        <p:nvPicPr>
          <p:cNvPr id="3" name="Picture 2">
            <a:extLst>
              <a:ext uri="{FF2B5EF4-FFF2-40B4-BE49-F238E27FC236}">
                <a16:creationId xmlns:a16="http://schemas.microsoft.com/office/drawing/2014/main" id="{7810C8FB-D9F6-7481-4793-4337858332C2}"/>
              </a:ext>
            </a:extLst>
          </p:cNvPr>
          <p:cNvPicPr>
            <a:picLocks noChangeAspect="1"/>
          </p:cNvPicPr>
          <p:nvPr/>
        </p:nvPicPr>
        <p:blipFill>
          <a:blip r:embed="rId3"/>
          <a:stretch>
            <a:fillRect/>
          </a:stretch>
        </p:blipFill>
        <p:spPr>
          <a:xfrm>
            <a:off x="3230880" y="2601009"/>
            <a:ext cx="5224301" cy="3014498"/>
          </a:xfrm>
          <a:prstGeom prst="rect">
            <a:avLst/>
          </a:prstGeom>
        </p:spPr>
      </p:pic>
      <p:sp>
        <p:nvSpPr>
          <p:cNvPr id="5" name="TextBox 4">
            <a:extLst>
              <a:ext uri="{FF2B5EF4-FFF2-40B4-BE49-F238E27FC236}">
                <a16:creationId xmlns:a16="http://schemas.microsoft.com/office/drawing/2014/main" id="{2EC77DD3-CF43-74A5-96F5-9E6ECDB82B08}"/>
              </a:ext>
            </a:extLst>
          </p:cNvPr>
          <p:cNvSpPr txBox="1"/>
          <p:nvPr/>
        </p:nvSpPr>
        <p:spPr>
          <a:xfrm>
            <a:off x="726567" y="5617844"/>
            <a:ext cx="10896981" cy="369332"/>
          </a:xfrm>
          <a:prstGeom prst="rect">
            <a:avLst/>
          </a:prstGeom>
          <a:noFill/>
        </p:spPr>
        <p:txBody>
          <a:bodyPr wrap="square">
            <a:spAutoFit/>
          </a:bodyPr>
          <a:lstStyle/>
          <a:p>
            <a:pPr marL="0" marR="0" lvl="0" indent="0"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Adapted from the Just Read, Florida! Literacy Coach Academy Training at the Florida Department of Education</a:t>
            </a:r>
            <a:endParaRPr lang="en-US" dirty="0"/>
          </a:p>
        </p:txBody>
      </p:sp>
      <p:sp>
        <p:nvSpPr>
          <p:cNvPr id="2" name="Slide Number Placeholder 1">
            <a:extLst>
              <a:ext uri="{FF2B5EF4-FFF2-40B4-BE49-F238E27FC236}">
                <a16:creationId xmlns:a16="http://schemas.microsoft.com/office/drawing/2014/main" id="{CBD4379B-443E-90D9-C0B4-F80F76FB8BE8}"/>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21</a:t>
            </a:fld>
            <a:endParaRPr lang="en-US" dirty="0"/>
          </a:p>
        </p:txBody>
      </p:sp>
    </p:spTree>
    <p:extLst>
      <p:ext uri="{BB962C8B-B14F-4D97-AF65-F5344CB8AC3E}">
        <p14:creationId xmlns:p14="http://schemas.microsoft.com/office/powerpoint/2010/main" val="2212655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460D0-3753-E155-21E3-B957587FC88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0825D36-3145-064D-45C7-F48C5D1A59FD}"/>
              </a:ext>
            </a:extLst>
          </p:cNvPr>
          <p:cNvSpPr txBox="1"/>
          <p:nvPr/>
        </p:nvSpPr>
        <p:spPr>
          <a:xfrm>
            <a:off x="512064" y="1194816"/>
            <a:ext cx="10290048"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Selecting and Applying Appropriate Coaching Methods</a:t>
            </a:r>
            <a:endParaRPr lang="en-US" sz="3200" b="1" dirty="0"/>
          </a:p>
        </p:txBody>
      </p:sp>
      <p:sp>
        <p:nvSpPr>
          <p:cNvPr id="9" name="TextBox 8">
            <a:extLst>
              <a:ext uri="{FF2B5EF4-FFF2-40B4-BE49-F238E27FC236}">
                <a16:creationId xmlns:a16="http://schemas.microsoft.com/office/drawing/2014/main" id="{A3DCA8A2-4039-D07A-BD44-1E4C8FB3F593}"/>
              </a:ext>
            </a:extLst>
          </p:cNvPr>
          <p:cNvSpPr txBox="1"/>
          <p:nvPr/>
        </p:nvSpPr>
        <p:spPr>
          <a:xfrm>
            <a:off x="512064" y="2279904"/>
            <a:ext cx="10399776" cy="2677656"/>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2400" b="0" i="0" u="none" strike="noStrike" cap="none" dirty="0">
              <a:solidFill>
                <a:srgbClr val="000000"/>
              </a:solidFill>
              <a:latin typeface="Calibri"/>
              <a:ea typeface="Calibri"/>
              <a:cs typeface="Calibri"/>
              <a:sym typeface="Calibri"/>
            </a:endParaRPr>
          </a:p>
          <a:p>
            <a:pPr marL="349250" marR="0" lvl="0" indent="-349250" algn="l" rtl="0">
              <a:lnSpc>
                <a:spcPct val="100000"/>
              </a:lnSpc>
              <a:spcBef>
                <a:spcPts val="0"/>
              </a:spcBef>
              <a:spcAft>
                <a:spcPts val="0"/>
              </a:spcAft>
              <a:buClr>
                <a:schemeClr val="tx1">
                  <a:lumMod val="50000"/>
                  <a:lumOff val="50000"/>
                </a:schemeClr>
              </a:buClr>
              <a:buSzPct val="100000"/>
              <a:buFont typeface="Arial"/>
              <a:buChar char="•"/>
            </a:pPr>
            <a:r>
              <a:rPr lang="en-US" sz="2400" b="0" i="0" u="none" strike="noStrike" cap="none" dirty="0">
                <a:solidFill>
                  <a:srgbClr val="000000"/>
                </a:solidFill>
                <a:latin typeface="Calibri"/>
                <a:ea typeface="Calibri"/>
                <a:cs typeface="Calibri"/>
                <a:sym typeface="Calibri"/>
              </a:rPr>
              <a:t>What are some of the challenges you face as a literacy coach in meeting the different professional learning needs of your teachers?</a:t>
            </a:r>
            <a:endParaRPr lang="en-US" sz="1400" dirty="0"/>
          </a:p>
          <a:p>
            <a:pPr marL="349250" marR="0" lvl="0" indent="-349250" algn="l" rtl="0">
              <a:lnSpc>
                <a:spcPct val="100000"/>
              </a:lnSpc>
              <a:spcBef>
                <a:spcPts val="0"/>
              </a:spcBef>
              <a:spcAft>
                <a:spcPts val="0"/>
              </a:spcAft>
              <a:buClr>
                <a:schemeClr val="tx1">
                  <a:lumMod val="50000"/>
                  <a:lumOff val="50000"/>
                </a:schemeClr>
              </a:buClr>
              <a:buSzPct val="100000"/>
              <a:buFont typeface="Arial"/>
              <a:buNone/>
            </a:pPr>
            <a:endParaRPr lang="en-US" sz="2400" b="0" i="0" u="none" strike="noStrike" cap="none" dirty="0">
              <a:solidFill>
                <a:srgbClr val="000000"/>
              </a:solidFill>
              <a:latin typeface="Calibri"/>
              <a:ea typeface="Calibri"/>
              <a:cs typeface="Calibri"/>
              <a:sym typeface="Calibri"/>
            </a:endParaRPr>
          </a:p>
          <a:p>
            <a:pPr marL="349250" marR="0" lvl="0" indent="-349250" algn="l" rtl="0">
              <a:lnSpc>
                <a:spcPct val="100000"/>
              </a:lnSpc>
              <a:spcBef>
                <a:spcPts val="0"/>
              </a:spcBef>
              <a:spcAft>
                <a:spcPts val="0"/>
              </a:spcAft>
              <a:buClr>
                <a:schemeClr val="tx1">
                  <a:lumMod val="50000"/>
                  <a:lumOff val="50000"/>
                </a:schemeClr>
              </a:buClr>
              <a:buSzPct val="100000"/>
              <a:buFont typeface="Arial"/>
              <a:buChar char="•"/>
            </a:pPr>
            <a:r>
              <a:rPr lang="en-US" sz="2400" b="0" i="0" u="none" strike="noStrike" cap="none" dirty="0">
                <a:solidFill>
                  <a:srgbClr val="000000"/>
                </a:solidFill>
                <a:latin typeface="Calibri"/>
                <a:ea typeface="Calibri"/>
                <a:cs typeface="Calibri"/>
                <a:sym typeface="Calibri"/>
              </a:rPr>
              <a:t>In what ways do you differentiate coaching to support these needs?</a:t>
            </a:r>
            <a:endParaRPr lang="en-US" sz="1400" dirty="0"/>
          </a:p>
          <a:p>
            <a:pPr marL="349250" marR="0" lvl="0" indent="-349250" algn="l" rtl="0">
              <a:lnSpc>
                <a:spcPct val="100000"/>
              </a:lnSpc>
              <a:spcBef>
                <a:spcPts val="0"/>
              </a:spcBef>
              <a:spcAft>
                <a:spcPts val="0"/>
              </a:spcAft>
              <a:buClr>
                <a:schemeClr val="tx1">
                  <a:lumMod val="50000"/>
                  <a:lumOff val="50000"/>
                </a:schemeClr>
              </a:buClr>
              <a:buSzPct val="100000"/>
              <a:buFont typeface="Arial"/>
              <a:buNone/>
            </a:pPr>
            <a:endParaRPr lang="en-US" sz="2400" b="0" i="0" u="none" strike="noStrike" cap="none" dirty="0">
              <a:solidFill>
                <a:srgbClr val="000000"/>
              </a:solidFill>
              <a:latin typeface="Calibri"/>
              <a:ea typeface="Calibri"/>
              <a:cs typeface="Calibri"/>
              <a:sym typeface="Calibri"/>
            </a:endParaRPr>
          </a:p>
          <a:p>
            <a:pPr marL="349250" marR="0" lvl="0" indent="-349250" algn="l" rtl="0">
              <a:lnSpc>
                <a:spcPct val="100000"/>
              </a:lnSpc>
              <a:spcBef>
                <a:spcPts val="0"/>
              </a:spcBef>
              <a:spcAft>
                <a:spcPts val="0"/>
              </a:spcAft>
              <a:buClr>
                <a:schemeClr val="tx1">
                  <a:lumMod val="50000"/>
                  <a:lumOff val="50000"/>
                </a:schemeClr>
              </a:buClr>
              <a:buSzPct val="100000"/>
              <a:buFont typeface="Arial"/>
              <a:buChar char="•"/>
            </a:pPr>
            <a:r>
              <a:rPr lang="en-US" sz="2400" b="0" i="0" u="none" strike="noStrike" cap="none" dirty="0">
                <a:solidFill>
                  <a:srgbClr val="000000"/>
                </a:solidFill>
                <a:latin typeface="Calibri"/>
                <a:ea typeface="Calibri"/>
                <a:cs typeface="Calibri"/>
                <a:sym typeface="Calibri"/>
              </a:rPr>
              <a:t>What role does reflection play within the teacher’s learning process?</a:t>
            </a:r>
            <a:endParaRPr lang="en-US" sz="1400" dirty="0"/>
          </a:p>
        </p:txBody>
      </p:sp>
      <p:sp>
        <p:nvSpPr>
          <p:cNvPr id="2" name="Slide Number Placeholder 1">
            <a:extLst>
              <a:ext uri="{FF2B5EF4-FFF2-40B4-BE49-F238E27FC236}">
                <a16:creationId xmlns:a16="http://schemas.microsoft.com/office/drawing/2014/main" id="{A910851A-6901-51FB-1BB1-08E3936027F0}"/>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22</a:t>
            </a:fld>
            <a:endParaRPr lang="en-US" dirty="0"/>
          </a:p>
        </p:txBody>
      </p:sp>
    </p:spTree>
    <p:extLst>
      <p:ext uri="{BB962C8B-B14F-4D97-AF65-F5344CB8AC3E}">
        <p14:creationId xmlns:p14="http://schemas.microsoft.com/office/powerpoint/2010/main" val="2344773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EE358-8D93-B8B1-127E-1CE01A54C81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860E931-4D55-B2E3-B2F7-FD25C92A1052}"/>
              </a:ext>
            </a:extLst>
          </p:cNvPr>
          <p:cNvSpPr txBox="1"/>
          <p:nvPr/>
        </p:nvSpPr>
        <p:spPr>
          <a:xfrm>
            <a:off x="512064" y="1194816"/>
            <a:ext cx="10290048"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Scaffolding Strategies for Coaching Individual Teachers</a:t>
            </a:r>
            <a:endParaRPr lang="en-US" sz="3200" b="1" dirty="0"/>
          </a:p>
        </p:txBody>
      </p:sp>
      <p:sp>
        <p:nvSpPr>
          <p:cNvPr id="9" name="TextBox 8">
            <a:extLst>
              <a:ext uri="{FF2B5EF4-FFF2-40B4-BE49-F238E27FC236}">
                <a16:creationId xmlns:a16="http://schemas.microsoft.com/office/drawing/2014/main" id="{C48E5E85-A9CF-157F-D7DF-264E2BA3E5E3}"/>
              </a:ext>
            </a:extLst>
          </p:cNvPr>
          <p:cNvSpPr txBox="1"/>
          <p:nvPr/>
        </p:nvSpPr>
        <p:spPr>
          <a:xfrm>
            <a:off x="512064" y="2108454"/>
            <a:ext cx="10399776" cy="181588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2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800" b="0" i="0" u="none" strike="noStrike" cap="none" dirty="0">
                <a:solidFill>
                  <a:srgbClr val="000000"/>
                </a:solidFill>
                <a:latin typeface="Calibri"/>
                <a:ea typeface="Calibri"/>
                <a:cs typeface="Calibri"/>
                <a:sym typeface="Calibri"/>
              </a:rPr>
              <a:t>Learning should be differentiated to provide multiple options for taking in information, making sense of ideas, and sharing the information learned.</a:t>
            </a:r>
            <a:endParaRPr lang="en-US" sz="2800" dirty="0"/>
          </a:p>
        </p:txBody>
      </p:sp>
      <p:sp>
        <p:nvSpPr>
          <p:cNvPr id="2" name="Google Shape;416;p22">
            <a:extLst>
              <a:ext uri="{FF2B5EF4-FFF2-40B4-BE49-F238E27FC236}">
                <a16:creationId xmlns:a16="http://schemas.microsoft.com/office/drawing/2014/main" id="{29205147-7EEE-0089-2D7A-E40DFAEB4152}"/>
              </a:ext>
            </a:extLst>
          </p:cNvPr>
          <p:cNvSpPr txBox="1"/>
          <p:nvPr/>
        </p:nvSpPr>
        <p:spPr>
          <a:xfrm>
            <a:off x="6547104" y="5785679"/>
            <a:ext cx="4255008" cy="369291"/>
          </a:xfrm>
          <a:prstGeom prst="rect">
            <a:avLst/>
          </a:prstGeom>
          <a:noFill/>
          <a:ln>
            <a:noFill/>
          </a:ln>
        </p:spPr>
        <p:txBody>
          <a:bodyPr spcFirstLastPara="1" wrap="square" lIns="91425" tIns="45700" rIns="91425" bIns="45700" anchor="ctr" anchorCtr="0">
            <a:spAutoFit/>
          </a:bodyPr>
          <a:lstStyle/>
          <a:p>
            <a:pPr marL="25400" lvl="0" algn="r">
              <a:buSzPts val="2223"/>
            </a:pPr>
            <a:r>
              <a:rPr lang="en-US" dirty="0">
                <a:latin typeface="Calibri"/>
                <a:ea typeface="Calibri"/>
                <a:cs typeface="Calibri"/>
                <a:sym typeface="Calibri"/>
              </a:rPr>
              <a:t>(Tomlinson &amp; McTighe, 2006)</a:t>
            </a:r>
          </a:p>
        </p:txBody>
      </p:sp>
      <p:sp>
        <p:nvSpPr>
          <p:cNvPr id="3" name="Slide Number Placeholder 2">
            <a:extLst>
              <a:ext uri="{FF2B5EF4-FFF2-40B4-BE49-F238E27FC236}">
                <a16:creationId xmlns:a16="http://schemas.microsoft.com/office/drawing/2014/main" id="{16A0EFBB-6BC7-4D09-8BFA-F6E51433E693}"/>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23</a:t>
            </a:fld>
            <a:endParaRPr lang="en-US" dirty="0"/>
          </a:p>
        </p:txBody>
      </p:sp>
    </p:spTree>
    <p:extLst>
      <p:ext uri="{BB962C8B-B14F-4D97-AF65-F5344CB8AC3E}">
        <p14:creationId xmlns:p14="http://schemas.microsoft.com/office/powerpoint/2010/main" val="2176522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F6F05-D7DF-9B7C-63BF-15CC04987D9B}"/>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A0800D64-013E-6F2A-3946-65E5AC6187CD}"/>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24</a:t>
            </a:fld>
            <a:endParaRPr dirty="0"/>
          </a:p>
        </p:txBody>
      </p:sp>
      <p:sp>
        <p:nvSpPr>
          <p:cNvPr id="9" name="Google Shape;413;p21">
            <a:extLst>
              <a:ext uri="{FF2B5EF4-FFF2-40B4-BE49-F238E27FC236}">
                <a16:creationId xmlns:a16="http://schemas.microsoft.com/office/drawing/2014/main" id="{53B21D7B-394C-3277-0C90-A4BD135713D3}"/>
              </a:ext>
            </a:extLst>
          </p:cNvPr>
          <p:cNvSpPr txBox="1"/>
          <p:nvPr/>
        </p:nvSpPr>
        <p:spPr>
          <a:xfrm>
            <a:off x="1600200" y="948184"/>
            <a:ext cx="4319126"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11" name="Google Shape;415;p21">
            <a:extLst>
              <a:ext uri="{FF2B5EF4-FFF2-40B4-BE49-F238E27FC236}">
                <a16:creationId xmlns:a16="http://schemas.microsoft.com/office/drawing/2014/main" id="{D5D8B23D-D22D-79B9-03BD-733545F88008}"/>
              </a:ext>
            </a:extLst>
          </p:cNvPr>
          <p:cNvPicPr preferRelativeResize="0"/>
          <p:nvPr/>
        </p:nvPicPr>
        <p:blipFill rotWithShape="1">
          <a:blip r:embed="rId3">
            <a:alphaModFix/>
          </a:blip>
          <a:srcRect/>
          <a:stretch/>
        </p:blipFill>
        <p:spPr>
          <a:xfrm>
            <a:off x="792481" y="1086833"/>
            <a:ext cx="521389" cy="471255"/>
          </a:xfrm>
          <a:prstGeom prst="rect">
            <a:avLst/>
          </a:prstGeom>
          <a:noFill/>
          <a:ln>
            <a:noFill/>
          </a:ln>
        </p:spPr>
      </p:pic>
      <p:pic>
        <p:nvPicPr>
          <p:cNvPr id="3" name="Picture 2">
            <a:extLst>
              <a:ext uri="{FF2B5EF4-FFF2-40B4-BE49-F238E27FC236}">
                <a16:creationId xmlns:a16="http://schemas.microsoft.com/office/drawing/2014/main" id="{E46D235F-5517-7EFE-C9F1-761360CD52DF}"/>
              </a:ext>
            </a:extLst>
          </p:cNvPr>
          <p:cNvPicPr>
            <a:picLocks noChangeAspect="1"/>
          </p:cNvPicPr>
          <p:nvPr/>
        </p:nvPicPr>
        <p:blipFill>
          <a:blip r:embed="rId4"/>
          <a:stretch>
            <a:fillRect/>
          </a:stretch>
        </p:blipFill>
        <p:spPr>
          <a:xfrm>
            <a:off x="2950953" y="1503404"/>
            <a:ext cx="6290590" cy="4761385"/>
          </a:xfrm>
          <a:prstGeom prst="rect">
            <a:avLst/>
          </a:prstGeom>
        </p:spPr>
      </p:pic>
    </p:spTree>
    <p:extLst>
      <p:ext uri="{BB962C8B-B14F-4D97-AF65-F5344CB8AC3E}">
        <p14:creationId xmlns:p14="http://schemas.microsoft.com/office/powerpoint/2010/main" val="2201666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ED2B3-CB55-323A-2E9C-F7C22E4BE37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220625D-7C90-D500-58D2-E94451EACCAE}"/>
              </a:ext>
            </a:extLst>
          </p:cNvPr>
          <p:cNvSpPr txBox="1"/>
          <p:nvPr/>
        </p:nvSpPr>
        <p:spPr>
          <a:xfrm>
            <a:off x="512064" y="1194816"/>
            <a:ext cx="10290048"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Scaffolding Strategies for Coaching Individual Teachers</a:t>
            </a:r>
            <a:endParaRPr lang="en-US" sz="3200" b="1" dirty="0"/>
          </a:p>
        </p:txBody>
      </p:sp>
      <p:sp>
        <p:nvSpPr>
          <p:cNvPr id="3" name="Google Shape;358;p65">
            <a:extLst>
              <a:ext uri="{FF2B5EF4-FFF2-40B4-BE49-F238E27FC236}">
                <a16:creationId xmlns:a16="http://schemas.microsoft.com/office/drawing/2014/main" id="{36BCC735-384E-9F1C-E48E-98415D47B76C}"/>
              </a:ext>
            </a:extLst>
          </p:cNvPr>
          <p:cNvSpPr txBox="1">
            <a:spLocks/>
          </p:cNvSpPr>
          <p:nvPr/>
        </p:nvSpPr>
        <p:spPr>
          <a:xfrm>
            <a:off x="510159" y="1999488"/>
            <a:ext cx="4632960" cy="402336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lnSpc>
                <a:spcPct val="100000"/>
              </a:lnSpc>
              <a:spcBef>
                <a:spcPts val="0"/>
              </a:spcBef>
              <a:buSzPts val="2800"/>
              <a:buFont typeface="Arial" panose="020B0604020202020204" pitchFamily="34" charset="0"/>
              <a:buNone/>
            </a:pPr>
            <a:r>
              <a:rPr lang="en-US" sz="2000" b="1" dirty="0">
                <a:latin typeface="Calibri"/>
                <a:ea typeface="Calibri"/>
                <a:cs typeface="Calibri"/>
                <a:sym typeface="Calibri"/>
              </a:rPr>
              <a:t>Confer</a:t>
            </a:r>
            <a:endParaRPr lang="en-US" dirty="0"/>
          </a:p>
          <a:p>
            <a:pPr marL="349250" indent="-298450">
              <a:spcBef>
                <a:spcPts val="0"/>
              </a:spcBef>
              <a:buClr>
                <a:schemeClr val="tx1">
                  <a:lumMod val="50000"/>
                  <a:lumOff val="50000"/>
                </a:schemeClr>
              </a:buClr>
              <a:buSzPct val="100000"/>
            </a:pPr>
            <a:r>
              <a:rPr lang="en-US" sz="2000">
                <a:latin typeface="Calibri"/>
                <a:ea typeface="Calibri"/>
                <a:cs typeface="Calibri"/>
                <a:sym typeface="Calibri"/>
              </a:rPr>
              <a:t>Agreed-upon </a:t>
            </a:r>
            <a:r>
              <a:rPr lang="en-US" sz="2000" dirty="0">
                <a:latin typeface="Calibri"/>
                <a:ea typeface="Calibri"/>
                <a:cs typeface="Calibri"/>
                <a:sym typeface="Calibri"/>
              </a:rPr>
              <a:t>focus</a:t>
            </a:r>
            <a:endParaRPr lang="en-US" dirty="0"/>
          </a:p>
          <a:p>
            <a:pPr marL="349250" indent="-298450">
              <a:spcBef>
                <a:spcPts val="0"/>
              </a:spcBef>
              <a:buClr>
                <a:schemeClr val="tx1">
                  <a:lumMod val="50000"/>
                  <a:lumOff val="50000"/>
                </a:schemeClr>
              </a:buClr>
              <a:buSzPct val="100000"/>
            </a:pPr>
            <a:r>
              <a:rPr lang="en-US" sz="2000" dirty="0">
                <a:latin typeface="Calibri"/>
                <a:ea typeface="Calibri"/>
                <a:cs typeface="Calibri"/>
                <a:sym typeface="Calibri"/>
              </a:rPr>
              <a:t>Reflective conversation</a:t>
            </a:r>
            <a:endParaRPr lang="en-US" dirty="0"/>
          </a:p>
          <a:p>
            <a:pPr marL="349250" indent="-298450">
              <a:spcBef>
                <a:spcPts val="0"/>
              </a:spcBef>
              <a:buClr>
                <a:schemeClr val="tx1">
                  <a:lumMod val="50000"/>
                  <a:lumOff val="50000"/>
                </a:schemeClr>
              </a:buClr>
              <a:buSzPct val="100000"/>
            </a:pPr>
            <a:r>
              <a:rPr lang="en-US" sz="2000" dirty="0">
                <a:latin typeface="Calibri"/>
                <a:ea typeface="Calibri"/>
                <a:cs typeface="Calibri"/>
                <a:sym typeface="Calibri"/>
              </a:rPr>
              <a:t>Clarify teacher’s focus</a:t>
            </a:r>
            <a:endParaRPr lang="en-US" dirty="0"/>
          </a:p>
          <a:p>
            <a:pPr marL="349250" indent="-298450">
              <a:spcBef>
                <a:spcPts val="0"/>
              </a:spcBef>
              <a:buClr>
                <a:schemeClr val="tx1">
                  <a:lumMod val="50000"/>
                  <a:lumOff val="50000"/>
                </a:schemeClr>
              </a:buClr>
              <a:buSzPct val="100000"/>
            </a:pPr>
            <a:r>
              <a:rPr lang="en-US" sz="2000" dirty="0">
                <a:latin typeface="Calibri"/>
                <a:ea typeface="Calibri"/>
                <a:cs typeface="Calibri"/>
                <a:sym typeface="Calibri"/>
              </a:rPr>
              <a:t>Evidence of student learning</a:t>
            </a:r>
            <a:endParaRPr lang="en-US" dirty="0"/>
          </a:p>
          <a:p>
            <a:pPr marL="50800" indent="0">
              <a:lnSpc>
                <a:spcPct val="100000"/>
              </a:lnSpc>
              <a:spcBef>
                <a:spcPts val="0"/>
              </a:spcBef>
              <a:buSzPts val="2800"/>
              <a:buFont typeface="Arial" panose="020B0604020202020204" pitchFamily="34" charset="0"/>
              <a:buNone/>
            </a:pPr>
            <a:endParaRPr lang="en-US" sz="2000" b="1" dirty="0">
              <a:latin typeface="Calibri"/>
              <a:ea typeface="Calibri"/>
              <a:cs typeface="Calibri"/>
              <a:sym typeface="Calibri"/>
            </a:endParaRPr>
          </a:p>
          <a:p>
            <a:pPr marL="50800" indent="0">
              <a:lnSpc>
                <a:spcPct val="100000"/>
              </a:lnSpc>
              <a:spcBef>
                <a:spcPts val="0"/>
              </a:spcBef>
              <a:buSzPts val="2800"/>
              <a:buFont typeface="Arial" panose="020B0604020202020204" pitchFamily="34" charset="0"/>
              <a:buNone/>
            </a:pPr>
            <a:r>
              <a:rPr lang="en-US" sz="2000" b="1" dirty="0">
                <a:latin typeface="Calibri"/>
                <a:ea typeface="Calibri"/>
                <a:cs typeface="Calibri"/>
                <a:sym typeface="Calibri"/>
              </a:rPr>
              <a:t>Observe</a:t>
            </a:r>
            <a:endParaRPr lang="en-US" dirty="0"/>
          </a:p>
          <a:p>
            <a:pPr marL="349250" indent="-298450">
              <a:spcBef>
                <a:spcPts val="0"/>
              </a:spcBef>
              <a:buClr>
                <a:schemeClr val="tx1">
                  <a:lumMod val="50000"/>
                  <a:lumOff val="50000"/>
                </a:schemeClr>
              </a:buClr>
              <a:buSzPct val="100000"/>
            </a:pPr>
            <a:r>
              <a:rPr lang="en-US" sz="2000" dirty="0">
                <a:latin typeface="Calibri"/>
                <a:cs typeface="Calibri"/>
                <a:sym typeface="Calibri"/>
              </a:rPr>
              <a:t>Match pre-conference information with what you see</a:t>
            </a:r>
            <a:endParaRPr lang="en-US" sz="2000" dirty="0">
              <a:latin typeface="Calibri"/>
              <a:cs typeface="Calibri"/>
            </a:endParaRPr>
          </a:p>
          <a:p>
            <a:pPr marL="349250" indent="-298450">
              <a:spcBef>
                <a:spcPts val="0"/>
              </a:spcBef>
              <a:buClr>
                <a:schemeClr val="tx1">
                  <a:lumMod val="50000"/>
                  <a:lumOff val="50000"/>
                </a:schemeClr>
              </a:buClr>
              <a:buSzPct val="100000"/>
            </a:pPr>
            <a:r>
              <a:rPr lang="en-US" sz="2000" dirty="0">
                <a:latin typeface="Calibri"/>
                <a:cs typeface="Calibri"/>
                <a:sym typeface="Calibri"/>
              </a:rPr>
              <a:t>Record what you see and hear</a:t>
            </a:r>
            <a:endParaRPr lang="en-US" sz="2000" dirty="0">
              <a:latin typeface="Calibri"/>
              <a:cs typeface="Calibri"/>
            </a:endParaRPr>
          </a:p>
          <a:p>
            <a:pPr marL="349250" indent="-298450">
              <a:spcBef>
                <a:spcPts val="0"/>
              </a:spcBef>
              <a:buClr>
                <a:schemeClr val="tx1">
                  <a:lumMod val="50000"/>
                  <a:lumOff val="50000"/>
                </a:schemeClr>
              </a:buClr>
              <a:buSzPct val="100000"/>
            </a:pPr>
            <a:r>
              <a:rPr lang="en-US" sz="2000" dirty="0">
                <a:latin typeface="Calibri"/>
                <a:cs typeface="Calibri"/>
                <a:sym typeface="Calibri"/>
              </a:rPr>
              <a:t>Sketch physical environment</a:t>
            </a:r>
            <a:endParaRPr lang="en-US" sz="2000" dirty="0">
              <a:latin typeface="Calibri"/>
              <a:cs typeface="Calibri"/>
            </a:endParaRPr>
          </a:p>
          <a:p>
            <a:pPr marL="50800" indent="0">
              <a:lnSpc>
                <a:spcPct val="100000"/>
              </a:lnSpc>
              <a:spcBef>
                <a:spcPts val="0"/>
              </a:spcBef>
              <a:buSzPts val="2800"/>
              <a:buFont typeface="Arial" panose="020B0604020202020204" pitchFamily="34" charset="0"/>
              <a:buNone/>
            </a:pPr>
            <a:endParaRPr lang="en-US" sz="2000" dirty="0"/>
          </a:p>
        </p:txBody>
      </p:sp>
      <p:sp>
        <p:nvSpPr>
          <p:cNvPr id="4" name="Google Shape;359;p65">
            <a:extLst>
              <a:ext uri="{FF2B5EF4-FFF2-40B4-BE49-F238E27FC236}">
                <a16:creationId xmlns:a16="http://schemas.microsoft.com/office/drawing/2014/main" id="{0E269016-74BF-3921-0072-2B4125EEC080}"/>
              </a:ext>
            </a:extLst>
          </p:cNvPr>
          <p:cNvSpPr txBox="1">
            <a:spLocks/>
          </p:cNvSpPr>
          <p:nvPr/>
        </p:nvSpPr>
        <p:spPr>
          <a:xfrm>
            <a:off x="6094476" y="1999487"/>
            <a:ext cx="5193791" cy="3786191"/>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lnSpc>
                <a:spcPct val="100000"/>
              </a:lnSpc>
              <a:spcBef>
                <a:spcPts val="0"/>
              </a:spcBef>
              <a:buSzPts val="2800"/>
              <a:buFont typeface="Arial" panose="020B0604020202020204" pitchFamily="34" charset="0"/>
              <a:buNone/>
            </a:pPr>
            <a:r>
              <a:rPr lang="en-US" sz="2000" b="1" dirty="0">
                <a:latin typeface="Calibri"/>
                <a:ea typeface="Calibri"/>
                <a:cs typeface="Calibri"/>
                <a:sym typeface="Calibri"/>
              </a:rPr>
              <a:t>Debrief</a:t>
            </a:r>
            <a:endParaRPr lang="en-US" dirty="0"/>
          </a:p>
          <a:p>
            <a:pPr marL="349250" indent="-298450">
              <a:spcBef>
                <a:spcPts val="0"/>
              </a:spcBef>
              <a:buClr>
                <a:schemeClr val="tx1">
                  <a:lumMod val="50000"/>
                  <a:lumOff val="50000"/>
                </a:schemeClr>
              </a:buClr>
              <a:buSzPct val="100000"/>
            </a:pPr>
            <a:r>
              <a:rPr lang="en-US" sz="2000" dirty="0">
                <a:latin typeface="Calibri"/>
                <a:cs typeface="Calibri"/>
                <a:sym typeface="Calibri"/>
              </a:rPr>
              <a:t>Conversation linked </a:t>
            </a:r>
            <a:r>
              <a:rPr lang="en-US" sz="2000">
                <a:latin typeface="Calibri"/>
                <a:cs typeface="Calibri"/>
                <a:sym typeface="Calibri"/>
              </a:rPr>
              <a:t>to agreed-upon </a:t>
            </a:r>
            <a:r>
              <a:rPr lang="en-US" sz="2000" dirty="0">
                <a:latin typeface="Calibri"/>
                <a:cs typeface="Calibri"/>
                <a:sym typeface="Calibri"/>
              </a:rPr>
              <a:t>focus</a:t>
            </a:r>
            <a:endParaRPr lang="en-US" sz="2000" dirty="0">
              <a:latin typeface="Calibri"/>
              <a:cs typeface="Calibri"/>
            </a:endParaRPr>
          </a:p>
          <a:p>
            <a:pPr marL="349250" indent="-298450">
              <a:spcBef>
                <a:spcPts val="0"/>
              </a:spcBef>
              <a:buClr>
                <a:schemeClr val="tx1">
                  <a:lumMod val="50000"/>
                  <a:lumOff val="50000"/>
                </a:schemeClr>
              </a:buClr>
              <a:buSzPct val="100000"/>
            </a:pPr>
            <a:r>
              <a:rPr lang="en-US" sz="2000" dirty="0">
                <a:latin typeface="Calibri"/>
                <a:cs typeface="Calibri"/>
                <a:sym typeface="Calibri"/>
              </a:rPr>
              <a:t>Use questions to invite the teacher to share responses and reflections</a:t>
            </a:r>
            <a:endParaRPr lang="en-US" sz="2000" dirty="0">
              <a:latin typeface="Calibri"/>
              <a:cs typeface="Calibri"/>
            </a:endParaRPr>
          </a:p>
          <a:p>
            <a:pPr marL="349250" indent="-298450">
              <a:spcBef>
                <a:spcPts val="0"/>
              </a:spcBef>
              <a:buClr>
                <a:schemeClr val="tx1">
                  <a:lumMod val="50000"/>
                  <a:lumOff val="50000"/>
                </a:schemeClr>
              </a:buClr>
              <a:buSzPct val="100000"/>
            </a:pPr>
            <a:r>
              <a:rPr lang="en-US" sz="2000" dirty="0">
                <a:latin typeface="Calibri"/>
                <a:cs typeface="Calibri"/>
                <a:sym typeface="Calibri"/>
              </a:rPr>
              <a:t>Clarify</a:t>
            </a:r>
            <a:endParaRPr lang="en-US" sz="2000" dirty="0">
              <a:latin typeface="Calibri"/>
              <a:cs typeface="Calibri"/>
            </a:endParaRPr>
          </a:p>
          <a:p>
            <a:pPr marL="349250" indent="-298450">
              <a:spcBef>
                <a:spcPts val="0"/>
              </a:spcBef>
              <a:buClr>
                <a:schemeClr val="tx1">
                  <a:lumMod val="50000"/>
                  <a:lumOff val="50000"/>
                </a:schemeClr>
              </a:buClr>
              <a:buSzPct val="100000"/>
            </a:pPr>
            <a:r>
              <a:rPr lang="en-US" sz="2000" dirty="0">
                <a:latin typeface="Calibri"/>
                <a:cs typeface="Calibri"/>
                <a:sym typeface="Calibri"/>
              </a:rPr>
              <a:t>Paraphrase</a:t>
            </a:r>
            <a:endParaRPr lang="en-US" sz="2000" dirty="0">
              <a:latin typeface="Calibri"/>
              <a:cs typeface="Calibri"/>
            </a:endParaRPr>
          </a:p>
          <a:p>
            <a:pPr marL="349250" indent="-298450">
              <a:spcBef>
                <a:spcPts val="0"/>
              </a:spcBef>
              <a:buClr>
                <a:schemeClr val="tx1">
                  <a:lumMod val="50000"/>
                  <a:lumOff val="50000"/>
                </a:schemeClr>
              </a:buClr>
              <a:buSzPct val="100000"/>
            </a:pPr>
            <a:r>
              <a:rPr lang="en-US" sz="2000" dirty="0">
                <a:latin typeface="Calibri"/>
                <a:cs typeface="Calibri"/>
                <a:sym typeface="Calibri"/>
              </a:rPr>
              <a:t>Prompt</a:t>
            </a:r>
            <a:endParaRPr lang="en-US" sz="2000" dirty="0">
              <a:latin typeface="Calibri"/>
              <a:cs typeface="Calibri"/>
            </a:endParaRPr>
          </a:p>
          <a:p>
            <a:pPr marL="349250" indent="-298450">
              <a:spcBef>
                <a:spcPts val="0"/>
              </a:spcBef>
              <a:buClr>
                <a:schemeClr val="tx1">
                  <a:lumMod val="50000"/>
                  <a:lumOff val="50000"/>
                </a:schemeClr>
              </a:buClr>
              <a:buSzPct val="100000"/>
            </a:pPr>
            <a:r>
              <a:rPr lang="en-US" sz="2000" dirty="0">
                <a:latin typeface="Calibri"/>
                <a:cs typeface="Calibri"/>
                <a:sym typeface="Calibri"/>
              </a:rPr>
              <a:t>Evidence of student learning</a:t>
            </a:r>
            <a:endParaRPr lang="en-US" sz="2000" dirty="0">
              <a:latin typeface="Calibri"/>
              <a:cs typeface="Calibri"/>
            </a:endParaRPr>
          </a:p>
          <a:p>
            <a:pPr marL="349250" indent="-298450">
              <a:spcBef>
                <a:spcPts val="0"/>
              </a:spcBef>
              <a:buClr>
                <a:schemeClr val="tx1">
                  <a:lumMod val="50000"/>
                  <a:lumOff val="50000"/>
                </a:schemeClr>
              </a:buClr>
              <a:buSzPct val="100000"/>
            </a:pPr>
            <a:r>
              <a:rPr lang="en-US" sz="2000" dirty="0">
                <a:latin typeface="Calibri"/>
                <a:cs typeface="Calibri"/>
                <a:sym typeface="Calibri"/>
              </a:rPr>
              <a:t>Next steps</a:t>
            </a:r>
            <a:endParaRPr lang="en-US" sz="2000" dirty="0">
              <a:latin typeface="Calibri"/>
              <a:cs typeface="Calibri"/>
            </a:endParaRPr>
          </a:p>
          <a:p>
            <a:pPr marL="50800" indent="0">
              <a:lnSpc>
                <a:spcPct val="100000"/>
              </a:lnSpc>
              <a:spcBef>
                <a:spcPts val="0"/>
              </a:spcBef>
              <a:buSzPts val="2800"/>
              <a:buFont typeface="Arial" panose="020B0604020202020204" pitchFamily="34" charset="0"/>
              <a:buNone/>
            </a:pPr>
            <a:endParaRPr lang="en-US" sz="2000" dirty="0"/>
          </a:p>
        </p:txBody>
      </p:sp>
      <p:sp>
        <p:nvSpPr>
          <p:cNvPr id="2" name="Slide Number Placeholder 1">
            <a:extLst>
              <a:ext uri="{FF2B5EF4-FFF2-40B4-BE49-F238E27FC236}">
                <a16:creationId xmlns:a16="http://schemas.microsoft.com/office/drawing/2014/main" id="{98AA8936-B700-4833-3147-527AFB18E28A}"/>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25</a:t>
            </a:fld>
            <a:endParaRPr lang="en-US" dirty="0"/>
          </a:p>
        </p:txBody>
      </p:sp>
    </p:spTree>
    <p:extLst>
      <p:ext uri="{BB962C8B-B14F-4D97-AF65-F5344CB8AC3E}">
        <p14:creationId xmlns:p14="http://schemas.microsoft.com/office/powerpoint/2010/main" val="1881394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0063A-4906-2303-F639-00638EB05F83}"/>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C951CD95-C384-DFC0-8662-8B8A003E9C71}"/>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26</a:t>
            </a:fld>
            <a:endParaRPr dirty="0"/>
          </a:p>
        </p:txBody>
      </p:sp>
      <p:sp>
        <p:nvSpPr>
          <p:cNvPr id="9" name="Google Shape;413;p21">
            <a:extLst>
              <a:ext uri="{FF2B5EF4-FFF2-40B4-BE49-F238E27FC236}">
                <a16:creationId xmlns:a16="http://schemas.microsoft.com/office/drawing/2014/main" id="{4DE7AEC9-1FF7-1E6A-F369-970EF6DB293F}"/>
              </a:ext>
            </a:extLst>
          </p:cNvPr>
          <p:cNvSpPr txBox="1"/>
          <p:nvPr/>
        </p:nvSpPr>
        <p:spPr>
          <a:xfrm>
            <a:off x="1540042" y="954200"/>
            <a:ext cx="4379284"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11" name="Google Shape;415;p21">
            <a:extLst>
              <a:ext uri="{FF2B5EF4-FFF2-40B4-BE49-F238E27FC236}">
                <a16:creationId xmlns:a16="http://schemas.microsoft.com/office/drawing/2014/main" id="{31B8E5BC-F226-A2F3-DF5A-F8CCEF887942}"/>
              </a:ext>
            </a:extLst>
          </p:cNvPr>
          <p:cNvPicPr preferRelativeResize="0"/>
          <p:nvPr/>
        </p:nvPicPr>
        <p:blipFill rotWithShape="1">
          <a:blip r:embed="rId3">
            <a:alphaModFix/>
          </a:blip>
          <a:srcRect/>
          <a:stretch/>
        </p:blipFill>
        <p:spPr>
          <a:xfrm>
            <a:off x="792481" y="1086833"/>
            <a:ext cx="521389" cy="471255"/>
          </a:xfrm>
          <a:prstGeom prst="rect">
            <a:avLst/>
          </a:prstGeom>
          <a:noFill/>
          <a:ln>
            <a:noFill/>
          </a:ln>
        </p:spPr>
      </p:pic>
      <p:pic>
        <p:nvPicPr>
          <p:cNvPr id="3" name="Picture 2">
            <a:extLst>
              <a:ext uri="{FF2B5EF4-FFF2-40B4-BE49-F238E27FC236}">
                <a16:creationId xmlns:a16="http://schemas.microsoft.com/office/drawing/2014/main" id="{198F3132-247E-9606-9798-C76732094365}"/>
              </a:ext>
            </a:extLst>
          </p:cNvPr>
          <p:cNvPicPr>
            <a:picLocks noChangeAspect="1"/>
          </p:cNvPicPr>
          <p:nvPr/>
        </p:nvPicPr>
        <p:blipFill>
          <a:blip r:embed="rId4"/>
          <a:stretch>
            <a:fillRect/>
          </a:stretch>
        </p:blipFill>
        <p:spPr>
          <a:xfrm>
            <a:off x="2895241" y="1486201"/>
            <a:ext cx="6400799" cy="4844803"/>
          </a:xfrm>
          <a:prstGeom prst="rect">
            <a:avLst/>
          </a:prstGeom>
        </p:spPr>
      </p:pic>
    </p:spTree>
    <p:extLst>
      <p:ext uri="{BB962C8B-B14F-4D97-AF65-F5344CB8AC3E}">
        <p14:creationId xmlns:p14="http://schemas.microsoft.com/office/powerpoint/2010/main" val="4188194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DCC6B-3330-6C73-2F45-1066DB93096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5CA5472-2E78-83D5-9D67-71862C733E6F}"/>
              </a:ext>
            </a:extLst>
          </p:cNvPr>
          <p:cNvSpPr txBox="1"/>
          <p:nvPr/>
        </p:nvSpPr>
        <p:spPr>
          <a:xfrm>
            <a:off x="512064" y="1194816"/>
            <a:ext cx="10290048"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Scaffolding Strategies for Coaching Individual Teachers</a:t>
            </a:r>
            <a:endParaRPr lang="en-US" sz="3200" b="1" dirty="0"/>
          </a:p>
        </p:txBody>
      </p:sp>
      <p:sp>
        <p:nvSpPr>
          <p:cNvPr id="3" name="Google Shape;375;p67">
            <a:extLst>
              <a:ext uri="{FF2B5EF4-FFF2-40B4-BE49-F238E27FC236}">
                <a16:creationId xmlns:a16="http://schemas.microsoft.com/office/drawing/2014/main" id="{F9A50FB1-DC38-E760-5813-6CB2CD4D8180}"/>
              </a:ext>
            </a:extLst>
          </p:cNvPr>
          <p:cNvSpPr txBox="1"/>
          <p:nvPr/>
        </p:nvSpPr>
        <p:spPr>
          <a:xfrm>
            <a:off x="513195" y="2342498"/>
            <a:ext cx="9180576"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Considerations </a:t>
            </a:r>
            <a:r>
              <a:rPr lang="en-US" sz="2400" b="1" i="0" u="none" strike="noStrike" cap="none" dirty="0">
                <a:solidFill>
                  <a:srgbClr val="000000"/>
                </a:solidFill>
                <a:latin typeface="Calibri"/>
                <a:ea typeface="Calibri"/>
                <a:cs typeface="Calibri"/>
                <a:sym typeface="Calibri"/>
              </a:rPr>
              <a:t>for continuum entry points vary and may include:</a:t>
            </a:r>
          </a:p>
          <a:p>
            <a:pPr marL="0" marR="0" lvl="0" indent="0" algn="l" rtl="0">
              <a:lnSpc>
                <a:spcPct val="100000"/>
              </a:lnSpc>
              <a:spcBef>
                <a:spcPts val="0"/>
              </a:spcBef>
              <a:spcAft>
                <a:spcPts val="0"/>
              </a:spcAft>
              <a:buNone/>
            </a:pPr>
            <a:endParaRPr sz="2400" dirty="0"/>
          </a:p>
          <a:p>
            <a:pPr marL="915670" marR="0" lvl="0" indent="-563245" algn="l" rtl="0">
              <a:lnSpc>
                <a:spcPct val="100000"/>
              </a:lnSpc>
              <a:spcBef>
                <a:spcPts val="0"/>
              </a:spcBef>
              <a:spcAft>
                <a:spcPts val="0"/>
              </a:spcAft>
              <a:buFont typeface="+mj-lt"/>
              <a:buAutoNum type="arabicPeriod"/>
            </a:pPr>
            <a:r>
              <a:rPr lang="en-US" sz="2400" b="0" i="0" u="none" strike="noStrike" cap="none" dirty="0">
                <a:solidFill>
                  <a:srgbClr val="000000"/>
                </a:solidFill>
                <a:latin typeface="Calibri"/>
                <a:ea typeface="Calibri"/>
                <a:cs typeface="Calibri"/>
                <a:sym typeface="Calibri"/>
              </a:rPr>
              <a:t>Years of teaching experience</a:t>
            </a:r>
            <a:endParaRPr sz="2400" dirty="0">
              <a:ea typeface="Calibri" panose="020F0502020204030204"/>
              <a:cs typeface="Calibri" panose="020F0502020204030204"/>
            </a:endParaRPr>
          </a:p>
          <a:p>
            <a:pPr marL="915670" marR="0" lvl="0" indent="-563245" algn="l" rtl="0">
              <a:lnSpc>
                <a:spcPct val="100000"/>
              </a:lnSpc>
              <a:spcBef>
                <a:spcPts val="0"/>
              </a:spcBef>
              <a:spcAft>
                <a:spcPts val="0"/>
              </a:spcAft>
              <a:buFont typeface="+mj-lt"/>
              <a:buAutoNum type="arabicPeriod"/>
            </a:pPr>
            <a:r>
              <a:rPr lang="en-US" sz="2400" b="0" i="0" u="none" strike="noStrike" cap="none" dirty="0">
                <a:solidFill>
                  <a:srgbClr val="000000"/>
                </a:solidFill>
                <a:latin typeface="Calibri"/>
                <a:ea typeface="Calibri"/>
                <a:cs typeface="Calibri"/>
                <a:sym typeface="Calibri"/>
              </a:rPr>
              <a:t>Comfort level with change</a:t>
            </a:r>
            <a:endParaRPr sz="2400" dirty="0">
              <a:ea typeface="Calibri" panose="020F0502020204030204"/>
              <a:cs typeface="Calibri" panose="020F0502020204030204"/>
            </a:endParaRPr>
          </a:p>
          <a:p>
            <a:pPr marL="915670" marR="0" lvl="0" indent="-563245" algn="l" rtl="0">
              <a:lnSpc>
                <a:spcPct val="100000"/>
              </a:lnSpc>
              <a:spcBef>
                <a:spcPts val="0"/>
              </a:spcBef>
              <a:spcAft>
                <a:spcPts val="0"/>
              </a:spcAft>
              <a:buFont typeface="+mj-lt"/>
              <a:buAutoNum type="arabicPeriod"/>
            </a:pPr>
            <a:r>
              <a:rPr lang="en-US" sz="2400" b="0" i="0" u="none" strike="noStrike" cap="none" dirty="0">
                <a:solidFill>
                  <a:srgbClr val="000000"/>
                </a:solidFill>
                <a:latin typeface="Calibri"/>
                <a:ea typeface="Calibri"/>
                <a:cs typeface="Calibri"/>
                <a:sym typeface="Calibri"/>
              </a:rPr>
              <a:t>Degree of self-directed behaviors exhibited by the teacher</a:t>
            </a:r>
            <a:endParaRPr sz="2400" dirty="0">
              <a:ea typeface="Calibri" panose="020F0502020204030204"/>
              <a:cs typeface="Calibri" panose="020F0502020204030204"/>
            </a:endParaRPr>
          </a:p>
          <a:p>
            <a:pPr marL="915670" marR="0" lvl="0" indent="-563245" algn="l" rtl="0">
              <a:lnSpc>
                <a:spcPct val="100000"/>
              </a:lnSpc>
              <a:spcBef>
                <a:spcPts val="0"/>
              </a:spcBef>
              <a:spcAft>
                <a:spcPts val="0"/>
              </a:spcAft>
              <a:buFont typeface="+mj-lt"/>
              <a:buAutoNum type="arabicPeriod"/>
            </a:pPr>
            <a:r>
              <a:rPr lang="en-US" sz="2400" b="0" i="0" u="none" strike="noStrike" cap="none" dirty="0">
                <a:solidFill>
                  <a:srgbClr val="000000"/>
                </a:solidFill>
                <a:latin typeface="Calibri"/>
                <a:ea typeface="Calibri"/>
                <a:cs typeface="Calibri"/>
                <a:sym typeface="Calibri"/>
              </a:rPr>
              <a:t>Background knowledge of specific content</a:t>
            </a:r>
            <a:endParaRPr sz="2400" dirty="0">
              <a:ea typeface="Calibri" panose="020F0502020204030204"/>
              <a:cs typeface="Calibri" panose="020F0502020204030204"/>
            </a:endParaRPr>
          </a:p>
          <a:p>
            <a:pPr marL="915670" marR="0" lvl="0" indent="-563245" algn="l" rtl="0">
              <a:lnSpc>
                <a:spcPct val="100000"/>
              </a:lnSpc>
              <a:spcBef>
                <a:spcPts val="0"/>
              </a:spcBef>
              <a:spcAft>
                <a:spcPts val="0"/>
              </a:spcAft>
              <a:buFont typeface="+mj-lt"/>
              <a:buAutoNum type="arabicPeriod"/>
            </a:pPr>
            <a:r>
              <a:rPr lang="en-US" sz="2400" b="0" i="0" u="none" strike="noStrike" cap="none" dirty="0">
                <a:solidFill>
                  <a:srgbClr val="000000"/>
                </a:solidFill>
                <a:latin typeface="Calibri"/>
                <a:ea typeface="Calibri"/>
                <a:cs typeface="Calibri"/>
                <a:sym typeface="Calibri"/>
              </a:rPr>
              <a:t>Knowledge of student strengths and needs</a:t>
            </a:r>
            <a:endParaRPr sz="2400" dirty="0">
              <a:ea typeface="Calibri" panose="020F0502020204030204"/>
              <a:cs typeface="Calibri" panose="020F0502020204030204"/>
            </a:endParaRPr>
          </a:p>
          <a:p>
            <a:pPr marL="915670" marR="0" lvl="0" indent="-563245" algn="l" rtl="0">
              <a:lnSpc>
                <a:spcPct val="100000"/>
              </a:lnSpc>
              <a:spcBef>
                <a:spcPts val="0"/>
              </a:spcBef>
              <a:spcAft>
                <a:spcPts val="0"/>
              </a:spcAft>
              <a:buFont typeface="+mj-lt"/>
              <a:buAutoNum type="arabicPeriod"/>
            </a:pPr>
            <a:r>
              <a:rPr lang="en-US" sz="2400" b="0" i="0" u="none" strike="noStrike" cap="none" dirty="0">
                <a:solidFill>
                  <a:srgbClr val="000000"/>
                </a:solidFill>
                <a:latin typeface="Calibri"/>
                <a:ea typeface="Calibri"/>
                <a:cs typeface="Calibri"/>
                <a:sym typeface="Calibri"/>
              </a:rPr>
              <a:t>Effectiveness of established classroom routines and procedures</a:t>
            </a:r>
            <a:endParaRPr sz="2400" b="0" i="0" u="none" strike="noStrike" cap="none" dirty="0">
              <a:solidFill>
                <a:srgbClr val="000000"/>
              </a:solidFill>
              <a:latin typeface="Calibri"/>
              <a:ea typeface="Calibri"/>
              <a:cs typeface="Calibri"/>
            </a:endParaRPr>
          </a:p>
        </p:txBody>
      </p:sp>
      <p:sp>
        <p:nvSpPr>
          <p:cNvPr id="2" name="Slide Number Placeholder 1">
            <a:extLst>
              <a:ext uri="{FF2B5EF4-FFF2-40B4-BE49-F238E27FC236}">
                <a16:creationId xmlns:a16="http://schemas.microsoft.com/office/drawing/2014/main" id="{4E26245C-562D-283C-6330-4D354430AEAF}"/>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27</a:t>
            </a:fld>
            <a:endParaRPr lang="en-US" dirty="0"/>
          </a:p>
        </p:txBody>
      </p:sp>
    </p:spTree>
    <p:extLst>
      <p:ext uri="{BB962C8B-B14F-4D97-AF65-F5344CB8AC3E}">
        <p14:creationId xmlns:p14="http://schemas.microsoft.com/office/powerpoint/2010/main" val="729387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7F81F-E492-9379-0AFC-3E0130E3480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DD56AEB-1FE9-056B-27E6-1B2DD4A99A3C}"/>
              </a:ext>
            </a:extLst>
          </p:cNvPr>
          <p:cNvSpPr txBox="1"/>
          <p:nvPr/>
        </p:nvSpPr>
        <p:spPr>
          <a:xfrm>
            <a:off x="512064" y="1194816"/>
            <a:ext cx="10290048"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Scaffolding Strategies for Coaching Individual Teachers</a:t>
            </a:r>
            <a:endParaRPr lang="en-US" sz="3200" b="1" dirty="0"/>
          </a:p>
        </p:txBody>
      </p:sp>
      <p:sp>
        <p:nvSpPr>
          <p:cNvPr id="3" name="Google Shape;375;p67">
            <a:extLst>
              <a:ext uri="{FF2B5EF4-FFF2-40B4-BE49-F238E27FC236}">
                <a16:creationId xmlns:a16="http://schemas.microsoft.com/office/drawing/2014/main" id="{92B5D970-6640-1BE2-22EB-E7176835E0BF}"/>
              </a:ext>
            </a:extLst>
          </p:cNvPr>
          <p:cNvSpPr txBox="1"/>
          <p:nvPr/>
        </p:nvSpPr>
        <p:spPr>
          <a:xfrm>
            <a:off x="513588" y="2380107"/>
            <a:ext cx="9866376"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Calibri"/>
                <a:ea typeface="Calibri"/>
                <a:cs typeface="Calibri"/>
                <a:sym typeface="Calibri"/>
              </a:rPr>
              <a:t>By differentiating professional learning, </a:t>
            </a:r>
            <a:r>
              <a:rPr lang="en-US" sz="2800" b="0" i="0" u="none" strike="noStrike" cap="none" dirty="0">
                <a:solidFill>
                  <a:srgbClr val="000000"/>
                </a:solidFill>
                <a:latin typeface="Calibri"/>
                <a:ea typeface="Calibri"/>
                <a:cs typeface="Calibri"/>
                <a:sym typeface="Calibri"/>
              </a:rPr>
              <a:t>we acknowledge that teachers are individuals who need and want various kinds of support depending upon content, circumstances, personal experience, and timing.</a:t>
            </a:r>
            <a:endParaRPr lang="en-US" sz="2800" dirty="0"/>
          </a:p>
        </p:txBody>
      </p:sp>
      <p:sp>
        <p:nvSpPr>
          <p:cNvPr id="2" name="Google Shape;416;p22">
            <a:extLst>
              <a:ext uri="{FF2B5EF4-FFF2-40B4-BE49-F238E27FC236}">
                <a16:creationId xmlns:a16="http://schemas.microsoft.com/office/drawing/2014/main" id="{1BC4503D-7201-0E05-A2BD-F6BE1F3C27D2}"/>
              </a:ext>
            </a:extLst>
          </p:cNvPr>
          <p:cNvSpPr txBox="1"/>
          <p:nvPr/>
        </p:nvSpPr>
        <p:spPr>
          <a:xfrm>
            <a:off x="6473952" y="5663759"/>
            <a:ext cx="3669792" cy="369291"/>
          </a:xfrm>
          <a:prstGeom prst="rect">
            <a:avLst/>
          </a:prstGeom>
          <a:noFill/>
          <a:ln>
            <a:noFill/>
          </a:ln>
        </p:spPr>
        <p:txBody>
          <a:bodyPr spcFirstLastPara="1" wrap="square" lIns="91425" tIns="45700" rIns="91425" bIns="45700" anchor="ctr" anchorCtr="0">
            <a:spAutoFit/>
          </a:bodyPr>
          <a:lstStyle/>
          <a:p>
            <a:pPr marL="25400" lvl="0" algn="r">
              <a:buSzPts val="2223"/>
            </a:pPr>
            <a:r>
              <a:rPr lang="en-US" dirty="0">
                <a:latin typeface="Calibri"/>
                <a:ea typeface="Calibri"/>
                <a:cs typeface="Calibri"/>
                <a:sym typeface="Calibri"/>
              </a:rPr>
              <a:t>(Moran, 2007)</a:t>
            </a:r>
          </a:p>
        </p:txBody>
      </p:sp>
      <p:sp>
        <p:nvSpPr>
          <p:cNvPr id="4" name="Slide Number Placeholder 3">
            <a:extLst>
              <a:ext uri="{FF2B5EF4-FFF2-40B4-BE49-F238E27FC236}">
                <a16:creationId xmlns:a16="http://schemas.microsoft.com/office/drawing/2014/main" id="{CA236B4C-1C3B-2F70-DDCD-07CDCE6F3CC4}"/>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28</a:t>
            </a:fld>
            <a:endParaRPr lang="en-US" dirty="0"/>
          </a:p>
        </p:txBody>
      </p:sp>
    </p:spTree>
    <p:extLst>
      <p:ext uri="{BB962C8B-B14F-4D97-AF65-F5344CB8AC3E}">
        <p14:creationId xmlns:p14="http://schemas.microsoft.com/office/powerpoint/2010/main" val="2609004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C0495-489F-1300-7607-1C5DC6EE7F9A}"/>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E838588C-B9FE-E6EC-E7AA-B1CC73B47B8F}"/>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29</a:t>
            </a:fld>
            <a:endParaRPr dirty="0"/>
          </a:p>
        </p:txBody>
      </p:sp>
      <p:sp>
        <p:nvSpPr>
          <p:cNvPr id="7" name="Google Shape;412;p21">
            <a:extLst>
              <a:ext uri="{FF2B5EF4-FFF2-40B4-BE49-F238E27FC236}">
                <a16:creationId xmlns:a16="http://schemas.microsoft.com/office/drawing/2014/main" id="{2A796CBF-6464-3EF6-BCBE-B9F2A122D377}"/>
              </a:ext>
            </a:extLst>
          </p:cNvPr>
          <p:cNvSpPr txBox="1">
            <a:spLocks/>
          </p:cNvSpPr>
          <p:nvPr/>
        </p:nvSpPr>
        <p:spPr>
          <a:xfrm>
            <a:off x="1164335" y="1673527"/>
            <a:ext cx="10582656" cy="58473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Scaffolding Strategies for Coaching Individual Teachers</a:t>
            </a:r>
            <a:endParaRPr lang="en-US" sz="3200" b="1" dirty="0"/>
          </a:p>
        </p:txBody>
      </p:sp>
      <p:sp>
        <p:nvSpPr>
          <p:cNvPr id="9" name="Google Shape;413;p21">
            <a:extLst>
              <a:ext uri="{FF2B5EF4-FFF2-40B4-BE49-F238E27FC236}">
                <a16:creationId xmlns:a16="http://schemas.microsoft.com/office/drawing/2014/main" id="{00BE2B9F-D26B-304A-77DB-0E92DD298FC6}"/>
              </a:ext>
            </a:extLst>
          </p:cNvPr>
          <p:cNvSpPr txBox="1"/>
          <p:nvPr/>
        </p:nvSpPr>
        <p:spPr>
          <a:xfrm>
            <a:off x="1719374" y="931914"/>
            <a:ext cx="5803090"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3" name="Google Shape;527;p33">
            <a:extLst>
              <a:ext uri="{FF2B5EF4-FFF2-40B4-BE49-F238E27FC236}">
                <a16:creationId xmlns:a16="http://schemas.microsoft.com/office/drawing/2014/main" id="{1D3A9F6B-2E93-EBFB-FEFB-ACE9D5C9EBB1}"/>
              </a:ext>
            </a:extLst>
          </p:cNvPr>
          <p:cNvPicPr preferRelativeResize="0"/>
          <p:nvPr/>
        </p:nvPicPr>
        <p:blipFill rotWithShape="1">
          <a:blip r:embed="rId3">
            <a:alphaModFix/>
          </a:blip>
          <a:srcRect/>
          <a:stretch/>
        </p:blipFill>
        <p:spPr>
          <a:xfrm>
            <a:off x="1167383" y="965535"/>
            <a:ext cx="551991" cy="517491"/>
          </a:xfrm>
          <a:prstGeom prst="rect">
            <a:avLst/>
          </a:prstGeom>
          <a:noFill/>
          <a:ln>
            <a:noFill/>
          </a:ln>
        </p:spPr>
      </p:pic>
      <p:sp>
        <p:nvSpPr>
          <p:cNvPr id="2" name="Google Shape;391;p69">
            <a:extLst>
              <a:ext uri="{FF2B5EF4-FFF2-40B4-BE49-F238E27FC236}">
                <a16:creationId xmlns:a16="http://schemas.microsoft.com/office/drawing/2014/main" id="{42767011-CBB5-AC73-8ED5-8ECC2D70715C}"/>
              </a:ext>
            </a:extLst>
          </p:cNvPr>
          <p:cNvSpPr txBox="1"/>
          <p:nvPr/>
        </p:nvSpPr>
        <p:spPr>
          <a:xfrm>
            <a:off x="1170050" y="2451735"/>
            <a:ext cx="9009887"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libri"/>
                <a:ea typeface="Calibri"/>
                <a:cs typeface="Calibri"/>
                <a:sym typeface="Calibri"/>
              </a:rPr>
              <a:t>Using the Continuum</a:t>
            </a:r>
            <a:endParaRPr sz="2400" dirty="0"/>
          </a:p>
          <a:p>
            <a:pPr marL="0" marR="0" lvl="0" indent="0" algn="l" rtl="0">
              <a:lnSpc>
                <a:spcPct val="100000"/>
              </a:lnSpc>
              <a:spcBef>
                <a:spcPts val="0"/>
              </a:spcBef>
              <a:spcAft>
                <a:spcPts val="0"/>
              </a:spcAft>
              <a:buNone/>
            </a:pPr>
            <a:endParaRPr sz="2400" b="1"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ts val="2000"/>
              <a:buFont typeface="Arial"/>
              <a:buChar char="•"/>
            </a:pPr>
            <a:r>
              <a:rPr lang="en-US" sz="2400" b="0" i="0" u="none" strike="noStrike" cap="none" dirty="0">
                <a:solidFill>
                  <a:srgbClr val="000000"/>
                </a:solidFill>
                <a:latin typeface="Calibri"/>
                <a:ea typeface="Calibri"/>
                <a:cs typeface="Calibri"/>
                <a:sym typeface="Calibri"/>
              </a:rPr>
              <a:t>At your table, choose a scenario from </a:t>
            </a:r>
            <a:r>
              <a:rPr lang="en-US" sz="2400" b="1" i="0" u="none" strike="noStrike" cap="none" dirty="0">
                <a:solidFill>
                  <a:srgbClr val="000000"/>
                </a:solidFill>
                <a:latin typeface="Calibri"/>
                <a:ea typeface="Calibri"/>
                <a:cs typeface="Calibri"/>
                <a:sym typeface="Calibri"/>
              </a:rPr>
              <a:t>Handout 3: Coaching Continuum Scenarios.</a:t>
            </a:r>
            <a:r>
              <a:rPr lang="en-US" sz="2400" i="0" u="none" strike="noStrike" cap="none" dirty="0">
                <a:solidFill>
                  <a:srgbClr val="000000"/>
                </a:solidFill>
                <a:latin typeface="Calibri"/>
                <a:ea typeface="Calibri"/>
                <a:cs typeface="Calibri"/>
                <a:sym typeface="Calibri"/>
              </a:rPr>
              <a:t> Determine the best entry for this teacher on the coaching continuum (</a:t>
            </a:r>
            <a:r>
              <a:rPr lang="en-US" sz="2400" b="1" i="0" u="none" strike="noStrike" cap="none" dirty="0">
                <a:solidFill>
                  <a:srgbClr val="000000"/>
                </a:solidFill>
                <a:latin typeface="Calibri"/>
                <a:ea typeface="Calibri"/>
                <a:cs typeface="Calibri"/>
                <a:sym typeface="Calibri"/>
              </a:rPr>
              <a:t>Handout 2</a:t>
            </a:r>
            <a:r>
              <a:rPr lang="en-US" sz="2400" i="0" u="none" strike="noStrike" cap="none" dirty="0">
                <a:solidFill>
                  <a:srgbClr val="000000"/>
                </a:solidFill>
                <a:latin typeface="Calibri"/>
                <a:ea typeface="Calibri"/>
                <a:cs typeface="Calibri"/>
                <a:sym typeface="Calibri"/>
              </a:rPr>
              <a:t>). </a:t>
            </a:r>
            <a:r>
              <a:rPr lang="en-US" sz="2400" b="1" i="0" u="none" strike="noStrike" cap="none" dirty="0">
                <a:solidFill>
                  <a:srgbClr val="000000"/>
                </a:solidFill>
                <a:latin typeface="Calibri"/>
                <a:ea typeface="Calibri"/>
                <a:cs typeface="Calibri"/>
                <a:sym typeface="Calibri"/>
              </a:rPr>
              <a:t>Handout 4: </a:t>
            </a:r>
            <a:r>
              <a:rPr lang="en-US" sz="2400" b="1">
                <a:solidFill>
                  <a:srgbClr val="000000"/>
                </a:solidFill>
                <a:latin typeface="Calibri"/>
                <a:ea typeface="Calibri"/>
                <a:cs typeface="Calibri"/>
                <a:sym typeface="Calibri"/>
              </a:rPr>
              <a:t>Progress Monitoring</a:t>
            </a:r>
            <a:r>
              <a:rPr lang="en-US" sz="2400" b="1" i="0" u="none" strike="noStrike" cap="none">
                <a:solidFill>
                  <a:srgbClr val="000000"/>
                </a:solidFill>
                <a:latin typeface="Calibri"/>
                <a:ea typeface="Calibri"/>
                <a:cs typeface="Calibri"/>
                <a:sym typeface="Calibri"/>
              </a:rPr>
              <a:t> </a:t>
            </a:r>
            <a:r>
              <a:rPr lang="en-US" sz="2400" b="1" i="0" u="none" strike="noStrike" cap="none" dirty="0">
                <a:solidFill>
                  <a:srgbClr val="000000"/>
                </a:solidFill>
                <a:latin typeface="Calibri"/>
                <a:ea typeface="Calibri"/>
                <a:cs typeface="Calibri"/>
                <a:sym typeface="Calibri"/>
              </a:rPr>
              <a:t>Data</a:t>
            </a:r>
            <a:r>
              <a:rPr lang="en-US" sz="2400" i="0" u="none" strike="noStrike" cap="none" dirty="0">
                <a:solidFill>
                  <a:srgbClr val="000000"/>
                </a:solidFill>
                <a:latin typeface="Calibri"/>
                <a:ea typeface="Calibri"/>
                <a:cs typeface="Calibri"/>
                <a:sym typeface="Calibri"/>
              </a:rPr>
              <a:t> </a:t>
            </a:r>
            <a:r>
              <a:rPr lang="en-US" sz="2400" b="0" i="0" u="none" strike="noStrike" cap="none" dirty="0">
                <a:solidFill>
                  <a:srgbClr val="000000"/>
                </a:solidFill>
                <a:latin typeface="Calibri"/>
                <a:ea typeface="Calibri"/>
                <a:cs typeface="Calibri"/>
                <a:sym typeface="Calibri"/>
              </a:rPr>
              <a:t>will be used for scenarios 1-4. </a:t>
            </a:r>
            <a:endParaRPr sz="2400" dirty="0"/>
          </a:p>
          <a:p>
            <a:pPr marL="0" marR="0" lvl="0" indent="0" algn="l" rtl="0">
              <a:lnSpc>
                <a:spcPct val="100000"/>
              </a:lnSpc>
              <a:spcBef>
                <a:spcPts val="0"/>
              </a:spcBef>
              <a:spcAft>
                <a:spcPts val="0"/>
              </a:spcAft>
              <a:buClr>
                <a:schemeClr val="tx1">
                  <a:lumMod val="50000"/>
                  <a:lumOff val="50000"/>
                </a:schemeClr>
              </a:buClr>
              <a:buNone/>
            </a:pPr>
            <a:endParaRPr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ts val="2000"/>
              <a:buFont typeface="Arial"/>
              <a:buChar char="•"/>
            </a:pPr>
            <a:r>
              <a:rPr lang="en-US" sz="2400" b="0" i="0" u="none" strike="noStrike" cap="none" dirty="0">
                <a:solidFill>
                  <a:srgbClr val="000000"/>
                </a:solidFill>
                <a:latin typeface="Calibri"/>
                <a:ea typeface="Calibri"/>
                <a:cs typeface="Calibri"/>
                <a:sym typeface="Calibri"/>
              </a:rPr>
              <a:t>Be prepared to share your ideas: Where on the continuum would you place this teacher? Why do you think this is the best place?</a:t>
            </a:r>
            <a:endParaRPr sz="2400" dirty="0"/>
          </a:p>
        </p:txBody>
      </p:sp>
    </p:spTree>
    <p:extLst>
      <p:ext uri="{BB962C8B-B14F-4D97-AF65-F5344CB8AC3E}">
        <p14:creationId xmlns:p14="http://schemas.microsoft.com/office/powerpoint/2010/main" val="249261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Google Shape;305;g10083df9ad4_0_11">
            <a:extLst>
              <a:ext uri="{FF2B5EF4-FFF2-40B4-BE49-F238E27FC236}">
                <a16:creationId xmlns:a16="http://schemas.microsoft.com/office/drawing/2014/main" id="{FA142D07-6271-204E-08DE-D12716125957}"/>
              </a:ext>
            </a:extLst>
          </p:cNvPr>
          <p:cNvSpPr txBox="1">
            <a:spLocks noGrp="1"/>
          </p:cNvSpPr>
          <p:nvPr>
            <p:ph type="title" idx="4294967295"/>
          </p:nvPr>
        </p:nvSpPr>
        <p:spPr>
          <a:xfrm>
            <a:off x="357250" y="718638"/>
            <a:ext cx="8294914" cy="86001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Bridge to Practice Projects for Coaches</a:t>
            </a:r>
            <a:endParaRPr sz="3200" dirty="0">
              <a:latin typeface="Trebuchet MS" panose="020B0603020202020204" pitchFamily="34" charset="0"/>
            </a:endParaRPr>
          </a:p>
        </p:txBody>
      </p:sp>
      <p:sp>
        <p:nvSpPr>
          <p:cNvPr id="5" name="Google Shape;306;g10083df9ad4_0_11">
            <a:extLst>
              <a:ext uri="{FF2B5EF4-FFF2-40B4-BE49-F238E27FC236}">
                <a16:creationId xmlns:a16="http://schemas.microsoft.com/office/drawing/2014/main" id="{4409B59F-4B6A-333C-9247-9D3F67C04C61}"/>
              </a:ext>
            </a:extLst>
          </p:cNvPr>
          <p:cNvSpPr txBox="1">
            <a:spLocks/>
          </p:cNvSpPr>
          <p:nvPr/>
        </p:nvSpPr>
        <p:spPr>
          <a:xfrm>
            <a:off x="1015312" y="1385455"/>
            <a:ext cx="9735821" cy="421279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An activity designed to serve as a Bridge to Practice after each Module will provide evidence that coaches are able to apply the knowledge and skills they developed in this course in their schools. Coaches will complete the following activities: </a:t>
            </a: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7F7F7F"/>
              </a:buClr>
              <a:buSzPts val="1600"/>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100000"/>
              </a:lnSpc>
              <a:spcBef>
                <a:spcPts val="180"/>
              </a:spcBef>
              <a:spcAft>
                <a:spcPts val="0"/>
              </a:spcAft>
              <a:buClr>
                <a:srgbClr val="7F7F7F"/>
              </a:buClr>
              <a:buSzPts val="900"/>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 rubric is provided at the end of each Module for the corresponding Bridge to Practice project.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AF1CD50-55AE-C206-3354-BE13C81FF800}"/>
              </a:ext>
            </a:extLst>
          </p:cNvPr>
          <p:cNvGraphicFramePr>
            <a:graphicFrameLocks noGrp="1"/>
          </p:cNvGraphicFramePr>
          <p:nvPr>
            <p:extLst>
              <p:ext uri="{D42A27DB-BD31-4B8C-83A1-F6EECF244321}">
                <p14:modId xmlns:p14="http://schemas.microsoft.com/office/powerpoint/2010/main" val="2882105793"/>
              </p:ext>
            </p:extLst>
          </p:nvPr>
        </p:nvGraphicFramePr>
        <p:xfrm>
          <a:off x="498763" y="2301330"/>
          <a:ext cx="11409217" cy="3296920"/>
        </p:xfrm>
        <a:graphic>
          <a:graphicData uri="http://schemas.openxmlformats.org/drawingml/2006/table">
            <a:tbl>
              <a:tblPr firstRow="1" bandRow="1">
                <a:tableStyleId>{5C22544A-7EE6-4342-B048-85BDC9FD1C3A}</a:tableStyleId>
              </a:tblPr>
              <a:tblGrid>
                <a:gridCol w="2135987">
                  <a:extLst>
                    <a:ext uri="{9D8B030D-6E8A-4147-A177-3AD203B41FA5}">
                      <a16:colId xmlns:a16="http://schemas.microsoft.com/office/drawing/2014/main" val="672023635"/>
                    </a:ext>
                  </a:extLst>
                </a:gridCol>
                <a:gridCol w="9273230">
                  <a:extLst>
                    <a:ext uri="{9D8B030D-6E8A-4147-A177-3AD203B41FA5}">
                      <a16:colId xmlns:a16="http://schemas.microsoft.com/office/drawing/2014/main" val="915301730"/>
                    </a:ext>
                  </a:extLst>
                </a:gridCol>
              </a:tblGrid>
              <a:tr h="0">
                <a:tc>
                  <a:txBody>
                    <a:bodyPr/>
                    <a:lstStyle/>
                    <a:p>
                      <a:r>
                        <a:rPr lang="en-US" b="0" dirty="0">
                          <a:solidFill>
                            <a:schemeClr val="tx1"/>
                          </a:solidFill>
                        </a:rPr>
                        <a:t>Module 1</a:t>
                      </a:r>
                    </a:p>
                  </a:txBody>
                  <a:tcPr>
                    <a:solidFill>
                      <a:schemeClr val="tx2">
                        <a:lumMod val="20000"/>
                        <a:lumOff val="80000"/>
                      </a:schemeClr>
                    </a:solidFill>
                  </a:tcPr>
                </a:tc>
                <a:tc>
                  <a:txBody>
                    <a:bodyPr/>
                    <a:lstStyle/>
                    <a:p>
                      <a:r>
                        <a:rPr lang="en-US" sz="1800" b="0" kern="1200" dirty="0">
                          <a:solidFill>
                            <a:schemeClr val="dk1"/>
                          </a:solidFill>
                          <a:latin typeface="+mn-lt"/>
                          <a:cs typeface="Calibri"/>
                        </a:rPr>
                        <a:t>Develop </a:t>
                      </a:r>
                      <a:r>
                        <a:rPr lang="en-US" sz="1800" b="0" kern="1200">
                          <a:solidFill>
                            <a:schemeClr val="dk1"/>
                          </a:solidFill>
                          <a:latin typeface="+mn-lt"/>
                          <a:cs typeface="Calibri"/>
                        </a:rPr>
                        <a:t>a principal-coach </a:t>
                      </a:r>
                      <a:r>
                        <a:rPr lang="en-US" sz="1800" b="0" kern="1200" dirty="0">
                          <a:solidFill>
                            <a:schemeClr val="dk1"/>
                          </a:solidFill>
                          <a:latin typeface="+mn-lt"/>
                          <a:cs typeface="Calibri"/>
                        </a:rPr>
                        <a:t>partnership agreement.</a:t>
                      </a:r>
                    </a:p>
                  </a:txBody>
                  <a:tcPr>
                    <a:solidFill>
                      <a:schemeClr val="tx2">
                        <a:lumMod val="20000"/>
                        <a:lumOff val="80000"/>
                      </a:schemeClr>
                    </a:solidFill>
                  </a:tcPr>
                </a:tc>
                <a:extLst>
                  <a:ext uri="{0D108BD9-81ED-4DB2-BD59-A6C34878D82A}">
                    <a16:rowId xmlns:a16="http://schemas.microsoft.com/office/drawing/2014/main" val="2219873317"/>
                  </a:ext>
                </a:extLst>
              </a:tr>
              <a:tr h="370840">
                <a:tc>
                  <a:txBody>
                    <a:bodyPr/>
                    <a:lstStyle/>
                    <a:p>
                      <a:r>
                        <a:rPr lang="en-US" dirty="0"/>
                        <a:t>Module 2</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dirty="0">
                          <a:latin typeface="+mn-lt"/>
                          <a:ea typeface="Calibri"/>
                          <a:cs typeface="Calibri"/>
                          <a:sym typeface="Calibri"/>
                        </a:rPr>
                        <a:t>Develop a needs assessment for professional development on evidence-based instructional practices and complete an </a:t>
                      </a:r>
                      <a:r>
                        <a:rPr lang="en-US" sz="1800" u="sng" dirty="0">
                          <a:solidFill>
                            <a:schemeClr val="hlink"/>
                          </a:solidFill>
                          <a:latin typeface="+mn-lt"/>
                          <a:ea typeface="Calibri"/>
                          <a:cs typeface="Calibri"/>
                          <a:sym typeface="Calibri"/>
                          <a:hlinkClick r:id="rId3"/>
                        </a:rPr>
                        <a:t>ADDIE model</a:t>
                      </a:r>
                      <a:r>
                        <a:rPr lang="en-US" sz="1800" u="sng" dirty="0">
                          <a:solidFill>
                            <a:schemeClr val="hlink"/>
                          </a:solidFill>
                          <a:latin typeface="+mn-lt"/>
                          <a:ea typeface="Calibri"/>
                          <a:cs typeface="Calibri"/>
                          <a:hlinkClick r:id="rId3"/>
                        </a:rPr>
                        <a:t> </a:t>
                      </a:r>
                      <a:r>
                        <a:rPr lang="en-US" sz="1800" dirty="0">
                          <a:latin typeface="+mn-lt"/>
                          <a:ea typeface="Calibri"/>
                          <a:cs typeface="Calibri"/>
                          <a:sym typeface="Calibri"/>
                        </a:rPr>
                        <a:t>for planning this professional development.</a:t>
                      </a:r>
                      <a:r>
                        <a:rPr lang="en-US" sz="1800" dirty="0">
                          <a:latin typeface="+mn-lt"/>
                          <a:ea typeface="Calibri"/>
                          <a:cs typeface="Calibri"/>
                        </a:rPr>
                        <a:t> </a:t>
                      </a:r>
                      <a:endParaRPr lang="en-US" dirty="0"/>
                    </a:p>
                  </a:txBody>
                  <a:tcPr/>
                </a:tc>
                <a:extLst>
                  <a:ext uri="{0D108BD9-81ED-4DB2-BD59-A6C34878D82A}">
                    <a16:rowId xmlns:a16="http://schemas.microsoft.com/office/drawing/2014/main" val="966963956"/>
                  </a:ext>
                </a:extLst>
              </a:tr>
              <a:tr h="0">
                <a:tc>
                  <a:txBody>
                    <a:bodyPr/>
                    <a:lstStyle/>
                    <a:p>
                      <a:r>
                        <a:rPr lang="en-US" dirty="0"/>
                        <a:t>Module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Develop and describe planned implementation of a professional learning action plan. </a:t>
                      </a:r>
                      <a:endParaRPr lang="en-US" dirty="0"/>
                    </a:p>
                  </a:txBody>
                  <a:tcPr/>
                </a:tc>
                <a:extLst>
                  <a:ext uri="{0D108BD9-81ED-4DB2-BD59-A6C34878D82A}">
                    <a16:rowId xmlns:a16="http://schemas.microsoft.com/office/drawing/2014/main" val="534207610"/>
                  </a:ext>
                </a:extLst>
              </a:tr>
              <a:tr h="370840">
                <a:tc>
                  <a:txBody>
                    <a:bodyPr/>
                    <a:lstStyle/>
                    <a:p>
                      <a:r>
                        <a:rPr lang="en-US" dirty="0"/>
                        <a:t>Module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Create a video that reflects coaching to help teachers plan, implement, and analyze standards-based literacy instruction.</a:t>
                      </a:r>
                      <a:endParaRPr lang="en-US" dirty="0"/>
                    </a:p>
                  </a:txBody>
                  <a:tcPr/>
                </a:tc>
                <a:extLst>
                  <a:ext uri="{0D108BD9-81ED-4DB2-BD59-A6C34878D82A}">
                    <a16:rowId xmlns:a16="http://schemas.microsoft.com/office/drawing/2014/main" val="2190186905"/>
                  </a:ext>
                </a:extLst>
              </a:tr>
              <a:tr h="370840">
                <a:tc>
                  <a:txBody>
                    <a:bodyPr/>
                    <a:lstStyle/>
                    <a:p>
                      <a:r>
                        <a:rPr lang="en-US" dirty="0"/>
                        <a:t>Module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Complete a reflection on the course including plans for continued professional growth.</a:t>
                      </a:r>
                    </a:p>
                  </a:txBody>
                  <a:tcPr/>
                </a:tc>
                <a:extLst>
                  <a:ext uri="{0D108BD9-81ED-4DB2-BD59-A6C34878D82A}">
                    <a16:rowId xmlns:a16="http://schemas.microsoft.com/office/drawing/2014/main" val="2349813310"/>
                  </a:ext>
                </a:extLst>
              </a:tr>
              <a:tr h="370840">
                <a:tc>
                  <a:txBody>
                    <a:bodyPr/>
                    <a:lstStyle/>
                    <a:p>
                      <a:r>
                        <a:rPr lang="en-US" dirty="0"/>
                        <a:t>Module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cs typeface="Calibri"/>
                        </a:rPr>
                        <a:t>Choose one teacher with whom you have seen significant growth as a result of coaching support and complete a reflection on what worked, why it worked, and which areas of growth were most evident.</a:t>
                      </a:r>
                    </a:p>
                  </a:txBody>
                  <a:tcPr/>
                </a:tc>
                <a:extLst>
                  <a:ext uri="{0D108BD9-81ED-4DB2-BD59-A6C34878D82A}">
                    <a16:rowId xmlns:a16="http://schemas.microsoft.com/office/drawing/2014/main" val="1916890017"/>
                  </a:ext>
                </a:extLst>
              </a:tr>
            </a:tbl>
          </a:graphicData>
        </a:graphic>
      </p:graphicFrame>
    </p:spTree>
    <p:extLst>
      <p:ext uri="{BB962C8B-B14F-4D97-AF65-F5344CB8AC3E}">
        <p14:creationId xmlns:p14="http://schemas.microsoft.com/office/powerpoint/2010/main" val="764071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9BC15-8476-3268-82AB-CC4A6EF4304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72A5FCE-F5FD-283F-4B49-A35ADE9C6B10}"/>
              </a:ext>
            </a:extLst>
          </p:cNvPr>
          <p:cNvSpPr txBox="1"/>
          <p:nvPr/>
        </p:nvSpPr>
        <p:spPr>
          <a:xfrm>
            <a:off x="512064" y="1194816"/>
            <a:ext cx="10290048" cy="1077218"/>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Relationship Between Levels of Impact and Components of Professional Development</a:t>
            </a:r>
            <a:endParaRPr lang="en-US" sz="3200" b="1" dirty="0"/>
          </a:p>
        </p:txBody>
      </p:sp>
      <p:pic>
        <p:nvPicPr>
          <p:cNvPr id="2" name="Picture 1">
            <a:extLst>
              <a:ext uri="{FF2B5EF4-FFF2-40B4-BE49-F238E27FC236}">
                <a16:creationId xmlns:a16="http://schemas.microsoft.com/office/drawing/2014/main" id="{1BC9C8C2-C7DE-D44D-53B7-CB9CB616C668}"/>
              </a:ext>
            </a:extLst>
          </p:cNvPr>
          <p:cNvPicPr>
            <a:picLocks noChangeAspect="1"/>
          </p:cNvPicPr>
          <p:nvPr/>
        </p:nvPicPr>
        <p:blipFill>
          <a:blip r:embed="rId3"/>
          <a:stretch>
            <a:fillRect/>
          </a:stretch>
        </p:blipFill>
        <p:spPr>
          <a:xfrm>
            <a:off x="2865120" y="2272034"/>
            <a:ext cx="6108192" cy="4019038"/>
          </a:xfrm>
          <a:prstGeom prst="rect">
            <a:avLst/>
          </a:prstGeom>
        </p:spPr>
      </p:pic>
      <p:sp>
        <p:nvSpPr>
          <p:cNvPr id="4" name="Google Shape;416;p22">
            <a:extLst>
              <a:ext uri="{FF2B5EF4-FFF2-40B4-BE49-F238E27FC236}">
                <a16:creationId xmlns:a16="http://schemas.microsoft.com/office/drawing/2014/main" id="{18120D90-AE48-BCF4-85B5-256C6810AF5C}"/>
              </a:ext>
            </a:extLst>
          </p:cNvPr>
          <p:cNvSpPr txBox="1"/>
          <p:nvPr/>
        </p:nvSpPr>
        <p:spPr>
          <a:xfrm>
            <a:off x="8843375" y="5962463"/>
            <a:ext cx="2482993" cy="369291"/>
          </a:xfrm>
          <a:prstGeom prst="rect">
            <a:avLst/>
          </a:prstGeom>
          <a:noFill/>
          <a:ln>
            <a:noFill/>
          </a:ln>
        </p:spPr>
        <p:txBody>
          <a:bodyPr spcFirstLastPara="1" wrap="square" lIns="91425" tIns="45700" rIns="91425" bIns="45700" anchor="ctr" anchorCtr="0">
            <a:spAutoFit/>
          </a:bodyPr>
          <a:lstStyle/>
          <a:p>
            <a:pPr marL="25400" lvl="0" algn="r">
              <a:buSzPts val="2223"/>
            </a:pPr>
            <a:r>
              <a:rPr lang="en-US" dirty="0">
                <a:latin typeface="Calibri"/>
                <a:ea typeface="Calibri"/>
                <a:cs typeface="Calibri"/>
                <a:sym typeface="Calibri"/>
              </a:rPr>
              <a:t>(Joyce &amp; Showers, 2002)</a:t>
            </a:r>
          </a:p>
        </p:txBody>
      </p:sp>
      <p:sp>
        <p:nvSpPr>
          <p:cNvPr id="3" name="Slide Number Placeholder 2">
            <a:extLst>
              <a:ext uri="{FF2B5EF4-FFF2-40B4-BE49-F238E27FC236}">
                <a16:creationId xmlns:a16="http://schemas.microsoft.com/office/drawing/2014/main" id="{650B9629-F55E-4942-73BA-1992B961E9C5}"/>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30</a:t>
            </a:fld>
            <a:endParaRPr lang="en-US" dirty="0"/>
          </a:p>
        </p:txBody>
      </p:sp>
    </p:spTree>
    <p:extLst>
      <p:ext uri="{BB962C8B-B14F-4D97-AF65-F5344CB8AC3E}">
        <p14:creationId xmlns:p14="http://schemas.microsoft.com/office/powerpoint/2010/main" val="2441594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6067C-4AE5-70B8-EA7A-34326F644654}"/>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925C4293-938F-8496-A802-F8A8F24975F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31</a:t>
            </a:fld>
            <a:endParaRPr dirty="0"/>
          </a:p>
        </p:txBody>
      </p:sp>
      <p:sp>
        <p:nvSpPr>
          <p:cNvPr id="7" name="Google Shape;412;p21">
            <a:extLst>
              <a:ext uri="{FF2B5EF4-FFF2-40B4-BE49-F238E27FC236}">
                <a16:creationId xmlns:a16="http://schemas.microsoft.com/office/drawing/2014/main" id="{5120AA0E-A740-45F5-BB5A-46DD21ACE8D2}"/>
              </a:ext>
            </a:extLst>
          </p:cNvPr>
          <p:cNvSpPr txBox="1">
            <a:spLocks/>
          </p:cNvSpPr>
          <p:nvPr/>
        </p:nvSpPr>
        <p:spPr>
          <a:xfrm>
            <a:off x="755904" y="1558088"/>
            <a:ext cx="10887456" cy="89457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Planning, Facilitating, and Evaluating Professional Learning</a:t>
            </a:r>
            <a:endParaRPr lang="en-US" sz="3200" b="1" dirty="0"/>
          </a:p>
        </p:txBody>
      </p:sp>
      <p:sp>
        <p:nvSpPr>
          <p:cNvPr id="9" name="Google Shape;413;p21">
            <a:extLst>
              <a:ext uri="{FF2B5EF4-FFF2-40B4-BE49-F238E27FC236}">
                <a16:creationId xmlns:a16="http://schemas.microsoft.com/office/drawing/2014/main" id="{72BD3D96-546E-0417-4EAB-FE5B887F9BD0}"/>
              </a:ext>
            </a:extLst>
          </p:cNvPr>
          <p:cNvSpPr txBox="1"/>
          <p:nvPr/>
        </p:nvSpPr>
        <p:spPr>
          <a:xfrm>
            <a:off x="1466088" y="1030094"/>
            <a:ext cx="4224638"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11" name="Google Shape;415;p21">
            <a:extLst>
              <a:ext uri="{FF2B5EF4-FFF2-40B4-BE49-F238E27FC236}">
                <a16:creationId xmlns:a16="http://schemas.microsoft.com/office/drawing/2014/main" id="{C330DE1E-2C68-55C6-4F43-793697B5671B}"/>
              </a:ext>
            </a:extLst>
          </p:cNvPr>
          <p:cNvPicPr preferRelativeResize="0"/>
          <p:nvPr/>
        </p:nvPicPr>
        <p:blipFill rotWithShape="1">
          <a:blip r:embed="rId3">
            <a:alphaModFix/>
          </a:blip>
          <a:srcRect/>
          <a:stretch/>
        </p:blipFill>
        <p:spPr>
          <a:xfrm>
            <a:off x="816103" y="1086833"/>
            <a:ext cx="597407" cy="471255"/>
          </a:xfrm>
          <a:prstGeom prst="rect">
            <a:avLst/>
          </a:prstGeom>
          <a:noFill/>
          <a:ln>
            <a:noFill/>
          </a:ln>
        </p:spPr>
      </p:pic>
      <p:pic>
        <p:nvPicPr>
          <p:cNvPr id="4" name="Picture 3">
            <a:extLst>
              <a:ext uri="{FF2B5EF4-FFF2-40B4-BE49-F238E27FC236}">
                <a16:creationId xmlns:a16="http://schemas.microsoft.com/office/drawing/2014/main" id="{C966F07A-E461-1914-6A11-389A86BCEACA}"/>
              </a:ext>
            </a:extLst>
          </p:cNvPr>
          <p:cNvPicPr>
            <a:picLocks noChangeAspect="1"/>
          </p:cNvPicPr>
          <p:nvPr/>
        </p:nvPicPr>
        <p:blipFill>
          <a:blip r:embed="rId4"/>
          <a:stretch>
            <a:fillRect/>
          </a:stretch>
        </p:blipFill>
        <p:spPr>
          <a:xfrm>
            <a:off x="4498329" y="2366179"/>
            <a:ext cx="3561126" cy="3461727"/>
          </a:xfrm>
          <a:prstGeom prst="rect">
            <a:avLst/>
          </a:prstGeom>
        </p:spPr>
      </p:pic>
      <p:pic>
        <p:nvPicPr>
          <p:cNvPr id="8" name="Picture 7">
            <a:extLst>
              <a:ext uri="{FF2B5EF4-FFF2-40B4-BE49-F238E27FC236}">
                <a16:creationId xmlns:a16="http://schemas.microsoft.com/office/drawing/2014/main" id="{9CE77AE6-C750-EA3D-E98F-CE31E210B4B3}"/>
              </a:ext>
            </a:extLst>
          </p:cNvPr>
          <p:cNvPicPr>
            <a:picLocks noChangeAspect="1"/>
          </p:cNvPicPr>
          <p:nvPr/>
        </p:nvPicPr>
        <p:blipFill>
          <a:blip r:embed="rId5"/>
          <a:stretch>
            <a:fillRect/>
          </a:stretch>
        </p:blipFill>
        <p:spPr>
          <a:xfrm>
            <a:off x="231296" y="2291801"/>
            <a:ext cx="2745148" cy="2566430"/>
          </a:xfrm>
          <a:prstGeom prst="rect">
            <a:avLst/>
          </a:prstGeom>
        </p:spPr>
      </p:pic>
      <p:pic>
        <p:nvPicPr>
          <p:cNvPr id="13" name="Picture 12">
            <a:extLst>
              <a:ext uri="{FF2B5EF4-FFF2-40B4-BE49-F238E27FC236}">
                <a16:creationId xmlns:a16="http://schemas.microsoft.com/office/drawing/2014/main" id="{78E1B246-8C19-1298-EE12-4DA521669E8A}"/>
              </a:ext>
            </a:extLst>
          </p:cNvPr>
          <p:cNvPicPr>
            <a:picLocks noChangeAspect="1"/>
          </p:cNvPicPr>
          <p:nvPr/>
        </p:nvPicPr>
        <p:blipFill>
          <a:blip r:embed="rId6"/>
          <a:stretch>
            <a:fillRect/>
          </a:stretch>
        </p:blipFill>
        <p:spPr>
          <a:xfrm>
            <a:off x="9827104" y="3227589"/>
            <a:ext cx="2133600" cy="2881746"/>
          </a:xfrm>
          <a:prstGeom prst="rect">
            <a:avLst/>
          </a:prstGeom>
        </p:spPr>
      </p:pic>
      <p:pic>
        <p:nvPicPr>
          <p:cNvPr id="15" name="Picture 14">
            <a:extLst>
              <a:ext uri="{FF2B5EF4-FFF2-40B4-BE49-F238E27FC236}">
                <a16:creationId xmlns:a16="http://schemas.microsoft.com/office/drawing/2014/main" id="{7AD9A417-87DB-9227-35DB-F212BEA3CDBF}"/>
              </a:ext>
            </a:extLst>
          </p:cNvPr>
          <p:cNvPicPr>
            <a:picLocks noChangeAspect="1"/>
          </p:cNvPicPr>
          <p:nvPr/>
        </p:nvPicPr>
        <p:blipFill>
          <a:blip r:embed="rId7"/>
          <a:stretch>
            <a:fillRect/>
          </a:stretch>
        </p:blipFill>
        <p:spPr>
          <a:xfrm>
            <a:off x="8059455" y="2167184"/>
            <a:ext cx="1585288" cy="1757164"/>
          </a:xfrm>
          <a:prstGeom prst="rect">
            <a:avLst/>
          </a:prstGeom>
        </p:spPr>
      </p:pic>
      <p:pic>
        <p:nvPicPr>
          <p:cNvPr id="17" name="Picture 16">
            <a:extLst>
              <a:ext uri="{FF2B5EF4-FFF2-40B4-BE49-F238E27FC236}">
                <a16:creationId xmlns:a16="http://schemas.microsoft.com/office/drawing/2014/main" id="{70D1C750-0CC5-97B7-1E88-2173F07F28B3}"/>
              </a:ext>
            </a:extLst>
          </p:cNvPr>
          <p:cNvPicPr>
            <a:picLocks noChangeAspect="1"/>
          </p:cNvPicPr>
          <p:nvPr/>
        </p:nvPicPr>
        <p:blipFill>
          <a:blip r:embed="rId8"/>
          <a:stretch>
            <a:fillRect/>
          </a:stretch>
        </p:blipFill>
        <p:spPr>
          <a:xfrm>
            <a:off x="2558974" y="3507582"/>
            <a:ext cx="1756994" cy="2455557"/>
          </a:xfrm>
          <a:prstGeom prst="rect">
            <a:avLst/>
          </a:prstGeom>
        </p:spPr>
      </p:pic>
      <p:sp>
        <p:nvSpPr>
          <p:cNvPr id="18" name="TextBox 17">
            <a:extLst>
              <a:ext uri="{FF2B5EF4-FFF2-40B4-BE49-F238E27FC236}">
                <a16:creationId xmlns:a16="http://schemas.microsoft.com/office/drawing/2014/main" id="{1FE99D81-C0A6-672B-E19E-587A92C556FD}"/>
              </a:ext>
            </a:extLst>
          </p:cNvPr>
          <p:cNvSpPr txBox="1"/>
          <p:nvPr/>
        </p:nvSpPr>
        <p:spPr>
          <a:xfrm>
            <a:off x="8205216" y="4011168"/>
            <a:ext cx="1201391" cy="369332"/>
          </a:xfrm>
          <a:prstGeom prst="rect">
            <a:avLst/>
          </a:prstGeom>
          <a:noFill/>
        </p:spPr>
        <p:txBody>
          <a:bodyPr wrap="square" rtlCol="0">
            <a:spAutoFit/>
          </a:bodyPr>
          <a:lstStyle/>
          <a:p>
            <a:r>
              <a:rPr lang="en-US" dirty="0"/>
              <a:t>Delaware</a:t>
            </a:r>
          </a:p>
        </p:txBody>
      </p:sp>
      <p:sp>
        <p:nvSpPr>
          <p:cNvPr id="19" name="TextBox 18">
            <a:extLst>
              <a:ext uri="{FF2B5EF4-FFF2-40B4-BE49-F238E27FC236}">
                <a16:creationId xmlns:a16="http://schemas.microsoft.com/office/drawing/2014/main" id="{8DE09710-ED67-1D26-879C-57ABAAE00403}"/>
              </a:ext>
            </a:extLst>
          </p:cNvPr>
          <p:cNvSpPr txBox="1"/>
          <p:nvPr/>
        </p:nvSpPr>
        <p:spPr>
          <a:xfrm>
            <a:off x="5281862" y="5855150"/>
            <a:ext cx="2447865" cy="369332"/>
          </a:xfrm>
          <a:prstGeom prst="rect">
            <a:avLst/>
          </a:prstGeom>
          <a:noFill/>
        </p:spPr>
        <p:txBody>
          <a:bodyPr wrap="square" rtlCol="0">
            <a:spAutoFit/>
          </a:bodyPr>
          <a:lstStyle/>
          <a:p>
            <a:r>
              <a:rPr lang="en-US" dirty="0"/>
              <a:t>Learning Forward</a:t>
            </a:r>
          </a:p>
        </p:txBody>
      </p:sp>
    </p:spTree>
    <p:extLst>
      <p:ext uri="{BB962C8B-B14F-4D97-AF65-F5344CB8AC3E}">
        <p14:creationId xmlns:p14="http://schemas.microsoft.com/office/powerpoint/2010/main" val="1958068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34CFC-5F80-D2B8-02CC-0E9362E7AA36}"/>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9FD303FB-5060-70B8-AD49-BCA89783F81F}"/>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32</a:t>
            </a:fld>
            <a:endParaRPr dirty="0"/>
          </a:p>
        </p:txBody>
      </p:sp>
      <p:sp>
        <p:nvSpPr>
          <p:cNvPr id="7" name="Google Shape;412;p21">
            <a:extLst>
              <a:ext uri="{FF2B5EF4-FFF2-40B4-BE49-F238E27FC236}">
                <a16:creationId xmlns:a16="http://schemas.microsoft.com/office/drawing/2014/main" id="{0C3D6B89-F680-EEE6-CC09-87B73849A74B}"/>
              </a:ext>
            </a:extLst>
          </p:cNvPr>
          <p:cNvSpPr txBox="1">
            <a:spLocks/>
          </p:cNvSpPr>
          <p:nvPr/>
        </p:nvSpPr>
        <p:spPr>
          <a:xfrm>
            <a:off x="1098643" y="643002"/>
            <a:ext cx="10619232" cy="71932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Planning, Facilitating, and Evaluating Professional Learning</a:t>
            </a:r>
            <a:endParaRPr lang="en-US" sz="3200" b="1" dirty="0"/>
          </a:p>
        </p:txBody>
      </p:sp>
      <p:pic>
        <p:nvPicPr>
          <p:cNvPr id="6" name="Picture 5" descr="A diagram of a light bulb&#10;&#10;Description automatically generated">
            <a:extLst>
              <a:ext uri="{FF2B5EF4-FFF2-40B4-BE49-F238E27FC236}">
                <a16:creationId xmlns:a16="http://schemas.microsoft.com/office/drawing/2014/main" id="{790CE62B-A334-1C79-9163-4AED7DE8B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43" y="1163626"/>
            <a:ext cx="9994714" cy="5619217"/>
          </a:xfrm>
          <a:prstGeom prst="rect">
            <a:avLst/>
          </a:prstGeom>
        </p:spPr>
      </p:pic>
    </p:spTree>
    <p:extLst>
      <p:ext uri="{BB962C8B-B14F-4D97-AF65-F5344CB8AC3E}">
        <p14:creationId xmlns:p14="http://schemas.microsoft.com/office/powerpoint/2010/main" val="2964680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B88AE-AC0A-7788-37B6-5FB1073C1E5D}"/>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6F1BE898-D19E-47F8-7321-58566B6A15C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33</a:t>
            </a:fld>
            <a:endParaRPr dirty="0"/>
          </a:p>
        </p:txBody>
      </p:sp>
      <p:sp>
        <p:nvSpPr>
          <p:cNvPr id="7" name="Google Shape;412;p21">
            <a:extLst>
              <a:ext uri="{FF2B5EF4-FFF2-40B4-BE49-F238E27FC236}">
                <a16:creationId xmlns:a16="http://schemas.microsoft.com/office/drawing/2014/main" id="{511D1E90-D857-95A3-5AAF-9D33E07D1544}"/>
              </a:ext>
            </a:extLst>
          </p:cNvPr>
          <p:cNvSpPr txBox="1">
            <a:spLocks/>
          </p:cNvSpPr>
          <p:nvPr/>
        </p:nvSpPr>
        <p:spPr>
          <a:xfrm>
            <a:off x="1011935" y="1483027"/>
            <a:ext cx="10582656" cy="58473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Planning, Facilitating, and Evaluating Professional Learning</a:t>
            </a:r>
            <a:endParaRPr lang="en-US" sz="3200" b="1" dirty="0"/>
          </a:p>
        </p:txBody>
      </p:sp>
      <p:sp>
        <p:nvSpPr>
          <p:cNvPr id="9" name="Google Shape;413;p21">
            <a:extLst>
              <a:ext uri="{FF2B5EF4-FFF2-40B4-BE49-F238E27FC236}">
                <a16:creationId xmlns:a16="http://schemas.microsoft.com/office/drawing/2014/main" id="{B2D96236-ADA1-F7F6-D464-F18896A39359}"/>
              </a:ext>
            </a:extLst>
          </p:cNvPr>
          <p:cNvSpPr txBox="1"/>
          <p:nvPr/>
        </p:nvSpPr>
        <p:spPr>
          <a:xfrm>
            <a:off x="1719374" y="931914"/>
            <a:ext cx="5803090"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3" name="Google Shape;527;p33">
            <a:extLst>
              <a:ext uri="{FF2B5EF4-FFF2-40B4-BE49-F238E27FC236}">
                <a16:creationId xmlns:a16="http://schemas.microsoft.com/office/drawing/2014/main" id="{0983C34F-78BA-5816-F8A1-A80F2F310BEB}"/>
              </a:ext>
            </a:extLst>
          </p:cNvPr>
          <p:cNvPicPr preferRelativeResize="0"/>
          <p:nvPr/>
        </p:nvPicPr>
        <p:blipFill rotWithShape="1">
          <a:blip r:embed="rId3">
            <a:alphaModFix/>
          </a:blip>
          <a:srcRect/>
          <a:stretch/>
        </p:blipFill>
        <p:spPr>
          <a:xfrm>
            <a:off x="1167383" y="965535"/>
            <a:ext cx="551991" cy="517491"/>
          </a:xfrm>
          <a:prstGeom prst="rect">
            <a:avLst/>
          </a:prstGeom>
          <a:noFill/>
          <a:ln>
            <a:noFill/>
          </a:ln>
        </p:spPr>
      </p:pic>
      <p:sp>
        <p:nvSpPr>
          <p:cNvPr id="4" name="Google Shape;436;p74">
            <a:extLst>
              <a:ext uri="{FF2B5EF4-FFF2-40B4-BE49-F238E27FC236}">
                <a16:creationId xmlns:a16="http://schemas.microsoft.com/office/drawing/2014/main" id="{17D39183-CAC4-992D-1A5D-5C39088DEB52}"/>
              </a:ext>
            </a:extLst>
          </p:cNvPr>
          <p:cNvSpPr txBox="1"/>
          <p:nvPr/>
        </p:nvSpPr>
        <p:spPr>
          <a:xfrm>
            <a:off x="938785" y="2618876"/>
            <a:ext cx="4858129" cy="1815841"/>
          </a:xfrm>
          <a:prstGeom prst="rect">
            <a:avLst/>
          </a:prstGeom>
          <a:noFill/>
          <a:ln>
            <a:noFill/>
          </a:ln>
        </p:spPr>
        <p:txBody>
          <a:bodyPr spcFirstLastPara="1" wrap="square" lIns="91425" tIns="45700" rIns="91425" bIns="45700" anchor="t" anchorCtr="0">
            <a:spAutoFit/>
          </a:bodyPr>
          <a:lstStyle/>
          <a:p>
            <a:r>
              <a:rPr lang="en-US" sz="2800" b="0" i="0" u="none" strike="noStrike" cap="none" dirty="0">
                <a:solidFill>
                  <a:srgbClr val="000000"/>
                </a:solidFill>
                <a:latin typeface="Calibri"/>
                <a:ea typeface="Calibri"/>
                <a:cs typeface="Calibri"/>
                <a:sym typeface="Calibri"/>
              </a:rPr>
              <a:t>For this activity, </a:t>
            </a:r>
            <a:r>
              <a:rPr lang="en-US" sz="2800" dirty="0">
                <a:solidFill>
                  <a:srgbClr val="000000"/>
                </a:solidFill>
                <a:latin typeface="Calibri"/>
                <a:ea typeface="Calibri"/>
                <a:cs typeface="Calibri"/>
                <a:sym typeface="Calibri"/>
              </a:rPr>
              <a:t>u</a:t>
            </a:r>
            <a:r>
              <a:rPr lang="en-US" sz="2800" b="0" i="0" u="none" strike="noStrike" cap="none" dirty="0">
                <a:solidFill>
                  <a:srgbClr val="000000"/>
                </a:solidFill>
                <a:latin typeface="Calibri"/>
                <a:ea typeface="Calibri"/>
                <a:cs typeface="Calibri"/>
                <a:sym typeface="Calibri"/>
              </a:rPr>
              <a:t>se </a:t>
            </a:r>
            <a:r>
              <a:rPr lang="en-US" sz="2800" b="1" i="0" u="none" strike="noStrike" cap="none" dirty="0">
                <a:solidFill>
                  <a:srgbClr val="000000"/>
                </a:solidFill>
                <a:latin typeface="Calibri"/>
                <a:ea typeface="Calibri"/>
                <a:cs typeface="Calibri"/>
                <a:sym typeface="Calibri"/>
              </a:rPr>
              <a:t>Handouts 5 and 6</a:t>
            </a:r>
            <a:r>
              <a:rPr lang="en-US" sz="2800" b="0" i="0" u="none" strike="noStrike" cap="none" dirty="0">
                <a:solidFill>
                  <a:srgbClr val="000000"/>
                </a:solidFill>
                <a:latin typeface="Calibri"/>
                <a:ea typeface="Calibri"/>
                <a:cs typeface="Calibri"/>
                <a:sym typeface="Calibri"/>
              </a:rPr>
              <a:t> to</a:t>
            </a:r>
            <a:r>
              <a:rPr lang="en-US" sz="2800" dirty="0">
                <a:solidFill>
                  <a:srgbClr val="000000"/>
                </a:solidFill>
                <a:latin typeface="Calibri"/>
                <a:ea typeface="Calibri"/>
                <a:cs typeface="Calibri"/>
                <a:sym typeface="Calibri"/>
              </a:rPr>
              <a:t> </a:t>
            </a:r>
            <a:r>
              <a:rPr lang="en-US" sz="2800" b="0" i="0" u="none" strike="noStrike" cap="none" dirty="0">
                <a:solidFill>
                  <a:srgbClr val="000000"/>
                </a:solidFill>
                <a:latin typeface="Calibri"/>
                <a:ea typeface="Calibri"/>
                <a:cs typeface="Calibri"/>
                <a:sym typeface="Calibri"/>
              </a:rPr>
              <a:t>compare Florida’s Professional</a:t>
            </a:r>
            <a:r>
              <a:rPr lang="en-US" sz="2800" dirty="0">
                <a:ea typeface="Calibri"/>
              </a:rPr>
              <a:t> </a:t>
            </a:r>
            <a:r>
              <a:rPr lang="en-US" sz="2800" b="0" i="0" u="none" strike="noStrike" cap="none" dirty="0">
                <a:solidFill>
                  <a:srgbClr val="000000"/>
                </a:solidFill>
                <a:latin typeface="Calibri"/>
                <a:ea typeface="Calibri"/>
                <a:cs typeface="Calibri"/>
                <a:sym typeface="Calibri"/>
              </a:rPr>
              <a:t>Learning Standards with the ADDIE Model.</a:t>
            </a:r>
            <a:endParaRPr lang="en-US" sz="2800" dirty="0">
              <a:ea typeface="Calibri"/>
              <a:cs typeface="Calibri"/>
            </a:endParaRPr>
          </a:p>
        </p:txBody>
      </p:sp>
      <p:pic>
        <p:nvPicPr>
          <p:cNvPr id="5" name="Picture 4">
            <a:extLst>
              <a:ext uri="{FF2B5EF4-FFF2-40B4-BE49-F238E27FC236}">
                <a16:creationId xmlns:a16="http://schemas.microsoft.com/office/drawing/2014/main" id="{F7C91B52-12E0-8F40-FE1E-AE8CAE196570}"/>
              </a:ext>
            </a:extLst>
          </p:cNvPr>
          <p:cNvPicPr>
            <a:picLocks noChangeAspect="1"/>
          </p:cNvPicPr>
          <p:nvPr/>
        </p:nvPicPr>
        <p:blipFill>
          <a:blip r:embed="rId4"/>
          <a:stretch>
            <a:fillRect/>
          </a:stretch>
        </p:blipFill>
        <p:spPr>
          <a:xfrm>
            <a:off x="6316580" y="2075853"/>
            <a:ext cx="4936636" cy="4481358"/>
          </a:xfrm>
          <a:prstGeom prst="rect">
            <a:avLst/>
          </a:prstGeom>
        </p:spPr>
      </p:pic>
    </p:spTree>
    <p:extLst>
      <p:ext uri="{BB962C8B-B14F-4D97-AF65-F5344CB8AC3E}">
        <p14:creationId xmlns:p14="http://schemas.microsoft.com/office/powerpoint/2010/main" val="4235823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A397-DE05-5E38-DEAB-18039D34EC53}"/>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AA5EDDF3-5AAF-521F-5335-45BCE4028A2D}"/>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34</a:t>
            </a:fld>
            <a:endParaRPr dirty="0"/>
          </a:p>
        </p:txBody>
      </p:sp>
      <p:sp>
        <p:nvSpPr>
          <p:cNvPr id="7" name="Google Shape;412;p21">
            <a:extLst>
              <a:ext uri="{FF2B5EF4-FFF2-40B4-BE49-F238E27FC236}">
                <a16:creationId xmlns:a16="http://schemas.microsoft.com/office/drawing/2014/main" id="{1828320B-1B3E-A42F-3553-92ADD78A1E9C}"/>
              </a:ext>
            </a:extLst>
          </p:cNvPr>
          <p:cNvSpPr txBox="1">
            <a:spLocks/>
          </p:cNvSpPr>
          <p:nvPr/>
        </p:nvSpPr>
        <p:spPr>
          <a:xfrm>
            <a:off x="1011935" y="1483027"/>
            <a:ext cx="10582656" cy="58473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i="0" u="none" strike="noStrike" cap="none" dirty="0">
                <a:solidFill>
                  <a:srgbClr val="000000"/>
                </a:solidFill>
                <a:latin typeface="Calibri"/>
                <a:ea typeface="Calibri"/>
                <a:cs typeface="Calibri"/>
                <a:sym typeface="Calibri"/>
              </a:rPr>
              <a:t>Planning, Facilitating, and Evaluating Professional Learning</a:t>
            </a:r>
            <a:endParaRPr lang="en-US" sz="3200" dirty="0"/>
          </a:p>
        </p:txBody>
      </p:sp>
      <p:sp>
        <p:nvSpPr>
          <p:cNvPr id="9" name="Google Shape;413;p21">
            <a:extLst>
              <a:ext uri="{FF2B5EF4-FFF2-40B4-BE49-F238E27FC236}">
                <a16:creationId xmlns:a16="http://schemas.microsoft.com/office/drawing/2014/main" id="{0506E2D7-D82B-6724-1D06-01733C3C45D9}"/>
              </a:ext>
            </a:extLst>
          </p:cNvPr>
          <p:cNvSpPr txBox="1"/>
          <p:nvPr/>
        </p:nvSpPr>
        <p:spPr>
          <a:xfrm>
            <a:off x="1719374" y="931914"/>
            <a:ext cx="5803090"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3" name="Google Shape;527;p33">
            <a:extLst>
              <a:ext uri="{FF2B5EF4-FFF2-40B4-BE49-F238E27FC236}">
                <a16:creationId xmlns:a16="http://schemas.microsoft.com/office/drawing/2014/main" id="{EB8B9404-1930-2493-E405-2FBA18C06133}"/>
              </a:ext>
            </a:extLst>
          </p:cNvPr>
          <p:cNvPicPr preferRelativeResize="0"/>
          <p:nvPr/>
        </p:nvPicPr>
        <p:blipFill rotWithShape="1">
          <a:blip r:embed="rId3">
            <a:alphaModFix/>
          </a:blip>
          <a:srcRect/>
          <a:stretch/>
        </p:blipFill>
        <p:spPr>
          <a:xfrm>
            <a:off x="1167383" y="965535"/>
            <a:ext cx="551991" cy="517491"/>
          </a:xfrm>
          <a:prstGeom prst="rect">
            <a:avLst/>
          </a:prstGeom>
          <a:noFill/>
          <a:ln>
            <a:noFill/>
          </a:ln>
        </p:spPr>
      </p:pic>
      <p:sp>
        <p:nvSpPr>
          <p:cNvPr id="5" name="TextBox 4">
            <a:extLst>
              <a:ext uri="{FF2B5EF4-FFF2-40B4-BE49-F238E27FC236}">
                <a16:creationId xmlns:a16="http://schemas.microsoft.com/office/drawing/2014/main" id="{BF904A78-A262-1ED2-9D2A-AD5D0E762FB2}"/>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8" name="TextBox 7">
            <a:extLst>
              <a:ext uri="{FF2B5EF4-FFF2-40B4-BE49-F238E27FC236}">
                <a16:creationId xmlns:a16="http://schemas.microsoft.com/office/drawing/2014/main" id="{5BAF7E59-04E5-C2C9-4889-415D0671C9F7}"/>
              </a:ext>
            </a:extLst>
          </p:cNvPr>
          <p:cNvSpPr txBox="1"/>
          <p:nvPr/>
        </p:nvSpPr>
        <p:spPr>
          <a:xfrm>
            <a:off x="1011655" y="2201780"/>
            <a:ext cx="11128638" cy="1107996"/>
          </a:xfrm>
          <a:prstGeom prst="rect">
            <a:avLst/>
          </a:prstGeom>
          <a:noFill/>
        </p:spPr>
        <p:txBody>
          <a:bodyPr wrap="square">
            <a:spAutoFit/>
          </a:bodyPr>
          <a:lstStyle/>
          <a:p>
            <a:r>
              <a:rPr lang="en-US" sz="2400" b="0" i="0" u="none" strike="noStrike" cap="none" dirty="0">
                <a:solidFill>
                  <a:srgbClr val="000000"/>
                </a:solidFill>
                <a:latin typeface="Calibri"/>
                <a:ea typeface="Calibri"/>
                <a:cs typeface="Calibri"/>
                <a:sym typeface="Calibri"/>
              </a:rPr>
              <a:t>To </a:t>
            </a:r>
            <a:r>
              <a:rPr lang="en-US" sz="2400" b="1" i="0" u="none" strike="noStrike" cap="none" dirty="0">
                <a:solidFill>
                  <a:srgbClr val="000000"/>
                </a:solidFill>
                <a:latin typeface="Calibri"/>
                <a:ea typeface="Calibri"/>
                <a:cs typeface="Calibri"/>
                <a:sym typeface="Calibri"/>
              </a:rPr>
              <a:t>plan</a:t>
            </a:r>
            <a:r>
              <a:rPr lang="en-US" sz="2400" b="0" i="0" u="none" strike="noStrike" cap="none" dirty="0">
                <a:solidFill>
                  <a:srgbClr val="000000"/>
                </a:solidFill>
                <a:latin typeface="Calibri"/>
                <a:ea typeface="Calibri"/>
                <a:cs typeface="Calibri"/>
                <a:sym typeface="Calibri"/>
              </a:rPr>
              <a:t> professional learning, </a:t>
            </a:r>
            <a:r>
              <a:rPr lang="en-US" sz="2400" b="1" i="0" u="none" strike="noStrike" cap="none" dirty="0">
                <a:solidFill>
                  <a:srgbClr val="000000"/>
                </a:solidFill>
                <a:latin typeface="Calibri"/>
                <a:ea typeface="Calibri"/>
                <a:cs typeface="Calibri"/>
                <a:sym typeface="Calibri"/>
              </a:rPr>
              <a:t>analyze </a:t>
            </a:r>
            <a:r>
              <a:rPr lang="en-US" sz="2400" b="0" i="0" u="none" strike="noStrike" cap="none" dirty="0">
                <a:solidFill>
                  <a:srgbClr val="000000"/>
                </a:solidFill>
                <a:latin typeface="Calibri"/>
                <a:ea typeface="Calibri"/>
                <a:cs typeface="Calibri"/>
                <a:sym typeface="Calibri"/>
              </a:rPr>
              <a:t>the instructional goals, target audience, and required resources.</a:t>
            </a:r>
            <a:endParaRPr lang="en-US" sz="2400" dirty="0"/>
          </a:p>
          <a:p>
            <a:endParaRPr lang="en-US" dirty="0"/>
          </a:p>
        </p:txBody>
      </p:sp>
      <p:sp>
        <p:nvSpPr>
          <p:cNvPr id="11" name="Google Shape;447;p75">
            <a:extLst>
              <a:ext uri="{FF2B5EF4-FFF2-40B4-BE49-F238E27FC236}">
                <a16:creationId xmlns:a16="http://schemas.microsoft.com/office/drawing/2014/main" id="{F9CA353E-211A-1A11-B731-D287C7504719}"/>
              </a:ext>
            </a:extLst>
          </p:cNvPr>
          <p:cNvSpPr txBox="1"/>
          <p:nvPr/>
        </p:nvSpPr>
        <p:spPr>
          <a:xfrm>
            <a:off x="2196766" y="3133224"/>
            <a:ext cx="8614610"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Analysis: </a:t>
            </a:r>
            <a:r>
              <a:rPr lang="en-US" sz="2000" b="0" i="0" u="none" strike="noStrike" cap="none" dirty="0">
                <a:solidFill>
                  <a:srgbClr val="000000"/>
                </a:solidFill>
                <a:latin typeface="Calibri"/>
                <a:ea typeface="Calibri"/>
                <a:cs typeface="Calibri"/>
                <a:sym typeface="Calibri"/>
              </a:rPr>
              <a:t>The analysis phase determines what goes into course content. </a:t>
            </a:r>
            <a:endParaRPr sz="2000" dirty="0"/>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Review </a:t>
            </a:r>
            <a:r>
              <a:rPr lang="en-US" sz="2000" b="1" i="0" u="none" strike="noStrike" cap="none" dirty="0">
                <a:solidFill>
                  <a:srgbClr val="000000"/>
                </a:solidFill>
                <a:latin typeface="Calibri"/>
                <a:ea typeface="Calibri"/>
                <a:cs typeface="Calibri"/>
                <a:sym typeface="Calibri"/>
              </a:rPr>
              <a:t>Handout 7: Professional Development Needs Assessment</a:t>
            </a:r>
            <a:r>
              <a:rPr lang="en-US" sz="2000" b="0" i="0" u="none" strike="noStrike" cap="none" dirty="0">
                <a:solidFill>
                  <a:srgbClr val="000000"/>
                </a:solidFill>
                <a:latin typeface="Calibri"/>
                <a:ea typeface="Calibri"/>
                <a:cs typeface="Calibri"/>
                <a:sym typeface="Calibri"/>
              </a:rPr>
              <a:t> </a:t>
            </a:r>
            <a:r>
              <a:rPr lang="en-US" sz="2000" b="1" i="0" u="none" strike="noStrike" cap="none" dirty="0">
                <a:solidFill>
                  <a:srgbClr val="000000"/>
                </a:solidFill>
                <a:latin typeface="Calibri"/>
                <a:ea typeface="Calibri"/>
                <a:cs typeface="Calibri"/>
                <a:sym typeface="Calibri"/>
              </a:rPr>
              <a:t>Survey</a:t>
            </a:r>
            <a:r>
              <a:rPr lang="en-US" sz="2000" dirty="0">
                <a:latin typeface="Calibri"/>
                <a:ea typeface="Calibri"/>
                <a:cs typeface="Calibri"/>
                <a:sym typeface="Calibri"/>
              </a:rPr>
              <a:t>. We reviewed this handout earlier.</a:t>
            </a:r>
            <a:r>
              <a:rPr lang="en-US" sz="2000" b="0" i="0" u="none" strike="noStrike" cap="none" dirty="0">
                <a:solidFill>
                  <a:srgbClr val="000000"/>
                </a:solidFill>
                <a:latin typeface="Calibri"/>
                <a:ea typeface="Calibri"/>
                <a:cs typeface="Calibri"/>
                <a:sym typeface="Calibri"/>
              </a:rPr>
              <a:t> Discuss how analyzing items from this survey could help plan professional learning. Are there other questions you would include?</a:t>
            </a:r>
            <a:endParaRPr sz="2000" dirty="0"/>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R="0" lvl="0" algn="l" rtl="0">
              <a:lnSpc>
                <a:spcPct val="100000"/>
              </a:lnSpc>
              <a:spcBef>
                <a:spcPts val="0"/>
              </a:spcBef>
              <a:spcAft>
                <a:spcPts val="0"/>
              </a:spcAft>
              <a:buClr>
                <a:schemeClr val="tx1">
                  <a:lumMod val="50000"/>
                  <a:lumOff val="50000"/>
                </a:schemeClr>
              </a:buClr>
            </a:pPr>
            <a:r>
              <a:rPr lang="en-US" sz="2000" b="0" i="0" u="none" strike="noStrike" cap="none" dirty="0">
                <a:solidFill>
                  <a:srgbClr val="000000"/>
                </a:solidFill>
                <a:latin typeface="Calibri"/>
                <a:ea typeface="Calibri"/>
                <a:cs typeface="Calibri"/>
                <a:sym typeface="Calibri"/>
              </a:rPr>
              <a:t>Complete the </a:t>
            </a:r>
            <a:r>
              <a:rPr lang="en-US" sz="2000" b="0" i="0" u="sng" strike="noStrike" cap="none" dirty="0">
                <a:solidFill>
                  <a:srgbClr val="000000"/>
                </a:solidFill>
                <a:latin typeface="Calibri"/>
                <a:ea typeface="Calibri"/>
                <a:cs typeface="Calibri"/>
                <a:sym typeface="Calibri"/>
              </a:rPr>
              <a:t>Analysis section</a:t>
            </a:r>
            <a:r>
              <a:rPr lang="en-US" sz="2000" b="0" i="0" strike="noStrike" cap="none" dirty="0">
                <a:solidFill>
                  <a:srgbClr val="000000"/>
                </a:solidFill>
                <a:latin typeface="Calibri"/>
                <a:ea typeface="Calibri"/>
                <a:cs typeface="Calibri"/>
                <a:sym typeface="Calibri"/>
              </a:rPr>
              <a:t> </a:t>
            </a:r>
            <a:r>
              <a:rPr lang="en-US" sz="2000" b="0" i="0" u="none" strike="noStrike" cap="none" dirty="0">
                <a:solidFill>
                  <a:srgbClr val="000000"/>
                </a:solidFill>
                <a:latin typeface="Calibri"/>
                <a:ea typeface="Calibri"/>
                <a:cs typeface="Calibri"/>
                <a:sym typeface="Calibri"/>
              </a:rPr>
              <a:t>of </a:t>
            </a:r>
            <a:r>
              <a:rPr lang="en-US" sz="2000" b="1" i="0" u="none" strike="noStrike" cap="none" dirty="0">
                <a:solidFill>
                  <a:srgbClr val="000000"/>
                </a:solidFill>
                <a:latin typeface="Calibri"/>
                <a:ea typeface="Calibri"/>
                <a:cs typeface="Calibri"/>
                <a:sym typeface="Calibri"/>
              </a:rPr>
              <a:t>Handout </a:t>
            </a:r>
            <a:r>
              <a:rPr lang="en-US" sz="2000" b="1" dirty="0">
                <a:latin typeface="Calibri"/>
                <a:ea typeface="Calibri"/>
                <a:cs typeface="Calibri"/>
                <a:sym typeface="Calibri"/>
              </a:rPr>
              <a:t>8</a:t>
            </a:r>
            <a:r>
              <a:rPr lang="en-US" sz="2000" b="1" i="0" u="none" strike="noStrike" cap="none" dirty="0">
                <a:solidFill>
                  <a:srgbClr val="000000"/>
                </a:solidFill>
                <a:latin typeface="Calibri"/>
                <a:ea typeface="Calibri"/>
                <a:cs typeface="Calibri"/>
                <a:sym typeface="Calibri"/>
              </a:rPr>
              <a:t>: ADDIE Model Worksheet-Early Draft </a:t>
            </a:r>
            <a:r>
              <a:rPr lang="en-US" sz="2000" i="0" u="none" strike="noStrike" cap="none" dirty="0">
                <a:solidFill>
                  <a:srgbClr val="000000"/>
                </a:solidFill>
                <a:latin typeface="Calibri"/>
                <a:ea typeface="Calibri"/>
                <a:cs typeface="Calibri"/>
                <a:sym typeface="Calibri"/>
              </a:rPr>
              <a:t>and discuss with your partner. </a:t>
            </a:r>
            <a:endParaRPr sz="2000" dirty="0">
              <a:ea typeface="Calibri" panose="020F0502020204030204"/>
              <a:cs typeface="Calibri" panose="020F0502020204030204"/>
            </a:endParaRPr>
          </a:p>
        </p:txBody>
      </p:sp>
      <p:pic>
        <p:nvPicPr>
          <p:cNvPr id="12" name="Picture 11">
            <a:extLst>
              <a:ext uri="{FF2B5EF4-FFF2-40B4-BE49-F238E27FC236}">
                <a16:creationId xmlns:a16="http://schemas.microsoft.com/office/drawing/2014/main" id="{4BA68A8D-FDCF-C925-B588-E07F7E8D1652}"/>
              </a:ext>
            </a:extLst>
          </p:cNvPr>
          <p:cNvPicPr>
            <a:picLocks noChangeAspect="1"/>
          </p:cNvPicPr>
          <p:nvPr/>
        </p:nvPicPr>
        <p:blipFill>
          <a:blip r:embed="rId4"/>
          <a:stretch>
            <a:fillRect/>
          </a:stretch>
        </p:blipFill>
        <p:spPr>
          <a:xfrm>
            <a:off x="1040045" y="3309776"/>
            <a:ext cx="798645" cy="786452"/>
          </a:xfrm>
          <a:prstGeom prst="rect">
            <a:avLst/>
          </a:prstGeom>
        </p:spPr>
      </p:pic>
      <p:pic>
        <p:nvPicPr>
          <p:cNvPr id="13" name="Google Shape;445;p75">
            <a:extLst>
              <a:ext uri="{FF2B5EF4-FFF2-40B4-BE49-F238E27FC236}">
                <a16:creationId xmlns:a16="http://schemas.microsoft.com/office/drawing/2014/main" id="{B3169835-3128-E06E-9975-EA3C82633F60}"/>
              </a:ext>
            </a:extLst>
          </p:cNvPr>
          <p:cNvPicPr preferRelativeResize="0"/>
          <p:nvPr/>
        </p:nvPicPr>
        <p:blipFill rotWithShape="1">
          <a:blip r:embed="rId5">
            <a:alphaModFix/>
          </a:blip>
          <a:srcRect l="5868" t="3269" r="8721" b="4399"/>
          <a:stretch/>
        </p:blipFill>
        <p:spPr>
          <a:xfrm>
            <a:off x="1056072" y="4462972"/>
            <a:ext cx="785639" cy="795298"/>
          </a:xfrm>
          <a:prstGeom prst="rect">
            <a:avLst/>
          </a:prstGeom>
          <a:noFill/>
          <a:ln>
            <a:noFill/>
          </a:ln>
        </p:spPr>
      </p:pic>
    </p:spTree>
    <p:extLst>
      <p:ext uri="{BB962C8B-B14F-4D97-AF65-F5344CB8AC3E}">
        <p14:creationId xmlns:p14="http://schemas.microsoft.com/office/powerpoint/2010/main" val="626395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8417E-9F63-34A1-6D5D-F3E32E221A4E}"/>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EB98CE05-C932-720D-09BE-0DB5C2546CB1}"/>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35</a:t>
            </a:fld>
            <a:endParaRPr dirty="0"/>
          </a:p>
        </p:txBody>
      </p:sp>
      <p:sp>
        <p:nvSpPr>
          <p:cNvPr id="7" name="Google Shape;412;p21">
            <a:extLst>
              <a:ext uri="{FF2B5EF4-FFF2-40B4-BE49-F238E27FC236}">
                <a16:creationId xmlns:a16="http://schemas.microsoft.com/office/drawing/2014/main" id="{004B26F5-7F9D-DA93-FAEA-BD6E6F638465}"/>
              </a:ext>
            </a:extLst>
          </p:cNvPr>
          <p:cNvSpPr txBox="1">
            <a:spLocks/>
          </p:cNvSpPr>
          <p:nvPr/>
        </p:nvSpPr>
        <p:spPr>
          <a:xfrm>
            <a:off x="636972" y="1049254"/>
            <a:ext cx="10700444" cy="66173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i="0" u="none" strike="noStrike" cap="none" dirty="0">
                <a:solidFill>
                  <a:srgbClr val="000000"/>
                </a:solidFill>
                <a:latin typeface="Calibri"/>
                <a:ea typeface="Calibri"/>
                <a:cs typeface="Calibri"/>
                <a:sym typeface="Calibri"/>
              </a:rPr>
              <a:t>Planning, Facilitating, and Evaluating Professional Learning</a:t>
            </a:r>
            <a:endParaRPr lang="en-US" sz="3200" dirty="0"/>
          </a:p>
        </p:txBody>
      </p:sp>
      <p:sp>
        <p:nvSpPr>
          <p:cNvPr id="5" name="TextBox 4">
            <a:extLst>
              <a:ext uri="{FF2B5EF4-FFF2-40B4-BE49-F238E27FC236}">
                <a16:creationId xmlns:a16="http://schemas.microsoft.com/office/drawing/2014/main" id="{4690B534-6A9F-59B7-F667-4C26D67C885E}"/>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8" name="TextBox 7">
            <a:extLst>
              <a:ext uri="{FF2B5EF4-FFF2-40B4-BE49-F238E27FC236}">
                <a16:creationId xmlns:a16="http://schemas.microsoft.com/office/drawing/2014/main" id="{11EC0583-D6D9-53D1-9D27-DEC00FFEECFA}"/>
              </a:ext>
            </a:extLst>
          </p:cNvPr>
          <p:cNvSpPr txBox="1"/>
          <p:nvPr/>
        </p:nvSpPr>
        <p:spPr>
          <a:xfrm>
            <a:off x="636170" y="1793526"/>
            <a:ext cx="11285048" cy="1107996"/>
          </a:xfrm>
          <a:prstGeom prst="rect">
            <a:avLst/>
          </a:prstGeom>
          <a:noFill/>
        </p:spPr>
        <p:txBody>
          <a:bodyPr wrap="square">
            <a:spAutoFit/>
          </a:bodyPr>
          <a:lstStyle/>
          <a:p>
            <a:r>
              <a:rPr lang="en-US" sz="2400" b="0" i="0" u="none" strike="noStrike" cap="none" dirty="0">
                <a:solidFill>
                  <a:srgbClr val="000000"/>
                </a:solidFill>
                <a:latin typeface="Calibri"/>
                <a:ea typeface="Calibri"/>
                <a:cs typeface="Calibri"/>
                <a:sym typeface="Calibri"/>
              </a:rPr>
              <a:t>To </a:t>
            </a:r>
            <a:r>
              <a:rPr lang="en-US" sz="2400" b="1" i="0" u="none" strike="noStrike" cap="none" dirty="0">
                <a:solidFill>
                  <a:srgbClr val="000000"/>
                </a:solidFill>
                <a:latin typeface="Calibri"/>
                <a:ea typeface="Calibri"/>
                <a:cs typeface="Calibri"/>
                <a:sym typeface="Calibri"/>
              </a:rPr>
              <a:t>plan</a:t>
            </a:r>
            <a:r>
              <a:rPr lang="en-US" sz="2400" b="0" i="0" u="none" strike="noStrike" cap="none" dirty="0">
                <a:solidFill>
                  <a:srgbClr val="000000"/>
                </a:solidFill>
                <a:latin typeface="Calibri"/>
                <a:ea typeface="Calibri"/>
                <a:cs typeface="Calibri"/>
                <a:sym typeface="Calibri"/>
              </a:rPr>
              <a:t> professional learning, </a:t>
            </a:r>
            <a:r>
              <a:rPr lang="en-US" sz="2400" b="1" i="0" u="none" strike="noStrike" cap="none" dirty="0">
                <a:solidFill>
                  <a:srgbClr val="000000"/>
                </a:solidFill>
                <a:latin typeface="Calibri"/>
                <a:ea typeface="Calibri"/>
                <a:cs typeface="Calibri"/>
                <a:sym typeface="Calibri"/>
              </a:rPr>
              <a:t>analyze </a:t>
            </a:r>
            <a:r>
              <a:rPr lang="en-US" sz="2400" b="0" i="0" u="none" strike="noStrike" cap="none" dirty="0">
                <a:solidFill>
                  <a:srgbClr val="000000"/>
                </a:solidFill>
                <a:latin typeface="Calibri"/>
                <a:ea typeface="Calibri"/>
                <a:cs typeface="Calibri"/>
                <a:sym typeface="Calibri"/>
              </a:rPr>
              <a:t>the instructional goals, target audience, and required resources.</a:t>
            </a:r>
            <a:endParaRPr lang="en-US" sz="2400" dirty="0"/>
          </a:p>
          <a:p>
            <a:endParaRPr lang="en-US" dirty="0"/>
          </a:p>
        </p:txBody>
      </p:sp>
      <p:sp>
        <p:nvSpPr>
          <p:cNvPr id="11" name="Google Shape;447;p75">
            <a:extLst>
              <a:ext uri="{FF2B5EF4-FFF2-40B4-BE49-F238E27FC236}">
                <a16:creationId xmlns:a16="http://schemas.microsoft.com/office/drawing/2014/main" id="{0335B624-D39D-4E42-271D-03370928DE88}"/>
              </a:ext>
            </a:extLst>
          </p:cNvPr>
          <p:cNvSpPr txBox="1"/>
          <p:nvPr/>
        </p:nvSpPr>
        <p:spPr>
          <a:xfrm>
            <a:off x="1624263" y="2707106"/>
            <a:ext cx="893946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Design: </a:t>
            </a:r>
            <a:r>
              <a:rPr lang="en-US" sz="2000" i="0" u="none" strike="noStrike" cap="none" dirty="0">
                <a:solidFill>
                  <a:srgbClr val="000000"/>
                </a:solidFill>
                <a:latin typeface="Calibri"/>
                <a:ea typeface="Calibri"/>
                <a:cs typeface="Calibri"/>
                <a:sym typeface="Calibri"/>
              </a:rPr>
              <a:t>Core features of professional learning from Desimone (2009)</a:t>
            </a:r>
            <a:endParaRPr sz="2000" dirty="0"/>
          </a:p>
        </p:txBody>
      </p:sp>
      <p:pic>
        <p:nvPicPr>
          <p:cNvPr id="2" name="Picture 1">
            <a:extLst>
              <a:ext uri="{FF2B5EF4-FFF2-40B4-BE49-F238E27FC236}">
                <a16:creationId xmlns:a16="http://schemas.microsoft.com/office/drawing/2014/main" id="{04D30215-25C2-CC09-5592-EB57BB27A69A}"/>
              </a:ext>
            </a:extLst>
          </p:cNvPr>
          <p:cNvPicPr>
            <a:picLocks noChangeAspect="1"/>
          </p:cNvPicPr>
          <p:nvPr/>
        </p:nvPicPr>
        <p:blipFill>
          <a:blip r:embed="rId3"/>
          <a:stretch>
            <a:fillRect/>
          </a:stretch>
        </p:blipFill>
        <p:spPr>
          <a:xfrm>
            <a:off x="3224463" y="3185022"/>
            <a:ext cx="5426242" cy="3035303"/>
          </a:xfrm>
          <a:prstGeom prst="rect">
            <a:avLst/>
          </a:prstGeom>
        </p:spPr>
      </p:pic>
      <p:pic>
        <p:nvPicPr>
          <p:cNvPr id="4" name="Picture 3">
            <a:extLst>
              <a:ext uri="{FF2B5EF4-FFF2-40B4-BE49-F238E27FC236}">
                <a16:creationId xmlns:a16="http://schemas.microsoft.com/office/drawing/2014/main" id="{1AEBBC0B-4A44-EDE4-BF1D-44F229B50B7B}"/>
              </a:ext>
            </a:extLst>
          </p:cNvPr>
          <p:cNvPicPr>
            <a:picLocks noChangeAspect="1"/>
          </p:cNvPicPr>
          <p:nvPr/>
        </p:nvPicPr>
        <p:blipFill>
          <a:blip r:embed="rId4"/>
          <a:stretch>
            <a:fillRect/>
          </a:stretch>
        </p:blipFill>
        <p:spPr>
          <a:xfrm>
            <a:off x="630225" y="3035774"/>
            <a:ext cx="792549" cy="786452"/>
          </a:xfrm>
          <a:prstGeom prst="rect">
            <a:avLst/>
          </a:prstGeom>
        </p:spPr>
      </p:pic>
      <p:pic>
        <p:nvPicPr>
          <p:cNvPr id="6" name="Picture 5">
            <a:extLst>
              <a:ext uri="{FF2B5EF4-FFF2-40B4-BE49-F238E27FC236}">
                <a16:creationId xmlns:a16="http://schemas.microsoft.com/office/drawing/2014/main" id="{3B05122E-1A59-4B79-9EAC-C106A1032B6A}"/>
              </a:ext>
            </a:extLst>
          </p:cNvPr>
          <p:cNvPicPr>
            <a:picLocks noChangeAspect="1"/>
          </p:cNvPicPr>
          <p:nvPr/>
        </p:nvPicPr>
        <p:blipFill>
          <a:blip r:embed="rId5"/>
          <a:stretch>
            <a:fillRect/>
          </a:stretch>
        </p:blipFill>
        <p:spPr>
          <a:xfrm>
            <a:off x="636322" y="4512609"/>
            <a:ext cx="786452" cy="792549"/>
          </a:xfrm>
          <a:prstGeom prst="rect">
            <a:avLst/>
          </a:prstGeom>
        </p:spPr>
      </p:pic>
    </p:spTree>
    <p:extLst>
      <p:ext uri="{BB962C8B-B14F-4D97-AF65-F5344CB8AC3E}">
        <p14:creationId xmlns:p14="http://schemas.microsoft.com/office/powerpoint/2010/main" val="1052500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E9F39-0D89-2778-F1E6-9EF51B657107}"/>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83B6D1D1-3E68-84BB-4D7E-C209CF390040}"/>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36</a:t>
            </a:fld>
            <a:endParaRPr dirty="0"/>
          </a:p>
        </p:txBody>
      </p:sp>
      <p:sp>
        <p:nvSpPr>
          <p:cNvPr id="7" name="Google Shape;412;p21">
            <a:extLst>
              <a:ext uri="{FF2B5EF4-FFF2-40B4-BE49-F238E27FC236}">
                <a16:creationId xmlns:a16="http://schemas.microsoft.com/office/drawing/2014/main" id="{6FB27913-5715-C83D-4254-0A07E192A014}"/>
              </a:ext>
            </a:extLst>
          </p:cNvPr>
          <p:cNvSpPr txBox="1">
            <a:spLocks/>
          </p:cNvSpPr>
          <p:nvPr/>
        </p:nvSpPr>
        <p:spPr>
          <a:xfrm>
            <a:off x="630470" y="959767"/>
            <a:ext cx="10706946" cy="6304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i="0" u="none" strike="noStrike" cap="none" dirty="0">
                <a:solidFill>
                  <a:srgbClr val="000000"/>
                </a:solidFill>
                <a:latin typeface="Calibri"/>
                <a:ea typeface="Calibri"/>
                <a:cs typeface="Calibri"/>
                <a:sym typeface="Calibri"/>
              </a:rPr>
              <a:t>Planning, Facilitating, and Evaluating Professional Learning</a:t>
            </a:r>
            <a:endParaRPr lang="en-US" sz="3200" dirty="0"/>
          </a:p>
        </p:txBody>
      </p:sp>
      <p:sp>
        <p:nvSpPr>
          <p:cNvPr id="5" name="TextBox 4">
            <a:extLst>
              <a:ext uri="{FF2B5EF4-FFF2-40B4-BE49-F238E27FC236}">
                <a16:creationId xmlns:a16="http://schemas.microsoft.com/office/drawing/2014/main" id="{78D69828-9759-920C-429C-B696C57B7981}"/>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8" name="TextBox 7">
            <a:extLst>
              <a:ext uri="{FF2B5EF4-FFF2-40B4-BE49-F238E27FC236}">
                <a16:creationId xmlns:a16="http://schemas.microsoft.com/office/drawing/2014/main" id="{CF11BE93-E7A9-56F0-C3E8-86D909FA3D23}"/>
              </a:ext>
            </a:extLst>
          </p:cNvPr>
          <p:cNvSpPr txBox="1"/>
          <p:nvPr/>
        </p:nvSpPr>
        <p:spPr>
          <a:xfrm>
            <a:off x="589547" y="1816768"/>
            <a:ext cx="11188796" cy="1107996"/>
          </a:xfrm>
          <a:prstGeom prst="rect">
            <a:avLst/>
          </a:prstGeom>
          <a:noFill/>
        </p:spPr>
        <p:txBody>
          <a:bodyPr wrap="square">
            <a:spAutoFit/>
          </a:bodyPr>
          <a:lstStyle/>
          <a:p>
            <a:pPr marL="0" lvl="0" indent="0" algn="l" rtl="0">
              <a:lnSpc>
                <a:spcPct val="100000"/>
              </a:lnSpc>
              <a:spcBef>
                <a:spcPts val="0"/>
              </a:spcBef>
              <a:spcAft>
                <a:spcPts val="0"/>
              </a:spcAft>
              <a:buSzPts val="2400"/>
              <a:buNone/>
            </a:pPr>
            <a:r>
              <a:rPr lang="en-US" sz="2400" dirty="0">
                <a:latin typeface="Calibri"/>
                <a:ea typeface="Calibri"/>
                <a:cs typeface="Calibri"/>
                <a:sym typeface="Calibri"/>
              </a:rPr>
              <a:t>To </a:t>
            </a:r>
            <a:r>
              <a:rPr lang="en-US" sz="2400" b="1" dirty="0">
                <a:latin typeface="Calibri"/>
                <a:ea typeface="Calibri"/>
                <a:cs typeface="Calibri"/>
                <a:sym typeface="Calibri"/>
              </a:rPr>
              <a:t>plan</a:t>
            </a:r>
            <a:r>
              <a:rPr lang="en-US" sz="2400" dirty="0">
                <a:latin typeface="Calibri"/>
                <a:ea typeface="Calibri"/>
                <a:cs typeface="Calibri"/>
                <a:sym typeface="Calibri"/>
              </a:rPr>
              <a:t> professional learning, it is important to </a:t>
            </a:r>
            <a:r>
              <a:rPr lang="en-US" sz="2400" b="1" dirty="0">
                <a:latin typeface="Calibri"/>
                <a:ea typeface="Calibri"/>
                <a:cs typeface="Calibri"/>
                <a:sym typeface="Calibri"/>
              </a:rPr>
              <a:t>design</a:t>
            </a:r>
            <a:r>
              <a:rPr lang="en-US" sz="2400" dirty="0">
                <a:latin typeface="Calibri"/>
                <a:ea typeface="Calibri"/>
                <a:cs typeface="Calibri"/>
                <a:sym typeface="Calibri"/>
              </a:rPr>
              <a:t> a learning solution that aligns objectives, strategies, and content with district and school instructional goals. </a:t>
            </a:r>
          </a:p>
          <a:p>
            <a:endParaRPr lang="en-US" dirty="0"/>
          </a:p>
        </p:txBody>
      </p:sp>
      <p:sp>
        <p:nvSpPr>
          <p:cNvPr id="11" name="Google Shape;447;p75">
            <a:extLst>
              <a:ext uri="{FF2B5EF4-FFF2-40B4-BE49-F238E27FC236}">
                <a16:creationId xmlns:a16="http://schemas.microsoft.com/office/drawing/2014/main" id="{4DE87F10-59AB-B909-5048-FADC47E6A8D3}"/>
              </a:ext>
            </a:extLst>
          </p:cNvPr>
          <p:cNvSpPr txBox="1"/>
          <p:nvPr/>
        </p:nvSpPr>
        <p:spPr>
          <a:xfrm>
            <a:off x="1997242" y="2924764"/>
            <a:ext cx="8566484"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Design: </a:t>
            </a:r>
            <a:r>
              <a:rPr lang="en-US" sz="2000" b="0" i="0" u="none" strike="noStrike" cap="none" dirty="0">
                <a:solidFill>
                  <a:srgbClr val="000000"/>
                </a:solidFill>
                <a:latin typeface="Calibri"/>
                <a:ea typeface="Calibri"/>
                <a:cs typeface="Calibri"/>
                <a:sym typeface="Calibri"/>
              </a:rPr>
              <a:t>The design phase draws on the information gathered in the analysis phase, and practical decisions are made to guide the creation of the course content. </a:t>
            </a:r>
            <a:endParaRPr lang="en-US" sz="2000" dirty="0"/>
          </a:p>
          <a:p>
            <a:pPr marL="0" marR="0" lvl="0" indent="0" algn="l" rtl="0">
              <a:lnSpc>
                <a:spcPct val="100000"/>
              </a:lnSpc>
              <a:spcBef>
                <a:spcPts val="0"/>
              </a:spcBef>
              <a:spcAft>
                <a:spcPts val="0"/>
              </a:spcAft>
              <a:buNone/>
            </a:pPr>
            <a:endParaRPr lang="en-US" sz="20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ct val="100000"/>
              <a:buFont typeface="Arial"/>
              <a:buChar char="•"/>
            </a:pPr>
            <a:r>
              <a:rPr lang="en-US" sz="2000" b="0" i="0" u="none" strike="noStrike" cap="none" dirty="0">
                <a:solidFill>
                  <a:srgbClr val="000000"/>
                </a:solidFill>
                <a:latin typeface="Calibri"/>
                <a:ea typeface="Calibri"/>
                <a:cs typeface="Calibri"/>
                <a:sym typeface="Calibri"/>
              </a:rPr>
              <a:t>Review </a:t>
            </a:r>
            <a:r>
              <a:rPr lang="en-US" sz="2000" b="1" i="0" u="none" strike="noStrike" cap="none" dirty="0">
                <a:solidFill>
                  <a:srgbClr val="000000"/>
                </a:solidFill>
                <a:latin typeface="Calibri"/>
                <a:ea typeface="Calibri"/>
                <a:cs typeface="Calibri"/>
                <a:sym typeface="Calibri"/>
              </a:rPr>
              <a:t>Handout </a:t>
            </a:r>
            <a:r>
              <a:rPr lang="en-US" sz="2000" b="1" dirty="0">
                <a:latin typeface="Calibri"/>
                <a:ea typeface="Calibri"/>
                <a:cs typeface="Calibri"/>
                <a:sym typeface="Calibri"/>
              </a:rPr>
              <a:t>9</a:t>
            </a:r>
            <a:r>
              <a:rPr lang="en-US" sz="2000" b="1" i="0" u="none" strike="noStrike" cap="none" dirty="0">
                <a:solidFill>
                  <a:srgbClr val="000000"/>
                </a:solidFill>
                <a:latin typeface="Calibri"/>
                <a:ea typeface="Calibri"/>
                <a:cs typeface="Calibri"/>
                <a:sym typeface="Calibri"/>
              </a:rPr>
              <a:t>: </a:t>
            </a:r>
            <a:r>
              <a:rPr lang="en-US" sz="2000" b="1" i="0" u="none" strike="noStrike" cap="none">
                <a:solidFill>
                  <a:srgbClr val="000000"/>
                </a:solidFill>
                <a:latin typeface="Calibri"/>
                <a:ea typeface="Calibri"/>
                <a:cs typeface="Calibri"/>
                <a:sym typeface="Calibri"/>
              </a:rPr>
              <a:t>D</a:t>
            </a:r>
            <a:r>
              <a:rPr lang="en-US" sz="2000" b="1">
                <a:latin typeface="Calibri"/>
                <a:ea typeface="Calibri"/>
                <a:cs typeface="Calibri"/>
                <a:sym typeface="Calibri"/>
              </a:rPr>
              <a:t>esigning High-Quality </a:t>
            </a:r>
            <a:r>
              <a:rPr lang="en-US" sz="2000" b="1" i="0" u="none" strike="noStrike" cap="none" dirty="0">
                <a:solidFill>
                  <a:srgbClr val="000000"/>
                </a:solidFill>
                <a:latin typeface="Calibri"/>
                <a:ea typeface="Calibri"/>
                <a:cs typeface="Calibri"/>
                <a:sym typeface="Calibri"/>
              </a:rPr>
              <a:t>Professional Learning Checklist</a:t>
            </a:r>
            <a:r>
              <a:rPr lang="en-US" sz="2000" i="0" u="none" strike="noStrike" cap="none" dirty="0">
                <a:solidFill>
                  <a:srgbClr val="000000"/>
                </a:solidFill>
                <a:latin typeface="Calibri"/>
                <a:ea typeface="Calibri"/>
                <a:cs typeface="Calibri"/>
                <a:sym typeface="Calibri"/>
              </a:rPr>
              <a:t> for other ar</a:t>
            </a:r>
            <a:r>
              <a:rPr lang="en-US" sz="2000" b="0" i="0" u="none" strike="noStrike" cap="none" dirty="0">
                <a:solidFill>
                  <a:srgbClr val="000000"/>
                </a:solidFill>
                <a:latin typeface="Calibri"/>
                <a:ea typeface="Calibri"/>
                <a:cs typeface="Calibri"/>
                <a:sym typeface="Calibri"/>
              </a:rPr>
              <a:t>eas important to consider for Professional Learning Design. </a:t>
            </a:r>
            <a:endParaRPr lang="en-US" sz="2000" dirty="0"/>
          </a:p>
          <a:p>
            <a:pPr marL="342900" marR="0" lvl="0" indent="-342900" algn="l" rtl="0">
              <a:lnSpc>
                <a:spcPct val="100000"/>
              </a:lnSpc>
              <a:spcBef>
                <a:spcPts val="0"/>
              </a:spcBef>
              <a:spcAft>
                <a:spcPts val="0"/>
              </a:spcAft>
              <a:buClr>
                <a:schemeClr val="tx1">
                  <a:lumMod val="50000"/>
                  <a:lumOff val="50000"/>
                </a:schemeClr>
              </a:buClr>
              <a:buSzPct val="100000"/>
              <a:buFont typeface="Arial"/>
              <a:buChar char="•"/>
            </a:pPr>
            <a:r>
              <a:rPr lang="en-US" sz="2000" b="0" i="0" u="none" strike="noStrike" cap="none" dirty="0">
                <a:solidFill>
                  <a:srgbClr val="000000"/>
                </a:solidFill>
                <a:latin typeface="Calibri"/>
                <a:ea typeface="Calibri"/>
                <a:cs typeface="Calibri"/>
                <a:sym typeface="Calibri"/>
              </a:rPr>
              <a:t>Complete the </a:t>
            </a:r>
            <a:r>
              <a:rPr lang="en-US" sz="2000" b="0" i="0" u="sng" strike="noStrike" cap="none" dirty="0">
                <a:solidFill>
                  <a:srgbClr val="000000"/>
                </a:solidFill>
                <a:latin typeface="Calibri"/>
                <a:ea typeface="Calibri"/>
                <a:cs typeface="Calibri"/>
                <a:sym typeface="Calibri"/>
              </a:rPr>
              <a:t>Design section</a:t>
            </a:r>
            <a:r>
              <a:rPr lang="en-US" sz="2000" b="0" i="0" strike="noStrike" cap="none" dirty="0">
                <a:solidFill>
                  <a:srgbClr val="000000"/>
                </a:solidFill>
                <a:latin typeface="Calibri"/>
                <a:ea typeface="Calibri"/>
                <a:cs typeface="Calibri"/>
                <a:sym typeface="Calibri"/>
              </a:rPr>
              <a:t> </a:t>
            </a:r>
            <a:r>
              <a:rPr lang="en-US" sz="2000" b="0" i="0" u="none" strike="noStrike" cap="none" dirty="0">
                <a:solidFill>
                  <a:srgbClr val="000000"/>
                </a:solidFill>
                <a:latin typeface="Calibri"/>
                <a:ea typeface="Calibri"/>
                <a:cs typeface="Calibri"/>
                <a:sym typeface="Calibri"/>
              </a:rPr>
              <a:t>of </a:t>
            </a:r>
            <a:r>
              <a:rPr lang="en-US" sz="2000" b="1" i="0" u="none" strike="noStrike" cap="none" dirty="0">
                <a:solidFill>
                  <a:srgbClr val="000000"/>
                </a:solidFill>
                <a:latin typeface="Calibri"/>
                <a:ea typeface="Calibri"/>
                <a:cs typeface="Calibri"/>
                <a:sym typeface="Calibri"/>
              </a:rPr>
              <a:t>Handout </a:t>
            </a:r>
            <a:r>
              <a:rPr lang="en-US" sz="2000" b="1" dirty="0">
                <a:latin typeface="Calibri"/>
                <a:ea typeface="Calibri"/>
                <a:cs typeface="Calibri"/>
                <a:sym typeface="Calibri"/>
              </a:rPr>
              <a:t>8</a:t>
            </a:r>
            <a:r>
              <a:rPr lang="en-US" sz="2000" b="1" i="0" u="none" strike="noStrike" cap="none" dirty="0">
                <a:solidFill>
                  <a:srgbClr val="000000"/>
                </a:solidFill>
                <a:latin typeface="Calibri"/>
                <a:ea typeface="Calibri"/>
                <a:cs typeface="Calibri"/>
                <a:sym typeface="Calibri"/>
              </a:rPr>
              <a:t>: ADDIE Model Worksheet</a:t>
            </a:r>
            <a:r>
              <a:rPr lang="en-US" sz="2000" i="0" u="none" strike="noStrike" cap="none" dirty="0">
                <a:solidFill>
                  <a:srgbClr val="000000"/>
                </a:solidFill>
                <a:latin typeface="Calibri"/>
                <a:ea typeface="Calibri"/>
                <a:cs typeface="Calibri"/>
                <a:sym typeface="Calibri"/>
              </a:rPr>
              <a:t> and discuss with your </a:t>
            </a:r>
            <a:r>
              <a:rPr lang="en-US" sz="2000" b="0" i="0" u="none" strike="noStrike" cap="none" dirty="0">
                <a:solidFill>
                  <a:srgbClr val="000000"/>
                </a:solidFill>
                <a:latin typeface="Calibri"/>
                <a:ea typeface="Calibri"/>
                <a:cs typeface="Calibri"/>
                <a:sym typeface="Calibri"/>
              </a:rPr>
              <a:t>partner. </a:t>
            </a:r>
            <a:endParaRPr lang="en-US" sz="2000" dirty="0"/>
          </a:p>
        </p:txBody>
      </p:sp>
      <p:pic>
        <p:nvPicPr>
          <p:cNvPr id="2" name="Picture 1">
            <a:extLst>
              <a:ext uri="{FF2B5EF4-FFF2-40B4-BE49-F238E27FC236}">
                <a16:creationId xmlns:a16="http://schemas.microsoft.com/office/drawing/2014/main" id="{5C427AE4-7C82-8258-395D-98132A14B3C5}"/>
              </a:ext>
            </a:extLst>
          </p:cNvPr>
          <p:cNvPicPr>
            <a:picLocks noChangeAspect="1"/>
          </p:cNvPicPr>
          <p:nvPr/>
        </p:nvPicPr>
        <p:blipFill>
          <a:blip r:embed="rId3"/>
          <a:stretch>
            <a:fillRect/>
          </a:stretch>
        </p:blipFill>
        <p:spPr>
          <a:xfrm>
            <a:off x="897120" y="3022338"/>
            <a:ext cx="792549" cy="786452"/>
          </a:xfrm>
          <a:prstGeom prst="rect">
            <a:avLst/>
          </a:prstGeom>
        </p:spPr>
      </p:pic>
      <p:pic>
        <p:nvPicPr>
          <p:cNvPr id="6" name="Picture 5">
            <a:extLst>
              <a:ext uri="{FF2B5EF4-FFF2-40B4-BE49-F238E27FC236}">
                <a16:creationId xmlns:a16="http://schemas.microsoft.com/office/drawing/2014/main" id="{56EC08E4-363D-2914-C080-45F051483DC9}"/>
              </a:ext>
            </a:extLst>
          </p:cNvPr>
          <p:cNvPicPr>
            <a:picLocks noChangeAspect="1"/>
          </p:cNvPicPr>
          <p:nvPr/>
        </p:nvPicPr>
        <p:blipFill>
          <a:blip r:embed="rId4"/>
          <a:stretch>
            <a:fillRect/>
          </a:stretch>
        </p:blipFill>
        <p:spPr>
          <a:xfrm>
            <a:off x="903217" y="4332136"/>
            <a:ext cx="786452" cy="792549"/>
          </a:xfrm>
          <a:prstGeom prst="rect">
            <a:avLst/>
          </a:prstGeom>
        </p:spPr>
      </p:pic>
    </p:spTree>
    <p:extLst>
      <p:ext uri="{BB962C8B-B14F-4D97-AF65-F5344CB8AC3E}">
        <p14:creationId xmlns:p14="http://schemas.microsoft.com/office/powerpoint/2010/main" val="538741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261B8-AF90-1CFC-F74C-CA22277BB35F}"/>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D8A153F7-4433-65BC-1BF7-A8424B67B2B5}"/>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37</a:t>
            </a:fld>
            <a:endParaRPr dirty="0"/>
          </a:p>
        </p:txBody>
      </p:sp>
      <p:sp>
        <p:nvSpPr>
          <p:cNvPr id="7" name="Google Shape;412;p21">
            <a:extLst>
              <a:ext uri="{FF2B5EF4-FFF2-40B4-BE49-F238E27FC236}">
                <a16:creationId xmlns:a16="http://schemas.microsoft.com/office/drawing/2014/main" id="{E4ED276E-417F-FE9A-BB40-D4CD52D2823A}"/>
              </a:ext>
            </a:extLst>
          </p:cNvPr>
          <p:cNvSpPr txBox="1">
            <a:spLocks/>
          </p:cNvSpPr>
          <p:nvPr/>
        </p:nvSpPr>
        <p:spPr>
          <a:xfrm>
            <a:off x="589130" y="983334"/>
            <a:ext cx="10706946" cy="6304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i="0" u="none" strike="noStrike" cap="none" dirty="0">
                <a:solidFill>
                  <a:srgbClr val="000000"/>
                </a:solidFill>
                <a:latin typeface="Calibri"/>
                <a:ea typeface="Calibri"/>
                <a:cs typeface="Calibri"/>
                <a:sym typeface="Calibri"/>
              </a:rPr>
              <a:t>Planning, Facilitating, and Evaluating Professional Learning</a:t>
            </a:r>
            <a:endParaRPr lang="en-US" sz="3200" dirty="0">
              <a:latin typeface="Calibri"/>
              <a:ea typeface="Calibri"/>
              <a:cs typeface="Calibri"/>
            </a:endParaRPr>
          </a:p>
        </p:txBody>
      </p:sp>
      <p:sp>
        <p:nvSpPr>
          <p:cNvPr id="5" name="TextBox 4">
            <a:extLst>
              <a:ext uri="{FF2B5EF4-FFF2-40B4-BE49-F238E27FC236}">
                <a16:creationId xmlns:a16="http://schemas.microsoft.com/office/drawing/2014/main" id="{F4F8354F-C1BA-059F-80D7-AE2D142853E3}"/>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8" name="TextBox 7">
            <a:extLst>
              <a:ext uri="{FF2B5EF4-FFF2-40B4-BE49-F238E27FC236}">
                <a16:creationId xmlns:a16="http://schemas.microsoft.com/office/drawing/2014/main" id="{DBB7E370-0110-858D-B158-C623508DBFDB}"/>
              </a:ext>
            </a:extLst>
          </p:cNvPr>
          <p:cNvSpPr txBox="1"/>
          <p:nvPr/>
        </p:nvSpPr>
        <p:spPr>
          <a:xfrm>
            <a:off x="589547" y="1816768"/>
            <a:ext cx="11188796" cy="1107996"/>
          </a:xfrm>
          <a:prstGeom prst="rect">
            <a:avLst/>
          </a:prstGeom>
          <a:noFill/>
        </p:spPr>
        <p:txBody>
          <a:bodyPr wrap="square">
            <a:spAutoFit/>
          </a:bodyPr>
          <a:lstStyle/>
          <a:p>
            <a:pPr marL="0" lvl="0" indent="0" algn="l" rtl="0">
              <a:lnSpc>
                <a:spcPct val="100000"/>
              </a:lnSpc>
              <a:spcBef>
                <a:spcPts val="0"/>
              </a:spcBef>
              <a:spcAft>
                <a:spcPts val="0"/>
              </a:spcAft>
              <a:buClr>
                <a:schemeClr val="dk1"/>
              </a:buClr>
              <a:buSzPts val="2400"/>
              <a:buNone/>
            </a:pPr>
            <a:r>
              <a:rPr lang="en-US" sz="2400" dirty="0">
                <a:latin typeface="Calibri"/>
                <a:ea typeface="Calibri"/>
                <a:cs typeface="Calibri"/>
                <a:sym typeface="Calibri"/>
              </a:rPr>
              <a:t>To </a:t>
            </a:r>
            <a:r>
              <a:rPr lang="en-US" sz="2400" b="1" dirty="0">
                <a:latin typeface="Calibri"/>
                <a:ea typeface="Calibri"/>
                <a:cs typeface="Calibri"/>
                <a:sym typeface="Calibri"/>
              </a:rPr>
              <a:t>plan</a:t>
            </a:r>
            <a:r>
              <a:rPr lang="en-US" sz="2400" dirty="0">
                <a:latin typeface="Calibri"/>
                <a:ea typeface="Calibri"/>
                <a:cs typeface="Calibri"/>
                <a:sym typeface="Calibri"/>
              </a:rPr>
              <a:t> professional learning, it is important to </a:t>
            </a:r>
            <a:r>
              <a:rPr lang="en-US" sz="2400" b="1" dirty="0">
                <a:latin typeface="Calibri"/>
                <a:ea typeface="Calibri"/>
                <a:cs typeface="Calibri"/>
                <a:sym typeface="Calibri"/>
              </a:rPr>
              <a:t>develop</a:t>
            </a:r>
            <a:r>
              <a:rPr lang="en-US" sz="2400" dirty="0">
                <a:latin typeface="Calibri"/>
                <a:ea typeface="Calibri"/>
                <a:cs typeface="Calibri"/>
                <a:sym typeface="Calibri"/>
              </a:rPr>
              <a:t> a learning solution that successfully presents necessary content to meet goals. </a:t>
            </a:r>
          </a:p>
          <a:p>
            <a:endParaRPr lang="en-US" dirty="0"/>
          </a:p>
        </p:txBody>
      </p:sp>
      <p:sp>
        <p:nvSpPr>
          <p:cNvPr id="11" name="Google Shape;447;p75">
            <a:extLst>
              <a:ext uri="{FF2B5EF4-FFF2-40B4-BE49-F238E27FC236}">
                <a16:creationId xmlns:a16="http://schemas.microsoft.com/office/drawing/2014/main" id="{565AE165-1ABA-10BD-DC0E-AD6D63EF4CCA}"/>
              </a:ext>
            </a:extLst>
          </p:cNvPr>
          <p:cNvSpPr txBox="1"/>
          <p:nvPr/>
        </p:nvSpPr>
        <p:spPr>
          <a:xfrm>
            <a:off x="1997242" y="2924764"/>
            <a:ext cx="8566484" cy="2769949"/>
          </a:xfrm>
          <a:prstGeom prst="rect">
            <a:avLst/>
          </a:prstGeom>
          <a:noFill/>
          <a:ln>
            <a:noFill/>
          </a:ln>
        </p:spPr>
        <p:txBody>
          <a:bodyPr spcFirstLastPara="1" wrap="square" lIns="91425" tIns="45700" rIns="91425" bIns="45700" anchor="t" anchorCtr="0">
            <a:spAutoFit/>
          </a:bodyPr>
          <a:lstStyle/>
          <a:p>
            <a:r>
              <a:rPr lang="en-US" sz="2000" b="1" i="0" u="none" strike="noStrike" cap="none" dirty="0">
                <a:solidFill>
                  <a:srgbClr val="000000"/>
                </a:solidFill>
                <a:latin typeface="Calibri"/>
                <a:ea typeface="Calibri"/>
                <a:cs typeface="Calibri"/>
                <a:sym typeface="Calibri"/>
              </a:rPr>
              <a:t>Development: </a:t>
            </a:r>
            <a:r>
              <a:rPr lang="en-US" sz="2000" b="0" i="0" u="none" strike="noStrike" cap="none" dirty="0">
                <a:solidFill>
                  <a:srgbClr val="000000"/>
                </a:solidFill>
                <a:latin typeface="Calibri"/>
                <a:ea typeface="Calibri"/>
                <a:cs typeface="Calibri"/>
                <a:sym typeface="Calibri"/>
              </a:rPr>
              <a:t>The development phase includes all of the work that goes into creating the final professional learning course. The outlines created during the design phase will provide overall structure for the course, but the content is now procured or presented by the instructional designer. The delivery of each piece of content is decided, whether through infographics, articles, presentations, videos, discussion boards, or other forms of media.</a:t>
            </a:r>
            <a:r>
              <a:rPr lang="en-US" sz="2000" dirty="0">
                <a:solidFill>
                  <a:srgbClr val="000000"/>
                </a:solidFill>
                <a:latin typeface="Calibri"/>
                <a:ea typeface="Calibri"/>
                <a:cs typeface="Calibri"/>
                <a:sym typeface="Calibri"/>
              </a:rPr>
              <a:t> </a:t>
            </a:r>
            <a:endParaRPr lang="en-US" sz="1600" dirty="0"/>
          </a:p>
          <a:p>
            <a:pPr marL="0" marR="0" lvl="0" indent="0" algn="l" rtl="0">
              <a:lnSpc>
                <a:spcPct val="100000"/>
              </a:lnSpc>
              <a:spcBef>
                <a:spcPts val="0"/>
              </a:spcBef>
              <a:spcAft>
                <a:spcPts val="0"/>
              </a:spcAft>
              <a:buNone/>
            </a:pPr>
            <a:endParaRPr lang="en-US" sz="1400" b="0" i="0" u="none" strike="noStrike" cap="none" dirty="0">
              <a:solidFill>
                <a:srgbClr val="000000"/>
              </a:solidFill>
              <a:latin typeface="Calibri"/>
              <a:ea typeface="Calibri"/>
              <a:cs typeface="Calibri"/>
              <a:sym typeface="Calibri"/>
            </a:endParaRPr>
          </a:p>
          <a:p>
            <a:pPr marR="0" lvl="0" algn="l" rtl="0">
              <a:lnSpc>
                <a:spcPct val="100000"/>
              </a:lnSpc>
              <a:spcBef>
                <a:spcPts val="0"/>
              </a:spcBef>
              <a:spcAft>
                <a:spcPts val="0"/>
              </a:spcAft>
              <a:buClr>
                <a:schemeClr val="tx1">
                  <a:lumMod val="50000"/>
                  <a:lumOff val="50000"/>
                </a:schemeClr>
              </a:buClr>
              <a:buSzPts val="1800"/>
            </a:pPr>
            <a:r>
              <a:rPr lang="en-US" sz="2000" b="0" i="0" u="none" strike="noStrike" cap="none" dirty="0">
                <a:solidFill>
                  <a:srgbClr val="000000"/>
                </a:solidFill>
                <a:latin typeface="Calibri"/>
                <a:ea typeface="Calibri"/>
                <a:cs typeface="Calibri"/>
                <a:sym typeface="Calibri"/>
              </a:rPr>
              <a:t>Complete the </a:t>
            </a:r>
            <a:r>
              <a:rPr lang="en-US" sz="2000" b="0" i="0" u="sng" strike="noStrike" cap="none" dirty="0">
                <a:solidFill>
                  <a:srgbClr val="000000"/>
                </a:solidFill>
                <a:latin typeface="Calibri"/>
                <a:ea typeface="Calibri"/>
                <a:cs typeface="Calibri"/>
                <a:sym typeface="Calibri"/>
              </a:rPr>
              <a:t>Development section</a:t>
            </a:r>
            <a:r>
              <a:rPr lang="en-US" sz="2000" b="0" i="0" strike="noStrike" cap="none" dirty="0">
                <a:solidFill>
                  <a:srgbClr val="000000"/>
                </a:solidFill>
                <a:latin typeface="Calibri"/>
                <a:ea typeface="Calibri"/>
                <a:cs typeface="Calibri"/>
                <a:sym typeface="Calibri"/>
              </a:rPr>
              <a:t> </a:t>
            </a:r>
            <a:r>
              <a:rPr lang="en-US" sz="2000" b="0" i="0" u="none" strike="noStrike" cap="none" dirty="0">
                <a:solidFill>
                  <a:srgbClr val="000000"/>
                </a:solidFill>
                <a:latin typeface="Calibri"/>
                <a:ea typeface="Calibri"/>
                <a:cs typeface="Calibri"/>
                <a:sym typeface="Calibri"/>
              </a:rPr>
              <a:t>of </a:t>
            </a:r>
            <a:r>
              <a:rPr lang="en-US" sz="2000" b="1" i="0" u="none" strike="noStrike" cap="none" dirty="0">
                <a:solidFill>
                  <a:srgbClr val="000000"/>
                </a:solidFill>
                <a:latin typeface="Calibri"/>
                <a:ea typeface="Calibri"/>
                <a:cs typeface="Calibri"/>
                <a:sym typeface="Calibri"/>
              </a:rPr>
              <a:t>Handout </a:t>
            </a:r>
            <a:r>
              <a:rPr lang="en-US" sz="2000" b="1" dirty="0">
                <a:latin typeface="Calibri"/>
                <a:ea typeface="Calibri"/>
                <a:cs typeface="Calibri"/>
                <a:sym typeface="Calibri"/>
              </a:rPr>
              <a:t>8</a:t>
            </a:r>
            <a:r>
              <a:rPr lang="en-US" sz="2000" b="1" i="0" u="none" strike="noStrike" cap="none" dirty="0">
                <a:solidFill>
                  <a:srgbClr val="000000"/>
                </a:solidFill>
                <a:latin typeface="Calibri"/>
                <a:ea typeface="Calibri"/>
                <a:cs typeface="Calibri"/>
                <a:sym typeface="Calibri"/>
              </a:rPr>
              <a:t>: ADDIE Model Worksheet</a:t>
            </a:r>
            <a:r>
              <a:rPr lang="en-US" sz="2000" i="0" u="none" strike="noStrike" cap="none" dirty="0">
                <a:solidFill>
                  <a:srgbClr val="000000"/>
                </a:solidFill>
                <a:latin typeface="Calibri"/>
                <a:ea typeface="Calibri"/>
                <a:cs typeface="Calibri"/>
                <a:sym typeface="Calibri"/>
              </a:rPr>
              <a:t> and discuss with your partner. </a:t>
            </a:r>
            <a:endParaRPr lang="en-US" sz="1600" dirty="0">
              <a:ea typeface="Calibri" panose="020F0502020204030204"/>
              <a:cs typeface="Calibri" panose="020F0502020204030204"/>
            </a:endParaRPr>
          </a:p>
        </p:txBody>
      </p:sp>
      <p:pic>
        <p:nvPicPr>
          <p:cNvPr id="6" name="Picture 5">
            <a:extLst>
              <a:ext uri="{FF2B5EF4-FFF2-40B4-BE49-F238E27FC236}">
                <a16:creationId xmlns:a16="http://schemas.microsoft.com/office/drawing/2014/main" id="{5F291489-8FF0-7C3D-E16A-EF4AAE19D606}"/>
              </a:ext>
            </a:extLst>
          </p:cNvPr>
          <p:cNvPicPr>
            <a:picLocks noChangeAspect="1"/>
          </p:cNvPicPr>
          <p:nvPr/>
        </p:nvPicPr>
        <p:blipFill>
          <a:blip r:embed="rId3"/>
          <a:stretch>
            <a:fillRect/>
          </a:stretch>
        </p:blipFill>
        <p:spPr>
          <a:xfrm>
            <a:off x="903217" y="4332136"/>
            <a:ext cx="786452" cy="792549"/>
          </a:xfrm>
          <a:prstGeom prst="rect">
            <a:avLst/>
          </a:prstGeom>
        </p:spPr>
      </p:pic>
      <p:pic>
        <p:nvPicPr>
          <p:cNvPr id="3" name="Picture 2">
            <a:extLst>
              <a:ext uri="{FF2B5EF4-FFF2-40B4-BE49-F238E27FC236}">
                <a16:creationId xmlns:a16="http://schemas.microsoft.com/office/drawing/2014/main" id="{5859B6D6-964A-730E-3CA8-383F98D33392}"/>
              </a:ext>
            </a:extLst>
          </p:cNvPr>
          <p:cNvPicPr>
            <a:picLocks noChangeAspect="1"/>
          </p:cNvPicPr>
          <p:nvPr/>
        </p:nvPicPr>
        <p:blipFill>
          <a:blip r:embed="rId4"/>
          <a:stretch>
            <a:fillRect/>
          </a:stretch>
        </p:blipFill>
        <p:spPr>
          <a:xfrm>
            <a:off x="909313" y="3035774"/>
            <a:ext cx="780356" cy="786452"/>
          </a:xfrm>
          <a:prstGeom prst="rect">
            <a:avLst/>
          </a:prstGeom>
        </p:spPr>
      </p:pic>
    </p:spTree>
    <p:extLst>
      <p:ext uri="{BB962C8B-B14F-4D97-AF65-F5344CB8AC3E}">
        <p14:creationId xmlns:p14="http://schemas.microsoft.com/office/powerpoint/2010/main" val="208369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D30DC-4B39-B760-53BA-15D5AF22DB8F}"/>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F375006B-3897-90CC-506F-E70EDE0F7CE1}"/>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38</a:t>
            </a:fld>
            <a:endParaRPr dirty="0"/>
          </a:p>
        </p:txBody>
      </p:sp>
      <p:sp>
        <p:nvSpPr>
          <p:cNvPr id="7" name="Google Shape;412;p21">
            <a:extLst>
              <a:ext uri="{FF2B5EF4-FFF2-40B4-BE49-F238E27FC236}">
                <a16:creationId xmlns:a16="http://schemas.microsoft.com/office/drawing/2014/main" id="{A8A74C09-9B88-7624-D444-FA7218FA3067}"/>
              </a:ext>
            </a:extLst>
          </p:cNvPr>
          <p:cNvSpPr txBox="1">
            <a:spLocks/>
          </p:cNvSpPr>
          <p:nvPr/>
        </p:nvSpPr>
        <p:spPr>
          <a:xfrm>
            <a:off x="408500" y="906232"/>
            <a:ext cx="10706946" cy="6304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i="0" u="none" strike="noStrike" cap="none" dirty="0">
                <a:solidFill>
                  <a:srgbClr val="000000"/>
                </a:solidFill>
                <a:latin typeface="Calibri"/>
                <a:ea typeface="Calibri"/>
                <a:cs typeface="Calibri"/>
                <a:sym typeface="Calibri"/>
              </a:rPr>
              <a:t>Planning, Facilitating, and Evaluating Professional Learning</a:t>
            </a:r>
            <a:endParaRPr lang="en-US" sz="3200" dirty="0"/>
          </a:p>
        </p:txBody>
      </p:sp>
      <p:sp>
        <p:nvSpPr>
          <p:cNvPr id="5" name="TextBox 4">
            <a:extLst>
              <a:ext uri="{FF2B5EF4-FFF2-40B4-BE49-F238E27FC236}">
                <a16:creationId xmlns:a16="http://schemas.microsoft.com/office/drawing/2014/main" id="{9255B083-2FD6-FF69-2B5E-337E988C3897}"/>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3" name="TextBox 2">
            <a:extLst>
              <a:ext uri="{FF2B5EF4-FFF2-40B4-BE49-F238E27FC236}">
                <a16:creationId xmlns:a16="http://schemas.microsoft.com/office/drawing/2014/main" id="{D4EB5A2C-F631-EF8A-6FF9-89F123411368}"/>
              </a:ext>
            </a:extLst>
          </p:cNvPr>
          <p:cNvSpPr txBox="1"/>
          <p:nvPr/>
        </p:nvSpPr>
        <p:spPr>
          <a:xfrm>
            <a:off x="301076" y="1536670"/>
            <a:ext cx="11188796" cy="1231106"/>
          </a:xfrm>
          <a:prstGeom prst="rect">
            <a:avLst/>
          </a:prstGeom>
          <a:noFill/>
        </p:spPr>
        <p:txBody>
          <a:bodyPr wrap="square">
            <a:spAutoFit/>
          </a:bodyPr>
          <a:lstStyle/>
          <a:p>
            <a:pPr marL="0" lvl="0" indent="0" algn="l" rtl="0">
              <a:lnSpc>
                <a:spcPct val="100000"/>
              </a:lnSpc>
              <a:spcBef>
                <a:spcPts val="0"/>
              </a:spcBef>
              <a:spcAft>
                <a:spcPts val="0"/>
              </a:spcAft>
              <a:buClr>
                <a:schemeClr val="dk1"/>
              </a:buClr>
              <a:buSzPts val="2400"/>
              <a:buNone/>
            </a:pPr>
            <a:r>
              <a:rPr lang="en-US" sz="2800" dirty="0">
                <a:latin typeface="Calibri"/>
                <a:ea typeface="Calibri"/>
                <a:cs typeface="Calibri"/>
                <a:sym typeface="Calibri"/>
              </a:rPr>
              <a:t>To </a:t>
            </a:r>
            <a:r>
              <a:rPr lang="en-US" sz="2800" b="1" dirty="0">
                <a:latin typeface="Calibri"/>
                <a:ea typeface="Calibri"/>
                <a:cs typeface="Calibri"/>
                <a:sym typeface="Calibri"/>
              </a:rPr>
              <a:t>plan</a:t>
            </a:r>
            <a:r>
              <a:rPr lang="en-US" sz="2800" dirty="0">
                <a:latin typeface="Calibri"/>
                <a:ea typeface="Calibri"/>
                <a:cs typeface="Calibri"/>
                <a:sym typeface="Calibri"/>
              </a:rPr>
              <a:t> professional learning, it is important to </a:t>
            </a:r>
            <a:r>
              <a:rPr lang="en-US" sz="2800" b="1" dirty="0">
                <a:latin typeface="Calibri"/>
                <a:ea typeface="Calibri"/>
                <a:cs typeface="Calibri"/>
                <a:sym typeface="Calibri"/>
              </a:rPr>
              <a:t>develop</a:t>
            </a:r>
            <a:r>
              <a:rPr lang="en-US" sz="2800" dirty="0">
                <a:latin typeface="Calibri"/>
                <a:ea typeface="Calibri"/>
                <a:cs typeface="Calibri"/>
                <a:sym typeface="Calibri"/>
              </a:rPr>
              <a:t> a learning solution that successfully presents necessary content to meet goals. </a:t>
            </a:r>
          </a:p>
          <a:p>
            <a:endParaRPr lang="en-US" dirty="0"/>
          </a:p>
        </p:txBody>
      </p:sp>
      <p:sp>
        <p:nvSpPr>
          <p:cNvPr id="9" name="TextBox 8">
            <a:extLst>
              <a:ext uri="{FF2B5EF4-FFF2-40B4-BE49-F238E27FC236}">
                <a16:creationId xmlns:a16="http://schemas.microsoft.com/office/drawing/2014/main" id="{72D13187-6C0A-D1C7-FC0A-F56001E2C9C9}"/>
              </a:ext>
            </a:extLst>
          </p:cNvPr>
          <p:cNvSpPr txBox="1"/>
          <p:nvPr/>
        </p:nvSpPr>
        <p:spPr>
          <a:xfrm>
            <a:off x="301076" y="2636509"/>
            <a:ext cx="5460897" cy="3185487"/>
          </a:xfrm>
          <a:prstGeom prst="rect">
            <a:avLst/>
          </a:prstGeom>
          <a:noFill/>
        </p:spPr>
        <p:txBody>
          <a:bodyPr wrap="square">
            <a:spAutoFit/>
          </a:bodyPr>
          <a:lstStyle/>
          <a:p>
            <a:pPr marL="25400" lvl="0" indent="0" algn="l" rtl="0">
              <a:lnSpc>
                <a:spcPct val="100000"/>
              </a:lnSpc>
              <a:spcBef>
                <a:spcPts val="640"/>
              </a:spcBef>
              <a:spcAft>
                <a:spcPts val="0"/>
              </a:spcAft>
              <a:buSzPts val="3200"/>
              <a:buNone/>
            </a:pPr>
            <a:r>
              <a:rPr lang="en-US" sz="2800" b="1">
                <a:latin typeface="Calibri"/>
                <a:ea typeface="Calibri"/>
                <a:cs typeface="Calibri"/>
                <a:sym typeface="Calibri"/>
              </a:rPr>
              <a:t>Collaborative Development Process</a:t>
            </a:r>
            <a:r>
              <a:rPr lang="en-US" sz="2800" b="1" dirty="0">
                <a:latin typeface="Calibri"/>
                <a:ea typeface="Calibri"/>
                <a:cs typeface="Calibri"/>
                <a:sym typeface="Calibri"/>
              </a:rPr>
              <a:t>: Logic Model</a:t>
            </a:r>
            <a:endParaRPr lang="en-US" sz="2800" dirty="0"/>
          </a:p>
          <a:p>
            <a:pPr marL="25400" lvl="0" indent="0" algn="l" rtl="0">
              <a:lnSpc>
                <a:spcPct val="100000"/>
              </a:lnSpc>
              <a:spcBef>
                <a:spcPts val="640"/>
              </a:spcBef>
              <a:spcAft>
                <a:spcPts val="0"/>
              </a:spcAft>
              <a:buSzPts val="3200"/>
              <a:buNone/>
            </a:pPr>
            <a:r>
              <a:rPr lang="en-US" sz="2800" dirty="0">
                <a:latin typeface="Calibri"/>
                <a:ea typeface="Calibri"/>
                <a:cs typeface="Calibri"/>
                <a:sym typeface="Calibri"/>
              </a:rPr>
              <a:t>A logic model can be collaboratively developed by a broad group of stakeholders to allow for multiple perspectives on how the program should operate. </a:t>
            </a:r>
            <a:endParaRPr lang="en-US" sz="2800" dirty="0"/>
          </a:p>
        </p:txBody>
      </p:sp>
      <p:pic>
        <p:nvPicPr>
          <p:cNvPr id="12" name="Picture 11">
            <a:extLst>
              <a:ext uri="{FF2B5EF4-FFF2-40B4-BE49-F238E27FC236}">
                <a16:creationId xmlns:a16="http://schemas.microsoft.com/office/drawing/2014/main" id="{AB6A34B0-E37F-3581-6D9B-BBF43FD8E239}"/>
              </a:ext>
            </a:extLst>
          </p:cNvPr>
          <p:cNvPicPr>
            <a:picLocks noChangeAspect="1"/>
          </p:cNvPicPr>
          <p:nvPr/>
        </p:nvPicPr>
        <p:blipFill>
          <a:blip r:embed="rId3"/>
          <a:stretch>
            <a:fillRect/>
          </a:stretch>
        </p:blipFill>
        <p:spPr>
          <a:xfrm>
            <a:off x="5790183" y="2526407"/>
            <a:ext cx="5699690" cy="3607456"/>
          </a:xfrm>
          <a:prstGeom prst="rect">
            <a:avLst/>
          </a:prstGeom>
        </p:spPr>
      </p:pic>
    </p:spTree>
    <p:extLst>
      <p:ext uri="{BB962C8B-B14F-4D97-AF65-F5344CB8AC3E}">
        <p14:creationId xmlns:p14="http://schemas.microsoft.com/office/powerpoint/2010/main" val="2750757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3599F-2DC3-AC8F-F84D-42A041B645BC}"/>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DE7AE62D-F3BF-644D-0CE7-25DF2B3BE83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39</a:t>
            </a:fld>
            <a:endParaRPr dirty="0"/>
          </a:p>
        </p:txBody>
      </p:sp>
      <p:sp>
        <p:nvSpPr>
          <p:cNvPr id="7" name="Google Shape;412;p21">
            <a:extLst>
              <a:ext uri="{FF2B5EF4-FFF2-40B4-BE49-F238E27FC236}">
                <a16:creationId xmlns:a16="http://schemas.microsoft.com/office/drawing/2014/main" id="{4DC1F71D-8AD7-1EE3-E8E3-2DB043D2EE89}"/>
              </a:ext>
            </a:extLst>
          </p:cNvPr>
          <p:cNvSpPr txBox="1">
            <a:spLocks/>
          </p:cNvSpPr>
          <p:nvPr/>
        </p:nvSpPr>
        <p:spPr>
          <a:xfrm>
            <a:off x="592370" y="1007392"/>
            <a:ext cx="10706946" cy="6304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i="0" u="none" strike="noStrike" cap="none" dirty="0">
                <a:solidFill>
                  <a:srgbClr val="000000"/>
                </a:solidFill>
                <a:latin typeface="Calibri"/>
                <a:ea typeface="Calibri"/>
                <a:cs typeface="Calibri"/>
                <a:sym typeface="Calibri"/>
              </a:rPr>
              <a:t>Planning, Facilitating, and Evaluating Professional Learning</a:t>
            </a:r>
            <a:endParaRPr lang="en-US" sz="3200" dirty="0"/>
          </a:p>
        </p:txBody>
      </p:sp>
      <p:sp>
        <p:nvSpPr>
          <p:cNvPr id="5" name="TextBox 4">
            <a:extLst>
              <a:ext uri="{FF2B5EF4-FFF2-40B4-BE49-F238E27FC236}">
                <a16:creationId xmlns:a16="http://schemas.microsoft.com/office/drawing/2014/main" id="{91631733-31E3-D9B5-E2EA-FC2D4E238AF7}"/>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8" name="TextBox 7">
            <a:extLst>
              <a:ext uri="{FF2B5EF4-FFF2-40B4-BE49-F238E27FC236}">
                <a16:creationId xmlns:a16="http://schemas.microsoft.com/office/drawing/2014/main" id="{A76BCFBD-FDBB-2CBC-C494-7F33BBF57346}"/>
              </a:ext>
            </a:extLst>
          </p:cNvPr>
          <p:cNvSpPr txBox="1"/>
          <p:nvPr/>
        </p:nvSpPr>
        <p:spPr>
          <a:xfrm>
            <a:off x="589547" y="1816768"/>
            <a:ext cx="11188796" cy="1107996"/>
          </a:xfrm>
          <a:prstGeom prst="rect">
            <a:avLst/>
          </a:prstGeom>
          <a:noFill/>
        </p:spPr>
        <p:txBody>
          <a:bodyPr wrap="square">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To </a:t>
            </a:r>
            <a:r>
              <a:rPr lang="en-US" sz="2400" b="1" i="0" u="none" strike="noStrike" cap="none" dirty="0">
                <a:solidFill>
                  <a:srgbClr val="000000"/>
                </a:solidFill>
                <a:latin typeface="Calibri"/>
                <a:ea typeface="Calibri"/>
                <a:cs typeface="Calibri"/>
                <a:sym typeface="Calibri"/>
              </a:rPr>
              <a:t>facilitate</a:t>
            </a:r>
            <a:r>
              <a:rPr lang="en-US" sz="2400" b="0" i="0" u="none" strike="noStrike" cap="none" dirty="0">
                <a:solidFill>
                  <a:srgbClr val="000000"/>
                </a:solidFill>
                <a:latin typeface="Calibri"/>
                <a:ea typeface="Calibri"/>
                <a:cs typeface="Calibri"/>
                <a:sym typeface="Calibri"/>
              </a:rPr>
              <a:t> professional learning, it is important to consider all areas of </a:t>
            </a:r>
            <a:r>
              <a:rPr lang="en-US" sz="2400" b="1" i="0" u="none" strike="noStrike" cap="none" dirty="0">
                <a:solidFill>
                  <a:srgbClr val="000000"/>
                </a:solidFill>
                <a:latin typeface="Calibri"/>
                <a:ea typeface="Calibri"/>
                <a:cs typeface="Calibri"/>
                <a:sym typeface="Calibri"/>
              </a:rPr>
              <a:t>implementation</a:t>
            </a:r>
            <a:r>
              <a:rPr lang="en-US" sz="2400" b="0" i="0" u="none" strike="noStrike" cap="none" dirty="0">
                <a:solidFill>
                  <a:srgbClr val="000000"/>
                </a:solidFill>
                <a:latin typeface="Calibri"/>
                <a:ea typeface="Calibri"/>
                <a:cs typeface="Calibri"/>
                <a:sym typeface="Calibri"/>
              </a:rPr>
              <a:t> for successfully delivering the developed content. </a:t>
            </a:r>
            <a:endParaRPr lang="en-US" sz="1800" dirty="0"/>
          </a:p>
          <a:p>
            <a:endParaRPr lang="en-US" dirty="0"/>
          </a:p>
        </p:txBody>
      </p:sp>
      <p:sp>
        <p:nvSpPr>
          <p:cNvPr id="11" name="Google Shape;447;p75">
            <a:extLst>
              <a:ext uri="{FF2B5EF4-FFF2-40B4-BE49-F238E27FC236}">
                <a16:creationId xmlns:a16="http://schemas.microsoft.com/office/drawing/2014/main" id="{090CABE7-30A9-C503-A28C-18E24CE045A0}"/>
              </a:ext>
            </a:extLst>
          </p:cNvPr>
          <p:cNvSpPr txBox="1"/>
          <p:nvPr/>
        </p:nvSpPr>
        <p:spPr>
          <a:xfrm>
            <a:off x="1997242" y="2924764"/>
            <a:ext cx="8566484" cy="3077725"/>
          </a:xfrm>
          <a:prstGeom prst="rect">
            <a:avLst/>
          </a:prstGeom>
          <a:noFill/>
          <a:ln>
            <a:noFill/>
          </a:ln>
        </p:spPr>
        <p:txBody>
          <a:bodyPr spcFirstLastPara="1" wrap="square" lIns="91425" tIns="45700" rIns="91425" bIns="45700" anchor="t" anchorCtr="0">
            <a:spAutoFit/>
          </a:bodyPr>
          <a:lstStyle/>
          <a:p>
            <a:pPr lvl="0"/>
            <a:r>
              <a:rPr lang="en-US" sz="2000" b="1" dirty="0">
                <a:latin typeface="Calibri"/>
                <a:ea typeface="Calibri"/>
                <a:cs typeface="Calibri"/>
                <a:sym typeface="Calibri"/>
              </a:rPr>
              <a:t>Implementation: </a:t>
            </a:r>
            <a:r>
              <a:rPr lang="en-US" sz="2000" dirty="0">
                <a:latin typeface="Calibri"/>
                <a:ea typeface="Calibri"/>
                <a:cs typeface="Calibri"/>
                <a:sym typeface="Calibri"/>
              </a:rPr>
              <a:t>The implementation phase involves the actual delivery of the course content to the intended learners. For online courses, using a learning management system (LMS) can aid in the overall structure and delivery of the course, as well as in tracking metrics and reports associated to the learners. This phase is focused on logistics and on the learners taking the course. </a:t>
            </a:r>
            <a:endParaRPr lang="en-US" sz="2000" dirty="0"/>
          </a:p>
          <a:p>
            <a:pPr lvl="0"/>
            <a:endParaRPr lang="en-US" sz="1400" dirty="0">
              <a:latin typeface="Calibri"/>
              <a:ea typeface="Calibri"/>
              <a:cs typeface="Calibri"/>
              <a:sym typeface="Calibri"/>
            </a:endParaRPr>
          </a:p>
          <a:p>
            <a:pPr lvl="0">
              <a:buClr>
                <a:schemeClr val="tx1">
                  <a:lumMod val="50000"/>
                  <a:lumOff val="50000"/>
                </a:schemeClr>
              </a:buClr>
              <a:buSzPts val="1800"/>
            </a:pPr>
            <a:r>
              <a:rPr lang="en-US" sz="2000" dirty="0">
                <a:latin typeface="Calibri"/>
                <a:ea typeface="Calibri"/>
                <a:cs typeface="Calibri"/>
                <a:sym typeface="Calibri"/>
              </a:rPr>
              <a:t>Review </a:t>
            </a:r>
            <a:r>
              <a:rPr lang="en-US" sz="2000" b="1" dirty="0">
                <a:latin typeface="Calibri"/>
                <a:ea typeface="Calibri"/>
                <a:cs typeface="Calibri"/>
                <a:sym typeface="Calibri"/>
              </a:rPr>
              <a:t>Handout 10: Describe Implementation of Professional Learning Activities </a:t>
            </a:r>
            <a:r>
              <a:rPr lang="en-US" sz="2000" dirty="0">
                <a:latin typeface="Calibri"/>
                <a:ea typeface="Calibri"/>
                <a:cs typeface="Calibri"/>
                <a:sym typeface="Calibri"/>
              </a:rPr>
              <a:t>with your partner and then complete the </a:t>
            </a:r>
            <a:r>
              <a:rPr lang="en-US" sz="2000" u="sng" dirty="0">
                <a:latin typeface="Calibri"/>
                <a:ea typeface="Calibri"/>
                <a:cs typeface="Calibri"/>
                <a:sym typeface="Calibri"/>
              </a:rPr>
              <a:t>Implementation section</a:t>
            </a:r>
            <a:r>
              <a:rPr lang="en-US" sz="2000" dirty="0">
                <a:latin typeface="Calibri"/>
                <a:ea typeface="Calibri"/>
                <a:cs typeface="Calibri"/>
                <a:sym typeface="Calibri"/>
              </a:rPr>
              <a:t> of </a:t>
            </a:r>
            <a:r>
              <a:rPr lang="en-US" sz="2000" b="1" dirty="0">
                <a:latin typeface="Calibri"/>
                <a:ea typeface="Calibri"/>
                <a:cs typeface="Calibri"/>
                <a:sym typeface="Calibri"/>
              </a:rPr>
              <a:t>Handout 8: ADDIE Model Worksheet</a:t>
            </a:r>
            <a:r>
              <a:rPr lang="en-US" sz="2000" dirty="0">
                <a:latin typeface="Calibri"/>
                <a:ea typeface="Calibri"/>
                <a:cs typeface="Calibri"/>
                <a:sym typeface="Calibri"/>
              </a:rPr>
              <a:t>.</a:t>
            </a:r>
            <a:endParaRPr lang="en-US" sz="2000" dirty="0">
              <a:ea typeface="Calibri"/>
              <a:cs typeface="Calibri"/>
            </a:endParaRPr>
          </a:p>
          <a:p>
            <a:pPr marL="285750" marR="0" lvl="0" indent="-285750" algn="l" rtl="0">
              <a:lnSpc>
                <a:spcPct val="100000"/>
              </a:lnSpc>
              <a:spcBef>
                <a:spcPts val="0"/>
              </a:spcBef>
              <a:spcAft>
                <a:spcPts val="0"/>
              </a:spcAft>
              <a:buClr>
                <a:schemeClr val="tx1">
                  <a:lumMod val="50000"/>
                  <a:lumOff val="50000"/>
                </a:schemeClr>
              </a:buClr>
              <a:buSzPts val="1800"/>
              <a:buFont typeface="Arial"/>
              <a:buChar char="•"/>
            </a:pPr>
            <a:endParaRPr lang="en-US" sz="1600" dirty="0"/>
          </a:p>
        </p:txBody>
      </p:sp>
      <p:pic>
        <p:nvPicPr>
          <p:cNvPr id="6" name="Picture 5">
            <a:extLst>
              <a:ext uri="{FF2B5EF4-FFF2-40B4-BE49-F238E27FC236}">
                <a16:creationId xmlns:a16="http://schemas.microsoft.com/office/drawing/2014/main" id="{9BF8E298-B68B-7C8F-B832-609F86EF9FA7}"/>
              </a:ext>
            </a:extLst>
          </p:cNvPr>
          <p:cNvPicPr>
            <a:picLocks noChangeAspect="1"/>
          </p:cNvPicPr>
          <p:nvPr/>
        </p:nvPicPr>
        <p:blipFill>
          <a:blip r:embed="rId3"/>
          <a:stretch>
            <a:fillRect/>
          </a:stretch>
        </p:blipFill>
        <p:spPr>
          <a:xfrm>
            <a:off x="903217" y="4332136"/>
            <a:ext cx="786452" cy="792549"/>
          </a:xfrm>
          <a:prstGeom prst="rect">
            <a:avLst/>
          </a:prstGeom>
        </p:spPr>
      </p:pic>
      <p:pic>
        <p:nvPicPr>
          <p:cNvPr id="3" name="Google Shape;502;p80">
            <a:extLst>
              <a:ext uri="{FF2B5EF4-FFF2-40B4-BE49-F238E27FC236}">
                <a16:creationId xmlns:a16="http://schemas.microsoft.com/office/drawing/2014/main" id="{7834326D-0E6C-D4ED-84A9-F1ECF25655E1}"/>
              </a:ext>
            </a:extLst>
          </p:cNvPr>
          <p:cNvPicPr preferRelativeResize="0"/>
          <p:nvPr/>
        </p:nvPicPr>
        <p:blipFill rotWithShape="1">
          <a:blip r:embed="rId4">
            <a:alphaModFix/>
          </a:blip>
          <a:srcRect l="5002" t="8541" r="5373" b="7995"/>
          <a:stretch/>
        </p:blipFill>
        <p:spPr>
          <a:xfrm>
            <a:off x="849015" y="3155997"/>
            <a:ext cx="811341" cy="777240"/>
          </a:xfrm>
          <a:prstGeom prst="rect">
            <a:avLst/>
          </a:prstGeom>
          <a:noFill/>
          <a:ln>
            <a:noFill/>
          </a:ln>
        </p:spPr>
      </p:pic>
    </p:spTree>
    <p:extLst>
      <p:ext uri="{BB962C8B-B14F-4D97-AF65-F5344CB8AC3E}">
        <p14:creationId xmlns:p14="http://schemas.microsoft.com/office/powerpoint/2010/main" val="52832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8;p5">
            <a:extLst>
              <a:ext uri="{FF2B5EF4-FFF2-40B4-BE49-F238E27FC236}">
                <a16:creationId xmlns:a16="http://schemas.microsoft.com/office/drawing/2014/main" id="{0F5D6A51-1884-718A-F6D6-54F874904F57}"/>
              </a:ext>
            </a:extLst>
          </p:cNvPr>
          <p:cNvSpPr txBox="1">
            <a:spLocks noGrp="1"/>
          </p:cNvSpPr>
          <p:nvPr>
            <p:ph type="title" idx="4294967295"/>
          </p:nvPr>
        </p:nvSpPr>
        <p:spPr>
          <a:xfrm>
            <a:off x="1752600" y="1436829"/>
            <a:ext cx="8686800" cy="64008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600" b="1">
                <a:latin typeface="Trebuchet MS" panose="020B0603020202020204" pitchFamily="34" charset="0"/>
                <a:ea typeface="Calibri"/>
                <a:cs typeface="Calibri"/>
                <a:sym typeface="Calibri"/>
              </a:rPr>
              <a:t>Norms for </a:t>
            </a:r>
            <a:r>
              <a:rPr lang="en-US" sz="3600" b="1" dirty="0">
                <a:latin typeface="Trebuchet MS" panose="020B0603020202020204" pitchFamily="34" charset="0"/>
                <a:ea typeface="Calibri"/>
                <a:cs typeface="Calibri"/>
                <a:sym typeface="Calibri"/>
              </a:rPr>
              <a:t>Our Course</a:t>
            </a:r>
            <a:endParaRPr sz="4800" dirty="0">
              <a:latin typeface="Trebuchet MS" panose="020B0603020202020204" pitchFamily="34" charset="0"/>
            </a:endParaRPr>
          </a:p>
        </p:txBody>
      </p:sp>
      <p:sp>
        <p:nvSpPr>
          <p:cNvPr id="3" name="Google Shape;209;p5">
            <a:extLst>
              <a:ext uri="{FF2B5EF4-FFF2-40B4-BE49-F238E27FC236}">
                <a16:creationId xmlns:a16="http://schemas.microsoft.com/office/drawing/2014/main" id="{BE2C05DC-4EDB-75C1-43CE-9F47B20C115D}"/>
              </a:ext>
            </a:extLst>
          </p:cNvPr>
          <p:cNvSpPr txBox="1">
            <a:spLocks/>
          </p:cNvSpPr>
          <p:nvPr/>
        </p:nvSpPr>
        <p:spPr>
          <a:xfrm>
            <a:off x="1846299" y="2458148"/>
            <a:ext cx="1678660"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Cell phones on silent</a:t>
            </a:r>
            <a:endParaRPr lang="en-US" dirty="0"/>
          </a:p>
        </p:txBody>
      </p:sp>
      <p:pic>
        <p:nvPicPr>
          <p:cNvPr id="9" name="Google Shape;210;p5">
            <a:extLst>
              <a:ext uri="{FF2B5EF4-FFF2-40B4-BE49-F238E27FC236}">
                <a16:creationId xmlns:a16="http://schemas.microsoft.com/office/drawing/2014/main" id="{F37BB045-A325-0019-A7D4-910EECD028B4}"/>
              </a:ext>
            </a:extLst>
          </p:cNvPr>
          <p:cNvPicPr preferRelativeResize="0"/>
          <p:nvPr/>
        </p:nvPicPr>
        <p:blipFill rotWithShape="1">
          <a:blip r:embed="rId3">
            <a:alphaModFix/>
          </a:blip>
          <a:srcRect/>
          <a:stretch/>
        </p:blipFill>
        <p:spPr>
          <a:xfrm>
            <a:off x="2247900" y="3429000"/>
            <a:ext cx="875458" cy="1507140"/>
          </a:xfrm>
          <a:prstGeom prst="rect">
            <a:avLst/>
          </a:prstGeom>
          <a:noFill/>
          <a:ln>
            <a:noFill/>
          </a:ln>
        </p:spPr>
      </p:pic>
      <p:pic>
        <p:nvPicPr>
          <p:cNvPr id="15" name="Google Shape;213;p5">
            <a:extLst>
              <a:ext uri="{FF2B5EF4-FFF2-40B4-BE49-F238E27FC236}">
                <a16:creationId xmlns:a16="http://schemas.microsoft.com/office/drawing/2014/main" id="{6BAA7DCE-B6E0-F920-22FD-1FE658E18453}"/>
              </a:ext>
            </a:extLst>
          </p:cNvPr>
          <p:cNvPicPr preferRelativeResize="0"/>
          <p:nvPr/>
        </p:nvPicPr>
        <p:blipFill rotWithShape="1">
          <a:blip r:embed="rId4">
            <a:alphaModFix/>
          </a:blip>
          <a:srcRect/>
          <a:stretch/>
        </p:blipFill>
        <p:spPr>
          <a:xfrm>
            <a:off x="9053850" y="3429000"/>
            <a:ext cx="1263070" cy="1502983"/>
          </a:xfrm>
          <a:prstGeom prst="rect">
            <a:avLst/>
          </a:prstGeom>
          <a:noFill/>
          <a:ln>
            <a:noFill/>
          </a:ln>
        </p:spPr>
      </p:pic>
      <p:pic>
        <p:nvPicPr>
          <p:cNvPr id="16" name="Google Shape;214;p5">
            <a:extLst>
              <a:ext uri="{FF2B5EF4-FFF2-40B4-BE49-F238E27FC236}">
                <a16:creationId xmlns:a16="http://schemas.microsoft.com/office/drawing/2014/main" id="{B24E7D42-09AD-380D-B7D9-CA4A32D0AB94}"/>
              </a:ext>
            </a:extLst>
          </p:cNvPr>
          <p:cNvPicPr preferRelativeResize="0"/>
          <p:nvPr/>
        </p:nvPicPr>
        <p:blipFill rotWithShape="1">
          <a:blip r:embed="rId5">
            <a:alphaModFix/>
          </a:blip>
          <a:srcRect/>
          <a:stretch/>
        </p:blipFill>
        <p:spPr>
          <a:xfrm>
            <a:off x="5032809" y="3429000"/>
            <a:ext cx="2126381" cy="1502984"/>
          </a:xfrm>
          <a:prstGeom prst="rect">
            <a:avLst/>
          </a:prstGeom>
          <a:noFill/>
          <a:ln>
            <a:noFill/>
          </a:ln>
        </p:spPr>
      </p:pic>
      <p:sp>
        <p:nvSpPr>
          <p:cNvPr id="17" name="Google Shape;209;p5">
            <a:extLst>
              <a:ext uri="{FF2B5EF4-FFF2-40B4-BE49-F238E27FC236}">
                <a16:creationId xmlns:a16="http://schemas.microsoft.com/office/drawing/2014/main" id="{D9A01B00-5B02-07AC-ABCF-EEBC99E1CDE8}"/>
              </a:ext>
            </a:extLst>
          </p:cNvPr>
          <p:cNvSpPr txBox="1">
            <a:spLocks/>
          </p:cNvSpPr>
          <p:nvPr/>
        </p:nvSpPr>
        <p:spPr>
          <a:xfrm>
            <a:off x="4810670"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Pay attention to self and others</a:t>
            </a:r>
          </a:p>
        </p:txBody>
      </p:sp>
      <p:sp>
        <p:nvSpPr>
          <p:cNvPr id="18" name="Google Shape;209;p5">
            <a:extLst>
              <a:ext uri="{FF2B5EF4-FFF2-40B4-BE49-F238E27FC236}">
                <a16:creationId xmlns:a16="http://schemas.microsoft.com/office/drawing/2014/main" id="{596B7663-C9D6-C6C5-A032-0A2A2CAB2D0D}"/>
              </a:ext>
            </a:extLst>
          </p:cNvPr>
          <p:cNvSpPr txBox="1">
            <a:spLocks/>
          </p:cNvSpPr>
          <p:nvPr/>
        </p:nvSpPr>
        <p:spPr>
          <a:xfrm>
            <a:off x="8277631"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Presume </a:t>
            </a:r>
          </a:p>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positive intentions</a:t>
            </a:r>
          </a:p>
        </p:txBody>
      </p:sp>
      <p:sp>
        <p:nvSpPr>
          <p:cNvPr id="19" name="Google Shape;283;g10083df9ad4_0_54">
            <a:extLst>
              <a:ext uri="{FF2B5EF4-FFF2-40B4-BE49-F238E27FC236}">
                <a16:creationId xmlns:a16="http://schemas.microsoft.com/office/drawing/2014/main" id="{0630B5A6-C29D-5DF7-B000-A9CAAC7EA5EC}"/>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a:t>
            </a:fld>
            <a:endParaRPr dirty="0"/>
          </a:p>
        </p:txBody>
      </p:sp>
    </p:spTree>
    <p:extLst>
      <p:ext uri="{BB962C8B-B14F-4D97-AF65-F5344CB8AC3E}">
        <p14:creationId xmlns:p14="http://schemas.microsoft.com/office/powerpoint/2010/main" val="1756437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A08F-827D-8DEB-6E69-2DF21C16B1E9}"/>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E0427136-0845-B378-FB66-67211047C32C}"/>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40</a:t>
            </a:fld>
            <a:endParaRPr dirty="0"/>
          </a:p>
        </p:txBody>
      </p:sp>
      <p:sp>
        <p:nvSpPr>
          <p:cNvPr id="7" name="Google Shape;412;p21">
            <a:extLst>
              <a:ext uri="{FF2B5EF4-FFF2-40B4-BE49-F238E27FC236}">
                <a16:creationId xmlns:a16="http://schemas.microsoft.com/office/drawing/2014/main" id="{2499BF41-14C0-92C6-646B-BE326B54A485}"/>
              </a:ext>
            </a:extLst>
          </p:cNvPr>
          <p:cNvSpPr txBox="1">
            <a:spLocks/>
          </p:cNvSpPr>
          <p:nvPr/>
        </p:nvSpPr>
        <p:spPr>
          <a:xfrm>
            <a:off x="589130" y="1054035"/>
            <a:ext cx="10706946" cy="6304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i="0" u="none" strike="noStrike" cap="none" dirty="0">
                <a:solidFill>
                  <a:srgbClr val="000000"/>
                </a:solidFill>
                <a:latin typeface="Calibri"/>
                <a:ea typeface="Calibri"/>
                <a:cs typeface="Calibri"/>
                <a:sym typeface="Calibri"/>
              </a:rPr>
              <a:t>Planning, Facilitating, and Evaluating Professional Learning</a:t>
            </a:r>
            <a:endParaRPr lang="en-US" sz="3200" dirty="0"/>
          </a:p>
        </p:txBody>
      </p:sp>
      <p:sp>
        <p:nvSpPr>
          <p:cNvPr id="5" name="TextBox 4">
            <a:extLst>
              <a:ext uri="{FF2B5EF4-FFF2-40B4-BE49-F238E27FC236}">
                <a16:creationId xmlns:a16="http://schemas.microsoft.com/office/drawing/2014/main" id="{D863209E-88A5-D2E8-E99A-1EAACE17DFF6}"/>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8" name="TextBox 7">
            <a:extLst>
              <a:ext uri="{FF2B5EF4-FFF2-40B4-BE49-F238E27FC236}">
                <a16:creationId xmlns:a16="http://schemas.microsoft.com/office/drawing/2014/main" id="{BF943F50-66D0-3CA9-1282-99EA8851541A}"/>
              </a:ext>
            </a:extLst>
          </p:cNvPr>
          <p:cNvSpPr txBox="1"/>
          <p:nvPr/>
        </p:nvSpPr>
        <p:spPr>
          <a:xfrm>
            <a:off x="589547" y="1816768"/>
            <a:ext cx="11188796" cy="1107996"/>
          </a:xfrm>
          <a:prstGeom prst="rect">
            <a:avLst/>
          </a:prstGeom>
          <a:noFill/>
        </p:spPr>
        <p:txBody>
          <a:bodyPr wrap="square">
            <a:spAutoFit/>
          </a:bodyPr>
          <a:lstStyle/>
          <a:p>
            <a:pPr lvl="0">
              <a:buClr>
                <a:schemeClr val="dk1"/>
              </a:buClr>
              <a:buSzPts val="2400"/>
            </a:pPr>
            <a:r>
              <a:rPr lang="en-US" sz="2400" dirty="0">
                <a:latin typeface="Calibri"/>
                <a:ea typeface="Calibri"/>
                <a:cs typeface="Calibri"/>
                <a:sym typeface="Calibri"/>
              </a:rPr>
              <a:t>To </a:t>
            </a:r>
            <a:r>
              <a:rPr lang="en-US" sz="2400" b="1" dirty="0">
                <a:latin typeface="Calibri"/>
                <a:ea typeface="Calibri"/>
                <a:cs typeface="Calibri"/>
                <a:sym typeface="Calibri"/>
              </a:rPr>
              <a:t>evaluate</a:t>
            </a:r>
            <a:r>
              <a:rPr lang="en-US" sz="2400" dirty="0">
                <a:latin typeface="Calibri"/>
                <a:ea typeface="Calibri"/>
                <a:cs typeface="Calibri"/>
                <a:sym typeface="Calibri"/>
              </a:rPr>
              <a:t> professional learning, it is important to consider formative </a:t>
            </a:r>
            <a:br>
              <a:rPr lang="en-US" sz="2400" dirty="0">
                <a:latin typeface="Calibri"/>
                <a:ea typeface="Calibri"/>
                <a:cs typeface="Calibri"/>
                <a:sym typeface="Calibri"/>
              </a:rPr>
            </a:br>
            <a:r>
              <a:rPr lang="en-US" sz="2400" dirty="0">
                <a:latin typeface="Calibri"/>
                <a:ea typeface="Calibri"/>
                <a:cs typeface="Calibri"/>
                <a:sym typeface="Calibri"/>
              </a:rPr>
              <a:t>and summative processes. </a:t>
            </a:r>
            <a:endParaRPr lang="en-US" sz="2400" dirty="0"/>
          </a:p>
          <a:p>
            <a:endParaRPr lang="en-US" dirty="0"/>
          </a:p>
        </p:txBody>
      </p:sp>
      <p:sp>
        <p:nvSpPr>
          <p:cNvPr id="11" name="Google Shape;447;p75">
            <a:extLst>
              <a:ext uri="{FF2B5EF4-FFF2-40B4-BE49-F238E27FC236}">
                <a16:creationId xmlns:a16="http://schemas.microsoft.com/office/drawing/2014/main" id="{748F2CAD-E323-415C-CACF-4690799B7A48}"/>
              </a:ext>
            </a:extLst>
          </p:cNvPr>
          <p:cNvSpPr txBox="1"/>
          <p:nvPr/>
        </p:nvSpPr>
        <p:spPr>
          <a:xfrm>
            <a:off x="1985211" y="2815389"/>
            <a:ext cx="8578515" cy="3802653"/>
          </a:xfrm>
          <a:prstGeom prst="rect">
            <a:avLst/>
          </a:prstGeom>
          <a:noFill/>
          <a:ln>
            <a:noFill/>
          </a:ln>
        </p:spPr>
        <p:txBody>
          <a:bodyPr spcFirstLastPara="1" wrap="square" lIns="91425" tIns="45700" rIns="91425" bIns="45700" anchor="t" anchorCtr="0">
            <a:spAutoFit/>
          </a:bodyPr>
          <a:lstStyle/>
          <a:p>
            <a:pPr marL="25400" lvl="0">
              <a:buSzPts val="3200"/>
            </a:pPr>
            <a:r>
              <a:rPr lang="en-US" sz="2000" b="1">
                <a:latin typeface="Calibri"/>
                <a:ea typeface="Calibri"/>
                <a:cs typeface="Calibri"/>
                <a:sym typeface="Calibri"/>
              </a:rPr>
              <a:t>Evaluation: </a:t>
            </a:r>
            <a:r>
              <a:rPr lang="en-US" sz="2000" dirty="0">
                <a:latin typeface="Calibri"/>
                <a:ea typeface="Calibri"/>
                <a:cs typeface="Calibri"/>
                <a:sym typeface="Calibri"/>
              </a:rPr>
              <a:t>The evaluation phase allows for the gathering of direct feedback and information on the success of the course. This is from both the perspective of the learners as well as of the organization. For </a:t>
            </a:r>
            <a:r>
              <a:rPr lang="en-US" sz="2000" b="1" dirty="0">
                <a:latin typeface="Calibri"/>
                <a:ea typeface="Calibri"/>
                <a:cs typeface="Calibri"/>
                <a:sym typeface="Calibri"/>
              </a:rPr>
              <a:t>formative evaluation</a:t>
            </a:r>
            <a:r>
              <a:rPr lang="en-US" sz="2000" dirty="0">
                <a:latin typeface="Calibri"/>
                <a:ea typeface="Calibri"/>
                <a:cs typeface="Calibri"/>
                <a:sym typeface="Calibri"/>
              </a:rPr>
              <a:t>, questions need to be asked throughout the ADDIE process to optimize instructional design and delivery. For </a:t>
            </a:r>
            <a:r>
              <a:rPr lang="en-US" sz="2000" b="1" dirty="0">
                <a:latin typeface="Calibri"/>
                <a:ea typeface="Calibri"/>
                <a:cs typeface="Calibri"/>
                <a:sym typeface="Calibri"/>
              </a:rPr>
              <a:t>summative evaluation</a:t>
            </a:r>
            <a:r>
              <a:rPr lang="en-US" sz="2000" dirty="0">
                <a:latin typeface="Calibri"/>
                <a:ea typeface="Calibri"/>
                <a:cs typeface="Calibri"/>
                <a:sym typeface="Calibri"/>
              </a:rPr>
              <a:t>, considerations need to be made for how to collect valuable feedback from the learners to determine effectiveness and how this will be used for possible revisions.</a:t>
            </a:r>
            <a:endParaRPr lang="en-US" sz="2000" dirty="0"/>
          </a:p>
          <a:p>
            <a:pPr marL="25400" lvl="0">
              <a:buSzPts val="3200"/>
            </a:pPr>
            <a:endParaRPr lang="en-US" sz="1400" dirty="0">
              <a:latin typeface="Calibri"/>
              <a:ea typeface="Calibri"/>
              <a:cs typeface="Calibri"/>
              <a:sym typeface="Calibri"/>
            </a:endParaRPr>
          </a:p>
          <a:p>
            <a:pPr marL="285750" lvl="0" indent="-285750">
              <a:buClr>
                <a:schemeClr val="tx1">
                  <a:lumMod val="50000"/>
                  <a:lumOff val="50000"/>
                </a:schemeClr>
              </a:buClr>
              <a:buFont typeface="Arial" panose="020B0604020202020204" pitchFamily="34" charset="0"/>
              <a:buChar char="•"/>
            </a:pPr>
            <a:r>
              <a:rPr lang="en-US" sz="2000" dirty="0">
                <a:latin typeface="Calibri"/>
                <a:ea typeface="Calibri"/>
                <a:cs typeface="Calibri"/>
                <a:sym typeface="Calibri"/>
              </a:rPr>
              <a:t>Read and discuss </a:t>
            </a:r>
            <a:r>
              <a:rPr lang="en-US" sz="2000" b="1" dirty="0">
                <a:latin typeface="Calibri"/>
                <a:ea typeface="Calibri"/>
                <a:cs typeface="Calibri"/>
                <a:sym typeface="Calibri"/>
              </a:rPr>
              <a:t>Handout 11: The Importance of Evaluating </a:t>
            </a:r>
            <a:r>
              <a:rPr lang="en-US" sz="2000" b="1">
                <a:latin typeface="Calibri"/>
                <a:ea typeface="Calibri"/>
                <a:cs typeface="Calibri"/>
                <a:sym typeface="Calibri"/>
              </a:rPr>
              <a:t>Professional Learning</a:t>
            </a:r>
            <a:r>
              <a:rPr lang="en-US" sz="2000">
                <a:latin typeface="Calibri"/>
                <a:ea typeface="Calibri"/>
                <a:cs typeface="Calibri"/>
                <a:sym typeface="Calibri"/>
              </a:rPr>
              <a:t> </a:t>
            </a:r>
            <a:r>
              <a:rPr lang="en-US" sz="2000" dirty="0">
                <a:latin typeface="Calibri"/>
                <a:ea typeface="Calibri"/>
                <a:cs typeface="Calibri"/>
                <a:sym typeface="Calibri"/>
              </a:rPr>
              <a:t>with your partner to learn more about evaluation.</a:t>
            </a:r>
          </a:p>
          <a:p>
            <a:pPr marL="285750" lvl="0" indent="-285750">
              <a:buClr>
                <a:schemeClr val="tx1">
                  <a:lumMod val="50000"/>
                  <a:lumOff val="50000"/>
                </a:schemeClr>
              </a:buClr>
              <a:buFont typeface="Arial" panose="020B0604020202020204" pitchFamily="34" charset="0"/>
              <a:buChar char="•"/>
            </a:pPr>
            <a:r>
              <a:rPr lang="en-US" sz="2000" dirty="0">
                <a:latin typeface="Calibri"/>
                <a:ea typeface="Calibri"/>
                <a:cs typeface="Calibri"/>
                <a:sym typeface="Calibri"/>
              </a:rPr>
              <a:t>Complete the </a:t>
            </a:r>
            <a:r>
              <a:rPr lang="en-US" sz="2000" u="sng" dirty="0">
                <a:latin typeface="Calibri"/>
                <a:ea typeface="Calibri"/>
                <a:cs typeface="Calibri"/>
                <a:sym typeface="Calibri"/>
              </a:rPr>
              <a:t>Evaluation section</a:t>
            </a:r>
            <a:r>
              <a:rPr lang="en-US" sz="2000" dirty="0">
                <a:latin typeface="Calibri"/>
                <a:ea typeface="Calibri"/>
                <a:cs typeface="Calibri"/>
                <a:sym typeface="Calibri"/>
              </a:rPr>
              <a:t> of </a:t>
            </a:r>
            <a:r>
              <a:rPr lang="en-US" sz="2000" b="1" dirty="0">
                <a:latin typeface="Calibri"/>
                <a:ea typeface="Calibri"/>
                <a:cs typeface="Calibri"/>
                <a:sym typeface="Calibri"/>
              </a:rPr>
              <a:t>Handout 8: ADDIE Model Worksheet</a:t>
            </a:r>
            <a:r>
              <a:rPr lang="en-US" sz="2000" dirty="0">
                <a:latin typeface="Calibri"/>
                <a:ea typeface="Calibri"/>
                <a:cs typeface="Calibri"/>
                <a:sym typeface="Calibri"/>
              </a:rPr>
              <a:t>.</a:t>
            </a:r>
          </a:p>
          <a:p>
            <a:pPr marR="0" lvl="0" algn="l" rtl="0">
              <a:lnSpc>
                <a:spcPct val="100000"/>
              </a:lnSpc>
              <a:spcBef>
                <a:spcPts val="0"/>
              </a:spcBef>
              <a:spcAft>
                <a:spcPts val="0"/>
              </a:spcAft>
              <a:buClr>
                <a:schemeClr val="tx1">
                  <a:lumMod val="50000"/>
                  <a:lumOff val="50000"/>
                </a:schemeClr>
              </a:buClr>
              <a:buSzPts val="1800"/>
            </a:pPr>
            <a:r>
              <a:rPr lang="en-US" sz="2000" i="0" u="none" strike="noStrike" cap="none" dirty="0">
                <a:solidFill>
                  <a:srgbClr val="000000"/>
                </a:solidFill>
                <a:latin typeface="Calibri"/>
                <a:ea typeface="Calibri"/>
                <a:cs typeface="Calibri"/>
                <a:sym typeface="Calibri"/>
              </a:rPr>
              <a:t> </a:t>
            </a:r>
            <a:endParaRPr lang="en-US" sz="1600" dirty="0"/>
          </a:p>
        </p:txBody>
      </p:sp>
      <p:pic>
        <p:nvPicPr>
          <p:cNvPr id="6" name="Picture 5">
            <a:extLst>
              <a:ext uri="{FF2B5EF4-FFF2-40B4-BE49-F238E27FC236}">
                <a16:creationId xmlns:a16="http://schemas.microsoft.com/office/drawing/2014/main" id="{1BD9D4F7-F340-EE63-2BC2-097512778D51}"/>
              </a:ext>
            </a:extLst>
          </p:cNvPr>
          <p:cNvPicPr>
            <a:picLocks noChangeAspect="1"/>
          </p:cNvPicPr>
          <p:nvPr/>
        </p:nvPicPr>
        <p:blipFill>
          <a:blip r:embed="rId3"/>
          <a:stretch>
            <a:fillRect/>
          </a:stretch>
        </p:blipFill>
        <p:spPr>
          <a:xfrm>
            <a:off x="966062" y="5125559"/>
            <a:ext cx="786452" cy="792549"/>
          </a:xfrm>
          <a:prstGeom prst="rect">
            <a:avLst/>
          </a:prstGeom>
        </p:spPr>
      </p:pic>
      <p:pic>
        <p:nvPicPr>
          <p:cNvPr id="2" name="Picture 1">
            <a:extLst>
              <a:ext uri="{FF2B5EF4-FFF2-40B4-BE49-F238E27FC236}">
                <a16:creationId xmlns:a16="http://schemas.microsoft.com/office/drawing/2014/main" id="{F30DA246-5C3D-EA80-C769-7ACF60900C55}"/>
              </a:ext>
            </a:extLst>
          </p:cNvPr>
          <p:cNvPicPr>
            <a:picLocks noChangeAspect="1"/>
          </p:cNvPicPr>
          <p:nvPr/>
        </p:nvPicPr>
        <p:blipFill>
          <a:blip r:embed="rId4"/>
          <a:stretch>
            <a:fillRect/>
          </a:stretch>
        </p:blipFill>
        <p:spPr>
          <a:xfrm>
            <a:off x="903217" y="2997577"/>
            <a:ext cx="792549" cy="798645"/>
          </a:xfrm>
          <a:prstGeom prst="rect">
            <a:avLst/>
          </a:prstGeom>
        </p:spPr>
      </p:pic>
    </p:spTree>
    <p:extLst>
      <p:ext uri="{BB962C8B-B14F-4D97-AF65-F5344CB8AC3E}">
        <p14:creationId xmlns:p14="http://schemas.microsoft.com/office/powerpoint/2010/main" val="4222348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72CE6-5368-2D75-4C50-20F8C0AC972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D9B386B-6160-37F4-B624-FD596D0A9B1C}"/>
              </a:ext>
            </a:extLst>
          </p:cNvPr>
          <p:cNvSpPr txBox="1"/>
          <p:nvPr/>
        </p:nvSpPr>
        <p:spPr>
          <a:xfrm>
            <a:off x="512064" y="1194816"/>
            <a:ext cx="10290048"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Needs Assessment</a:t>
            </a:r>
            <a:endParaRPr lang="en-US" sz="3200" b="1" dirty="0"/>
          </a:p>
        </p:txBody>
      </p:sp>
      <p:sp>
        <p:nvSpPr>
          <p:cNvPr id="3" name="Google Shape;375;p67">
            <a:extLst>
              <a:ext uri="{FF2B5EF4-FFF2-40B4-BE49-F238E27FC236}">
                <a16:creationId xmlns:a16="http://schemas.microsoft.com/office/drawing/2014/main" id="{93E573EF-846A-9486-EC36-EFFF72A8E43B}"/>
              </a:ext>
            </a:extLst>
          </p:cNvPr>
          <p:cNvSpPr txBox="1"/>
          <p:nvPr/>
        </p:nvSpPr>
        <p:spPr>
          <a:xfrm>
            <a:off x="511776" y="1902975"/>
            <a:ext cx="11039863"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Use the following handouts to complete the Needs Assessment </a:t>
            </a:r>
            <a:r>
              <a:rPr lang="en-US" sz="2400" dirty="0">
                <a:solidFill>
                  <a:srgbClr val="000000"/>
                </a:solidFill>
                <a:latin typeface="Calibri"/>
                <a:ea typeface="Calibri"/>
                <a:cs typeface="Calibri"/>
                <a:sym typeface="Calibri"/>
              </a:rPr>
              <a:t>Bridge to Practice</a:t>
            </a:r>
            <a:r>
              <a:rPr lang="en-US" sz="2400" b="0" i="0" u="none" strike="noStrike" cap="none" dirty="0">
                <a:solidFill>
                  <a:srgbClr val="000000"/>
                </a:solidFill>
                <a:latin typeface="Calibri"/>
                <a:ea typeface="Calibri"/>
                <a:cs typeface="Calibri"/>
                <a:sym typeface="Calibri"/>
              </a:rPr>
              <a:t> project for Module 2:</a:t>
            </a:r>
          </a:p>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ct val="100000"/>
              <a:buFont typeface="Arial"/>
              <a:buChar char="•"/>
            </a:pPr>
            <a:r>
              <a:rPr lang="en-US" sz="2400" b="0" i="0" u="none" strike="noStrike" cap="none" dirty="0">
                <a:solidFill>
                  <a:srgbClr val="000000"/>
                </a:solidFill>
                <a:latin typeface="Calibri"/>
                <a:ea typeface="Calibri"/>
                <a:cs typeface="Calibri"/>
                <a:sym typeface="Calibri"/>
              </a:rPr>
              <a:t>Review</a:t>
            </a:r>
            <a:r>
              <a:rPr lang="en-US" sz="2400" b="1" i="0" u="none" strike="noStrike" cap="none" dirty="0">
                <a:solidFill>
                  <a:srgbClr val="000000"/>
                </a:solidFill>
                <a:latin typeface="Calibri"/>
                <a:ea typeface="Calibri"/>
                <a:cs typeface="Calibri"/>
                <a:sym typeface="Calibri"/>
              </a:rPr>
              <a:t> Handout 7: Professional Development Needs Assessment</a:t>
            </a:r>
            <a:r>
              <a:rPr lang="en-US" sz="2400" b="1" dirty="0">
                <a:latin typeface="Calibri"/>
                <a:ea typeface="Calibri"/>
                <a:cs typeface="Calibri"/>
                <a:sym typeface="Calibri"/>
              </a:rPr>
              <a:t> </a:t>
            </a:r>
            <a:r>
              <a:rPr lang="en-US" sz="2400" b="1" i="0" u="none" strike="noStrike" cap="none" dirty="0">
                <a:solidFill>
                  <a:srgbClr val="000000"/>
                </a:solidFill>
                <a:latin typeface="Calibri"/>
                <a:ea typeface="Calibri"/>
                <a:cs typeface="Calibri"/>
                <a:sym typeface="Calibri"/>
              </a:rPr>
              <a:t>Survey</a:t>
            </a:r>
            <a:r>
              <a:rPr lang="en-US" sz="2400" i="0" u="none" strike="noStrike" cap="none" dirty="0">
                <a:solidFill>
                  <a:srgbClr val="000000"/>
                </a:solidFill>
                <a:latin typeface="Calibri"/>
                <a:ea typeface="Calibri"/>
                <a:cs typeface="Calibri"/>
                <a:sym typeface="Calibri"/>
              </a:rPr>
              <a:t>.</a:t>
            </a:r>
          </a:p>
          <a:p>
            <a:pPr marL="342900" marR="0" lvl="0" indent="-342900" algn="l" rtl="0">
              <a:lnSpc>
                <a:spcPct val="100000"/>
              </a:lnSpc>
              <a:spcBef>
                <a:spcPts val="0"/>
              </a:spcBef>
              <a:spcAft>
                <a:spcPts val="0"/>
              </a:spcAft>
              <a:buClr>
                <a:schemeClr val="tx1">
                  <a:lumMod val="50000"/>
                  <a:lumOff val="50000"/>
                </a:schemeClr>
              </a:buClr>
              <a:buSzPct val="100000"/>
              <a:buFont typeface="Arial"/>
              <a:buChar char="•"/>
            </a:pPr>
            <a:r>
              <a:rPr lang="en-US" sz="2400" i="0" u="none" strike="noStrike" cap="none" dirty="0">
                <a:solidFill>
                  <a:schemeClr val="dk1"/>
                </a:solidFill>
                <a:latin typeface="Calibri"/>
                <a:ea typeface="Calibri"/>
                <a:cs typeface="Calibri"/>
                <a:sym typeface="Calibri"/>
              </a:rPr>
              <a:t>Review </a:t>
            </a:r>
            <a:r>
              <a:rPr lang="en-US" sz="2400" b="1" i="0" u="none" strike="noStrike" cap="none" dirty="0">
                <a:solidFill>
                  <a:schemeClr val="dk1"/>
                </a:solidFill>
                <a:latin typeface="Calibri"/>
                <a:ea typeface="Calibri"/>
                <a:cs typeface="Calibri"/>
                <a:sym typeface="Calibri"/>
              </a:rPr>
              <a:t>Handout 1</a:t>
            </a:r>
            <a:r>
              <a:rPr lang="en-US" sz="2400" b="1" dirty="0">
                <a:solidFill>
                  <a:schemeClr val="dk1"/>
                </a:solidFill>
                <a:latin typeface="Calibri"/>
                <a:ea typeface="Calibri"/>
                <a:cs typeface="Calibri"/>
                <a:sym typeface="Calibri"/>
              </a:rPr>
              <a:t>2</a:t>
            </a:r>
            <a:r>
              <a:rPr lang="en-US" sz="2400" b="1" i="0" u="none" strike="noStrike" cap="none" dirty="0">
                <a:solidFill>
                  <a:schemeClr val="dk1"/>
                </a:solidFill>
                <a:latin typeface="Calibri"/>
                <a:ea typeface="Calibri"/>
                <a:cs typeface="Calibri"/>
                <a:sym typeface="Calibri"/>
              </a:rPr>
              <a:t>: Needs Assessment Survey Template</a:t>
            </a:r>
            <a:r>
              <a:rPr lang="en-US" sz="2400" i="0" u="none" strike="noStrike" cap="none" dirty="0">
                <a:solidFill>
                  <a:schemeClr val="dk1"/>
                </a:solidFill>
                <a:latin typeface="Calibri"/>
                <a:ea typeface="Calibri"/>
                <a:cs typeface="Calibri"/>
                <a:sym typeface="Calibri"/>
              </a:rPr>
              <a:t> to create a needs assessment survey for </a:t>
            </a:r>
            <a:r>
              <a:rPr lang="en-US" sz="2400" i="0" u="none" strike="noStrike" cap="none" dirty="0">
                <a:solidFill>
                  <a:srgbClr val="000000"/>
                </a:solidFill>
                <a:latin typeface="Calibri"/>
                <a:ea typeface="Calibri"/>
                <a:cs typeface="Calibri"/>
                <a:sym typeface="Calibri"/>
              </a:rPr>
              <a:t>professional development on evidence-based instructional practices with at least 10 items</a:t>
            </a:r>
            <a:r>
              <a:rPr lang="en-US" sz="2400" i="0" u="none" strike="noStrike" cap="none" dirty="0">
                <a:solidFill>
                  <a:schemeClr val="dk1"/>
                </a:solidFill>
                <a:latin typeface="Calibri"/>
                <a:ea typeface="Calibri"/>
                <a:cs typeface="Calibri"/>
                <a:sym typeface="Calibri"/>
              </a:rPr>
              <a:t>.</a:t>
            </a:r>
            <a:endParaRPr lang="en-US" sz="240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ct val="100000"/>
              <a:buFont typeface="Arial"/>
              <a:buChar char="•"/>
            </a:pPr>
            <a:r>
              <a:rPr lang="en-US" sz="2400" i="0" u="none" strike="noStrike" cap="none" dirty="0">
                <a:solidFill>
                  <a:schemeClr val="dk1"/>
                </a:solidFill>
                <a:latin typeface="Calibri"/>
                <a:ea typeface="Calibri"/>
                <a:cs typeface="Calibri"/>
                <a:sym typeface="Calibri"/>
              </a:rPr>
              <a:t>Review </a:t>
            </a:r>
            <a:r>
              <a:rPr lang="en-US" sz="2400" b="1" i="0" u="none" strike="noStrike" cap="none" dirty="0">
                <a:solidFill>
                  <a:schemeClr val="dk1"/>
                </a:solidFill>
                <a:latin typeface="Calibri"/>
                <a:ea typeface="Calibri"/>
                <a:cs typeface="Calibri"/>
                <a:sym typeface="Calibri"/>
              </a:rPr>
              <a:t>Handout 1</a:t>
            </a:r>
            <a:r>
              <a:rPr lang="en-US" sz="2400" b="1" dirty="0">
                <a:solidFill>
                  <a:schemeClr val="dk1"/>
                </a:solidFill>
                <a:latin typeface="Calibri"/>
                <a:ea typeface="Calibri"/>
                <a:cs typeface="Calibri"/>
                <a:sym typeface="Calibri"/>
              </a:rPr>
              <a:t>3</a:t>
            </a:r>
            <a:r>
              <a:rPr lang="en-US" sz="2400" b="1" i="0" u="none" strike="noStrike" cap="none" dirty="0">
                <a:solidFill>
                  <a:schemeClr val="dk1"/>
                </a:solidFill>
                <a:latin typeface="Calibri"/>
                <a:ea typeface="Calibri"/>
                <a:cs typeface="Calibri"/>
                <a:sym typeface="Calibri"/>
              </a:rPr>
              <a:t>: Needs Assessment Rubric.</a:t>
            </a:r>
            <a:r>
              <a:rPr lang="en-US" sz="2400" i="0" u="none" strike="noStrike" cap="none" dirty="0">
                <a:solidFill>
                  <a:schemeClr val="dk1"/>
                </a:solidFill>
                <a:latin typeface="Calibri"/>
                <a:ea typeface="Calibri"/>
                <a:cs typeface="Calibri"/>
                <a:sym typeface="Calibri"/>
              </a:rPr>
              <a:t> </a:t>
            </a:r>
            <a:endParaRPr lang="en-US" sz="240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ct val="100000"/>
              <a:buFont typeface="Arial"/>
              <a:buChar char="•"/>
            </a:pPr>
            <a:r>
              <a:rPr lang="en-US" sz="2400" i="0" u="none" strike="noStrike" cap="none" dirty="0">
                <a:solidFill>
                  <a:schemeClr val="dk1"/>
                </a:solidFill>
                <a:latin typeface="Calibri"/>
                <a:ea typeface="Calibri"/>
                <a:cs typeface="Calibri"/>
                <a:sym typeface="Calibri"/>
              </a:rPr>
              <a:t>Share any questio</a:t>
            </a:r>
            <a:r>
              <a:rPr lang="en-US" sz="2400" b="0" i="0" u="none" strike="noStrike" cap="none" dirty="0">
                <a:solidFill>
                  <a:schemeClr val="dk1"/>
                </a:solidFill>
                <a:latin typeface="Calibri"/>
                <a:ea typeface="Calibri"/>
                <a:cs typeface="Calibri"/>
                <a:sym typeface="Calibri"/>
              </a:rPr>
              <a:t>ns with your pair or small group and then with </a:t>
            </a:r>
            <a:r>
              <a:rPr lang="en-US" sz="2400" b="0" i="0" u="none" strike="noStrike" cap="none">
                <a:solidFill>
                  <a:schemeClr val="dk1"/>
                </a:solidFill>
                <a:latin typeface="Calibri"/>
                <a:ea typeface="Calibri"/>
                <a:cs typeface="Calibri"/>
                <a:sym typeface="Calibri"/>
              </a:rPr>
              <a:t>the whole </a:t>
            </a:r>
            <a:r>
              <a:rPr lang="en-US" sz="2400" b="0" i="0" u="none" strike="noStrike" cap="none" dirty="0">
                <a:solidFill>
                  <a:schemeClr val="dk1"/>
                </a:solidFill>
                <a:latin typeface="Calibri"/>
                <a:ea typeface="Calibri"/>
                <a:cs typeface="Calibri"/>
                <a:sym typeface="Calibri"/>
              </a:rPr>
              <a:t>group.</a:t>
            </a:r>
            <a:endParaRPr lang="en-US" sz="2400" b="0" i="0" u="none" strike="noStrike" cap="none" dirty="0">
              <a:solidFill>
                <a:srgbClr val="000000"/>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99AB634F-AA75-3D8C-A7C4-4A280DE83068}"/>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41</a:t>
            </a:fld>
            <a:endParaRPr lang="en-US" dirty="0"/>
          </a:p>
        </p:txBody>
      </p:sp>
    </p:spTree>
    <p:extLst>
      <p:ext uri="{BB962C8B-B14F-4D97-AF65-F5344CB8AC3E}">
        <p14:creationId xmlns:p14="http://schemas.microsoft.com/office/powerpoint/2010/main" val="133129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B01FF-2886-6DE5-0CBE-FEB0F66E62A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E54ADD7-DFA9-BD19-1DD6-F9397ADE7B89}"/>
              </a:ext>
            </a:extLst>
          </p:cNvPr>
          <p:cNvSpPr txBox="1"/>
          <p:nvPr/>
        </p:nvSpPr>
        <p:spPr>
          <a:xfrm>
            <a:off x="512064" y="1194816"/>
            <a:ext cx="10290048"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Final ADDIE Model</a:t>
            </a:r>
            <a:endParaRPr lang="en-US" sz="3200" b="1" dirty="0"/>
          </a:p>
        </p:txBody>
      </p:sp>
      <p:sp>
        <p:nvSpPr>
          <p:cNvPr id="3" name="Google Shape;375;p67">
            <a:extLst>
              <a:ext uri="{FF2B5EF4-FFF2-40B4-BE49-F238E27FC236}">
                <a16:creationId xmlns:a16="http://schemas.microsoft.com/office/drawing/2014/main" id="{F6CC8266-9ECC-B82B-D336-4223C7F29CEF}"/>
              </a:ext>
            </a:extLst>
          </p:cNvPr>
          <p:cNvSpPr txBox="1"/>
          <p:nvPr/>
        </p:nvSpPr>
        <p:spPr>
          <a:xfrm>
            <a:off x="512063" y="1973180"/>
            <a:ext cx="10804686"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solidFill>
                  <a:srgbClr val="000000"/>
                </a:solidFill>
                <a:latin typeface="Calibri"/>
                <a:ea typeface="Calibri"/>
                <a:cs typeface="Calibri"/>
                <a:sym typeface="Calibri"/>
              </a:rPr>
              <a:t>Use the following handouts to complete the Needs Assessment Bridge to Practice project for Module 2:</a:t>
            </a:r>
            <a:endParaRPr lang="en-US" sz="2800" dirty="0"/>
          </a:p>
          <a:p>
            <a:pPr marL="0" marR="0" lvl="0" indent="0" algn="l" rtl="0">
              <a:lnSpc>
                <a:spcPct val="100000"/>
              </a:lnSpc>
              <a:spcBef>
                <a:spcPts val="0"/>
              </a:spcBef>
              <a:spcAft>
                <a:spcPts val="0"/>
              </a:spcAft>
              <a:buClr>
                <a:srgbClr val="000000"/>
              </a:buClr>
              <a:buSzPts val="1400"/>
              <a:buFont typeface="Arial"/>
              <a:buNone/>
            </a:pPr>
            <a:endParaRPr lang="en-US" sz="28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ct val="100000"/>
              <a:buFont typeface="Arial"/>
              <a:buChar char="•"/>
            </a:pPr>
            <a:r>
              <a:rPr lang="en-US" sz="2400" b="0" i="0" u="none" strike="noStrike" cap="none" dirty="0">
                <a:solidFill>
                  <a:srgbClr val="000000"/>
                </a:solidFill>
                <a:latin typeface="Calibri"/>
                <a:ea typeface="Calibri"/>
                <a:cs typeface="Calibri"/>
                <a:sym typeface="Calibri"/>
              </a:rPr>
              <a:t>Review completed </a:t>
            </a:r>
            <a:r>
              <a:rPr lang="en-US" sz="2400" b="1" i="0" u="none" strike="noStrike" cap="none" dirty="0">
                <a:solidFill>
                  <a:srgbClr val="000000"/>
                </a:solidFill>
                <a:latin typeface="Calibri"/>
                <a:ea typeface="Calibri"/>
                <a:cs typeface="Calibri"/>
                <a:sym typeface="Calibri"/>
              </a:rPr>
              <a:t>Handout </a:t>
            </a:r>
            <a:r>
              <a:rPr lang="en-US" sz="2400" b="1" dirty="0">
                <a:latin typeface="Calibri"/>
                <a:ea typeface="Calibri"/>
                <a:cs typeface="Calibri"/>
                <a:sym typeface="Calibri"/>
              </a:rPr>
              <a:t>8</a:t>
            </a:r>
            <a:r>
              <a:rPr lang="en-US" sz="2400" b="1" i="0" u="none" strike="noStrike" cap="none" dirty="0">
                <a:solidFill>
                  <a:srgbClr val="000000"/>
                </a:solidFill>
                <a:latin typeface="Calibri"/>
                <a:ea typeface="Calibri"/>
                <a:cs typeface="Calibri"/>
                <a:sym typeface="Calibri"/>
              </a:rPr>
              <a:t>: ADDIE Model Worksheet</a:t>
            </a:r>
            <a:r>
              <a:rPr lang="en-US" sz="2400" i="0" u="none" strike="noStrike" cap="none" dirty="0">
                <a:solidFill>
                  <a:srgbClr val="000000"/>
                </a:solidFill>
                <a:latin typeface="Calibri"/>
                <a:ea typeface="Calibri"/>
                <a:cs typeface="Calibri"/>
                <a:sym typeface="Calibri"/>
              </a:rPr>
              <a:t>.</a:t>
            </a:r>
            <a:endParaRPr lang="en-US" sz="2400" i="0" u="none" strike="noStrike" cap="none" dirty="0">
              <a:solidFill>
                <a:srgbClr val="000000"/>
              </a:solidFill>
              <a:latin typeface="Calibri"/>
              <a:ea typeface="Calibri"/>
              <a:cs typeface="Calibri"/>
            </a:endParaRPr>
          </a:p>
          <a:p>
            <a:pPr marL="342900" marR="0" lvl="0" indent="-342900" algn="l" rtl="0">
              <a:lnSpc>
                <a:spcPct val="100000"/>
              </a:lnSpc>
              <a:spcBef>
                <a:spcPts val="0"/>
              </a:spcBef>
              <a:spcAft>
                <a:spcPts val="0"/>
              </a:spcAft>
              <a:buClr>
                <a:schemeClr val="tx1">
                  <a:lumMod val="50000"/>
                  <a:lumOff val="50000"/>
                </a:schemeClr>
              </a:buClr>
              <a:buSzPct val="100000"/>
              <a:buFont typeface="Arial"/>
              <a:buChar char="•"/>
            </a:pPr>
            <a:r>
              <a:rPr lang="en-US" sz="2400" i="0" u="none" strike="noStrike" cap="none" dirty="0">
                <a:solidFill>
                  <a:schemeClr val="dk1"/>
                </a:solidFill>
                <a:latin typeface="Calibri"/>
                <a:ea typeface="Calibri"/>
                <a:cs typeface="Calibri"/>
                <a:sym typeface="Calibri"/>
              </a:rPr>
              <a:t>Complete </a:t>
            </a:r>
            <a:r>
              <a:rPr lang="en-US" sz="2400" b="1" i="0" u="none" strike="noStrike" cap="none" dirty="0">
                <a:solidFill>
                  <a:schemeClr val="dk1"/>
                </a:solidFill>
                <a:latin typeface="Calibri"/>
                <a:ea typeface="Calibri"/>
                <a:cs typeface="Calibri"/>
                <a:sym typeface="Calibri"/>
              </a:rPr>
              <a:t>Handout 1</a:t>
            </a:r>
            <a:r>
              <a:rPr lang="en-US" sz="2400" b="1" dirty="0">
                <a:solidFill>
                  <a:schemeClr val="dk1"/>
                </a:solidFill>
                <a:latin typeface="Calibri"/>
                <a:ea typeface="Calibri"/>
                <a:cs typeface="Calibri"/>
                <a:sym typeface="Calibri"/>
              </a:rPr>
              <a:t>4</a:t>
            </a:r>
            <a:r>
              <a:rPr lang="en-US" sz="2400" b="1" i="0" u="none" strike="noStrike" cap="none" dirty="0">
                <a:solidFill>
                  <a:schemeClr val="dk1"/>
                </a:solidFill>
                <a:latin typeface="Calibri"/>
                <a:ea typeface="Calibri"/>
                <a:cs typeface="Calibri"/>
                <a:sym typeface="Calibri"/>
              </a:rPr>
              <a:t>: Final ADDIE Model Template</a:t>
            </a:r>
            <a:r>
              <a:rPr lang="en-US" sz="2400" i="0" u="none" strike="noStrike" cap="none" dirty="0">
                <a:solidFill>
                  <a:schemeClr val="dk1"/>
                </a:solidFill>
                <a:latin typeface="Calibri"/>
                <a:ea typeface="Calibri"/>
                <a:cs typeface="Calibri"/>
                <a:sym typeface="Calibri"/>
              </a:rPr>
              <a:t>.</a:t>
            </a:r>
            <a:endParaRPr lang="en-US" sz="2400" i="0" u="none" strike="noStrike" cap="none" dirty="0">
              <a:solidFill>
                <a:schemeClr val="dk1"/>
              </a:solidFill>
              <a:latin typeface="Calibri"/>
              <a:ea typeface="Calibri"/>
              <a:cs typeface="Calibri"/>
            </a:endParaRPr>
          </a:p>
          <a:p>
            <a:pPr marL="342900" indent="-342900">
              <a:buClr>
                <a:schemeClr val="tx1">
                  <a:lumMod val="50000"/>
                  <a:lumOff val="50000"/>
                </a:schemeClr>
              </a:buClr>
              <a:buSzPct val="100000"/>
              <a:buFont typeface="Arial"/>
              <a:buChar char="•"/>
            </a:pPr>
            <a:r>
              <a:rPr lang="en-US" sz="2400" i="0" u="none" strike="noStrike" cap="none" dirty="0">
                <a:solidFill>
                  <a:schemeClr val="dk1"/>
                </a:solidFill>
                <a:latin typeface="Calibri"/>
                <a:ea typeface="Calibri"/>
                <a:cs typeface="Calibri"/>
                <a:sym typeface="Calibri"/>
              </a:rPr>
              <a:t>Review </a:t>
            </a:r>
            <a:r>
              <a:rPr lang="en-US" sz="2400" b="1" i="0" u="none" strike="noStrike" cap="none" dirty="0">
                <a:solidFill>
                  <a:schemeClr val="dk1"/>
                </a:solidFill>
                <a:latin typeface="Calibri"/>
                <a:ea typeface="Calibri"/>
                <a:cs typeface="Calibri"/>
                <a:sym typeface="Calibri"/>
              </a:rPr>
              <a:t>Handout 1</a:t>
            </a:r>
            <a:r>
              <a:rPr lang="en-US" sz="2400" b="1" dirty="0">
                <a:solidFill>
                  <a:schemeClr val="dk1"/>
                </a:solidFill>
                <a:latin typeface="Calibri"/>
                <a:ea typeface="Calibri"/>
                <a:cs typeface="Calibri"/>
                <a:sym typeface="Calibri"/>
              </a:rPr>
              <a:t>5</a:t>
            </a:r>
            <a:r>
              <a:rPr lang="en-US" sz="2400" b="1" i="0" u="none" strike="noStrike" cap="none" dirty="0">
                <a:solidFill>
                  <a:schemeClr val="dk1"/>
                </a:solidFill>
                <a:latin typeface="Calibri"/>
                <a:ea typeface="Calibri"/>
                <a:cs typeface="Calibri"/>
                <a:sym typeface="Calibri"/>
              </a:rPr>
              <a:t>: Final ADDIE Model Rubric</a:t>
            </a:r>
            <a:r>
              <a:rPr lang="en-US" sz="2400" b="0" i="0" u="none" strike="noStrike" cap="none" dirty="0">
                <a:solidFill>
                  <a:schemeClr val="dk1"/>
                </a:solidFill>
                <a:latin typeface="Calibri"/>
                <a:ea typeface="Calibri"/>
                <a:cs typeface="Calibri"/>
                <a:sym typeface="Calibri"/>
              </a:rPr>
              <a:t>.</a:t>
            </a:r>
            <a:r>
              <a:rPr lang="en-US" sz="2400" dirty="0">
                <a:solidFill>
                  <a:schemeClr val="dk1"/>
                </a:solidFill>
                <a:latin typeface="Calibri"/>
                <a:ea typeface="Calibri"/>
                <a:cs typeface="Calibri"/>
                <a:sym typeface="Calibri"/>
              </a:rPr>
              <a:t> </a:t>
            </a:r>
            <a:endParaRPr lang="en-US" sz="2400" b="0" i="0" u="none" strike="noStrike" cap="none" dirty="0">
              <a:solidFill>
                <a:srgbClr val="000000"/>
              </a:solidFill>
              <a:latin typeface="Calibri"/>
              <a:ea typeface="Calibri"/>
              <a:cs typeface="Calibri"/>
            </a:endParaRPr>
          </a:p>
          <a:p>
            <a:pPr marL="342900" marR="0" lvl="0" indent="-342900" algn="l" rtl="0">
              <a:lnSpc>
                <a:spcPct val="100000"/>
              </a:lnSpc>
              <a:spcBef>
                <a:spcPts val="0"/>
              </a:spcBef>
              <a:spcAft>
                <a:spcPts val="0"/>
              </a:spcAft>
              <a:buClr>
                <a:schemeClr val="tx1">
                  <a:lumMod val="50000"/>
                  <a:lumOff val="50000"/>
                </a:schemeClr>
              </a:buClr>
              <a:buSzPct val="100000"/>
              <a:buFont typeface="Arial"/>
              <a:buChar char="•"/>
            </a:pPr>
            <a:r>
              <a:rPr lang="en-US" sz="2400" b="0" i="0" u="none" strike="noStrike" cap="none" dirty="0">
                <a:solidFill>
                  <a:schemeClr val="dk1"/>
                </a:solidFill>
                <a:latin typeface="Calibri"/>
                <a:ea typeface="Calibri"/>
                <a:cs typeface="Calibri"/>
                <a:sym typeface="Calibri"/>
              </a:rPr>
              <a:t>Share any questions with your pair or small group and then with </a:t>
            </a:r>
            <a:r>
              <a:rPr lang="en-US" sz="2400" b="0" i="0" u="none" strike="noStrike" cap="none">
                <a:solidFill>
                  <a:schemeClr val="dk1"/>
                </a:solidFill>
                <a:latin typeface="Calibri"/>
                <a:ea typeface="Calibri"/>
                <a:cs typeface="Calibri"/>
                <a:sym typeface="Calibri"/>
              </a:rPr>
              <a:t>the whole group</a:t>
            </a:r>
            <a:r>
              <a:rPr lang="en-US" sz="2400" b="0" i="0" u="none" strike="noStrike" cap="none" dirty="0">
                <a:solidFill>
                  <a:schemeClr val="dk1"/>
                </a:solidFill>
                <a:latin typeface="Calibri"/>
                <a:ea typeface="Calibri"/>
                <a:cs typeface="Calibri"/>
                <a:sym typeface="Calibri"/>
              </a:rPr>
              <a:t>.</a:t>
            </a:r>
            <a:endParaRPr lang="en-US" sz="2400" b="0" i="0" u="none" strike="noStrike" cap="none" dirty="0">
              <a:solidFill>
                <a:schemeClr val="dk1"/>
              </a:solidFill>
              <a:latin typeface="Calibri"/>
              <a:ea typeface="Calibri"/>
              <a:cs typeface="Calibri"/>
            </a:endParaRPr>
          </a:p>
        </p:txBody>
      </p:sp>
      <p:sp>
        <p:nvSpPr>
          <p:cNvPr id="2" name="Slide Number Placeholder 1">
            <a:extLst>
              <a:ext uri="{FF2B5EF4-FFF2-40B4-BE49-F238E27FC236}">
                <a16:creationId xmlns:a16="http://schemas.microsoft.com/office/drawing/2014/main" id="{39E45B06-F5FD-2743-76EB-83F5836EF8C5}"/>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42</a:t>
            </a:fld>
            <a:endParaRPr lang="en-US" dirty="0"/>
          </a:p>
        </p:txBody>
      </p:sp>
    </p:spTree>
    <p:extLst>
      <p:ext uri="{BB962C8B-B14F-4D97-AF65-F5344CB8AC3E}">
        <p14:creationId xmlns:p14="http://schemas.microsoft.com/office/powerpoint/2010/main" val="3777858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9EC87-E289-42FA-F9FA-4FDEB9FAF6E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E97DE34-9B10-966B-8AE0-F1C20A7AEFB7}"/>
              </a:ext>
            </a:extLst>
          </p:cNvPr>
          <p:cNvSpPr txBox="1"/>
          <p:nvPr/>
        </p:nvSpPr>
        <p:spPr>
          <a:xfrm>
            <a:off x="1085088" y="1194816"/>
            <a:ext cx="9717024" cy="584775"/>
          </a:xfrm>
          <a:prstGeom prst="rect">
            <a:avLst/>
          </a:prstGeom>
          <a:noFill/>
        </p:spPr>
        <p:txBody>
          <a:bodyPr wrap="square">
            <a:spAutoFit/>
          </a:bodyPr>
          <a:lstStyle/>
          <a:p>
            <a:pPr lvl="0">
              <a:buClr>
                <a:schemeClr val="dk1"/>
              </a:buClr>
              <a:buSzPts val="2400"/>
            </a:pPr>
            <a:r>
              <a:rPr lang="en-US" sz="3200" b="1" dirty="0">
                <a:latin typeface="Calibri"/>
                <a:ea typeface="Calibri"/>
                <a:cs typeface="Calibri"/>
                <a:sym typeface="Calibri"/>
              </a:rPr>
              <a:t>Reflect, Plan, and Implement </a:t>
            </a:r>
            <a:endParaRPr lang="en-US" sz="3200" dirty="0"/>
          </a:p>
        </p:txBody>
      </p:sp>
      <p:sp>
        <p:nvSpPr>
          <p:cNvPr id="3" name="Google Shape;375;p67">
            <a:extLst>
              <a:ext uri="{FF2B5EF4-FFF2-40B4-BE49-F238E27FC236}">
                <a16:creationId xmlns:a16="http://schemas.microsoft.com/office/drawing/2014/main" id="{4BD7A3A4-1EA6-F242-52F7-9B0D8CA31731}"/>
              </a:ext>
            </a:extLst>
          </p:cNvPr>
          <p:cNvSpPr txBox="1"/>
          <p:nvPr/>
        </p:nvSpPr>
        <p:spPr>
          <a:xfrm>
            <a:off x="2157984" y="2231136"/>
            <a:ext cx="8644128" cy="38471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lang="en-US" sz="2800" b="1" i="0" u="none" strike="noStrike" cap="non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2000"/>
              <a:buNone/>
            </a:pPr>
            <a:r>
              <a:rPr lang="en-US" sz="2400" b="1" dirty="0">
                <a:latin typeface="Calibri"/>
                <a:ea typeface="Calibri"/>
                <a:cs typeface="Calibri"/>
                <a:sym typeface="Calibri"/>
              </a:rPr>
              <a:t>Handout 16: Sample ADDIE Tasks and Deliverables</a:t>
            </a:r>
            <a:r>
              <a:rPr lang="en-US" sz="2400" dirty="0">
                <a:latin typeface="Calibri"/>
                <a:ea typeface="Calibri"/>
                <a:cs typeface="Calibri"/>
                <a:sym typeface="Calibri"/>
              </a:rPr>
              <a:t>. This will be helpful for developing the Final ADDIE Model. </a:t>
            </a:r>
          </a:p>
          <a:p>
            <a:pPr marL="0" lvl="0" indent="0" algn="l" rtl="0">
              <a:lnSpc>
                <a:spcPct val="100000"/>
              </a:lnSpc>
              <a:spcBef>
                <a:spcPts val="0"/>
              </a:spcBef>
              <a:spcAft>
                <a:spcPts val="0"/>
              </a:spcAft>
              <a:buClr>
                <a:schemeClr val="dk1"/>
              </a:buClr>
              <a:buSzPts val="2000"/>
              <a:buNone/>
            </a:pPr>
            <a:endParaRPr lang="en-US" sz="2400" dirty="0">
              <a:latin typeface="Calibri"/>
              <a:ea typeface="Calibri"/>
              <a:cs typeface="Calibri"/>
              <a:sym typeface="Calibri"/>
            </a:endParaRPr>
          </a:p>
          <a:p>
            <a:pPr marL="0" lvl="0" indent="0" algn="l" rtl="0">
              <a:lnSpc>
                <a:spcPct val="100000"/>
              </a:lnSpc>
              <a:spcBef>
                <a:spcPts val="0"/>
              </a:spcBef>
              <a:spcAft>
                <a:spcPts val="0"/>
              </a:spcAft>
              <a:buSzPts val="2000"/>
              <a:buNone/>
            </a:pPr>
            <a:r>
              <a:rPr lang="en-US" sz="2400" b="1" dirty="0">
                <a:latin typeface="Calibri"/>
                <a:ea typeface="Calibri"/>
                <a:cs typeface="Calibri"/>
                <a:sym typeface="Calibri"/>
              </a:rPr>
              <a:t>BRIDGE TO PRACTICE PROJECTS: </a:t>
            </a:r>
            <a:r>
              <a:rPr lang="en-US" sz="2400" dirty="0">
                <a:latin typeface="Calibri"/>
                <a:ea typeface="Calibri"/>
                <a:cs typeface="Calibri"/>
                <a:sym typeface="Calibri"/>
              </a:rPr>
              <a:t>Complete </a:t>
            </a:r>
            <a:r>
              <a:rPr lang="en-US" sz="2400" b="1" dirty="0">
                <a:latin typeface="Calibri"/>
                <a:ea typeface="Calibri"/>
                <a:cs typeface="Calibri"/>
                <a:sym typeface="Calibri"/>
              </a:rPr>
              <a:t>Handout 12: Needs Assessment Survey Template</a:t>
            </a:r>
            <a:r>
              <a:rPr lang="en-US" sz="2400" dirty="0">
                <a:latin typeface="Calibri"/>
                <a:ea typeface="Calibri"/>
                <a:cs typeface="Calibri"/>
                <a:sym typeface="Calibri"/>
              </a:rPr>
              <a:t> and complete Final ADDIE Model using </a:t>
            </a:r>
            <a:r>
              <a:rPr lang="en-US" sz="2400" b="1" dirty="0">
                <a:latin typeface="Calibri"/>
                <a:ea typeface="Calibri"/>
                <a:cs typeface="Calibri"/>
                <a:sym typeface="Calibri"/>
              </a:rPr>
              <a:t>Handout 14: Final ADDIE Model Template.</a:t>
            </a:r>
            <a:endParaRPr lang="en-US" sz="2400" b="1" dirty="0"/>
          </a:p>
          <a:p>
            <a:pPr marL="0" lvl="0" indent="0" algn="l" rtl="0">
              <a:lnSpc>
                <a:spcPct val="100000"/>
              </a:lnSpc>
              <a:spcBef>
                <a:spcPts val="0"/>
              </a:spcBef>
              <a:spcAft>
                <a:spcPts val="0"/>
              </a:spcAft>
              <a:buClr>
                <a:schemeClr val="dk1"/>
              </a:buClr>
              <a:buSzPts val="2000"/>
              <a:buNone/>
            </a:pPr>
            <a:endParaRPr lang="en-US" sz="2400" b="1" dirty="0">
              <a:latin typeface="Calibri"/>
              <a:ea typeface="Calibri"/>
              <a:cs typeface="Calibri"/>
              <a:sym typeface="Calibri"/>
            </a:endParaRPr>
          </a:p>
          <a:p>
            <a:pPr marL="0" lvl="0" indent="0" algn="l" rtl="0">
              <a:lnSpc>
                <a:spcPct val="100000"/>
              </a:lnSpc>
              <a:spcBef>
                <a:spcPts val="0"/>
              </a:spcBef>
              <a:spcAft>
                <a:spcPts val="0"/>
              </a:spcAft>
              <a:buClr>
                <a:schemeClr val="dk1"/>
              </a:buClr>
              <a:buSzPts val="2000"/>
              <a:buNone/>
            </a:pPr>
            <a:r>
              <a:rPr lang="en-US" sz="2400" b="1" u="sng" dirty="0">
                <a:solidFill>
                  <a:schemeClr val="hlink"/>
                </a:solidFill>
                <a:latin typeface="Calibri"/>
                <a:ea typeface="Calibri"/>
                <a:cs typeface="Calibri"/>
                <a:sym typeface="Calibri"/>
                <a:hlinkClick r:id="rId3"/>
              </a:rPr>
              <a:t>Video 4: Principal Coach Support</a:t>
            </a:r>
            <a:r>
              <a:rPr lang="en-US" sz="2400" b="1" dirty="0">
                <a:latin typeface="Calibri"/>
                <a:ea typeface="Calibri"/>
                <a:cs typeface="Calibri"/>
                <a:sym typeface="Calibri"/>
              </a:rPr>
              <a:t>.</a:t>
            </a:r>
            <a:r>
              <a:rPr lang="en-US" sz="2400" dirty="0">
                <a:latin typeface="Calibri"/>
                <a:ea typeface="Calibri"/>
                <a:cs typeface="Calibri"/>
                <a:sym typeface="Calibri"/>
              </a:rPr>
              <a:t> Be prepared to debrief at the beginning of Session 7.</a:t>
            </a:r>
            <a:endParaRPr lang="en-US" sz="2400" dirty="0"/>
          </a:p>
        </p:txBody>
      </p:sp>
      <p:pic>
        <p:nvPicPr>
          <p:cNvPr id="2" name="Google Shape;560;p36">
            <a:extLst>
              <a:ext uri="{FF2B5EF4-FFF2-40B4-BE49-F238E27FC236}">
                <a16:creationId xmlns:a16="http://schemas.microsoft.com/office/drawing/2014/main" id="{E2E6C529-5804-E85C-3C49-0BA4FAAB22CC}"/>
              </a:ext>
            </a:extLst>
          </p:cNvPr>
          <p:cNvPicPr preferRelativeResize="0"/>
          <p:nvPr/>
        </p:nvPicPr>
        <p:blipFill rotWithShape="1">
          <a:blip r:embed="rId4">
            <a:alphaModFix/>
          </a:blip>
          <a:srcRect/>
          <a:stretch/>
        </p:blipFill>
        <p:spPr>
          <a:xfrm>
            <a:off x="475488" y="1194816"/>
            <a:ext cx="487017" cy="586636"/>
          </a:xfrm>
          <a:prstGeom prst="rect">
            <a:avLst/>
          </a:prstGeom>
          <a:noFill/>
          <a:ln>
            <a:noFill/>
          </a:ln>
        </p:spPr>
      </p:pic>
      <p:sp>
        <p:nvSpPr>
          <p:cNvPr id="4" name="TextBox 3">
            <a:extLst>
              <a:ext uri="{FF2B5EF4-FFF2-40B4-BE49-F238E27FC236}">
                <a16:creationId xmlns:a16="http://schemas.microsoft.com/office/drawing/2014/main" id="{F39C63DB-36EB-A7D5-9EDD-2D6FADA137B8}"/>
              </a:ext>
            </a:extLst>
          </p:cNvPr>
          <p:cNvSpPr txBox="1"/>
          <p:nvPr/>
        </p:nvSpPr>
        <p:spPr>
          <a:xfrm>
            <a:off x="659751" y="1998671"/>
            <a:ext cx="9534144" cy="461665"/>
          </a:xfrm>
          <a:prstGeom prst="rect">
            <a:avLst/>
          </a:prstGeom>
          <a:noFill/>
        </p:spPr>
        <p:txBody>
          <a:bodyPr wrap="square" rtlCol="0">
            <a:spAutoFit/>
          </a:bodyPr>
          <a:lstStyle/>
          <a:p>
            <a:r>
              <a:rPr lang="en-US" sz="2400" b="1" dirty="0"/>
              <a:t>Post-Session Reflection, Planning, and Implementation</a:t>
            </a:r>
          </a:p>
        </p:txBody>
      </p:sp>
      <p:sp>
        <p:nvSpPr>
          <p:cNvPr id="6" name="TextBox 5">
            <a:extLst>
              <a:ext uri="{FF2B5EF4-FFF2-40B4-BE49-F238E27FC236}">
                <a16:creationId xmlns:a16="http://schemas.microsoft.com/office/drawing/2014/main" id="{795A9A19-2533-AC05-DF9C-7F07D38F464E}"/>
              </a:ext>
            </a:extLst>
          </p:cNvPr>
          <p:cNvSpPr txBox="1"/>
          <p:nvPr/>
        </p:nvSpPr>
        <p:spPr>
          <a:xfrm>
            <a:off x="658368" y="2777320"/>
            <a:ext cx="1280160" cy="523220"/>
          </a:xfrm>
          <a:prstGeom prst="rect">
            <a:avLst/>
          </a:prstGeom>
          <a:noFill/>
        </p:spPr>
        <p:txBody>
          <a:bodyPr wrap="square">
            <a:spAutoFit/>
          </a:bodyPr>
          <a:lstStyle/>
          <a:p>
            <a:r>
              <a:rPr lang="en-US" sz="2800" b="1" i="0" u="none" strike="noStrike" cap="none" dirty="0">
                <a:solidFill>
                  <a:srgbClr val="000000"/>
                </a:solidFill>
                <a:latin typeface="Arial"/>
                <a:ea typeface="Arial"/>
                <a:cs typeface="Arial"/>
                <a:sym typeface="Arial"/>
              </a:rPr>
              <a:t>READ</a:t>
            </a:r>
            <a:endParaRPr lang="en-US" sz="2800" dirty="0"/>
          </a:p>
        </p:txBody>
      </p:sp>
      <p:sp>
        <p:nvSpPr>
          <p:cNvPr id="8" name="Google Shape;562;p36">
            <a:extLst>
              <a:ext uri="{FF2B5EF4-FFF2-40B4-BE49-F238E27FC236}">
                <a16:creationId xmlns:a16="http://schemas.microsoft.com/office/drawing/2014/main" id="{2CDD6309-184D-8300-0AD2-C081DC3AC3C8}"/>
              </a:ext>
            </a:extLst>
          </p:cNvPr>
          <p:cNvSpPr txBox="1"/>
          <p:nvPr/>
        </p:nvSpPr>
        <p:spPr>
          <a:xfrm>
            <a:off x="816864" y="3938017"/>
            <a:ext cx="96316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DO</a:t>
            </a:r>
            <a:endParaRPr sz="2800" b="1" i="0" u="none" strike="noStrike" cap="none" dirty="0">
              <a:solidFill>
                <a:srgbClr val="000000"/>
              </a:solidFill>
              <a:latin typeface="Arial"/>
              <a:ea typeface="Arial"/>
              <a:cs typeface="Arial"/>
              <a:sym typeface="Arial"/>
            </a:endParaRPr>
          </a:p>
        </p:txBody>
      </p:sp>
      <p:sp>
        <p:nvSpPr>
          <p:cNvPr id="9" name="Google Shape;563;p36">
            <a:extLst>
              <a:ext uri="{FF2B5EF4-FFF2-40B4-BE49-F238E27FC236}">
                <a16:creationId xmlns:a16="http://schemas.microsoft.com/office/drawing/2014/main" id="{0B1D95E5-497E-17DD-2EB0-3392784CAE04}"/>
              </a:ext>
            </a:extLst>
          </p:cNvPr>
          <p:cNvSpPr txBox="1"/>
          <p:nvPr/>
        </p:nvSpPr>
        <p:spPr>
          <a:xfrm>
            <a:off x="353568" y="5242560"/>
            <a:ext cx="158495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WATCH</a:t>
            </a:r>
            <a:endParaRPr sz="2800" b="1" i="0" u="none" strike="noStrike" cap="none" dirty="0">
              <a:solidFill>
                <a:srgbClr val="000000"/>
              </a:solidFill>
              <a:latin typeface="Arial"/>
              <a:ea typeface="Arial"/>
              <a:cs typeface="Arial"/>
              <a:sym typeface="Arial"/>
            </a:endParaRPr>
          </a:p>
        </p:txBody>
      </p:sp>
      <p:sp>
        <p:nvSpPr>
          <p:cNvPr id="5" name="Slide Number Placeholder 4">
            <a:extLst>
              <a:ext uri="{FF2B5EF4-FFF2-40B4-BE49-F238E27FC236}">
                <a16:creationId xmlns:a16="http://schemas.microsoft.com/office/drawing/2014/main" id="{7726305A-98E6-8996-B237-524AAC5DAE91}"/>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43</a:t>
            </a:fld>
            <a:endParaRPr lang="en-US" dirty="0"/>
          </a:p>
        </p:txBody>
      </p:sp>
    </p:spTree>
    <p:extLst>
      <p:ext uri="{BB962C8B-B14F-4D97-AF65-F5344CB8AC3E}">
        <p14:creationId xmlns:p14="http://schemas.microsoft.com/office/powerpoint/2010/main" val="1801720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44</a:t>
            </a:fld>
            <a:endParaRPr dirty="0"/>
          </a:p>
        </p:txBody>
      </p:sp>
      <p:sp>
        <p:nvSpPr>
          <p:cNvPr id="4" name="Google Shape;653;p37">
            <a:extLst>
              <a:ext uri="{FF2B5EF4-FFF2-40B4-BE49-F238E27FC236}">
                <a16:creationId xmlns:a16="http://schemas.microsoft.com/office/drawing/2014/main" id="{01E31DE2-5811-8A70-F64C-E178565DB15C}"/>
              </a:ext>
            </a:extLst>
          </p:cNvPr>
          <p:cNvSpPr txBox="1"/>
          <p:nvPr/>
        </p:nvSpPr>
        <p:spPr>
          <a:xfrm>
            <a:off x="2027476" y="3041985"/>
            <a:ext cx="382819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dk1"/>
                </a:solidFill>
                <a:latin typeface="Calibri"/>
                <a:ea typeface="Calibri"/>
                <a:cs typeface="Calibri"/>
                <a:sym typeface="Calibri"/>
              </a:rPr>
              <a:t>Questions?</a:t>
            </a:r>
            <a:endParaRPr sz="1400" b="0" i="0" u="none" strike="noStrike" cap="none" dirty="0">
              <a:solidFill>
                <a:srgbClr val="000000"/>
              </a:solidFill>
              <a:latin typeface="Arial"/>
              <a:ea typeface="Arial"/>
              <a:cs typeface="Arial"/>
              <a:sym typeface="Arial"/>
            </a:endParaRPr>
          </a:p>
        </p:txBody>
      </p:sp>
      <p:pic>
        <p:nvPicPr>
          <p:cNvPr id="5" name="Google Shape;654;p37" descr="Questions with solid fill">
            <a:extLst>
              <a:ext uri="{FF2B5EF4-FFF2-40B4-BE49-F238E27FC236}">
                <a16:creationId xmlns:a16="http://schemas.microsoft.com/office/drawing/2014/main" id="{7D276CA7-4BCA-9642-7F2E-C2C05266EE9A}"/>
              </a:ext>
            </a:extLst>
          </p:cNvPr>
          <p:cNvPicPr preferRelativeResize="0"/>
          <p:nvPr/>
        </p:nvPicPr>
        <p:blipFill rotWithShape="1">
          <a:blip r:embed="rId4">
            <a:alphaModFix/>
          </a:blip>
          <a:srcRect/>
          <a:stretch/>
        </p:blipFill>
        <p:spPr>
          <a:xfrm>
            <a:off x="5919448" y="1906424"/>
            <a:ext cx="3102078" cy="3102078"/>
          </a:xfrm>
          <a:prstGeom prst="rect">
            <a:avLst/>
          </a:prstGeom>
          <a:noFill/>
          <a:ln>
            <a:noFill/>
          </a:ln>
        </p:spPr>
      </p:pic>
    </p:spTree>
    <p:extLst>
      <p:ext uri="{BB962C8B-B14F-4D97-AF65-F5344CB8AC3E}">
        <p14:creationId xmlns:p14="http://schemas.microsoft.com/office/powerpoint/2010/main" val="1187607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9CF41509-D238-2B99-0F5E-5192A159029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3" name="Picture 12" descr="A purple and black rectangle&#10;&#10;Description automatically generated">
            <a:extLst>
              <a:ext uri="{FF2B5EF4-FFF2-40B4-BE49-F238E27FC236}">
                <a16:creationId xmlns:a16="http://schemas.microsoft.com/office/drawing/2014/main" id="{67C72566-4B5E-76F9-DA67-44CB5644C3CF}"/>
              </a:ext>
            </a:extLst>
          </p:cNvPr>
          <p:cNvPicPr>
            <a:picLocks noChangeAspect="1"/>
          </p:cNvPicPr>
          <p:nvPr/>
        </p:nvPicPr>
        <p:blipFill rotWithShape="1">
          <a:blip r:embed="rId5">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pic>
        <p:nvPicPr>
          <p:cNvPr id="4" name="Google Shape;281;g10083df9ad4_0_54" descr="Graphic of a projector screen.">
            <a:extLst>
              <a:ext uri="{FF2B5EF4-FFF2-40B4-BE49-F238E27FC236}">
                <a16:creationId xmlns:a16="http://schemas.microsoft.com/office/drawing/2014/main" id="{0F6A40CF-3DFB-F531-B773-03611F1482DB}"/>
              </a:ext>
            </a:extLst>
          </p:cNvPr>
          <p:cNvPicPr preferRelativeResize="0"/>
          <p:nvPr/>
        </p:nvPicPr>
        <p:blipFill rotWithShape="1">
          <a:blip r:embed="rId6">
            <a:alphaModFix/>
          </a:blip>
          <a:srcRect/>
          <a:stretch/>
        </p:blipFill>
        <p:spPr>
          <a:xfrm>
            <a:off x="3494203" y="1149532"/>
            <a:ext cx="5203595" cy="4760324"/>
          </a:xfrm>
          <a:prstGeom prst="rect">
            <a:avLst/>
          </a:prstGeom>
          <a:noFill/>
          <a:ln>
            <a:noFill/>
          </a:ln>
        </p:spPr>
      </p:pic>
      <p:sp>
        <p:nvSpPr>
          <p:cNvPr id="5" name="Google Shape;282;g10083df9ad4_0_54">
            <a:extLst>
              <a:ext uri="{FF2B5EF4-FFF2-40B4-BE49-F238E27FC236}">
                <a16:creationId xmlns:a16="http://schemas.microsoft.com/office/drawing/2014/main" id="{F6AB5265-74BC-EE5C-D25A-9D65D687F7B5}"/>
              </a:ext>
            </a:extLst>
          </p:cNvPr>
          <p:cNvSpPr txBox="1"/>
          <p:nvPr/>
        </p:nvSpPr>
        <p:spPr>
          <a:xfrm>
            <a:off x="3885415" y="2391510"/>
            <a:ext cx="4421171" cy="12618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We have completed </a:t>
            </a:r>
            <a:endParaRPr sz="3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Session 6</a:t>
            </a:r>
            <a:endParaRPr sz="3800" b="0" i="0" u="none" strike="noStrike" cap="none" dirty="0">
              <a:solidFill>
                <a:srgbClr val="000000"/>
              </a:solidFill>
              <a:latin typeface="Arial"/>
              <a:ea typeface="Arial"/>
              <a:cs typeface="Arial"/>
              <a:sym typeface="Arial"/>
            </a:endParaRPr>
          </a:p>
        </p:txBody>
      </p:sp>
      <p:sp>
        <p:nvSpPr>
          <p:cNvPr id="10" name="Google Shape;283;g10083df9ad4_0_54">
            <a:extLst>
              <a:ext uri="{FF2B5EF4-FFF2-40B4-BE49-F238E27FC236}">
                <a16:creationId xmlns:a16="http://schemas.microsoft.com/office/drawing/2014/main" id="{AD0E0703-CD7E-A1BC-333A-E5C73EBA2C1E}"/>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45</a:t>
            </a:fld>
            <a:endParaRPr dirty="0"/>
          </a:p>
        </p:txBody>
      </p:sp>
      <p:pic>
        <p:nvPicPr>
          <p:cNvPr id="2" name="Picture 1" descr="A black background with white text&#10;&#10;Description automatically generated">
            <a:extLst>
              <a:ext uri="{FF2B5EF4-FFF2-40B4-BE49-F238E27FC236}">
                <a16:creationId xmlns:a16="http://schemas.microsoft.com/office/drawing/2014/main" id="{08C19C1B-E411-7B34-5C6C-3B04A8D10560}"/>
              </a:ext>
            </a:extLst>
          </p:cNvPr>
          <p:cNvPicPr/>
          <p:nvPr/>
        </p:nvPicPr>
        <p:blipFill rotWithShape="1">
          <a:blip r:embed="rId7">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6963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5</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70" y="1126717"/>
            <a:ext cx="821455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Define and Discuss Session Goals and Content</a:t>
            </a:r>
            <a:endParaRPr sz="1600" b="0" i="0" u="none" strike="noStrike" cap="none" dirty="0">
              <a:solidFill>
                <a:srgbClr val="000000"/>
              </a:solidFill>
              <a:latin typeface="Trebuchet MS" panose="020B0603020202020204" pitchFamily="34" charset="0"/>
              <a:ea typeface="Arial"/>
              <a:cs typeface="Arial"/>
              <a:sym typeface="Arial"/>
            </a:endParaRPr>
          </a:p>
        </p:txBody>
      </p:sp>
      <p:pic>
        <p:nvPicPr>
          <p:cNvPr id="9" name="Google Shape;327;p12">
            <a:extLst>
              <a:ext uri="{FF2B5EF4-FFF2-40B4-BE49-F238E27FC236}">
                <a16:creationId xmlns:a16="http://schemas.microsoft.com/office/drawing/2014/main" id="{3BB6B622-9A2E-E66C-30E8-D372E59C96CE}"/>
              </a:ext>
            </a:extLst>
          </p:cNvPr>
          <p:cNvPicPr preferRelativeResize="0"/>
          <p:nvPr/>
        </p:nvPicPr>
        <p:blipFill rotWithShape="1">
          <a:blip r:embed="rId3">
            <a:alphaModFix/>
          </a:blip>
          <a:srcRect/>
          <a:stretch/>
        </p:blipFill>
        <p:spPr>
          <a:xfrm>
            <a:off x="1443387" y="1197473"/>
            <a:ext cx="551991" cy="461665"/>
          </a:xfrm>
          <a:prstGeom prst="rect">
            <a:avLst/>
          </a:prstGeom>
          <a:noFill/>
          <a:ln>
            <a:noFill/>
          </a:ln>
        </p:spPr>
      </p:pic>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430078" y="2652055"/>
            <a:ext cx="9201346" cy="307922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l" rtl="0">
              <a:lnSpc>
                <a:spcPct val="12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Learn how to select and apply appropriate methods to support effective teacher practice and growth in a variety of settings.</a:t>
            </a:r>
          </a:p>
          <a:p>
            <a:pPr marL="342900" lvl="0" indent="-342900" algn="l" rtl="0">
              <a:lnSpc>
                <a:spcPct val="12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Learn how to identify and apply scaffolding strategies that address the strengths and needs of individual teachers.</a:t>
            </a:r>
          </a:p>
          <a:p>
            <a:pPr marL="342900" indent="-342900">
              <a:lnSpc>
                <a:spcPct val="120000"/>
              </a:lnSpc>
              <a:spcBef>
                <a:spcPts val="0"/>
              </a:spcBef>
              <a:buClr>
                <a:schemeClr val="tx1">
                  <a:lumMod val="50000"/>
                  <a:lumOff val="50000"/>
                </a:schemeClr>
              </a:buClr>
              <a:buSzPct val="100000"/>
            </a:pPr>
            <a:r>
              <a:rPr lang="en-US" sz="2400" dirty="0">
                <a:latin typeface="Calibri"/>
                <a:ea typeface="Calibri"/>
                <a:cs typeface="Calibri"/>
                <a:sym typeface="Calibri"/>
              </a:rPr>
              <a:t>Learn how to identify and apply appropriate strategies and resources for planning, facilitating, and evaluating professional learning aligned with school and district goals. </a:t>
            </a:r>
            <a:endParaRPr lang="en-US" sz="2800" dirty="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30078" y="1729894"/>
            <a:ext cx="8686801" cy="9221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Goals for Today</a:t>
            </a:r>
            <a:endParaRPr sz="3200" dirty="0">
              <a:latin typeface="Trebuchet MS" panose="020B0603020202020204" pitchFamily="34" charset="0"/>
            </a:endParaRPr>
          </a:p>
        </p:txBody>
      </p:sp>
    </p:spTree>
    <p:extLst>
      <p:ext uri="{BB962C8B-B14F-4D97-AF65-F5344CB8AC3E}">
        <p14:creationId xmlns:p14="http://schemas.microsoft.com/office/powerpoint/2010/main" val="181980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6</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755648" y="993686"/>
            <a:ext cx="8440974" cy="523180"/>
          </a:xfrm>
          <a:prstGeom prst="rect">
            <a:avLst/>
          </a:prstGeom>
          <a:noFill/>
          <a:ln>
            <a:noFill/>
          </a:ln>
        </p:spPr>
        <p:txBody>
          <a:bodyPr spcFirstLastPara="1" wrap="square" lIns="91425" tIns="45700" rIns="91425" bIns="45700" anchor="t" anchorCtr="0">
            <a:spAutoFit/>
          </a:bodyPr>
          <a:lstStyle/>
          <a:p>
            <a:pPr lvl="0">
              <a:buClr>
                <a:srgbClr val="000000"/>
              </a:buClr>
              <a:buSzPts val="2400"/>
            </a:pPr>
            <a:r>
              <a:rPr lang="en-US" sz="2800" b="1" i="0" u="none" strike="noStrike" cap="none" dirty="0">
                <a:solidFill>
                  <a:schemeClr val="dk1"/>
                </a:solidFill>
                <a:latin typeface="Trebuchet MS" panose="020B0603020202020204" pitchFamily="34" charset="0"/>
                <a:ea typeface="Calibri"/>
                <a:cs typeface="Calibri"/>
                <a:sym typeface="Calibri"/>
              </a:rPr>
              <a:t>Debrief</a:t>
            </a:r>
            <a:endParaRPr sz="1600" b="0" i="0" u="none" strike="noStrike" cap="none" dirty="0">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092708" y="2194560"/>
            <a:ext cx="9753599" cy="37551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20000"/>
              </a:lnSpc>
              <a:spcBef>
                <a:spcPts val="0"/>
              </a:spcBef>
              <a:spcAft>
                <a:spcPts val="0"/>
              </a:spcAft>
              <a:buClr>
                <a:schemeClr val="dk1"/>
              </a:buClr>
              <a:buSzPts val="1100"/>
              <a:buFont typeface="Arial"/>
              <a:buNone/>
            </a:pPr>
            <a:r>
              <a:rPr lang="en-US" sz="2200" b="1" dirty="0">
                <a:latin typeface="Calibri"/>
                <a:ea typeface="Calibri"/>
                <a:cs typeface="Calibri"/>
                <a:sym typeface="Calibri"/>
              </a:rPr>
              <a:t>Handout 7: Professional Development Needs Assessment Survey Instrument</a:t>
            </a:r>
            <a:br>
              <a:rPr lang="en-US" sz="2200" b="1" dirty="0">
                <a:latin typeface="Calibri"/>
                <a:ea typeface="Calibri"/>
                <a:cs typeface="Calibri"/>
                <a:sym typeface="Calibri"/>
              </a:rPr>
            </a:br>
            <a:r>
              <a:rPr lang="en-US" sz="2200" dirty="0">
                <a:latin typeface="Calibri"/>
                <a:cs typeface="Calibri"/>
                <a:sym typeface="Calibri"/>
              </a:rPr>
              <a:t>Share important aspects of the adult learner characteristics and learning practices and how those are important to coaching. Discuss any initial thoughts you have about the Professional Development Needs Assessment Survey Instrument.</a:t>
            </a:r>
          </a:p>
          <a:p>
            <a:pPr marL="0" lvl="0" indent="0" algn="l" rtl="0">
              <a:lnSpc>
                <a:spcPct val="120000"/>
              </a:lnSpc>
              <a:spcBef>
                <a:spcPts val="0"/>
              </a:spcBef>
              <a:spcAft>
                <a:spcPts val="0"/>
              </a:spcAft>
              <a:buClr>
                <a:schemeClr val="tx1">
                  <a:lumMod val="50000"/>
                  <a:lumOff val="50000"/>
                </a:schemeClr>
              </a:buClr>
              <a:buSzPts val="3200"/>
              <a:buNone/>
            </a:pPr>
            <a:r>
              <a:rPr lang="en-US" sz="2200" b="1" dirty="0">
                <a:latin typeface="Calibri"/>
                <a:ea typeface="Calibri"/>
                <a:cs typeface="Calibri"/>
                <a:sym typeface="Calibri"/>
              </a:rPr>
              <a:t>Self-Study 1: Video 6</a:t>
            </a:r>
            <a:r>
              <a:rPr lang="en-US" sz="2200" b="1">
                <a:latin typeface="Calibri"/>
                <a:ea typeface="Calibri"/>
                <a:cs typeface="Calibri"/>
                <a:sym typeface="Calibri"/>
              </a:rPr>
              <a:t>: Video Viewing </a:t>
            </a:r>
            <a:r>
              <a:rPr lang="en-US" sz="2200" b="1" dirty="0">
                <a:latin typeface="Calibri"/>
                <a:ea typeface="Calibri"/>
                <a:cs typeface="Calibri"/>
                <a:sym typeface="Calibri"/>
              </a:rPr>
              <a:t>Guide for The ADDIE Model Process</a:t>
            </a:r>
          </a:p>
          <a:p>
            <a:pPr marL="285750" indent="-285750">
              <a:lnSpc>
                <a:spcPct val="120000"/>
              </a:lnSpc>
              <a:spcBef>
                <a:spcPts val="0"/>
              </a:spcBef>
              <a:buClr>
                <a:schemeClr val="tx1">
                  <a:lumMod val="50000"/>
                  <a:lumOff val="50000"/>
                </a:schemeClr>
              </a:buClr>
              <a:buSzPct val="100000"/>
            </a:pPr>
            <a:r>
              <a:rPr lang="en-US" sz="2200" dirty="0">
                <a:latin typeface="Calibri"/>
                <a:ea typeface="Calibri"/>
                <a:cs typeface="Calibri"/>
                <a:sym typeface="Calibri"/>
              </a:rPr>
              <a:t>Discuss </a:t>
            </a:r>
            <a:r>
              <a:rPr lang="en-US" sz="2200">
                <a:latin typeface="Calibri"/>
                <a:ea typeface="Calibri"/>
                <a:cs typeface="Calibri"/>
                <a:sym typeface="Calibri"/>
              </a:rPr>
              <a:t>the video viewing </a:t>
            </a:r>
            <a:r>
              <a:rPr lang="en-US" sz="2200" dirty="0">
                <a:latin typeface="Calibri"/>
                <a:ea typeface="Calibri"/>
                <a:cs typeface="Calibri"/>
                <a:sym typeface="Calibri"/>
              </a:rPr>
              <a:t>guide.</a:t>
            </a:r>
          </a:p>
          <a:p>
            <a:pPr marL="285750" indent="-285750">
              <a:lnSpc>
                <a:spcPct val="120000"/>
              </a:lnSpc>
              <a:spcBef>
                <a:spcPts val="0"/>
              </a:spcBef>
              <a:buClr>
                <a:schemeClr val="tx1">
                  <a:lumMod val="50000"/>
                  <a:lumOff val="50000"/>
                </a:schemeClr>
              </a:buClr>
              <a:buSzPct val="100000"/>
            </a:pPr>
            <a:r>
              <a:rPr lang="en-US" sz="2200" dirty="0">
                <a:latin typeface="Calibri"/>
                <a:ea typeface="Calibri"/>
                <a:cs typeface="Calibri"/>
                <a:sym typeface="Calibri"/>
              </a:rPr>
              <a:t>Any comments or questions about </a:t>
            </a:r>
            <a:r>
              <a:rPr lang="en-US" sz="2200">
                <a:latin typeface="Calibri"/>
                <a:ea typeface="Calibri"/>
                <a:cs typeface="Calibri"/>
                <a:sym typeface="Calibri"/>
              </a:rPr>
              <a:t>Session 5?</a:t>
            </a:r>
            <a:endParaRPr lang="en-US" sz="2200" dirty="0">
              <a:latin typeface="Calibri"/>
              <a:ea typeface="Calibri"/>
              <a:cs typeface="Calibri"/>
              <a:sym typeface="Calibri"/>
            </a:endParaRPr>
          </a:p>
          <a:p>
            <a:pPr marL="0" lvl="0" indent="0" algn="l" rtl="0">
              <a:lnSpc>
                <a:spcPct val="120000"/>
              </a:lnSpc>
              <a:spcBef>
                <a:spcPts val="0"/>
              </a:spcBef>
              <a:spcAft>
                <a:spcPts val="0"/>
              </a:spcAft>
              <a:buSzPts val="3200"/>
              <a:buNone/>
            </a:pPr>
            <a:r>
              <a:rPr lang="en-US" sz="2200" b="1" dirty="0">
                <a:latin typeface="Calibri"/>
                <a:ea typeface="Calibri"/>
                <a:cs typeface="Calibri"/>
                <a:sym typeface="Calibri"/>
              </a:rPr>
              <a:t>Reflection: </a:t>
            </a:r>
          </a:p>
          <a:p>
            <a:pPr marL="0" lvl="0" indent="0" algn="l" rtl="0">
              <a:lnSpc>
                <a:spcPct val="120000"/>
              </a:lnSpc>
              <a:spcBef>
                <a:spcPts val="0"/>
              </a:spcBef>
              <a:spcAft>
                <a:spcPts val="0"/>
              </a:spcAft>
              <a:buSzPts val="3200"/>
              <a:buNone/>
            </a:pPr>
            <a:r>
              <a:rPr lang="en-US" sz="2200" dirty="0">
                <a:latin typeface="Calibri"/>
                <a:cs typeface="Calibri"/>
                <a:sym typeface="Calibri"/>
              </a:rPr>
              <a:t>Discuss any questions or comments regarding the last session.</a:t>
            </a:r>
            <a:endParaRPr lang="en-US" sz="2200" dirty="0">
              <a:latin typeface="Calibri"/>
              <a:cs typeface="Calibri"/>
            </a:endParaRP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090569" y="1516867"/>
            <a:ext cx="9026310" cy="67769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kumimoji="0" lang="en-US" sz="2400" b="1" i="0" u="none" strike="noStrike" kern="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Review of Module 2, Session 5</a:t>
            </a:r>
            <a:endParaRPr sz="2400" dirty="0">
              <a:latin typeface="Trebuchet MS" panose="020B0603020202020204" pitchFamily="34" charset="0"/>
            </a:endParaRPr>
          </a:p>
        </p:txBody>
      </p:sp>
      <p:pic>
        <p:nvPicPr>
          <p:cNvPr id="2" name="Picture 1">
            <a:extLst>
              <a:ext uri="{FF2B5EF4-FFF2-40B4-BE49-F238E27FC236}">
                <a16:creationId xmlns:a16="http://schemas.microsoft.com/office/drawing/2014/main" id="{F6A9F8B7-77D2-58F2-B43D-8F09F47CCCCF}"/>
              </a:ext>
            </a:extLst>
          </p:cNvPr>
          <p:cNvPicPr>
            <a:picLocks noChangeAspect="1"/>
          </p:cNvPicPr>
          <p:nvPr/>
        </p:nvPicPr>
        <p:blipFill>
          <a:blip r:embed="rId3"/>
          <a:stretch>
            <a:fillRect/>
          </a:stretch>
        </p:blipFill>
        <p:spPr>
          <a:xfrm>
            <a:off x="1090569" y="993686"/>
            <a:ext cx="530398" cy="463336"/>
          </a:xfrm>
          <a:prstGeom prst="rect">
            <a:avLst/>
          </a:prstGeom>
        </p:spPr>
      </p:pic>
    </p:spTree>
    <p:extLst>
      <p:ext uri="{BB962C8B-B14F-4D97-AF65-F5344CB8AC3E}">
        <p14:creationId xmlns:p14="http://schemas.microsoft.com/office/powerpoint/2010/main" val="371140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7</a:t>
            </a:fld>
            <a:endParaRPr dirty="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755904" y="776479"/>
            <a:ext cx="9485376" cy="11033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Literacy Coach Domain and Standards: Session 6</a:t>
            </a:r>
            <a:endParaRPr sz="3200" dirty="0">
              <a:latin typeface="Trebuchet MS" panose="020B0603020202020204" pitchFamily="34" charset="0"/>
            </a:endParaRPr>
          </a:p>
        </p:txBody>
      </p:sp>
      <p:sp>
        <p:nvSpPr>
          <p:cNvPr id="2" name="Google Shape;206;p12">
            <a:extLst>
              <a:ext uri="{FF2B5EF4-FFF2-40B4-BE49-F238E27FC236}">
                <a16:creationId xmlns:a16="http://schemas.microsoft.com/office/drawing/2014/main" id="{9774401E-5385-8F79-7515-E0E7CA574DAC}"/>
              </a:ext>
            </a:extLst>
          </p:cNvPr>
          <p:cNvSpPr txBox="1">
            <a:spLocks/>
          </p:cNvSpPr>
          <p:nvPr/>
        </p:nvSpPr>
        <p:spPr>
          <a:xfrm>
            <a:off x="759333" y="1589532"/>
            <a:ext cx="10155936" cy="4206239"/>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688" indent="-293688">
              <a:lnSpc>
                <a:spcPct val="100000"/>
              </a:lnSpc>
              <a:spcBef>
                <a:spcPts val="0"/>
              </a:spcBef>
              <a:buClr>
                <a:schemeClr val="dk1"/>
              </a:buClr>
              <a:buSzPts val="2400"/>
              <a:buFont typeface="Arial" panose="020B0604020202020204" pitchFamily="34" charset="0"/>
              <a:buNone/>
            </a:pPr>
            <a:r>
              <a:rPr lang="en-US" sz="2400" dirty="0">
                <a:latin typeface="Calibri"/>
                <a:ea typeface="Calibri"/>
                <a:cs typeface="Calibri"/>
                <a:sym typeface="Calibri"/>
              </a:rPr>
              <a:t>B</a:t>
            </a:r>
            <a:r>
              <a:rPr lang="en-US" sz="2400" b="1" dirty="0">
                <a:latin typeface="Calibri"/>
                <a:ea typeface="Calibri"/>
                <a:cs typeface="Calibri"/>
                <a:sym typeface="Calibri"/>
              </a:rPr>
              <a:t>. </a:t>
            </a:r>
            <a:r>
              <a:rPr lang="en-US" sz="2400" dirty="0">
                <a:latin typeface="Calibri"/>
                <a:ea typeface="Calibri"/>
                <a:cs typeface="Calibri"/>
                <a:sym typeface="Calibri"/>
              </a:rPr>
              <a:t>Knowledge of and ability to apply effective pedagogy and andragogy. </a:t>
            </a:r>
            <a:br>
              <a:rPr lang="en-US" sz="2400" dirty="0">
                <a:latin typeface="Calibri"/>
                <a:ea typeface="Calibri"/>
                <a:cs typeface="Calibri"/>
                <a:sym typeface="Calibri"/>
              </a:rPr>
            </a:br>
            <a:r>
              <a:rPr lang="en-US" sz="2400" dirty="0">
                <a:latin typeface="Calibri"/>
                <a:ea typeface="Calibri"/>
                <a:cs typeface="Calibri"/>
                <a:sym typeface="Calibri"/>
              </a:rPr>
              <a:t>Coaches will be able to:</a:t>
            </a:r>
            <a:endParaRPr lang="en-US" sz="2400" dirty="0"/>
          </a:p>
          <a:p>
            <a:pPr marL="0" indent="0">
              <a:lnSpc>
                <a:spcPct val="100000"/>
              </a:lnSpc>
              <a:spcBef>
                <a:spcPts val="0"/>
              </a:spcBef>
              <a:buClr>
                <a:schemeClr val="dk1"/>
              </a:buClr>
              <a:buSzPts val="2400"/>
              <a:buFont typeface="Arial" panose="020B0604020202020204" pitchFamily="34" charset="0"/>
              <a:buNone/>
            </a:pPr>
            <a:endParaRPr lang="en-US" sz="2400" dirty="0">
              <a:latin typeface="Calibri"/>
              <a:ea typeface="Calibri"/>
              <a:cs typeface="Calibri"/>
              <a:sym typeface="Calibri"/>
            </a:endParaRPr>
          </a:p>
          <a:p>
            <a:pPr marL="463550" lvl="0" indent="-228600" algn="l" rtl="0">
              <a:lnSpc>
                <a:spcPct val="100000"/>
              </a:lnSpc>
              <a:spcBef>
                <a:spcPts val="0"/>
              </a:spcBef>
              <a:spcAft>
                <a:spcPts val="0"/>
              </a:spcAft>
              <a:buSzPct val="100000"/>
              <a:buFont typeface="+mj-lt"/>
              <a:buAutoNum type="arabicPeriod" startAt="3"/>
            </a:pPr>
            <a:r>
              <a:rPr lang="en-US" sz="2000" dirty="0">
                <a:latin typeface="Calibri"/>
                <a:ea typeface="Calibri"/>
                <a:cs typeface="Calibri"/>
                <a:sym typeface="Calibri"/>
              </a:rPr>
              <a:t> Select and apply appropriate methods (e.g., co-planning, collaborative teaching, modeling, etc.) to support effective teacher practice and growth in a variety of settings, including elementary self-contained and departmentalized classrooms, secondary classrooms, content area classrooms, prioritizing English Language Arts and reading.</a:t>
            </a:r>
            <a:endParaRPr lang="en-US" sz="2000" dirty="0"/>
          </a:p>
          <a:p>
            <a:pPr marL="463550" lvl="0" indent="-228600" algn="l" rtl="0">
              <a:lnSpc>
                <a:spcPct val="100000"/>
              </a:lnSpc>
              <a:spcBef>
                <a:spcPts val="0"/>
              </a:spcBef>
              <a:spcAft>
                <a:spcPts val="0"/>
              </a:spcAft>
              <a:buSzPct val="100000"/>
              <a:buFont typeface="+mj-lt"/>
              <a:buAutoNum type="arabicPeriod" startAt="3"/>
            </a:pPr>
            <a:endParaRPr lang="en-US" sz="2000" dirty="0">
              <a:latin typeface="Calibri"/>
              <a:ea typeface="Calibri"/>
              <a:cs typeface="Calibri"/>
              <a:sym typeface="Calibri"/>
            </a:endParaRPr>
          </a:p>
          <a:p>
            <a:pPr marL="463550" lvl="0" indent="-228600" algn="l" rtl="0">
              <a:lnSpc>
                <a:spcPct val="100000"/>
              </a:lnSpc>
              <a:spcBef>
                <a:spcPts val="0"/>
              </a:spcBef>
              <a:spcAft>
                <a:spcPts val="0"/>
              </a:spcAft>
              <a:buSzPct val="100000"/>
              <a:buFont typeface="+mj-lt"/>
              <a:buAutoNum type="arabicPeriod" startAt="3"/>
            </a:pPr>
            <a:r>
              <a:rPr lang="en-US" sz="2000" dirty="0">
                <a:latin typeface="Calibri"/>
                <a:ea typeface="Calibri"/>
                <a:cs typeface="Calibri"/>
                <a:sym typeface="Calibri"/>
              </a:rPr>
              <a:t> Identify and apply scaffolding strategies that address the strengths and needs of individual teachers (e.g., differentiation of coaching support based on strengths and areas of growth).</a:t>
            </a:r>
            <a:endParaRPr lang="en-US" sz="2000" dirty="0"/>
          </a:p>
          <a:p>
            <a:pPr marL="463550" lvl="0" indent="-228600" algn="l" rtl="0">
              <a:lnSpc>
                <a:spcPct val="100000"/>
              </a:lnSpc>
              <a:spcBef>
                <a:spcPts val="0"/>
              </a:spcBef>
              <a:spcAft>
                <a:spcPts val="0"/>
              </a:spcAft>
              <a:buSzPct val="100000"/>
              <a:buFont typeface="+mj-lt"/>
              <a:buAutoNum type="arabicPeriod" startAt="3"/>
            </a:pPr>
            <a:endParaRPr lang="en-US" sz="2000" dirty="0">
              <a:latin typeface="Calibri"/>
              <a:ea typeface="Calibri"/>
              <a:cs typeface="Calibri"/>
              <a:sym typeface="Calibri"/>
            </a:endParaRPr>
          </a:p>
          <a:p>
            <a:pPr marL="463550" lvl="0" indent="-228600" algn="l" rtl="0">
              <a:lnSpc>
                <a:spcPct val="100000"/>
              </a:lnSpc>
              <a:spcBef>
                <a:spcPts val="0"/>
              </a:spcBef>
              <a:spcAft>
                <a:spcPts val="0"/>
              </a:spcAft>
              <a:buSzPct val="100000"/>
              <a:buFont typeface="+mj-lt"/>
              <a:buAutoNum type="arabicPeriod" startAt="3"/>
            </a:pPr>
            <a:r>
              <a:rPr lang="en-US" sz="2000" dirty="0">
                <a:latin typeface="Calibri"/>
                <a:ea typeface="Calibri"/>
                <a:cs typeface="Calibri"/>
                <a:sym typeface="Calibri"/>
              </a:rPr>
              <a:t> Identify and apply appropriate strategies and resources for planning, facilitating and evaluating professional learning (e.g., use of the Florida’s Professional Learning Standards) aligned with school and district goals.</a:t>
            </a:r>
          </a:p>
        </p:txBody>
      </p:sp>
    </p:spTree>
    <p:extLst>
      <p:ext uri="{BB962C8B-B14F-4D97-AF65-F5344CB8AC3E}">
        <p14:creationId xmlns:p14="http://schemas.microsoft.com/office/powerpoint/2010/main" val="126608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8</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1306831" y="1671569"/>
            <a:ext cx="9926028" cy="78109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SzPts val="2400"/>
              <a:buNone/>
            </a:pPr>
            <a:r>
              <a:rPr lang="en-US" sz="3200" b="1" dirty="0">
                <a:latin typeface="Calibri"/>
                <a:ea typeface="Calibri"/>
                <a:cs typeface="Calibri"/>
                <a:sym typeface="Calibri"/>
              </a:rPr>
              <a:t>Maintaining a Consistent Focus </a:t>
            </a:r>
            <a:r>
              <a:rPr lang="en-US" sz="3200" b="1">
                <a:latin typeface="Calibri"/>
                <a:ea typeface="Calibri"/>
                <a:cs typeface="Calibri"/>
                <a:sym typeface="Calibri"/>
              </a:rPr>
              <a:t>on Improving Instruction </a:t>
            </a:r>
            <a:r>
              <a:rPr lang="en-US" sz="2400" dirty="0">
                <a:latin typeface="Calibri"/>
                <a:ea typeface="Calibri"/>
                <a:cs typeface="Calibri"/>
                <a:sym typeface="Calibri"/>
              </a:rPr>
              <a:t>(Recommendation 2)</a:t>
            </a: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828800" y="1030094"/>
            <a:ext cx="4090526"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11" name="Google Shape;415;p21">
            <a:extLst>
              <a:ext uri="{FF2B5EF4-FFF2-40B4-BE49-F238E27FC236}">
                <a16:creationId xmlns:a16="http://schemas.microsoft.com/office/drawing/2014/main" id="{89121852-862A-10B7-F7CF-BFCEB3A1216F}"/>
              </a:ext>
            </a:extLst>
          </p:cNvPr>
          <p:cNvPicPr preferRelativeResize="0"/>
          <p:nvPr/>
        </p:nvPicPr>
        <p:blipFill rotWithShape="1">
          <a:blip r:embed="rId3">
            <a:alphaModFix/>
          </a:blip>
          <a:srcRect/>
          <a:stretch/>
        </p:blipFill>
        <p:spPr>
          <a:xfrm>
            <a:off x="1307411" y="1086833"/>
            <a:ext cx="521389" cy="471255"/>
          </a:xfrm>
          <a:prstGeom prst="rect">
            <a:avLst/>
          </a:prstGeom>
          <a:noFill/>
          <a:ln>
            <a:noFill/>
          </a:ln>
        </p:spPr>
      </p:pic>
      <p:pic>
        <p:nvPicPr>
          <p:cNvPr id="2" name="Google Shape;200;p26">
            <a:extLst>
              <a:ext uri="{FF2B5EF4-FFF2-40B4-BE49-F238E27FC236}">
                <a16:creationId xmlns:a16="http://schemas.microsoft.com/office/drawing/2014/main" id="{5898EABE-7473-9EE5-747A-A40D36CF4918}"/>
              </a:ext>
            </a:extLst>
          </p:cNvPr>
          <p:cNvPicPr preferRelativeResize="0"/>
          <p:nvPr/>
        </p:nvPicPr>
        <p:blipFill rotWithShape="1">
          <a:blip r:embed="rId4">
            <a:alphaModFix/>
          </a:blip>
          <a:srcRect/>
          <a:stretch/>
        </p:blipFill>
        <p:spPr>
          <a:xfrm>
            <a:off x="1307411" y="2714839"/>
            <a:ext cx="3499666" cy="3271814"/>
          </a:xfrm>
          <a:prstGeom prst="rect">
            <a:avLst/>
          </a:prstGeom>
          <a:noFill/>
          <a:ln>
            <a:noFill/>
          </a:ln>
        </p:spPr>
      </p:pic>
      <p:sp>
        <p:nvSpPr>
          <p:cNvPr id="5" name="TextBox 4">
            <a:extLst>
              <a:ext uri="{FF2B5EF4-FFF2-40B4-BE49-F238E27FC236}">
                <a16:creationId xmlns:a16="http://schemas.microsoft.com/office/drawing/2014/main" id="{AE44D99C-087C-BC13-2373-9CE44C451A0F}"/>
              </a:ext>
            </a:extLst>
          </p:cNvPr>
          <p:cNvSpPr txBox="1"/>
          <p:nvPr/>
        </p:nvSpPr>
        <p:spPr>
          <a:xfrm>
            <a:off x="6096000" y="2528864"/>
            <a:ext cx="5836918" cy="3416320"/>
          </a:xfrm>
          <a:prstGeom prst="rect">
            <a:avLst/>
          </a:prstGeom>
          <a:noFill/>
        </p:spPr>
        <p:txBody>
          <a:bodyPr wrap="square">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Chronically low-performing schools need to maintain a sharp focus on improving instruction at every step of the reform process. To improve instruction, schools should use data to set goals for instructional improvement, make changes to immediately and directly affect instruction, and continually reassess student learning and instructional practices to refocus the goals.</a:t>
            </a:r>
            <a:endParaRPr lang="en-US" sz="2400" dirty="0"/>
          </a:p>
        </p:txBody>
      </p:sp>
    </p:spTree>
    <p:extLst>
      <p:ext uri="{BB962C8B-B14F-4D97-AF65-F5344CB8AC3E}">
        <p14:creationId xmlns:p14="http://schemas.microsoft.com/office/powerpoint/2010/main" val="411372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0F248B-1071-4D87-FE94-EA9BFAE29F45}"/>
              </a:ext>
            </a:extLst>
          </p:cNvPr>
          <p:cNvSpPr txBox="1"/>
          <p:nvPr/>
        </p:nvSpPr>
        <p:spPr>
          <a:xfrm>
            <a:off x="463296" y="1658112"/>
            <a:ext cx="11521440" cy="4524315"/>
          </a:xfrm>
          <a:prstGeom prst="rect">
            <a:avLst/>
          </a:prstGeom>
          <a:noFill/>
        </p:spPr>
        <p:txBody>
          <a:bodyPr wrap="square">
            <a:spAutoFit/>
          </a:bodyPr>
          <a:lstStyle/>
          <a:p>
            <a:pPr marL="285750" marR="0" lvl="0" indent="-285750" algn="l" rtl="0">
              <a:lnSpc>
                <a:spcPct val="100000"/>
              </a:lnSpc>
              <a:spcBef>
                <a:spcPts val="0"/>
              </a:spcBef>
              <a:spcAft>
                <a:spcPts val="0"/>
              </a:spcAft>
              <a:buClr>
                <a:schemeClr val="accent3">
                  <a:lumMod val="75000"/>
                </a:schemeClr>
              </a:buClr>
              <a:buSzPct val="100000"/>
              <a:buFont typeface="Noto Sans Symbols"/>
              <a:buChar char="✔"/>
            </a:pPr>
            <a:r>
              <a:rPr lang="en-US" sz="1800" b="0" i="0" u="none" strike="noStrike" cap="none" dirty="0">
                <a:solidFill>
                  <a:srgbClr val="000000"/>
                </a:solidFill>
                <a:latin typeface="Calibri"/>
                <a:ea typeface="Calibri"/>
                <a:cs typeface="Calibri"/>
                <a:sym typeface="Calibri"/>
              </a:rPr>
              <a:t>Examine school-level data on student achievement to identify specific gaps in student learning.</a:t>
            </a:r>
            <a:endParaRPr lang="en-US" sz="1800" dirty="0"/>
          </a:p>
          <a:p>
            <a:pPr marL="374650" marR="0" lvl="0" indent="-285750" algn="l" rtl="0">
              <a:lnSpc>
                <a:spcPct val="100000"/>
              </a:lnSpc>
              <a:spcBef>
                <a:spcPts val="0"/>
              </a:spcBef>
              <a:spcAft>
                <a:spcPts val="0"/>
              </a:spcAft>
              <a:buClr>
                <a:schemeClr val="accent3">
                  <a:lumMod val="75000"/>
                </a:schemeClr>
              </a:buClr>
              <a:buSzPct val="100000"/>
              <a:buFont typeface="Arial" panose="020B0604020202020204" pitchFamily="34" charset="0"/>
              <a:buChar char="•"/>
            </a:pPr>
            <a:endParaRPr lang="en-US" sz="18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3">
                  <a:lumMod val="75000"/>
                </a:schemeClr>
              </a:buClr>
              <a:buSzPct val="100000"/>
              <a:buFont typeface="Noto Sans Symbols"/>
              <a:buChar char="✔"/>
            </a:pPr>
            <a:r>
              <a:rPr lang="en-US" sz="1800" b="0" i="0" u="none" strike="noStrike" cap="none" dirty="0">
                <a:solidFill>
                  <a:srgbClr val="000000"/>
                </a:solidFill>
                <a:latin typeface="Calibri"/>
                <a:ea typeface="Calibri"/>
                <a:cs typeface="Calibri"/>
                <a:sym typeface="Calibri"/>
              </a:rPr>
              <a:t>Have teachers use formative data about individual students to analyze their instruction in light of student progress toward standards.</a:t>
            </a:r>
            <a:endParaRPr lang="en-US" sz="1800" dirty="0"/>
          </a:p>
          <a:p>
            <a:pPr marL="374650" marR="0" lvl="0" indent="-285750" algn="l" rtl="0">
              <a:lnSpc>
                <a:spcPct val="100000"/>
              </a:lnSpc>
              <a:spcBef>
                <a:spcPts val="0"/>
              </a:spcBef>
              <a:spcAft>
                <a:spcPts val="0"/>
              </a:spcAft>
              <a:buClr>
                <a:schemeClr val="accent3">
                  <a:lumMod val="75000"/>
                </a:schemeClr>
              </a:buClr>
              <a:buSzPct val="100000"/>
              <a:buFont typeface="Arial" panose="020B0604020202020204" pitchFamily="34" charset="0"/>
              <a:buChar char="•"/>
            </a:pPr>
            <a:endParaRPr lang="en-US" sz="18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3">
                  <a:lumMod val="75000"/>
                </a:schemeClr>
              </a:buClr>
              <a:buSzPct val="100000"/>
              <a:buFont typeface="Noto Sans Symbols"/>
              <a:buChar char="✔"/>
            </a:pPr>
            <a:r>
              <a:rPr lang="en-US" sz="1800" b="0" i="0" u="none" strike="noStrike" cap="none" dirty="0">
                <a:solidFill>
                  <a:srgbClr val="000000"/>
                </a:solidFill>
                <a:latin typeface="Calibri"/>
                <a:ea typeface="Calibri"/>
                <a:cs typeface="Calibri"/>
                <a:sym typeface="Calibri"/>
              </a:rPr>
              <a:t>Establish priority areas for instructional focus and make necessary changes in those areas to strengthen teaching and improve student learning.</a:t>
            </a:r>
            <a:endParaRPr lang="en-US" sz="1800" dirty="0"/>
          </a:p>
          <a:p>
            <a:pPr marL="374650" marR="0" lvl="0" indent="-285750" algn="l" rtl="0">
              <a:lnSpc>
                <a:spcPct val="100000"/>
              </a:lnSpc>
              <a:spcBef>
                <a:spcPts val="0"/>
              </a:spcBef>
              <a:spcAft>
                <a:spcPts val="0"/>
              </a:spcAft>
              <a:buClr>
                <a:schemeClr val="accent3">
                  <a:lumMod val="75000"/>
                </a:schemeClr>
              </a:buClr>
              <a:buSzPct val="100000"/>
              <a:buFont typeface="Arial" panose="020B0604020202020204" pitchFamily="34" charset="0"/>
              <a:buChar char="•"/>
            </a:pPr>
            <a:endParaRPr lang="en-US" sz="18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3">
                  <a:lumMod val="75000"/>
                </a:schemeClr>
              </a:buClr>
              <a:buSzPct val="100000"/>
              <a:buFont typeface="Noto Sans Symbols"/>
              <a:buChar char="✔"/>
            </a:pPr>
            <a:r>
              <a:rPr lang="en-US" sz="1800" b="0" i="0" u="none" strike="noStrike" cap="none" dirty="0">
                <a:solidFill>
                  <a:srgbClr val="000000"/>
                </a:solidFill>
                <a:latin typeface="Calibri"/>
                <a:ea typeface="Calibri"/>
                <a:cs typeface="Calibri"/>
                <a:sym typeface="Calibri"/>
              </a:rPr>
              <a:t>Arrange for targeted professional development based on analyses of achievement and instruction, differentiated according to teacher needs and the subject areas targeted for instructional improvement. </a:t>
            </a:r>
            <a:endParaRPr lang="en-US" sz="1800" dirty="0"/>
          </a:p>
          <a:p>
            <a:pPr marL="374650" marR="0" lvl="0" indent="-285750" algn="l" rtl="0">
              <a:lnSpc>
                <a:spcPct val="100000"/>
              </a:lnSpc>
              <a:spcBef>
                <a:spcPts val="0"/>
              </a:spcBef>
              <a:spcAft>
                <a:spcPts val="0"/>
              </a:spcAft>
              <a:buClr>
                <a:schemeClr val="accent3">
                  <a:lumMod val="75000"/>
                </a:schemeClr>
              </a:buClr>
              <a:buSzPct val="100000"/>
              <a:buFont typeface="Arial" panose="020B0604020202020204" pitchFamily="34" charset="0"/>
              <a:buChar char="•"/>
            </a:pPr>
            <a:endParaRPr lang="en-US" sz="18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3">
                  <a:lumMod val="75000"/>
                </a:schemeClr>
              </a:buClr>
              <a:buSzPct val="100000"/>
              <a:buFont typeface="Noto Sans Symbols"/>
              <a:buChar char="✔"/>
            </a:pPr>
            <a:r>
              <a:rPr lang="en-US" sz="1800" b="0" i="0" u="none" strike="noStrike" cap="none" dirty="0">
                <a:solidFill>
                  <a:srgbClr val="000000"/>
                </a:solidFill>
                <a:latin typeface="Calibri"/>
                <a:ea typeface="Calibri"/>
                <a:cs typeface="Calibri"/>
                <a:sym typeface="Calibri"/>
              </a:rPr>
              <a:t>Have staff collaboratively conduct a comprehensive curriculum review to ensure that the curriculum aligns with state and local standards and meets the needs of all students in the school. Be sure to involve teachers in the review.</a:t>
            </a:r>
            <a:endParaRPr lang="en-US" sz="1800" dirty="0"/>
          </a:p>
          <a:p>
            <a:pPr marL="374650" marR="0" lvl="0" indent="-285750" algn="l" rtl="0">
              <a:lnSpc>
                <a:spcPct val="100000"/>
              </a:lnSpc>
              <a:spcBef>
                <a:spcPts val="0"/>
              </a:spcBef>
              <a:spcAft>
                <a:spcPts val="0"/>
              </a:spcAft>
              <a:buClr>
                <a:schemeClr val="accent3">
                  <a:lumMod val="75000"/>
                </a:schemeClr>
              </a:buClr>
              <a:buSzPct val="100000"/>
              <a:buFont typeface="Arial" panose="020B0604020202020204" pitchFamily="34" charset="0"/>
              <a:buChar char="•"/>
            </a:pPr>
            <a:endParaRPr lang="en-US" sz="18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3">
                  <a:lumMod val="75000"/>
                </a:schemeClr>
              </a:buClr>
              <a:buSzPct val="100000"/>
              <a:buFont typeface="Noto Sans Symbols"/>
              <a:buChar char="✔"/>
            </a:pPr>
            <a:r>
              <a:rPr lang="en-US" sz="1800" b="0" i="0" u="none" strike="noStrike" cap="none" dirty="0">
                <a:solidFill>
                  <a:srgbClr val="000000"/>
                </a:solidFill>
                <a:latin typeface="Calibri"/>
                <a:ea typeface="Calibri"/>
                <a:cs typeface="Calibri"/>
                <a:sym typeface="Calibri"/>
              </a:rPr>
              <a:t>Ensure that all school leaders and instructional staff monitor progress regularly, and systematically make adjustments to strengthen teaching and student learning.</a:t>
            </a:r>
            <a:endParaRPr lang="en-US" sz="1800" dirty="0"/>
          </a:p>
        </p:txBody>
      </p:sp>
      <p:sp>
        <p:nvSpPr>
          <p:cNvPr id="7" name="TextBox 6">
            <a:extLst>
              <a:ext uri="{FF2B5EF4-FFF2-40B4-BE49-F238E27FC236}">
                <a16:creationId xmlns:a16="http://schemas.microsoft.com/office/drawing/2014/main" id="{3D106020-A249-E393-5206-34D64CC7B16A}"/>
              </a:ext>
            </a:extLst>
          </p:cNvPr>
          <p:cNvSpPr txBox="1"/>
          <p:nvPr/>
        </p:nvSpPr>
        <p:spPr>
          <a:xfrm>
            <a:off x="670560" y="963168"/>
            <a:ext cx="8997696" cy="523220"/>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2800" b="1" dirty="0">
                <a:latin typeface="Calibri"/>
                <a:ea typeface="Calibri"/>
                <a:cs typeface="Calibri"/>
                <a:sym typeface="Calibri"/>
              </a:rPr>
              <a:t>Maintaining a Consistent Focus on Improving Instruction</a:t>
            </a:r>
            <a:endParaRPr lang="en-US" sz="2800" dirty="0"/>
          </a:p>
        </p:txBody>
      </p:sp>
      <p:sp>
        <p:nvSpPr>
          <p:cNvPr id="2" name="Slide Number Placeholder 1">
            <a:extLst>
              <a:ext uri="{FF2B5EF4-FFF2-40B4-BE49-F238E27FC236}">
                <a16:creationId xmlns:a16="http://schemas.microsoft.com/office/drawing/2014/main" id="{5D183DD6-90AC-34EA-48A8-48AA5AA4AA97}"/>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9</a:t>
            </a:fld>
            <a:endParaRPr lang="en-US" dirty="0"/>
          </a:p>
        </p:txBody>
      </p:sp>
    </p:spTree>
    <p:extLst>
      <p:ext uri="{BB962C8B-B14F-4D97-AF65-F5344CB8AC3E}">
        <p14:creationId xmlns:p14="http://schemas.microsoft.com/office/powerpoint/2010/main" val="3386655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1D6A3D188B1244AE8FAD1418A03E4B" ma:contentTypeVersion="16" ma:contentTypeDescription="Create a new document." ma:contentTypeScope="" ma:versionID="a1517bbbf01a51e6098ad376a8acd7ec">
  <xsd:schema xmlns:xsd="http://www.w3.org/2001/XMLSchema" xmlns:xs="http://www.w3.org/2001/XMLSchema" xmlns:p="http://schemas.microsoft.com/office/2006/metadata/properties" xmlns:ns2="496a2341-6b8f-451c-ba40-d2260ea7ac3b" xmlns:ns3="83eaff22-c69d-47eb-bce9-d86f52f68881" targetNamespace="http://schemas.microsoft.com/office/2006/metadata/properties" ma:root="true" ma:fieldsID="df5c91ed54b4ab7701e5e5a7568cac2a" ns2:_="" ns3:_="">
    <xsd:import namespace="496a2341-6b8f-451c-ba40-d2260ea7ac3b"/>
    <xsd:import namespace="83eaff22-c69d-47eb-bce9-d86f52f68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a2341-6b8f-451c-ba40-d2260ea7a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eaff22-c69d-47eb-bce9-d86f52f688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64cfcf-4146-46fc-b152-35f4cb8de93d}" ma:internalName="TaxCatchAll" ma:showField="CatchAllData" ma:web="83eaff22-c69d-47eb-bce9-d86f52f68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3eaff22-c69d-47eb-bce9-d86f52f68881" xsi:nil="true"/>
    <lcf76f155ced4ddcb4097134ff3c332f xmlns="496a2341-6b8f-451c-ba40-d2260ea7ac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A8AF03-AAAF-4753-8CC1-595E186FC51F}">
  <ds:schemaRefs>
    <ds:schemaRef ds:uri="http://schemas.microsoft.com/sharepoint/v3/contenttype/forms"/>
  </ds:schemaRefs>
</ds:datastoreItem>
</file>

<file path=customXml/itemProps2.xml><?xml version="1.0" encoding="utf-8"?>
<ds:datastoreItem xmlns:ds="http://schemas.openxmlformats.org/officeDocument/2006/customXml" ds:itemID="{30ED0ACB-1A4B-45D4-B5C8-B564569DA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a2341-6b8f-451c-ba40-d2260ea7ac3b"/>
    <ds:schemaRef ds:uri="83eaff22-c69d-47eb-bce9-d86f52f68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AB6F8E-4D88-45E5-95F6-8B5D07FFDA94}">
  <ds:schemaRefs>
    <ds:schemaRef ds:uri="http://purl.org/dc/dcmitype/"/>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83eaff22-c69d-47eb-bce9-d86f52f68881"/>
    <ds:schemaRef ds:uri="http://schemas.microsoft.com/office/2006/documentManagement/types"/>
    <ds:schemaRef ds:uri="496a2341-6b8f-451c-ba40-d2260ea7ac3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2493</TotalTime>
  <Words>8655</Words>
  <Application>Microsoft Office PowerPoint</Application>
  <PresentationFormat>Widescreen</PresentationFormat>
  <Paragraphs>625</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Noto Sans Symbols</vt:lpstr>
      <vt:lpstr>Trebuchet MS</vt:lpstr>
      <vt:lpstr>Office Theme</vt:lpstr>
      <vt:lpstr>PowerPoint Presentation</vt:lpstr>
      <vt:lpstr>PowerPoint Presentation</vt:lpstr>
      <vt:lpstr>Bridge to Practice Projects for Coaches</vt:lpstr>
      <vt:lpstr>Norms for Our Course</vt:lpstr>
      <vt:lpstr>Goals for Today</vt:lpstr>
      <vt:lpstr>Review of Module 2, Session 5</vt:lpstr>
      <vt:lpstr>Literacy Coach Domain and Standards: Session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Vinson</dc:creator>
  <cp:lastModifiedBy>Jacob Vinson</cp:lastModifiedBy>
  <cp:revision>248</cp:revision>
  <dcterms:created xsi:type="dcterms:W3CDTF">2023-12-13T15:55:56Z</dcterms:created>
  <dcterms:modified xsi:type="dcterms:W3CDTF">2024-11-12T15:47:22Z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0x010100ED1D6A3D188B1244AE8FAD1418A03E4B</vt:lpwstr>
  </property>
  <property fmtid="{D5CDD505-2E9C-101B-9397-08002B2CF9AE}" pid="3" name="MediaServiceImageTags">
    <vt:lpwstr/>
  </property>
</Properties>
</file>