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01" r:id="rId5"/>
    <p:sldId id="302" r:id="rId6"/>
    <p:sldId id="402" r:id="rId7"/>
    <p:sldId id="273" r:id="rId8"/>
    <p:sldId id="275" r:id="rId9"/>
    <p:sldId id="304" r:id="rId10"/>
    <p:sldId id="334" r:id="rId11"/>
    <p:sldId id="419" r:id="rId12"/>
    <p:sldId id="284" r:id="rId13"/>
    <p:sldId id="383"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09" r:id="rId30"/>
    <p:sldId id="435" r:id="rId31"/>
    <p:sldId id="436" r:id="rId32"/>
    <p:sldId id="437" r:id="rId33"/>
    <p:sldId id="438" r:id="rId34"/>
    <p:sldId id="439" r:id="rId35"/>
    <p:sldId id="440" r:id="rId36"/>
    <p:sldId id="418" r:id="rId37"/>
    <p:sldId id="299"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7F01A-2A64-99AD-0F06-63114D9A0694}" name="Casey Sullivan Taylor" initials="" userId="S::casey@excelined.org::9663d1b7-08cb-4a86-a7ce-d092f07560ef" providerId="AD"/>
  <p188:author id="{E6A333B4-30A6-35E7-CDC0-E5FEB1127E3D}" name="Katrina Notarmaso-Mahoney" initials="KN" userId="S::katrina@excelined.org::543b94d8-a113-4787-a6ad-6203a4f58870" providerId="AD"/>
  <p188:author id="{B242C5BF-98D6-44AA-0145-4AEAB9BB99D9}" name="Sonya Yates" initials="SY" userId="S::sonya@excelined.org::555b4f29-d8dd-44bf-876a-b9d526afb45e" providerId="AD"/>
  <p188:author id="{55A842C4-9099-2C0E-9FA9-0E61D1729E35}" name="Laurie Lee" initials="LL" userId="Laurie Lee" providerId="None"/>
  <p188:author id="{2D766EE5-3A07-15EE-FFE2-4DAE02834998}" name="Kymyona Burk" initials="KB" userId="S::kymyona@excelined.org::347128d6-314b-493c-a7a3-dba4bf3c9a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BE3"/>
    <a:srgbClr val="38AECC"/>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62E5E-89AF-43B4-AE18-BA80621E8898}" v="1" dt="2024-11-12T17:01:37.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00" autoAdjust="0"/>
    <p:restoredTop sz="69286" autoAdjust="0"/>
  </p:normalViewPr>
  <p:slideViewPr>
    <p:cSldViewPr snapToGrid="0">
      <p:cViewPr varScale="1">
        <p:scale>
          <a:sx n="114" d="100"/>
          <a:sy n="114" d="100"/>
        </p:scale>
        <p:origin x="55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AE710F08-F7B7-4F2C-A1C9-0D4A01348DF9}"/>
    <pc:docChg chg="modSld">
      <pc:chgData name="Jacob Vinson" userId="4d9785c4-bc8c-44b8-a745-b1e3ed407221" providerId="ADAL" clId="{AE710F08-F7B7-4F2C-A1C9-0D4A01348DF9}" dt="2024-07-02T17:35:56.991" v="2" actId="255"/>
      <pc:docMkLst>
        <pc:docMk/>
      </pc:docMkLst>
      <pc:sldChg chg="modSp mod">
        <pc:chgData name="Jacob Vinson" userId="4d9785c4-bc8c-44b8-a745-b1e3ed407221" providerId="ADAL" clId="{AE710F08-F7B7-4F2C-A1C9-0D4A01348DF9}" dt="2024-07-02T17:35:56.991" v="2" actId="255"/>
        <pc:sldMkLst>
          <pc:docMk/>
          <pc:sldMk cId="1409175553" sldId="302"/>
        </pc:sldMkLst>
        <pc:graphicFrameChg chg="modGraphic">
          <ac:chgData name="Jacob Vinson" userId="4d9785c4-bc8c-44b8-a745-b1e3ed407221" providerId="ADAL" clId="{AE710F08-F7B7-4F2C-A1C9-0D4A01348DF9}" dt="2024-07-02T17:35:56.991" v="2" actId="255"/>
          <ac:graphicFrameMkLst>
            <pc:docMk/>
            <pc:sldMk cId="1409175553" sldId="302"/>
            <ac:graphicFrameMk id="7" creationId="{FD13B1F1-01C8-C3C0-EDE8-FD6CBBCC5D37}"/>
          </ac:graphicFrameMkLst>
        </pc:graphicFrameChg>
      </pc:sldChg>
    </pc:docChg>
  </pc:docChgLst>
  <pc:docChgLst>
    <pc:chgData name="Jacob Vinson" userId="4d9785c4-bc8c-44b8-a745-b1e3ed407221" providerId="ADAL" clId="{EB462E5E-89AF-43B4-AE18-BA80621E8898}"/>
    <pc:docChg chg="custSel modSld">
      <pc:chgData name="Jacob Vinson" userId="4d9785c4-bc8c-44b8-a745-b1e3ed407221" providerId="ADAL" clId="{EB462E5E-89AF-43B4-AE18-BA80621E8898}" dt="2024-11-12T17:09:31.103" v="109" actId="478"/>
      <pc:docMkLst>
        <pc:docMk/>
      </pc:docMkLst>
      <pc:sldChg chg="modSp mod">
        <pc:chgData name="Jacob Vinson" userId="4d9785c4-bc8c-44b8-a745-b1e3ed407221" providerId="ADAL" clId="{EB462E5E-89AF-43B4-AE18-BA80621E8898}" dt="2024-11-12T16:49:36.571" v="4" actId="20577"/>
        <pc:sldMkLst>
          <pc:docMk/>
          <pc:sldMk cId="1756437227" sldId="273"/>
        </pc:sldMkLst>
        <pc:spChg chg="mod">
          <ac:chgData name="Jacob Vinson" userId="4d9785c4-bc8c-44b8-a745-b1e3ed407221" providerId="ADAL" clId="{EB462E5E-89AF-43B4-AE18-BA80621E8898}" dt="2024-11-12T16:49:36.571" v="4" actId="20577"/>
          <ac:spMkLst>
            <pc:docMk/>
            <pc:sldMk cId="1756437227" sldId="273"/>
            <ac:spMk id="2" creationId="{0F5D6A51-1884-718A-F6D6-54F874904F57}"/>
          </ac:spMkLst>
        </pc:spChg>
      </pc:sldChg>
      <pc:sldChg chg="modSp mod">
        <pc:chgData name="Jacob Vinson" userId="4d9785c4-bc8c-44b8-a745-b1e3ed407221" providerId="ADAL" clId="{EB462E5E-89AF-43B4-AE18-BA80621E8898}" dt="2024-11-12T16:51:41.912" v="44" actId="20577"/>
        <pc:sldMkLst>
          <pc:docMk/>
          <pc:sldMk cId="4113726033" sldId="284"/>
        </pc:sldMkLst>
        <pc:spChg chg="mod">
          <ac:chgData name="Jacob Vinson" userId="4d9785c4-bc8c-44b8-a745-b1e3ed407221" providerId="ADAL" clId="{EB462E5E-89AF-43B4-AE18-BA80621E8898}" dt="2024-11-12T16:51:41.912" v="44" actId="20577"/>
          <ac:spMkLst>
            <pc:docMk/>
            <pc:sldMk cId="4113726033" sldId="284"/>
            <ac:spMk id="7" creationId="{B681CADB-0A29-5479-565D-1A3D8D150B2B}"/>
          </ac:spMkLst>
        </pc:spChg>
      </pc:sldChg>
      <pc:sldChg chg="delSp modSp mod chgLayout">
        <pc:chgData name="Jacob Vinson" userId="4d9785c4-bc8c-44b8-a745-b1e3ed407221" providerId="ADAL" clId="{EB462E5E-89AF-43B4-AE18-BA80621E8898}" dt="2024-11-12T17:09:31.103" v="109" actId="478"/>
        <pc:sldMkLst>
          <pc:docMk/>
          <pc:sldMk cId="1187607109" sldId="299"/>
        </pc:sldMkLst>
        <pc:spChg chg="mod ord">
          <ac:chgData name="Jacob Vinson" userId="4d9785c4-bc8c-44b8-a745-b1e3ed407221" providerId="ADAL" clId="{EB462E5E-89AF-43B4-AE18-BA80621E8898}" dt="2024-11-12T17:09:27.754" v="108" actId="700"/>
          <ac:spMkLst>
            <pc:docMk/>
            <pc:sldMk cId="1187607109" sldId="299"/>
            <ac:spMk id="10" creationId="{3959021D-615D-F8E1-E0BA-AC6A81536383}"/>
          </ac:spMkLst>
        </pc:spChg>
        <pc:picChg chg="del">
          <ac:chgData name="Jacob Vinson" userId="4d9785c4-bc8c-44b8-a745-b1e3ed407221" providerId="ADAL" clId="{EB462E5E-89AF-43B4-AE18-BA80621E8898}" dt="2024-11-12T17:09:31.103" v="109" actId="478"/>
          <ac:picMkLst>
            <pc:docMk/>
            <pc:sldMk cId="1187607109" sldId="299"/>
            <ac:picMk id="12" creationId="{E6541319-6A77-4C44-DCCC-A71C6B72C750}"/>
          </ac:picMkLst>
        </pc:picChg>
      </pc:sldChg>
      <pc:sldChg chg="modSp mod">
        <pc:chgData name="Jacob Vinson" userId="4d9785c4-bc8c-44b8-a745-b1e3ed407221" providerId="ADAL" clId="{EB462E5E-89AF-43B4-AE18-BA80621E8898}" dt="2024-11-12T16:50:29.173" v="8" actId="20577"/>
        <pc:sldMkLst>
          <pc:docMk/>
          <pc:sldMk cId="1266081632" sldId="334"/>
        </pc:sldMkLst>
        <pc:spChg chg="mod">
          <ac:chgData name="Jacob Vinson" userId="4d9785c4-bc8c-44b8-a745-b1e3ed407221" providerId="ADAL" clId="{EB462E5E-89AF-43B4-AE18-BA80621E8898}" dt="2024-11-12T16:50:29.173" v="8" actId="20577"/>
          <ac:spMkLst>
            <pc:docMk/>
            <pc:sldMk cId="1266081632" sldId="334"/>
            <ac:spMk id="2" creationId="{9774401E-5385-8F79-7515-E0E7CA574DAC}"/>
          </ac:spMkLst>
        </pc:spChg>
      </pc:sldChg>
      <pc:sldChg chg="modSp mod">
        <pc:chgData name="Jacob Vinson" userId="4d9785c4-bc8c-44b8-a745-b1e3ed407221" providerId="ADAL" clId="{EB462E5E-89AF-43B4-AE18-BA80621E8898}" dt="2024-11-12T16:49:05.942" v="3" actId="20577"/>
        <pc:sldMkLst>
          <pc:docMk/>
          <pc:sldMk cId="764071959" sldId="402"/>
        </pc:sldMkLst>
        <pc:graphicFrameChg chg="modGraphic">
          <ac:chgData name="Jacob Vinson" userId="4d9785c4-bc8c-44b8-a745-b1e3ed407221" providerId="ADAL" clId="{EB462E5E-89AF-43B4-AE18-BA80621E8898}" dt="2024-11-12T16:49:05.942" v="3" actId="20577"/>
          <ac:graphicFrameMkLst>
            <pc:docMk/>
            <pc:sldMk cId="764071959" sldId="402"/>
            <ac:graphicFrameMk id="2" creationId="{5AF1CD50-55AE-C206-3354-BE13C81FF800}"/>
          </ac:graphicFrameMkLst>
        </pc:graphicFrameChg>
      </pc:sldChg>
      <pc:sldChg chg="modSp mod">
        <pc:chgData name="Jacob Vinson" userId="4d9785c4-bc8c-44b8-a745-b1e3ed407221" providerId="ADAL" clId="{EB462E5E-89AF-43B4-AE18-BA80621E8898}" dt="2024-11-12T17:06:42.051" v="107" actId="20577"/>
        <pc:sldMkLst>
          <pc:docMk/>
          <pc:sldMk cId="1801720515" sldId="418"/>
        </pc:sldMkLst>
        <pc:spChg chg="mod">
          <ac:chgData name="Jacob Vinson" userId="4d9785c4-bc8c-44b8-a745-b1e3ed407221" providerId="ADAL" clId="{EB462E5E-89AF-43B4-AE18-BA80621E8898}" dt="2024-11-12T17:06:42.051" v="107" actId="20577"/>
          <ac:spMkLst>
            <pc:docMk/>
            <pc:sldMk cId="1801720515" sldId="418"/>
            <ac:spMk id="3" creationId="{4BD7A3A4-1EA6-F242-52F7-9B0D8CA31731}"/>
          </ac:spMkLst>
        </pc:spChg>
      </pc:sldChg>
      <pc:sldChg chg="modSp mod">
        <pc:chgData name="Jacob Vinson" userId="4d9785c4-bc8c-44b8-a745-b1e3ed407221" providerId="ADAL" clId="{EB462E5E-89AF-43B4-AE18-BA80621E8898}" dt="2024-11-12T16:53:27.364" v="45" actId="20577"/>
        <pc:sldMkLst>
          <pc:docMk/>
          <pc:sldMk cId="683032884" sldId="424"/>
        </pc:sldMkLst>
        <pc:spChg chg="mod">
          <ac:chgData name="Jacob Vinson" userId="4d9785c4-bc8c-44b8-a745-b1e3ed407221" providerId="ADAL" clId="{EB462E5E-89AF-43B4-AE18-BA80621E8898}" dt="2024-11-12T16:53:27.364" v="45" actId="20577"/>
          <ac:spMkLst>
            <pc:docMk/>
            <pc:sldMk cId="683032884" sldId="424"/>
            <ac:spMk id="5" creationId="{8DF9AC39-6B45-D4FB-A3EF-1CBD2E6847FC}"/>
          </ac:spMkLst>
        </pc:spChg>
      </pc:sldChg>
      <pc:sldChg chg="modSp mod">
        <pc:chgData name="Jacob Vinson" userId="4d9785c4-bc8c-44b8-a745-b1e3ed407221" providerId="ADAL" clId="{EB462E5E-89AF-43B4-AE18-BA80621E8898}" dt="2024-11-12T16:54:50.519" v="46" actId="20577"/>
        <pc:sldMkLst>
          <pc:docMk/>
          <pc:sldMk cId="1739711702" sldId="435"/>
        </pc:sldMkLst>
        <pc:spChg chg="mod">
          <ac:chgData name="Jacob Vinson" userId="4d9785c4-bc8c-44b8-a745-b1e3ed407221" providerId="ADAL" clId="{EB462E5E-89AF-43B4-AE18-BA80621E8898}" dt="2024-11-12T16:54:50.519" v="46" actId="20577"/>
          <ac:spMkLst>
            <pc:docMk/>
            <pc:sldMk cId="1739711702" sldId="435"/>
            <ac:spMk id="4" creationId="{12A1A162-7F70-2845-FF7A-D51A1A1E3AA8}"/>
          </ac:spMkLst>
        </pc:spChg>
      </pc:sldChg>
      <pc:sldChg chg="modSp mod">
        <pc:chgData name="Jacob Vinson" userId="4d9785c4-bc8c-44b8-a745-b1e3ed407221" providerId="ADAL" clId="{EB462E5E-89AF-43B4-AE18-BA80621E8898}" dt="2024-11-12T16:55:12.457" v="47" actId="14100"/>
        <pc:sldMkLst>
          <pc:docMk/>
          <pc:sldMk cId="1569038361" sldId="436"/>
        </pc:sldMkLst>
        <pc:spChg chg="mod">
          <ac:chgData name="Jacob Vinson" userId="4d9785c4-bc8c-44b8-a745-b1e3ed407221" providerId="ADAL" clId="{EB462E5E-89AF-43B4-AE18-BA80621E8898}" dt="2024-11-12T16:55:12.457" v="47" actId="14100"/>
          <ac:spMkLst>
            <pc:docMk/>
            <pc:sldMk cId="1569038361" sldId="436"/>
            <ac:spMk id="6" creationId="{531D5C5D-FF9C-4DFF-01C8-9655AFFC05DF}"/>
          </ac:spMkLst>
        </pc:spChg>
      </pc:sldChg>
      <pc:sldChg chg="modSp mod">
        <pc:chgData name="Jacob Vinson" userId="4d9785c4-bc8c-44b8-a745-b1e3ed407221" providerId="ADAL" clId="{EB462E5E-89AF-43B4-AE18-BA80621E8898}" dt="2024-11-12T16:55:39.186" v="49" actId="20577"/>
        <pc:sldMkLst>
          <pc:docMk/>
          <pc:sldMk cId="1564878051" sldId="437"/>
        </pc:sldMkLst>
        <pc:spChg chg="mod">
          <ac:chgData name="Jacob Vinson" userId="4d9785c4-bc8c-44b8-a745-b1e3ed407221" providerId="ADAL" clId="{EB462E5E-89AF-43B4-AE18-BA80621E8898}" dt="2024-11-12T16:55:39.186" v="49" actId="20577"/>
          <ac:spMkLst>
            <pc:docMk/>
            <pc:sldMk cId="1564878051" sldId="437"/>
            <ac:spMk id="5" creationId="{5B2C171E-57A7-2607-4226-B848F142FEBA}"/>
          </ac:spMkLst>
        </pc:spChg>
        <pc:spChg chg="mod">
          <ac:chgData name="Jacob Vinson" userId="4d9785c4-bc8c-44b8-a745-b1e3ed407221" providerId="ADAL" clId="{EB462E5E-89AF-43B4-AE18-BA80621E8898}" dt="2024-11-12T16:55:32.319" v="48" actId="20577"/>
          <ac:spMkLst>
            <pc:docMk/>
            <pc:sldMk cId="1564878051" sldId="437"/>
            <ac:spMk id="7" creationId="{9BECCB99-EA67-7E4A-FD2E-436008234524}"/>
          </ac:spMkLst>
        </pc:spChg>
      </pc:sldChg>
      <pc:sldChg chg="modSp mod">
        <pc:chgData name="Jacob Vinson" userId="4d9785c4-bc8c-44b8-a745-b1e3ed407221" providerId="ADAL" clId="{EB462E5E-89AF-43B4-AE18-BA80621E8898}" dt="2024-11-12T16:55:59.497" v="50" actId="20577"/>
        <pc:sldMkLst>
          <pc:docMk/>
          <pc:sldMk cId="621151039" sldId="438"/>
        </pc:sldMkLst>
        <pc:spChg chg="mod">
          <ac:chgData name="Jacob Vinson" userId="4d9785c4-bc8c-44b8-a745-b1e3ed407221" providerId="ADAL" clId="{EB462E5E-89AF-43B4-AE18-BA80621E8898}" dt="2024-11-12T16:55:59.497" v="50" actId="20577"/>
          <ac:spMkLst>
            <pc:docMk/>
            <pc:sldMk cId="621151039" sldId="438"/>
            <ac:spMk id="9" creationId="{20030E29-CD61-E3A9-D3C2-7F4AA578A730}"/>
          </ac:spMkLst>
        </pc:spChg>
      </pc:sldChg>
      <pc:sldChg chg="modSp mod">
        <pc:chgData name="Jacob Vinson" userId="4d9785c4-bc8c-44b8-a745-b1e3ed407221" providerId="ADAL" clId="{EB462E5E-89AF-43B4-AE18-BA80621E8898}" dt="2024-11-12T16:57:02.798" v="51" actId="20577"/>
        <pc:sldMkLst>
          <pc:docMk/>
          <pc:sldMk cId="1566183447" sldId="439"/>
        </pc:sldMkLst>
        <pc:spChg chg="mod">
          <ac:chgData name="Jacob Vinson" userId="4d9785c4-bc8c-44b8-a745-b1e3ed407221" providerId="ADAL" clId="{EB462E5E-89AF-43B4-AE18-BA80621E8898}" dt="2024-11-12T16:57:02.798" v="51" actId="20577"/>
          <ac:spMkLst>
            <pc:docMk/>
            <pc:sldMk cId="1566183447" sldId="439"/>
            <ac:spMk id="11" creationId="{24BED012-8504-1398-AF95-26D3C13C02E7}"/>
          </ac:spMkLst>
        </pc:spChg>
      </pc:sldChg>
      <pc:sldChg chg="modSp mod">
        <pc:chgData name="Jacob Vinson" userId="4d9785c4-bc8c-44b8-a745-b1e3ed407221" providerId="ADAL" clId="{EB462E5E-89AF-43B4-AE18-BA80621E8898}" dt="2024-11-12T17:02:19.786" v="105" actId="20577"/>
        <pc:sldMkLst>
          <pc:docMk/>
          <pc:sldMk cId="1537738704" sldId="440"/>
        </pc:sldMkLst>
        <pc:spChg chg="mod">
          <ac:chgData name="Jacob Vinson" userId="4d9785c4-bc8c-44b8-a745-b1e3ed407221" providerId="ADAL" clId="{EB462E5E-89AF-43B4-AE18-BA80621E8898}" dt="2024-11-12T17:02:19.786" v="105" actId="20577"/>
          <ac:spMkLst>
            <pc:docMk/>
            <pc:sldMk cId="1537738704" sldId="440"/>
            <ac:spMk id="11" creationId="{8919FE7A-A322-9488-8BE3-2F09DD8D6B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rive.google.com/file/d/11-e7u8ozcc03Q8kEhqeSVn32Pzagd93x/view?usp=shar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Fundamentals of Literacy Coaching Professional Development Modules – Session 8: Analyzing and Interpreting Data</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This quote is from the Institute of Education Science practice guide Using Student Achievement Data to Support Instructional Decision Making. It emphasizes the fact that we should be analyzing and interpreting data in order to make changes to our instruction. The goal of making these changes is to improve student learning and achievement. Using data can help us work intentionally and systematically.</a:t>
            </a:r>
            <a:endParaRPr lang="en-US" b="1"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Hamilton, L., Halverson, R., Jackson, S. S., </a:t>
            </a:r>
            <a:r>
              <a:rPr lang="en-US" sz="1200" b="0" i="0" u="none" strike="noStrike" cap="none" dirty="0" err="1">
                <a:solidFill>
                  <a:schemeClr val="dk1"/>
                </a:solidFill>
                <a:latin typeface="Calibri"/>
                <a:ea typeface="Calibri"/>
                <a:cs typeface="Calibri"/>
                <a:sym typeface="Calibri"/>
              </a:rPr>
              <a:t>Mandinach</a:t>
            </a:r>
            <a:r>
              <a:rPr lang="en-US" sz="1200" b="0" i="0" u="none" strike="noStrike" cap="none" dirty="0">
                <a:solidFill>
                  <a:schemeClr val="dk1"/>
                </a:solidFill>
                <a:latin typeface="Calibri"/>
                <a:ea typeface="Calibri"/>
                <a:cs typeface="Calibri"/>
                <a:sym typeface="Calibri"/>
              </a:rPr>
              <a:t>, E., </a:t>
            </a:r>
            <a:r>
              <a:rPr lang="en-US" sz="1200" b="0" i="0" u="none" strike="noStrike" cap="none" dirty="0" err="1">
                <a:solidFill>
                  <a:schemeClr val="dk1"/>
                </a:solidFill>
                <a:latin typeface="Calibri"/>
                <a:ea typeface="Calibri"/>
                <a:cs typeface="Calibri"/>
                <a:sym typeface="Calibri"/>
              </a:rPr>
              <a:t>Supovitz</a:t>
            </a:r>
            <a:r>
              <a:rPr lang="en-US" sz="1200" b="0" i="0" u="none" strike="noStrike" cap="none" dirty="0">
                <a:solidFill>
                  <a:schemeClr val="dk1"/>
                </a:solidFill>
                <a:latin typeface="Calibri"/>
                <a:ea typeface="Calibri"/>
                <a:cs typeface="Calibri"/>
                <a:sym typeface="Calibri"/>
              </a:rPr>
              <a:t>, J. A., &amp; Wayman, J. C. (2009). Using Student Achievement Data to Support Instructional Decision Making. IES Practice Guide. NCEE 2009-4067. </a:t>
            </a:r>
            <a:r>
              <a:rPr lang="en-US" sz="1200" b="0" i="1" u="none" strike="noStrike" cap="none" dirty="0">
                <a:solidFill>
                  <a:schemeClr val="dk1"/>
                </a:solidFill>
                <a:latin typeface="Calibri"/>
                <a:ea typeface="Calibri"/>
                <a:cs typeface="Calibri"/>
                <a:sym typeface="Calibri"/>
              </a:rPr>
              <a:t>National Center for Education Evaluation and Regional Assistance</a:t>
            </a:r>
            <a:r>
              <a:rPr lang="en-US" sz="1200" b="0" i="0" u="none" strike="noStrike" cap="none" dirty="0">
                <a:solidFill>
                  <a:schemeClr val="dk1"/>
                </a:solidFill>
                <a:latin typeface="Calibri"/>
                <a:ea typeface="Calibri"/>
                <a:cs typeface="Calibri"/>
                <a:sym typeface="Calibri"/>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310561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36B7-C02A-5A02-DCD3-09E2E44DF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93F39-EEDF-17E5-ED29-60FF713A2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EA43D-CB06-1C64-10CA-BE063D3DC9C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One of the most important responsibilities we have as coaches is to help teachers analyze and interpret data correctly. This can be challenging for us and intimidating, at times, for teachers. You see on the slide some of the steps we should take as coaches to ensure that teachers are building their skills in data use in order to improve instruction in their classrooms.</a:t>
            </a:r>
            <a:endParaRPr lang="en-US" b="1"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Killion, J. (2008). Coaches help mine the data. </a:t>
            </a:r>
            <a:r>
              <a:rPr lang="en-US" sz="1200" b="0" i="1" u="none" strike="noStrike" cap="none" dirty="0">
                <a:solidFill>
                  <a:schemeClr val="dk1"/>
                </a:solidFill>
                <a:latin typeface="Calibri"/>
                <a:ea typeface="Calibri"/>
                <a:cs typeface="Calibri"/>
                <a:sym typeface="Calibri"/>
              </a:rPr>
              <a:t>National Staff Development Council</a:t>
            </a:r>
            <a:r>
              <a:rPr lang="en-US" sz="1200" b="0" i="0" u="none" strike="noStrike" cap="none" dirty="0">
                <a:solidFill>
                  <a:schemeClr val="dk1"/>
                </a:solidFill>
                <a:latin typeface="Calibri"/>
                <a:ea typeface="Calibri"/>
                <a:cs typeface="Calibri"/>
                <a:sym typeface="Calibri"/>
              </a:rPr>
              <a:t>, 7-8.</a:t>
            </a:r>
            <a:endParaRPr lang="en-US"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C0459E91-1BCA-695D-5364-12FC6BC474DE}"/>
              </a:ext>
            </a:extLst>
          </p:cNvPr>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341685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81FC5-1165-A659-0820-A8B27D338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ADC4D-4010-50D6-3B60-EE9376790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BBCD7-BDD8-EBF5-F612-542FA7CC08A5}"/>
              </a:ext>
            </a:extLst>
          </p:cNvPr>
          <p:cNvSpPr>
            <a:spLocks noGrp="1"/>
          </p:cNvSpPr>
          <p:nvPr>
            <p:ph type="body" idx="1"/>
          </p:nvPr>
        </p:nvSpPr>
        <p:spPr/>
        <p:txBody>
          <a:bodyPr/>
          <a:lstStyle/>
          <a:p>
            <a:pPr marL="0" lvl="0" indent="0" algn="l" rtl="0">
              <a:spcBef>
                <a:spcPts val="0"/>
              </a:spcBef>
              <a:spcAft>
                <a:spcPts val="0"/>
              </a:spcAft>
              <a:buNone/>
            </a:pPr>
            <a:r>
              <a:rPr lang="en-US" b="1" dirty="0"/>
              <a:t>Notes Video 1: Data Analysis and Interpretation</a:t>
            </a:r>
            <a:r>
              <a:rPr lang="en-US" dirty="0"/>
              <a:t> is 5 minutes.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SAY </a:t>
            </a:r>
            <a:r>
              <a:rPr lang="en-US" dirty="0"/>
              <a:t>Dr. Lymaris Santana worked in Seminole County Public Schools and also as a State Regional Literacy Director. Let’s watch while she shares why data is important and how coaches can help teachers make good use of their data. As you watch, jot down a couple of notes that capture the essence of what Dr. Santana shares. You’ll discuss your thoughts in small groups - be prepared to share out in whole group after your discussion.</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279361E1-9FA7-C12A-749B-C3F23A300FC8}"/>
              </a:ext>
            </a:extLst>
          </p:cNvPr>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31125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983F-6638-030A-1A39-23C67D4CD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E5AF3-BEF0-68D5-475F-81588CA38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19692-16E7-EF2D-0D9B-55F2B7173CF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Notes </a:t>
            </a:r>
            <a:r>
              <a:rPr lang="en-US" sz="1200" b="0" i="0" u="none" strike="noStrike" cap="none" dirty="0">
                <a:solidFill>
                  <a:schemeClr val="dk1"/>
                </a:solidFill>
                <a:latin typeface="Calibri"/>
                <a:ea typeface="Calibri"/>
                <a:cs typeface="Calibri"/>
                <a:sym typeface="Calibri"/>
              </a:rPr>
              <a:t>Allow about 10 minutes for this activity.</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Read this short article by Joellen Killion and discuss each of the five sections that talk about the responsibilities of the coach when it comes to helping teachers analyze and interpret data. In our groups, develop a summary statement for each area. You’ll need to work quickly, so simply capture the essence of each area in your statement. We’ll debrief in about ten minutes.</a:t>
            </a:r>
            <a:endParaRPr lang="en-US" sz="12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Killion, J. (2008). Coaches help mine the data. </a:t>
            </a:r>
            <a:r>
              <a:rPr lang="en-US" sz="1200" b="0" i="1" u="none" strike="noStrike" cap="none" dirty="0">
                <a:solidFill>
                  <a:schemeClr val="dk1"/>
                </a:solidFill>
                <a:latin typeface="Calibri"/>
                <a:ea typeface="Calibri"/>
                <a:cs typeface="Calibri"/>
                <a:sym typeface="Calibri"/>
              </a:rPr>
              <a:t>National Staff Development Council</a:t>
            </a:r>
            <a:r>
              <a:rPr lang="en-US" sz="1200" b="0" i="0" u="none" strike="noStrike" cap="none" dirty="0">
                <a:solidFill>
                  <a:schemeClr val="dk1"/>
                </a:solidFill>
                <a:latin typeface="Calibri"/>
                <a:ea typeface="Calibri"/>
                <a:cs typeface="Calibri"/>
                <a:sym typeface="Calibri"/>
              </a:rPr>
              <a:t>, 7-8.</a:t>
            </a:r>
            <a:endParaRPr lang="en-US"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8B876A3C-AB99-D328-79C0-22C922065843}"/>
              </a:ext>
            </a:extLst>
          </p:cNvPr>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185969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FE79-1F60-B269-35DB-D2F1E5975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5DC8E-232C-57A9-6EE7-F9C951C26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AE61B-EA7C-704E-21F2-1C93E9FE16D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Killion provided some great information regarding how we can help teachers access data, analyze it, and move on to create action plans with professional learning. You see in her article that the intent was that the </a:t>
            </a:r>
            <a:r>
              <a:rPr lang="en-US" sz="1200" b="0" i="0" u="sng" strike="noStrike" cap="none" dirty="0">
                <a:solidFill>
                  <a:schemeClr val="dk1"/>
                </a:solidFill>
                <a:latin typeface="Calibri"/>
                <a:ea typeface="Calibri"/>
                <a:cs typeface="Calibri"/>
                <a:sym typeface="Calibri"/>
              </a:rPr>
              <a:t>action plan involves teachers changing their practice based on the analysis and interpretation of the data</a:t>
            </a:r>
            <a:r>
              <a:rPr lang="en-US" sz="1200" b="0" i="0" u="none" strike="noStrike" cap="none" dirty="0">
                <a:solidFill>
                  <a:schemeClr val="dk1"/>
                </a:solidFill>
                <a:latin typeface="Calibri"/>
                <a:ea typeface="Calibri"/>
                <a:cs typeface="Calibri"/>
                <a:sym typeface="Calibri"/>
              </a:rPr>
              <a:t>. This is very important. We need to be careful that when we help teachers examine the data that we focus on what we can do to help improve student learning. In a study conducted by Evans et al., they found that oftentimes teachers offered explanations of the data that were largely centered on the behaviors of students. While these explanations may be true – for instance, it may be that their fifth period class, which meets right after lunch, always has difficulty concentrating when they begin class – focusing on these behaviors may not lead to a change in instruction. We need to focus our attention, and that of our teachers, on what can be done instructionally to address the needs of students.</a:t>
            </a:r>
            <a:endParaRPr lang="en-US" sz="12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Evans, M., Teasdale, R.M., Gannon-Slater, N., La </a:t>
            </a:r>
            <a:r>
              <a:rPr lang="en-US" sz="1200" b="0" i="0" u="none" strike="noStrike" cap="none" dirty="0" err="1">
                <a:solidFill>
                  <a:schemeClr val="dk1"/>
                </a:solidFill>
                <a:latin typeface="Calibri"/>
                <a:ea typeface="Calibri"/>
                <a:cs typeface="Calibri"/>
                <a:sym typeface="Calibri"/>
              </a:rPr>
              <a:t>Londe</a:t>
            </a:r>
            <a:r>
              <a:rPr lang="en-US" sz="1200" b="0" i="0" u="none" strike="noStrike" cap="none" dirty="0">
                <a:solidFill>
                  <a:schemeClr val="dk1"/>
                </a:solidFill>
                <a:latin typeface="Calibri"/>
                <a:ea typeface="Calibri"/>
                <a:cs typeface="Calibri"/>
                <a:sym typeface="Calibri"/>
              </a:rPr>
              <a:t>, P.G., Crenshaw, H.L., Greene, J.C., &amp; Schwandt, T.A. (2019). How did that happen? Teachers’ explanations for low test scores. </a:t>
            </a:r>
            <a:r>
              <a:rPr lang="en-US" sz="1200" b="0" i="1" u="none" strike="noStrike" cap="none" dirty="0">
                <a:solidFill>
                  <a:schemeClr val="dk1"/>
                </a:solidFill>
                <a:latin typeface="Calibri"/>
                <a:ea typeface="Calibri"/>
                <a:cs typeface="Calibri"/>
                <a:sym typeface="Calibri"/>
              </a:rPr>
              <a:t>Teachers College Record</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121</a:t>
            </a:r>
            <a:r>
              <a:rPr lang="en-US" sz="1200" b="0" i="0" u="none" strike="noStrike" cap="none" dirty="0">
                <a:solidFill>
                  <a:schemeClr val="dk1"/>
                </a:solidFill>
                <a:latin typeface="Calibri"/>
                <a:ea typeface="Calibri"/>
                <a:cs typeface="Calibri"/>
                <a:sym typeface="Calibri"/>
              </a:rPr>
              <a:t>(2), 1-40.</a:t>
            </a:r>
            <a:endParaRPr lang="en-US" dirty="0"/>
          </a:p>
          <a:p>
            <a:endParaRPr lang="en-US" dirty="0"/>
          </a:p>
        </p:txBody>
      </p:sp>
      <p:sp>
        <p:nvSpPr>
          <p:cNvPr id="4" name="Slide Number Placeholder 3">
            <a:extLst>
              <a:ext uri="{FF2B5EF4-FFF2-40B4-BE49-F238E27FC236}">
                <a16:creationId xmlns:a16="http://schemas.microsoft.com/office/drawing/2014/main" id="{2662450D-1875-07CA-2DC9-1A1034C197EF}"/>
              </a:ext>
            </a:extLst>
          </p:cNvPr>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155873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79D33-2C83-D39A-9817-85372A35E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697D2-77EA-14DF-F8AF-D28AC4F19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7E282-A115-3287-7DC8-F2660EEA733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Here are the five main categories that teachers in the study conducted by Evans referenced as explanations of why student scores may be low. </a:t>
            </a:r>
            <a:r>
              <a:rPr lang="en-US" sz="1200" b="0" i="1" u="none" strike="noStrike" cap="none" dirty="0">
                <a:solidFill>
                  <a:schemeClr val="dk1"/>
                </a:solidFill>
                <a:latin typeface="Calibri"/>
                <a:ea typeface="Calibri"/>
                <a:cs typeface="Calibri"/>
                <a:sym typeface="Calibri"/>
              </a:rPr>
              <a:t>State the five categories. </a:t>
            </a:r>
            <a:r>
              <a:rPr lang="en-US" sz="1200" b="0" i="0" u="none" strike="noStrike" cap="none" dirty="0">
                <a:solidFill>
                  <a:schemeClr val="dk1"/>
                </a:solidFill>
                <a:latin typeface="Calibri"/>
                <a:ea typeface="Calibri"/>
                <a:cs typeface="Calibri"/>
                <a:sym typeface="Calibri"/>
              </a:rPr>
              <a:t>Note that only 15 percent of the time did teachers indicate that low scores may have occurred because of something that was done, or not done, instructionally.</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Evans, M., Teasdale, R.M., Gannon-Slater, N., La </a:t>
            </a:r>
            <a:r>
              <a:rPr lang="en-US" sz="1200" b="0" i="0" u="none" strike="noStrike" cap="none" dirty="0" err="1">
                <a:solidFill>
                  <a:schemeClr val="dk1"/>
                </a:solidFill>
                <a:latin typeface="Calibri"/>
                <a:ea typeface="Calibri"/>
                <a:cs typeface="Calibri"/>
                <a:sym typeface="Calibri"/>
              </a:rPr>
              <a:t>Londe</a:t>
            </a:r>
            <a:r>
              <a:rPr lang="en-US" sz="1200" b="0" i="0" u="none" strike="noStrike" cap="none" dirty="0">
                <a:solidFill>
                  <a:schemeClr val="dk1"/>
                </a:solidFill>
                <a:latin typeface="Calibri"/>
                <a:ea typeface="Calibri"/>
                <a:cs typeface="Calibri"/>
                <a:sym typeface="Calibri"/>
              </a:rPr>
              <a:t>, P.G., Crenshaw, H.L., Greene, J.C., &amp; Schwandt, T.A. (2019). How did that happen? Teachers’ explanations for low test scores. </a:t>
            </a:r>
            <a:r>
              <a:rPr lang="en-US" sz="1200" b="0" i="1" u="none" strike="noStrike" cap="none" dirty="0">
                <a:solidFill>
                  <a:schemeClr val="dk1"/>
                </a:solidFill>
                <a:latin typeface="Calibri"/>
                <a:ea typeface="Calibri"/>
                <a:cs typeface="Calibri"/>
                <a:sym typeface="Calibri"/>
              </a:rPr>
              <a:t>Teachers College Record</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121</a:t>
            </a:r>
            <a:r>
              <a:rPr lang="en-US" sz="1200" b="0" i="0" u="none" strike="noStrike" cap="none" dirty="0">
                <a:solidFill>
                  <a:schemeClr val="dk1"/>
                </a:solidFill>
                <a:latin typeface="Calibri"/>
                <a:ea typeface="Calibri"/>
                <a:cs typeface="Calibri"/>
                <a:sym typeface="Calibri"/>
              </a:rPr>
              <a:t>(2), 1-40.</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a:extLst>
              <a:ext uri="{FF2B5EF4-FFF2-40B4-BE49-F238E27FC236}">
                <a16:creationId xmlns:a16="http://schemas.microsoft.com/office/drawing/2014/main" id="{11C2DDA5-8191-423A-ECE8-0FB47B28FDE5}"/>
              </a:ext>
            </a:extLst>
          </p:cNvPr>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177963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EEADD-662F-D827-97BE-123EE897C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C2F49-0BAA-E5CB-0D3C-275C91B64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44F4B-832C-0C39-8871-47A87A84CD0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Note that Evans does not suggest that the insight of teachers is not important – it definitely is. And there are student behaviors and situations that lead to low student achievement. However, we need to be careful that we continue to have high expectations for students and that we do not let bias affect our analysis and interpretation of the data.</a:t>
            </a:r>
            <a:endParaRPr lang="en-US" sz="12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Evans, M., Teasdale, R.M., Gannon-Slater, N., La </a:t>
            </a:r>
            <a:r>
              <a:rPr lang="en-US" sz="1200" b="0" i="0" u="none" strike="noStrike" cap="none" dirty="0" err="1">
                <a:solidFill>
                  <a:schemeClr val="dk1"/>
                </a:solidFill>
                <a:latin typeface="Calibri"/>
                <a:ea typeface="Calibri"/>
                <a:cs typeface="Calibri"/>
                <a:sym typeface="Calibri"/>
              </a:rPr>
              <a:t>Londe</a:t>
            </a:r>
            <a:r>
              <a:rPr lang="en-US" sz="1200" b="0" i="0" u="none" strike="noStrike" cap="none" dirty="0">
                <a:solidFill>
                  <a:schemeClr val="dk1"/>
                </a:solidFill>
                <a:latin typeface="Calibri"/>
                <a:ea typeface="Calibri"/>
                <a:cs typeface="Calibri"/>
                <a:sym typeface="Calibri"/>
              </a:rPr>
              <a:t>, P.G., Crenshaw, H.L., Greene, J.C., &amp; Schwandt, T.A. (2019). How did that happen? Teachers’ explanations for low test scores. </a:t>
            </a:r>
            <a:r>
              <a:rPr lang="en-US" sz="1200" b="0" i="1" u="none" strike="noStrike" cap="none" dirty="0">
                <a:solidFill>
                  <a:schemeClr val="dk1"/>
                </a:solidFill>
                <a:latin typeface="Calibri"/>
                <a:ea typeface="Calibri"/>
                <a:cs typeface="Calibri"/>
                <a:sym typeface="Calibri"/>
              </a:rPr>
              <a:t>Teachers College Record</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121</a:t>
            </a:r>
            <a:r>
              <a:rPr lang="en-US" sz="1200" b="0" i="0" u="none" strike="noStrike" cap="none" dirty="0">
                <a:solidFill>
                  <a:schemeClr val="dk1"/>
                </a:solidFill>
                <a:latin typeface="Calibri"/>
                <a:ea typeface="Calibri"/>
                <a:cs typeface="Calibri"/>
                <a:sym typeface="Calibri"/>
              </a:rPr>
              <a:t>(2), 1-40.</a:t>
            </a:r>
            <a:endParaRPr lang="en-US" dirty="0"/>
          </a:p>
          <a:p>
            <a:endParaRPr lang="en-US" dirty="0"/>
          </a:p>
        </p:txBody>
      </p:sp>
      <p:sp>
        <p:nvSpPr>
          <p:cNvPr id="4" name="Slide Number Placeholder 3">
            <a:extLst>
              <a:ext uri="{FF2B5EF4-FFF2-40B4-BE49-F238E27FC236}">
                <a16:creationId xmlns:a16="http://schemas.microsoft.com/office/drawing/2014/main" id="{EFF79A36-9EF6-C7D3-62AC-2DF1F53DCCF5}"/>
              </a:ext>
            </a:extLst>
          </p:cNvPr>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47152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7A758-C5CF-839C-C119-6F549B851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3F908-2236-9E90-B28F-A2A23E514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26D8E-3E29-FF4C-A8A2-884EB50F4BC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Even though we need to be cautious in analyzing and interpreting data, and work to bring the focus continually back to the actions we can take instructionally, if we do that, reviewing data with teachers can be very powerful.</a:t>
            </a:r>
            <a:endParaRPr lang="en-US" sz="12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Marsh, J. A., McCombs, J. S., Lockwood, J. R., Martorell, F., Gershwin, D., </a:t>
            </a:r>
            <a:r>
              <a:rPr lang="en-US" sz="1200" b="0" i="0" u="none" strike="noStrike" cap="none" dirty="0" err="1">
                <a:solidFill>
                  <a:schemeClr val="dk1"/>
                </a:solidFill>
                <a:latin typeface="Calibri"/>
                <a:ea typeface="Calibri"/>
                <a:cs typeface="Calibri"/>
                <a:sym typeface="Calibri"/>
              </a:rPr>
              <a:t>Naftel</a:t>
            </a:r>
            <a:r>
              <a:rPr lang="en-US" sz="1200" b="0" i="0" u="none" strike="noStrike" cap="none" dirty="0">
                <a:solidFill>
                  <a:schemeClr val="dk1"/>
                </a:solidFill>
                <a:latin typeface="Calibri"/>
                <a:ea typeface="Calibri"/>
                <a:cs typeface="Calibri"/>
                <a:sym typeface="Calibri"/>
              </a:rPr>
              <a:t>, S., . . . </a:t>
            </a:r>
            <a:r>
              <a:rPr lang="en-US" sz="1200" b="0" i="0" u="none" strike="noStrike" cap="none" dirty="0" err="1">
                <a:solidFill>
                  <a:schemeClr val="dk1"/>
                </a:solidFill>
                <a:latin typeface="Calibri"/>
                <a:ea typeface="Calibri"/>
                <a:cs typeface="Calibri"/>
                <a:sym typeface="Calibri"/>
              </a:rPr>
              <a:t>Crego</a:t>
            </a:r>
            <a:r>
              <a:rPr lang="en-US" sz="1200" b="0" i="0" u="none" strike="noStrike" cap="none" dirty="0">
                <a:solidFill>
                  <a:schemeClr val="dk1"/>
                </a:solidFill>
                <a:latin typeface="Calibri"/>
                <a:ea typeface="Calibri"/>
                <a:cs typeface="Calibri"/>
                <a:sym typeface="Calibri"/>
              </a:rPr>
              <a:t>, A. (2008). </a:t>
            </a:r>
            <a:r>
              <a:rPr lang="en-US" sz="1200" b="0" i="1" u="none" strike="noStrike" cap="none" dirty="0">
                <a:solidFill>
                  <a:schemeClr val="dk1"/>
                </a:solidFill>
                <a:latin typeface="Calibri"/>
                <a:ea typeface="Calibri"/>
                <a:cs typeface="Calibri"/>
                <a:sym typeface="Calibri"/>
              </a:rPr>
              <a:t>Supporting literacy across the Sunshine State: A study of Florida middle school reading coaches</a:t>
            </a:r>
            <a:r>
              <a:rPr lang="en-US" sz="1200" b="0" i="0" u="none" strike="noStrike" cap="none" dirty="0">
                <a:solidFill>
                  <a:schemeClr val="dk1"/>
                </a:solidFill>
                <a:latin typeface="Calibri"/>
                <a:ea typeface="Calibri"/>
                <a:cs typeface="Calibri"/>
                <a:sym typeface="Calibri"/>
              </a:rPr>
              <a:t>. Santa Monica, CA: RAND.</a:t>
            </a:r>
            <a:endParaRPr lang="en-US" dirty="0"/>
          </a:p>
          <a:p>
            <a:endParaRPr lang="en-US" dirty="0"/>
          </a:p>
        </p:txBody>
      </p:sp>
      <p:sp>
        <p:nvSpPr>
          <p:cNvPr id="4" name="Slide Number Placeholder 3">
            <a:extLst>
              <a:ext uri="{FF2B5EF4-FFF2-40B4-BE49-F238E27FC236}">
                <a16:creationId xmlns:a16="http://schemas.microsoft.com/office/drawing/2014/main" id="{BE3783B5-A0A0-DABE-359A-D4C243C01E36}"/>
              </a:ext>
            </a:extLst>
          </p:cNvPr>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178679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8BF0-CFAC-C626-1677-7BC0CC411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A5D85-9AE1-FBE2-7FCB-072A8E1FD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CA24A-3340-A55B-9CE9-2BED55B91EA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We can work with teachers to analyze and interpret data at the student, class, grade, or school level. As we think about using data at the class and student level, it might be helpful to work with teachers individually or in small groups so we can delve into specific ways to help students and to address the needs of their class. We will look at interpreting student data in Session 11.</a:t>
            </a:r>
            <a:endParaRPr lang="en-US" b="1" dirty="0"/>
          </a:p>
          <a:p>
            <a:endParaRPr lang="en-US" dirty="0"/>
          </a:p>
        </p:txBody>
      </p:sp>
      <p:sp>
        <p:nvSpPr>
          <p:cNvPr id="4" name="Slide Number Placeholder 3">
            <a:extLst>
              <a:ext uri="{FF2B5EF4-FFF2-40B4-BE49-F238E27FC236}">
                <a16:creationId xmlns:a16="http://schemas.microsoft.com/office/drawing/2014/main" id="{B233F220-5FA1-9521-CA88-AD2BBE5BD0DB}"/>
              </a:ext>
            </a:extLst>
          </p:cNvPr>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28134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6E16-CA0D-E6EB-45B1-16719E8F0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60E83-2B12-53D8-3583-6181F798C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4430C-14EF-1154-90F6-5369253B59A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When we look at data at the class and student level, these are our goals. Don’t forget to acknowledge the strengths of students along with their needs. Here you see the areas that might be targeted for change based on strengths and needs. You see these include not only instructional methods, but also how feedback is provided or adapting assignments. </a:t>
            </a:r>
            <a:r>
              <a:rPr lang="en-US" dirty="0"/>
              <a:t>For instance, teachers may wish to adapt students’ class project assignments in ways that draw on students’ individual strengths while encouraging them to work on areas for growth. </a:t>
            </a:r>
          </a:p>
          <a:p>
            <a:endParaRPr lang="en-US" dirty="0"/>
          </a:p>
        </p:txBody>
      </p:sp>
      <p:sp>
        <p:nvSpPr>
          <p:cNvPr id="4" name="Slide Number Placeholder 3">
            <a:extLst>
              <a:ext uri="{FF2B5EF4-FFF2-40B4-BE49-F238E27FC236}">
                <a16:creationId xmlns:a16="http://schemas.microsoft.com/office/drawing/2014/main" id="{4B588E0E-3F72-66CC-5F05-6F1B3B8A539E}"/>
              </a:ext>
            </a:extLst>
          </p:cNvPr>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238598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Fundamentals of Literacy Coaching 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Fundamentals of Literacy Coaching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7D98-9732-39E2-A947-890236718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57E6B-E138-CD8B-F678-84632356C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43FDA-2C15-2855-3254-3F17B82F046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dirty="0"/>
              <a:t>This is a simple cycle that clearly depicts the data cycle. We addressed collecting data and planning in Session 7, we’re looking at analysis and interpretation during this session and we’ll start thinking about developing a hypothesis based on data. This cycle can be used whether we’re looking at individual student data, classroom data, or data at the grade or school level. </a:t>
            </a:r>
          </a:p>
          <a:p>
            <a:endParaRPr lang="en-US" dirty="0"/>
          </a:p>
        </p:txBody>
      </p:sp>
      <p:sp>
        <p:nvSpPr>
          <p:cNvPr id="4" name="Slide Number Placeholder 3">
            <a:extLst>
              <a:ext uri="{FF2B5EF4-FFF2-40B4-BE49-F238E27FC236}">
                <a16:creationId xmlns:a16="http://schemas.microsoft.com/office/drawing/2014/main" id="{653EFA23-3B4F-8689-10BC-C9B6DB537C26}"/>
              </a:ext>
            </a:extLst>
          </p:cNvPr>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21354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267E0-7C7E-2CA5-827A-AEC113442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05E54-183B-E726-BC13-8587D1EFA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B05AE-EA23-C7D0-EF0A-156FA87B475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When we want to know about class or student performance, we should collect a variety of data. </a:t>
            </a:r>
            <a:r>
              <a:rPr lang="en-US" b="0" i="1" dirty="0"/>
              <a:t>Review slide. </a:t>
            </a: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When analyzing student data, teachers may begin with one set of data, for instance progress monitoring data, and then move to other data sources to confirm the results of the progress monitoring. For example, teachers could consider progress monitoring data, and then look at student work samples and writing samples to establish additional data points. What other types of data might be helpful as teachers consider student or class performance?</a:t>
            </a:r>
            <a:endParaRPr lang="en-US" b="1" dirty="0"/>
          </a:p>
          <a:p>
            <a:endParaRPr lang="en-US" dirty="0"/>
          </a:p>
        </p:txBody>
      </p:sp>
      <p:sp>
        <p:nvSpPr>
          <p:cNvPr id="4" name="Slide Number Placeholder 3">
            <a:extLst>
              <a:ext uri="{FF2B5EF4-FFF2-40B4-BE49-F238E27FC236}">
                <a16:creationId xmlns:a16="http://schemas.microsoft.com/office/drawing/2014/main" id="{7A65C1ED-D3C3-A56B-B723-D23A18C8CF4B}"/>
              </a:ext>
            </a:extLst>
          </p:cNvPr>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4156530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44947-E2EC-B972-1C91-F4277FC69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4158F-D1ED-6A88-2B95-C935F1AA2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DD58D-628D-CC8B-AA81-4E4EF17872F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Here we have some characteristics of interim assessments, some examples of the types of data that might be helpful to collect.  </a:t>
            </a:r>
            <a:r>
              <a:rPr lang="en-US" dirty="0"/>
              <a:t>We thought of some of these examples when we reviewed the last slide. </a:t>
            </a:r>
          </a:p>
          <a:p>
            <a:endParaRPr lang="en-US" dirty="0"/>
          </a:p>
        </p:txBody>
      </p:sp>
      <p:sp>
        <p:nvSpPr>
          <p:cNvPr id="4" name="Slide Number Placeholder 3">
            <a:extLst>
              <a:ext uri="{FF2B5EF4-FFF2-40B4-BE49-F238E27FC236}">
                <a16:creationId xmlns:a16="http://schemas.microsoft.com/office/drawing/2014/main" id="{B2194942-6AC7-1079-8042-80E92B037C2E}"/>
              </a:ext>
            </a:extLst>
          </p:cNvPr>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2363489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9D883-3FFE-96E1-4387-4834A5AB0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63B88-F969-F42D-EEFF-24C1064DF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57C9F-5DA0-12C1-9064-15C693CC1916}"/>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Here </a:t>
            </a:r>
            <a:r>
              <a:rPr lang="en-US" dirty="0"/>
              <a:t>is </a:t>
            </a:r>
            <a:r>
              <a:rPr lang="en-US" b="0" dirty="0"/>
              <a:t>an example of how data was organized to reflect a class performance. What benefits do you see of organizing data in this or in other ways for teachers?</a:t>
            </a:r>
            <a:endParaRPr lang="en-US" dirty="0"/>
          </a:p>
          <a:p>
            <a:endParaRPr lang="en-US" dirty="0"/>
          </a:p>
        </p:txBody>
      </p:sp>
      <p:sp>
        <p:nvSpPr>
          <p:cNvPr id="4" name="Slide Number Placeholder 3">
            <a:extLst>
              <a:ext uri="{FF2B5EF4-FFF2-40B4-BE49-F238E27FC236}">
                <a16:creationId xmlns:a16="http://schemas.microsoft.com/office/drawing/2014/main" id="{94F948D5-5B40-446A-304A-6A832489DDBD}"/>
              </a:ext>
            </a:extLst>
          </p:cNvPr>
          <p:cNvSpPr>
            <a:spLocks noGrp="1"/>
          </p:cNvSpPr>
          <p:nvPr>
            <p:ph type="sldNum" sz="quarter" idx="5"/>
          </p:nvPr>
        </p:nvSpPr>
        <p:spPr/>
        <p:txBody>
          <a:bodyPr/>
          <a:lstStyle/>
          <a:p>
            <a:fld id="{F5D417E0-4E2A-4944-9F25-2F1F160AC3BF}" type="slidenum">
              <a:rPr lang="en-US" smtClean="0"/>
              <a:t>23</a:t>
            </a:fld>
            <a:endParaRPr lang="en-US"/>
          </a:p>
        </p:txBody>
      </p:sp>
    </p:spTree>
    <p:extLst>
      <p:ext uri="{BB962C8B-B14F-4D97-AF65-F5344CB8AC3E}">
        <p14:creationId xmlns:p14="http://schemas.microsoft.com/office/powerpoint/2010/main" val="248036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3C7A6-5F1E-F3F6-4DCA-3C386BEB1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6E789-65EA-EC03-3A09-E9DF3AFBB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5524F-E20F-44B0-095F-52FBBF43162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It is helpful when we are using the same language when we talk about data and assessments. This infographic, developed by the Regional Educational Laboratory Southeast, provides a short description of various types of assessments. You have this as Handout 2. It is often the case that these assessments are referred to interchangeably when they are not the same. The purpose of the assessments is not the same and the data provided is different. It is important that your teachers have a clear understanding of the types of assessments that are administered.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Which of these assessments are administered in your school, and when are they given? Are there assessments that you think are redundant?</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Assessment Terms Used in Reading</a:t>
            </a:r>
            <a:endParaRPr lang="en-US" dirty="0"/>
          </a:p>
          <a:p>
            <a:pPr marL="0" lvl="0" indent="0" algn="l" rtl="0">
              <a:lnSpc>
                <a:spcPct val="100000"/>
              </a:lnSpc>
              <a:spcBef>
                <a:spcPts val="0"/>
              </a:spcBef>
              <a:spcAft>
                <a:spcPts val="0"/>
              </a:spcAft>
              <a:buSzPts val="1400"/>
              <a:buNone/>
            </a:pPr>
            <a:r>
              <a:rPr lang="en-US" b="0" dirty="0"/>
              <a:t>https://ies.ed.gov/ncee/edlabs/infographics/pdf/REL_SE_Assessment_Terms_Used_in_Reading.pdf</a:t>
            </a:r>
          </a:p>
          <a:p>
            <a:endParaRPr lang="en-US" dirty="0"/>
          </a:p>
        </p:txBody>
      </p:sp>
      <p:sp>
        <p:nvSpPr>
          <p:cNvPr id="4" name="Slide Number Placeholder 3">
            <a:extLst>
              <a:ext uri="{FF2B5EF4-FFF2-40B4-BE49-F238E27FC236}">
                <a16:creationId xmlns:a16="http://schemas.microsoft.com/office/drawing/2014/main" id="{B37D5946-BEB9-3655-024C-C8203255B132}"/>
              </a:ext>
            </a:extLst>
          </p:cNvPr>
          <p:cNvSpPr>
            <a:spLocks noGrp="1"/>
          </p:cNvSpPr>
          <p:nvPr>
            <p:ph type="sldNum" sz="quarter" idx="5"/>
          </p:nvPr>
        </p:nvSpPr>
        <p:spPr/>
        <p:txBody>
          <a:bodyPr/>
          <a:lstStyle/>
          <a:p>
            <a:fld id="{F5D417E0-4E2A-4944-9F25-2F1F160AC3BF}" type="slidenum">
              <a:rPr lang="en-US" smtClean="0"/>
              <a:t>24</a:t>
            </a:fld>
            <a:endParaRPr lang="en-US"/>
          </a:p>
        </p:txBody>
      </p:sp>
    </p:spTree>
    <p:extLst>
      <p:ext uri="{BB962C8B-B14F-4D97-AF65-F5344CB8AC3E}">
        <p14:creationId xmlns:p14="http://schemas.microsoft.com/office/powerpoint/2010/main" val="50279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9008-7CB7-D591-64CD-443ADC8BA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D0AFF-7BAF-2DF0-E64D-CCF4062B7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7CA59-6F67-49ED-C13A-07DA2A62D26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To gain deeper insight into students’ learning needs, teachers should examine evidence from the multiple data sources. “Triangulation” is the process of using multiple data sources to address a particular question or problem and using evidence from each source to illuminate or temper evidence from the other sources. It also can be thought of as using each data source to test and confirm evidence from the other sources in order to arrive at well-justified conclusions about students’ learning needs. When multiple data sources (e.g., results from the annual state assessment and district interim assessment) show similar areas of student strength and weakness, teachers can be more confident in their decisions about which skills to focus on. We will be examining how to analyze and interpret student level data, with the goal of differentiating instruction, in Session 11.</a:t>
            </a:r>
          </a:p>
          <a:p>
            <a:endParaRPr lang="en-US" dirty="0"/>
          </a:p>
        </p:txBody>
      </p:sp>
      <p:sp>
        <p:nvSpPr>
          <p:cNvPr id="4" name="Slide Number Placeholder 3">
            <a:extLst>
              <a:ext uri="{FF2B5EF4-FFF2-40B4-BE49-F238E27FC236}">
                <a16:creationId xmlns:a16="http://schemas.microsoft.com/office/drawing/2014/main" id="{A2797FF6-FEE0-FFF1-D71B-0BAF1556C9B6}"/>
              </a:ext>
            </a:extLst>
          </p:cNvPr>
          <p:cNvSpPr>
            <a:spLocks noGrp="1"/>
          </p:cNvSpPr>
          <p:nvPr>
            <p:ph type="sldNum" sz="quarter" idx="5"/>
          </p:nvPr>
        </p:nvSpPr>
        <p:spPr/>
        <p:txBody>
          <a:bodyPr/>
          <a:lstStyle/>
          <a:p>
            <a:fld id="{F5D417E0-4E2A-4944-9F25-2F1F160AC3BF}" type="slidenum">
              <a:rPr lang="en-US" smtClean="0"/>
              <a:t>25</a:t>
            </a:fld>
            <a:endParaRPr lang="en-US"/>
          </a:p>
        </p:txBody>
      </p:sp>
    </p:spTree>
    <p:extLst>
      <p:ext uri="{BB962C8B-B14F-4D97-AF65-F5344CB8AC3E}">
        <p14:creationId xmlns:p14="http://schemas.microsoft.com/office/powerpoint/2010/main" val="54987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3C76-1427-C448-1F86-B3E0BACF0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E4FB3-70AF-D3C7-8AF7-8AB27F59D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8B353-038A-7848-D94E-913142E904E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Allow about 15 minutes for this activity. Ask participants to take out </a:t>
            </a:r>
            <a:r>
              <a:rPr lang="en-US" b="1" dirty="0"/>
              <a:t>Handout 3: First Grade Class Status Report</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Please take out </a:t>
            </a:r>
            <a:r>
              <a:rPr lang="en-US" b="1" dirty="0"/>
              <a:t>Handout 3.</a:t>
            </a:r>
            <a:r>
              <a:rPr lang="en-US" b="0" dirty="0"/>
              <a:t> This is data for first grade Assessment Period 1. You see there are scores related to reading comprehension for some students, listening comprehension for others, and vocabulary. First of all, why don’t all students have reading comprehension scores and listening comprehension scores? (</a:t>
            </a:r>
            <a:r>
              <a:rPr lang="en-US" b="0" i="1" dirty="0"/>
              <a:t>Response – only first grade students who are reading have comprehension scores, the listening comprehension assessment would have been given to students not yet reading).  </a:t>
            </a:r>
            <a:endParaRPr lang="en-US" dirty="0"/>
          </a:p>
          <a:p>
            <a:pPr marL="0" lvl="0" indent="0" algn="l" rtl="0">
              <a:lnSpc>
                <a:spcPct val="100000"/>
              </a:lnSpc>
              <a:spcBef>
                <a:spcPts val="0"/>
              </a:spcBef>
              <a:spcAft>
                <a:spcPts val="0"/>
              </a:spcAft>
              <a:buSzPts val="1400"/>
              <a:buNone/>
            </a:pPr>
            <a:r>
              <a:rPr lang="en-US" b="0" dirty="0"/>
              <a:t>Take a couple of minutes to review the data and then talk in your small groups about the questions on the slide. Be ready to share out in about 15 minutes.</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Possible responses to the questions on the slide:</a:t>
            </a:r>
            <a:endParaRPr lang="en-US" dirty="0"/>
          </a:p>
          <a:p>
            <a:pPr marL="228600" lvl="0" indent="-228600" algn="l" rtl="0">
              <a:lnSpc>
                <a:spcPct val="100000"/>
              </a:lnSpc>
              <a:spcBef>
                <a:spcPts val="0"/>
              </a:spcBef>
              <a:spcAft>
                <a:spcPts val="0"/>
              </a:spcAft>
              <a:buSzPts val="1400"/>
              <a:buChar char="●"/>
            </a:pPr>
            <a:r>
              <a:rPr lang="en-US" b="0" i="1" dirty="0"/>
              <a:t>Although we might hope that more students were reading at this point, this is only Assessment Period 1 and we have not had much time to instruct. We have to adjust instruction based on the data.</a:t>
            </a:r>
            <a:endParaRPr lang="en-US" dirty="0"/>
          </a:p>
          <a:p>
            <a:pPr marL="228600" lvl="0" indent="-228600" algn="l" rtl="0">
              <a:lnSpc>
                <a:spcPct val="100000"/>
              </a:lnSpc>
              <a:spcBef>
                <a:spcPts val="0"/>
              </a:spcBef>
              <a:spcAft>
                <a:spcPts val="0"/>
              </a:spcAft>
              <a:buSzPts val="1400"/>
              <a:buChar char="●"/>
            </a:pPr>
            <a:r>
              <a:rPr lang="en-US" b="0" i="1" dirty="0"/>
              <a:t>The data tells us where students are in regard to their reading abilities. We would like more students to be in the “green” meaning they have a high probability of reading success.</a:t>
            </a:r>
            <a:endParaRPr lang="en-US" dirty="0"/>
          </a:p>
          <a:p>
            <a:pPr marL="228600" lvl="0" indent="-228600" algn="l" rtl="0">
              <a:lnSpc>
                <a:spcPct val="100000"/>
              </a:lnSpc>
              <a:spcBef>
                <a:spcPts val="0"/>
              </a:spcBef>
              <a:spcAft>
                <a:spcPts val="0"/>
              </a:spcAft>
              <a:buSzPts val="1400"/>
              <a:buChar char="●"/>
            </a:pPr>
            <a:r>
              <a:rPr lang="en-US" b="0" i="1" dirty="0"/>
              <a:t>Comprehension needs to be a focus for a number of students – only two students got all of the comprehension questions correct of the readers. More students got listening comprehension questions correct. Vocabulary also seems to be a need – no one has a score over 75 percent.</a:t>
            </a:r>
            <a:endParaRPr lang="en-US" dirty="0"/>
          </a:p>
          <a:p>
            <a:pPr marL="228600" lvl="0" indent="-228600" algn="l" rtl="0">
              <a:lnSpc>
                <a:spcPct val="100000"/>
              </a:lnSpc>
              <a:spcBef>
                <a:spcPts val="0"/>
              </a:spcBef>
              <a:spcAft>
                <a:spcPts val="0"/>
              </a:spcAft>
              <a:buSzPts val="1400"/>
              <a:buChar char="●"/>
            </a:pPr>
            <a:r>
              <a:rPr lang="en-US" b="0" i="1" dirty="0"/>
              <a:t>We need more specific data in regard to the foundational reading skills. </a:t>
            </a:r>
            <a:endParaRPr lang="en-US" dirty="0"/>
          </a:p>
          <a:p>
            <a:pPr marL="0" lvl="0" indent="0" algn="l" rtl="0">
              <a:lnSpc>
                <a:spcPct val="100000"/>
              </a:lnSpc>
              <a:spcBef>
                <a:spcPts val="0"/>
              </a:spcBef>
              <a:spcAft>
                <a:spcPts val="0"/>
              </a:spcAft>
              <a:buNone/>
            </a:pPr>
            <a:endParaRPr lang="en-US" i="1" dirty="0"/>
          </a:p>
          <a:p>
            <a:pPr marL="0" lvl="0" indent="0" algn="l" rtl="0">
              <a:lnSpc>
                <a:spcPct val="100000"/>
              </a:lnSpc>
              <a:spcBef>
                <a:spcPts val="0"/>
              </a:spcBef>
              <a:spcAft>
                <a:spcPts val="0"/>
              </a:spcAft>
              <a:buNone/>
            </a:pPr>
            <a:r>
              <a:rPr lang="en-US" i="1" dirty="0"/>
              <a:t>Hypothesis: </a:t>
            </a:r>
            <a:r>
              <a:rPr lang="en-US" b="0" i="1" dirty="0"/>
              <a:t>Explicit instruction in vocabulary and building oral language might help increase comprehension and also build vocabulary.(there may be other responses)</a:t>
            </a:r>
            <a:endParaRPr lang="en-US" b="1" i="1"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9E893635-5D64-0FC0-9B07-7787DE8ADFA0}"/>
              </a:ext>
            </a:extLst>
          </p:cNvPr>
          <p:cNvSpPr>
            <a:spLocks noGrp="1"/>
          </p:cNvSpPr>
          <p:nvPr>
            <p:ph type="sldNum" sz="quarter" idx="5"/>
          </p:nvPr>
        </p:nvSpPr>
        <p:spPr/>
        <p:txBody>
          <a:bodyPr/>
          <a:lstStyle/>
          <a:p>
            <a:fld id="{F5D417E0-4E2A-4944-9F25-2F1F160AC3BF}" type="slidenum">
              <a:rPr lang="en-US" smtClean="0"/>
              <a:t>26</a:t>
            </a:fld>
            <a:endParaRPr lang="en-US"/>
          </a:p>
        </p:txBody>
      </p:sp>
    </p:spTree>
    <p:extLst>
      <p:ext uri="{BB962C8B-B14F-4D97-AF65-F5344CB8AC3E}">
        <p14:creationId xmlns:p14="http://schemas.microsoft.com/office/powerpoint/2010/main" val="3000181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A6641-3949-AFFC-E7E1-D4243D8D1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8369B-33C4-50F4-A7BD-8DCA5DE3D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4DBAA-76F6-FCEB-3D16-CA92AA6518B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Now we are going to turn our attention to looking at grade level and school level data. Analyzing these data often takes place at grade level meetings or is done by a literacy leadership team. Analyzing data at this level can help with facilitating more comprehensive changes in instruction across grades or the school.</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Content is from a video interview with Hill, H. (2021) </a:t>
            </a:r>
            <a:r>
              <a:rPr lang="en-US" i="1" dirty="0"/>
              <a:t>Heather Hill: Cancel Those Data Team Meetings</a:t>
            </a:r>
            <a:r>
              <a:rPr lang="en-US" dirty="0"/>
              <a:t>, </a:t>
            </a:r>
            <a:r>
              <a:rPr lang="en-US" dirty="0" err="1"/>
              <a:t>Edthena</a:t>
            </a:r>
            <a:r>
              <a:rPr lang="en-US" dirty="0"/>
              <a:t>.</a:t>
            </a:r>
          </a:p>
          <a:p>
            <a:endParaRPr lang="en-US" dirty="0"/>
          </a:p>
        </p:txBody>
      </p:sp>
      <p:sp>
        <p:nvSpPr>
          <p:cNvPr id="4" name="Slide Number Placeholder 3">
            <a:extLst>
              <a:ext uri="{FF2B5EF4-FFF2-40B4-BE49-F238E27FC236}">
                <a16:creationId xmlns:a16="http://schemas.microsoft.com/office/drawing/2014/main" id="{202304B9-C70A-AC53-7E1F-494C0A6033E7}"/>
              </a:ext>
            </a:extLst>
          </p:cNvPr>
          <p:cNvSpPr>
            <a:spLocks noGrp="1"/>
          </p:cNvSpPr>
          <p:nvPr>
            <p:ph type="sldNum" sz="quarter" idx="5"/>
          </p:nvPr>
        </p:nvSpPr>
        <p:spPr/>
        <p:txBody>
          <a:bodyPr/>
          <a:lstStyle/>
          <a:p>
            <a:fld id="{F5D417E0-4E2A-4944-9F25-2F1F160AC3BF}" type="slidenum">
              <a:rPr lang="en-US" smtClean="0"/>
              <a:t>27</a:t>
            </a:fld>
            <a:endParaRPr lang="en-US"/>
          </a:p>
        </p:txBody>
      </p:sp>
    </p:spTree>
    <p:extLst>
      <p:ext uri="{BB962C8B-B14F-4D97-AF65-F5344CB8AC3E}">
        <p14:creationId xmlns:p14="http://schemas.microsoft.com/office/powerpoint/2010/main" val="408308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3026-756E-0799-ED48-8582D90BC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3A140-D734-B8A3-F200-05E4503AF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C0502-767E-71EB-6BE5-A8A48DFEC73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b="1" dirty="0"/>
              <a:t>SAY </a:t>
            </a:r>
            <a:r>
              <a:rPr lang="en-US" dirty="0"/>
              <a:t>Coaches can be valuable members of the Literacy Leadership Team, and data drives the work of the team. The coach may be helpful in collecting and organizing data for the team to consider. Data can paint a picture of where you are as a team and catapult the planning of where you want to go as a team. You see on your screen some examples of the types of data that teams may want to consider and how they might want to analyze these data. What other data might be helpful to the Literacy Leadership Team</a:t>
            </a:r>
            <a:r>
              <a:rPr lang="en-US" sz="1400" dirty="0"/>
              <a:t>?</a:t>
            </a:r>
            <a:endParaRPr lang="en-US" sz="1400"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0A7ACE97-C397-B332-3FE1-4D599CC33DD2}"/>
              </a:ext>
            </a:extLst>
          </p:cNvPr>
          <p:cNvSpPr>
            <a:spLocks noGrp="1"/>
          </p:cNvSpPr>
          <p:nvPr>
            <p:ph type="sldNum" sz="quarter" idx="5"/>
          </p:nvPr>
        </p:nvSpPr>
        <p:spPr/>
        <p:txBody>
          <a:bodyPr/>
          <a:lstStyle/>
          <a:p>
            <a:fld id="{F5D417E0-4E2A-4944-9F25-2F1F160AC3BF}" type="slidenum">
              <a:rPr lang="en-US" smtClean="0"/>
              <a:t>28</a:t>
            </a:fld>
            <a:endParaRPr lang="en-US"/>
          </a:p>
        </p:txBody>
      </p:sp>
    </p:spTree>
    <p:extLst>
      <p:ext uri="{BB962C8B-B14F-4D97-AF65-F5344CB8AC3E}">
        <p14:creationId xmlns:p14="http://schemas.microsoft.com/office/powerpoint/2010/main" val="3584749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C906-BB2A-5D17-638B-BA6D34AAE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49275-86FA-D56C-5528-A3855CE69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E47B8-0D5E-19ED-298D-9CE8F11936B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When working with a Literacy Leadership Team or a Grade level team, it is important that you know how to lead that team in making sense of the data you have. Let’s review the suggestions on the slide. </a:t>
            </a:r>
            <a:r>
              <a:rPr lang="en-US" b="0" i="1" dirty="0"/>
              <a:t>Read the steps on the screen and briefly discuss.</a:t>
            </a:r>
            <a:endParaRPr lang="en-US" b="1" i="1" dirty="0"/>
          </a:p>
          <a:p>
            <a:endParaRPr lang="en-US" dirty="0"/>
          </a:p>
        </p:txBody>
      </p:sp>
      <p:sp>
        <p:nvSpPr>
          <p:cNvPr id="4" name="Slide Number Placeholder 3">
            <a:extLst>
              <a:ext uri="{FF2B5EF4-FFF2-40B4-BE49-F238E27FC236}">
                <a16:creationId xmlns:a16="http://schemas.microsoft.com/office/drawing/2014/main" id="{1527B921-A03A-5CFC-A15A-196890F03BB7}"/>
              </a:ext>
            </a:extLst>
          </p:cNvPr>
          <p:cNvSpPr>
            <a:spLocks noGrp="1"/>
          </p:cNvSpPr>
          <p:nvPr>
            <p:ph type="sldNum" sz="quarter" idx="5"/>
          </p:nvPr>
        </p:nvSpPr>
        <p:spPr/>
        <p:txBody>
          <a:bodyPr/>
          <a:lstStyle/>
          <a:p>
            <a:fld id="{F5D417E0-4E2A-4944-9F25-2F1F160AC3BF}" type="slidenum">
              <a:rPr lang="en-US" smtClean="0"/>
              <a:t>29</a:t>
            </a:fld>
            <a:endParaRPr lang="en-US"/>
          </a:p>
        </p:txBody>
      </p:sp>
    </p:spTree>
    <p:extLst>
      <p:ext uri="{BB962C8B-B14F-4D97-AF65-F5344CB8AC3E}">
        <p14:creationId xmlns:p14="http://schemas.microsoft.com/office/powerpoint/2010/main" val="233695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1207-0DB2-3497-D505-BC330CBD8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B6AF0-3222-52D6-B76F-8F9FFAA68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C9772-214B-D267-C1F4-34542E4A760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Notes </a:t>
            </a:r>
            <a:r>
              <a:rPr lang="en-US" sz="1200" b="0" i="0" u="none" strike="noStrike" cap="none" dirty="0">
                <a:solidFill>
                  <a:schemeClr val="dk1"/>
                </a:solidFill>
                <a:latin typeface="Calibri"/>
                <a:ea typeface="Calibri"/>
                <a:cs typeface="Calibri"/>
                <a:sym typeface="Calibri"/>
              </a:rPr>
              <a:t>Allow about 15 minutes for this activity. The video is 6.30. Participants will view the video, complete </a:t>
            </a:r>
            <a:r>
              <a:rPr lang="en-US" sz="1200" b="1" i="0" u="none" strike="noStrike" cap="none" dirty="0">
                <a:solidFill>
                  <a:schemeClr val="dk1"/>
                </a:solidFill>
              </a:rPr>
              <a:t>Handout 4: Video-Viewing Guide for What Do You See in These Data?</a:t>
            </a:r>
            <a:r>
              <a:rPr lang="en-US" sz="1200" i="0" u="none" strike="noStrike" cap="none" dirty="0">
                <a:solidFill>
                  <a:schemeClr val="dk1"/>
                </a:solidFill>
              </a:rPr>
              <a:t> </a:t>
            </a:r>
            <a:r>
              <a:rPr lang="en-US" sz="1200" b="0" i="0" u="none" strike="noStrike" cap="none" dirty="0">
                <a:solidFill>
                  <a:schemeClr val="dk1"/>
                </a:solidFill>
                <a:latin typeface="Calibri"/>
                <a:ea typeface="Calibri"/>
                <a:cs typeface="Calibri"/>
                <a:sym typeface="Calibri"/>
              </a:rPr>
              <a:t>and debrief in small groups. They will then share some of their observations with the whole group.</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In your small groups, talk about the answers to the questions on the video-viewing guide.</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dirty="0">
                <a:solidFill>
                  <a:schemeClr val="dk1"/>
                </a:solidFill>
                <a:latin typeface="Calibri"/>
                <a:ea typeface="Calibri"/>
                <a:cs typeface="Calibri"/>
                <a:sym typeface="Calibri"/>
              </a:rPr>
              <a:t>Possible Responses to the Video-Viewing Guide questions:</a:t>
            </a:r>
            <a:endParaRPr lang="en-US" dirty="0"/>
          </a:p>
          <a:p>
            <a:pPr marL="228600" lvl="0" indent="-228600" algn="l" rtl="0">
              <a:lnSpc>
                <a:spcPct val="100000"/>
              </a:lnSpc>
              <a:spcBef>
                <a:spcPts val="0"/>
              </a:spcBef>
              <a:spcAft>
                <a:spcPts val="0"/>
              </a:spcAft>
              <a:buSzPts val="1400"/>
              <a:buAutoNum type="arabicPeriod"/>
            </a:pPr>
            <a:r>
              <a:rPr lang="en-US" sz="1200" b="0" i="1" u="none" strike="noStrike" cap="none" dirty="0">
                <a:solidFill>
                  <a:schemeClr val="dk1"/>
                </a:solidFill>
                <a:latin typeface="Calibri"/>
                <a:ea typeface="Calibri"/>
                <a:cs typeface="Calibri"/>
                <a:sym typeface="Calibri"/>
              </a:rPr>
              <a:t>What do you see in these data? That is an important question because it helps you to slow down so we don’t jump to conclusions. This also helps us make additional considerations, such as what do you notice, what other data are needed</a:t>
            </a:r>
            <a:endParaRPr lang="en-US" dirty="0"/>
          </a:p>
          <a:p>
            <a:pPr marL="228600" lvl="0" indent="-228600" algn="l" rtl="0">
              <a:lnSpc>
                <a:spcPct val="100000"/>
              </a:lnSpc>
              <a:spcBef>
                <a:spcPts val="0"/>
              </a:spcBef>
              <a:spcAft>
                <a:spcPts val="0"/>
              </a:spcAft>
              <a:buSzPts val="1400"/>
              <a:buAutoNum type="arabicPeriod"/>
            </a:pPr>
            <a:r>
              <a:rPr lang="en-US" sz="1200" b="0" i="1" u="none" strike="noStrike" cap="none" dirty="0">
                <a:solidFill>
                  <a:schemeClr val="dk1"/>
                </a:solidFill>
                <a:latin typeface="Calibri"/>
                <a:ea typeface="Calibri"/>
                <a:cs typeface="Calibri"/>
                <a:sym typeface="Calibri"/>
              </a:rPr>
              <a:t>It can help the team be more efficient, so the teachers can get to the story and the meaning of the data rather than have to figure out how it is organized.</a:t>
            </a:r>
            <a:endParaRPr lang="en-US" dirty="0"/>
          </a:p>
          <a:p>
            <a:pPr marL="228600" lvl="0" indent="-228600" algn="l" rtl="0">
              <a:lnSpc>
                <a:spcPct val="100000"/>
              </a:lnSpc>
              <a:spcBef>
                <a:spcPts val="0"/>
              </a:spcBef>
              <a:spcAft>
                <a:spcPts val="0"/>
              </a:spcAft>
              <a:buSzPts val="1400"/>
              <a:buAutoNum type="arabicPeriod"/>
            </a:pPr>
            <a:r>
              <a:rPr lang="en-US" sz="1200" b="0" i="1" u="none" strike="noStrike" cap="none" dirty="0">
                <a:solidFill>
                  <a:schemeClr val="dk1"/>
                </a:solidFill>
                <a:latin typeface="Calibri"/>
                <a:ea typeface="Calibri"/>
                <a:cs typeface="Calibri"/>
                <a:sym typeface="Calibri"/>
              </a:rPr>
              <a:t>Why? You stop when you get to something actionable.</a:t>
            </a:r>
            <a:endParaRPr lang="en-US" dirty="0"/>
          </a:p>
          <a:p>
            <a:pPr marL="228600" lvl="0" indent="-228600" algn="l" rtl="0">
              <a:lnSpc>
                <a:spcPct val="100000"/>
              </a:lnSpc>
              <a:spcBef>
                <a:spcPts val="0"/>
              </a:spcBef>
              <a:spcAft>
                <a:spcPts val="0"/>
              </a:spcAft>
              <a:buSzPts val="1400"/>
              <a:buAutoNum type="arabicPeriod"/>
            </a:pPr>
            <a:r>
              <a:rPr lang="en-US" sz="1200" b="0" i="1" u="none" strike="noStrike" cap="none" dirty="0">
                <a:solidFill>
                  <a:schemeClr val="dk1"/>
                </a:solidFill>
                <a:latin typeface="Calibri"/>
                <a:ea typeface="Calibri"/>
                <a:cs typeface="Calibri"/>
                <a:sym typeface="Calibri"/>
              </a:rPr>
              <a:t>The hypothesis is indeed “testable.” You can develop a query – If we did this, then this would happen. It should be grounded in literature.</a:t>
            </a:r>
            <a:endParaRPr lang="en-US" dirty="0"/>
          </a:p>
          <a:p>
            <a:pPr marL="228600" lvl="0" indent="-228600" algn="l" rtl="0">
              <a:lnSpc>
                <a:spcPct val="100000"/>
              </a:lnSpc>
              <a:spcBef>
                <a:spcPts val="0"/>
              </a:spcBef>
              <a:spcAft>
                <a:spcPts val="0"/>
              </a:spcAft>
              <a:buSzPts val="1400"/>
              <a:buAutoNum type="arabicPeriod"/>
            </a:pPr>
            <a:r>
              <a:rPr lang="en-US" sz="1200" b="0" i="1" u="none" strike="noStrike" cap="none" dirty="0">
                <a:solidFill>
                  <a:schemeClr val="dk1"/>
                </a:solidFill>
                <a:latin typeface="Calibri"/>
                <a:ea typeface="Calibri"/>
                <a:cs typeface="Calibri"/>
                <a:sym typeface="Calibri"/>
              </a:rPr>
              <a:t>Answers may vary.</a:t>
            </a:r>
            <a:endParaRPr lang="en-US" sz="1200" b="0" i="0" u="none" strike="noStrike" cap="none" dirty="0">
              <a:solidFill>
                <a:schemeClr val="dk1"/>
              </a:solidFill>
              <a:latin typeface="Calibri"/>
              <a:ea typeface="Calibri"/>
              <a:cs typeface="Calibri"/>
            </a:endParaRPr>
          </a:p>
          <a:p>
            <a:pPr marL="228600" lvl="0" algn="l">
              <a:lnSpc>
                <a:spcPct val="100000"/>
              </a:lnSpc>
              <a:spcBef>
                <a:spcPts val="0"/>
              </a:spcBef>
              <a:spcAft>
                <a:spcPts val="0"/>
              </a:spcAft>
              <a:buSzPts val="1400"/>
              <a:buAutoNum type="arabicPeriod"/>
            </a:pPr>
            <a:endParaRPr lang="en-US" sz="1200" b="0" i="1" u="none" strike="noStrike" cap="none" dirty="0">
              <a:solidFill>
                <a:schemeClr val="dk1"/>
              </a:solidFill>
              <a:latin typeface="Calibri"/>
              <a:ea typeface="Calibri"/>
              <a:cs typeface="Calibri"/>
            </a:endParaRPr>
          </a:p>
          <a:p>
            <a:pPr marL="0" lvl="0" indent="0" algn="l">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rPr>
              <a:t>Video retrieved from https://www.youtube.com/watch?v=j13Gd7MSs7o on 01/4/24.</a:t>
            </a:r>
          </a:p>
          <a:p>
            <a:endParaRPr lang="en-US" dirty="0"/>
          </a:p>
        </p:txBody>
      </p:sp>
      <p:sp>
        <p:nvSpPr>
          <p:cNvPr id="4" name="Slide Number Placeholder 3">
            <a:extLst>
              <a:ext uri="{FF2B5EF4-FFF2-40B4-BE49-F238E27FC236}">
                <a16:creationId xmlns:a16="http://schemas.microsoft.com/office/drawing/2014/main" id="{CC99F57E-EDE2-9F8B-F1F7-63D3BC866AA0}"/>
              </a:ext>
            </a:extLst>
          </p:cNvPr>
          <p:cNvSpPr>
            <a:spLocks noGrp="1"/>
          </p:cNvSpPr>
          <p:nvPr>
            <p:ph type="sldNum" sz="quarter" idx="5"/>
          </p:nvPr>
        </p:nvSpPr>
        <p:spPr/>
        <p:txBody>
          <a:bodyPr/>
          <a:lstStyle/>
          <a:p>
            <a:fld id="{F5D417E0-4E2A-4944-9F25-2F1F160AC3BF}" type="slidenum">
              <a:rPr lang="en-US" smtClean="0"/>
              <a:t>30</a:t>
            </a:fld>
            <a:endParaRPr lang="en-US"/>
          </a:p>
        </p:txBody>
      </p:sp>
    </p:spTree>
    <p:extLst>
      <p:ext uri="{BB962C8B-B14F-4D97-AF65-F5344CB8AC3E}">
        <p14:creationId xmlns:p14="http://schemas.microsoft.com/office/powerpoint/2010/main" val="444171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FCD8-8AFA-17DA-1F78-631D6651E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CE825-1B99-0263-E895-3C5120629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50338-44F5-919E-BE27-7E302DA071A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about 50 minutes for this activity. Each small group will need chart paper and markers. As you model the beginning of this activity, you will serve as Coach #1. You will set norms for the “literacy leadership team meeting” such as those we have for this course (or others) – cell phones on silent, pay attention to self and others, and presume positive intentions. The purpose of the meeting is to review the data and analyze it with the intent of identifying strengths and weaknesses and eventually establishing a hypothesis regarding how instruction might need to change to improve the literacy skills of students. You will communicate this to the participants. In addition, </a:t>
            </a:r>
            <a:r>
              <a:rPr lang="en-US" dirty="0"/>
              <a:t>through your initial comments, you will make a connection between the video just viewed on slide 30 and the activity.</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dirty="0"/>
              <a:t>The video we just watched talked about using protocols, or “structured conversations” to help analyze data. The goal is to be able to talk about data, which is extremely helpful, in a very efficient way. That said, we need to be sure that, as Dr. City shared, we do take time to think about the data and process it in a meaningful way before we jump straight to potential solutions. I</a:t>
            </a:r>
            <a:r>
              <a:rPr lang="en-US" b="0" dirty="0"/>
              <a:t>n this activity, we are going to be using a protocol to help analyze </a:t>
            </a:r>
            <a:r>
              <a:rPr lang="en-US" dirty="0"/>
              <a:t>a set of data. The protocol provides the structure to have a conversation and ask questions, just like Dr. City suggested in the video. Y</a:t>
            </a:r>
            <a:r>
              <a:rPr lang="en-US" b="0" dirty="0"/>
              <a:t>ou will participate as a coach and as a member of the literacy leadership team at Sunshine Middle School. This is a fictional school. Your team will use a protocol to help analyze the data. I am goin</a:t>
            </a:r>
            <a:r>
              <a:rPr lang="en-US" dirty="0"/>
              <a:t>g to review the activity, but you have written instructions that you can reference in Handout 9. </a:t>
            </a:r>
            <a:r>
              <a:rPr lang="en-US" b="0" dirty="0"/>
              <a:t>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0" dirty="0"/>
              <a:t>The first thing I would like for you to do is to </a:t>
            </a:r>
            <a:r>
              <a:rPr lang="en-US" dirty="0"/>
              <a:t>review Handouts 5 and 6 </a:t>
            </a:r>
            <a:r>
              <a:rPr lang="en-US" b="0" dirty="0"/>
              <a:t>which provide information about using the protocol. Then I’ll be happy to answer any questions that you have about them (allow 5-10 minutes for review). **We are not going to complete the entire protocol, but we will be working through Implications of the data section and spend some time reflecting on the process. During our next session, we’ll reflect on the data to create the action plan which is addressed in the “Reflections on Data” section of the protocol.</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5F8C4B2A-A8FB-841E-87DD-8A3A76028140}"/>
              </a:ext>
            </a:extLst>
          </p:cNvPr>
          <p:cNvSpPr>
            <a:spLocks noGrp="1"/>
          </p:cNvSpPr>
          <p:nvPr>
            <p:ph type="sldNum" sz="quarter" idx="5"/>
          </p:nvPr>
        </p:nvSpPr>
        <p:spPr/>
        <p:txBody>
          <a:bodyPr/>
          <a:lstStyle/>
          <a:p>
            <a:fld id="{F5D417E0-4E2A-4944-9F25-2F1F160AC3BF}" type="slidenum">
              <a:rPr lang="en-US" smtClean="0"/>
              <a:t>31</a:t>
            </a:fld>
            <a:endParaRPr lang="en-US"/>
          </a:p>
        </p:txBody>
      </p:sp>
    </p:spTree>
    <p:extLst>
      <p:ext uri="{BB962C8B-B14F-4D97-AF65-F5344CB8AC3E}">
        <p14:creationId xmlns:p14="http://schemas.microsoft.com/office/powerpoint/2010/main" val="2554153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460E-46D3-B19E-A43E-A16DBBD97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D5ECF-8F92-B5E2-7CB9-ECA9988DF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F6E86-BFCF-D267-526E-A29C7717261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about 50 minutes for this activity. Each small group will need chart paper and markers. As you model the beginning of this activity, you will serve as Coach #1. You will set norms for the “literacy leadership team meeting” such as those we have for this course (or others) – cell phones on silent, pay attention to self and others, and presume positive intentions. The purpose of the meeting is to review the data and analyze it with the intent of identifying strengths and weaknesses and eventually establishing a hypothesis regarding how instruction might need to change to improve the literacy skills of students. You will communicate this to the participants.</a:t>
            </a:r>
            <a:endParaRPr lang="en-US"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dirty="0"/>
              <a:t>We are now going to review the following handouts . Handout 5: </a:t>
            </a:r>
            <a:r>
              <a:rPr lang="en-US" i="0" dirty="0"/>
              <a:t>Atlas</a:t>
            </a:r>
            <a:r>
              <a:rPr lang="en-US" i="1" dirty="0"/>
              <a:t>: </a:t>
            </a:r>
            <a:r>
              <a:rPr lang="en-US" i="0" dirty="0"/>
              <a:t>Looking at Data </a:t>
            </a:r>
            <a:r>
              <a:rPr lang="en-US" dirty="0"/>
              <a:t>provides some guidance regarding the use of the protocol. Handout 6 is the protocol itself. Handout 7 provides you with some background information about Sunshine Middle School. You also have Handout 8 which is a table with demographic information and state assessment data for reading and mathematics. Handout 9, is the literacy assessment data from Assessment periods 1 &amp; 2 for 7</a:t>
            </a:r>
            <a:r>
              <a:rPr lang="en-US" baseline="30000" dirty="0"/>
              <a:t>th</a:t>
            </a:r>
            <a:r>
              <a:rPr lang="en-US" dirty="0"/>
              <a:t> grade and periods 1, 2, and 3 for 8</a:t>
            </a:r>
            <a:r>
              <a:rPr lang="en-US" baseline="30000" dirty="0"/>
              <a:t>th</a:t>
            </a:r>
            <a:r>
              <a:rPr lang="en-US" dirty="0"/>
              <a:t> grade. All of these data are fictional and being used for training purposes only. Finally, you have Handout 10, which is the written instructions for the activity that you can reference.</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During our practice time, we’ll be sharing the role of the coach in your literacy leadership team meeting. I will serve as the first coach</a:t>
            </a:r>
            <a:r>
              <a:rPr lang="en-US" dirty="0"/>
              <a:t>, </a:t>
            </a:r>
            <a:r>
              <a:rPr lang="en-US" b="0" dirty="0"/>
              <a:t>and I will set norms</a:t>
            </a:r>
            <a:r>
              <a:rPr lang="en-US" dirty="0"/>
              <a:t> as well as </a:t>
            </a:r>
            <a:r>
              <a:rPr lang="en-US" b="0" dirty="0"/>
              <a:t>establish the purpose of the meeting. You have the data you need on the handouts.  </a:t>
            </a:r>
            <a:r>
              <a:rPr lang="en-US" dirty="0"/>
              <a:t>Members</a:t>
            </a:r>
            <a:r>
              <a:rPr lang="en-US" b="0" dirty="0"/>
              <a:t> of each group will then serve as the coach at some point as we work through the activity. Here’s how you could divide the role:</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Coach #1 – Lead the “Describe the Data” section</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Coach #2– Lead the “Interpret Data section</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Coach #3 – Lead the “Implications of Data section</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Coach #4– Lead the “Reflect and Debrief the Process” section</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If you have more or less than four people in your group, please divide the duties among yourselves as it makes sense to you. When you are serving as the coach, you will record the thoughts of the group on your chart paper. When you are not serving as the “coach” you will be participating as a team member. After we complete the activity, one of you will need to summarize the information you recorded on your chart paper for the whole group. </a:t>
            </a:r>
            <a:r>
              <a:rPr lang="en-US" b="1" dirty="0"/>
              <a:t>One of your group members will need to take notes - you will need these for Session 9. You can also take a photo of your chart paper.</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Before we get started, you will have about ten minutes to review </a:t>
            </a:r>
            <a:r>
              <a:rPr lang="en-US" b="1" dirty="0"/>
              <a:t>Handouts 7, 8, 9, and 10 </a:t>
            </a:r>
            <a:r>
              <a:rPr lang="en-US" b="0" dirty="0"/>
              <a:t> – the data for Sunshine Middle School and the instructions for the activity. You should be prepared to debrief with the whole group when we are finished.</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D6AD157E-3E23-AB31-42E8-FB41F2ECF811}"/>
              </a:ext>
            </a:extLst>
          </p:cNvPr>
          <p:cNvSpPr>
            <a:spLocks noGrp="1"/>
          </p:cNvSpPr>
          <p:nvPr>
            <p:ph type="sldNum" sz="quarter" idx="5"/>
          </p:nvPr>
        </p:nvSpPr>
        <p:spPr/>
        <p:txBody>
          <a:bodyPr/>
          <a:lstStyle/>
          <a:p>
            <a:fld id="{F5D417E0-4E2A-4944-9F25-2F1F160AC3BF}" type="slidenum">
              <a:rPr lang="en-US" smtClean="0"/>
              <a:t>32</a:t>
            </a:fld>
            <a:endParaRPr lang="en-US"/>
          </a:p>
        </p:txBody>
      </p:sp>
    </p:spTree>
    <p:extLst>
      <p:ext uri="{BB962C8B-B14F-4D97-AF65-F5344CB8AC3E}">
        <p14:creationId xmlns:p14="http://schemas.microsoft.com/office/powerpoint/2010/main" val="4156154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5989-BA24-08F0-AC99-5C959CD2A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AD718-025D-A54F-ED27-36F8F6CA2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37F92-6293-EA0F-689A-14188D810DC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b="0" dirty="0"/>
              <a:t> </a:t>
            </a:r>
            <a:r>
              <a:rPr lang="en-US" dirty="0"/>
              <a:t>As we near the end of today’s session, here are the self-study activities to complete before we meet for Session 9. First, spend some time reviewing the infographic Handout 11: Research Review: Data-driven decision making in education agencies. Think about the importance of data, and what data is relevant, for a variety of stakeholders. Complete Self-Study 1: Reflections on Session 8 and note any questions you have – be sure to bring this with you to Session 9. Then, please view the brief video of a grade-level data meeting with third grade teachers and complete the Self-Study 2: Video-Viewing Guide. We’ll debrief at the beginning of Session 9.</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u="sng" dirty="0">
                <a:solidFill>
                  <a:schemeClr val="hlink"/>
                </a:solidFill>
                <a:hlinkClick r:id="rId3"/>
              </a:rPr>
              <a:t>Video 3: Grade-Level Data Meeting with Third Grade Teachers</a:t>
            </a:r>
            <a:r>
              <a:rPr lang="en-US" dirty="0"/>
              <a:t> </a:t>
            </a:r>
            <a:r>
              <a:rPr lang="en-US" sz="1200" b="0" i="0" u="none" strike="noStrike" cap="none" dirty="0">
                <a:solidFill>
                  <a:schemeClr val="dk1"/>
                </a:solidFill>
                <a:latin typeface="Calibri"/>
                <a:ea typeface="Calibri"/>
                <a:cs typeface="Calibri"/>
                <a:sym typeface="Calibri"/>
              </a:rPr>
              <a:t>(4:45)</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cs typeface="Calibri"/>
                <a:sym typeface="Calibri"/>
              </a:rPr>
              <a:t>Video retrieved at https://www.youtube.com/watch?v=BLCbNX84ll4 on 1/24/24.</a:t>
            </a:r>
            <a:endParaRPr lang="en-US" u="none" dirty="0"/>
          </a:p>
        </p:txBody>
      </p:sp>
      <p:sp>
        <p:nvSpPr>
          <p:cNvPr id="4" name="Slide Number Placeholder 3">
            <a:extLst>
              <a:ext uri="{FF2B5EF4-FFF2-40B4-BE49-F238E27FC236}">
                <a16:creationId xmlns:a16="http://schemas.microsoft.com/office/drawing/2014/main" id="{9444462D-4FF2-B6BB-AD3A-1743835A5B0D}"/>
              </a:ext>
            </a:extLst>
          </p:cNvPr>
          <p:cNvSpPr>
            <a:spLocks noGrp="1"/>
          </p:cNvSpPr>
          <p:nvPr>
            <p:ph type="sldNum" sz="quarter" idx="5"/>
          </p:nvPr>
        </p:nvSpPr>
        <p:spPr/>
        <p:txBody>
          <a:bodyPr/>
          <a:lstStyle/>
          <a:p>
            <a:fld id="{F5D417E0-4E2A-4944-9F25-2F1F160AC3BF}" type="slidenum">
              <a:rPr lang="en-US" smtClean="0"/>
              <a:t>33</a:t>
            </a:fld>
            <a:endParaRPr lang="en-US"/>
          </a:p>
        </p:txBody>
      </p:sp>
    </p:spTree>
    <p:extLst>
      <p:ext uri="{BB962C8B-B14F-4D97-AF65-F5344CB8AC3E}">
        <p14:creationId xmlns:p14="http://schemas.microsoft.com/office/powerpoint/2010/main" val="4704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Are there any questions that you have regarding the content of this session, the self-study activities, or the course in general?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34</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Congratulations on successfully completing Session 8!  We look forward to seeing you for Session 9 as we complete Module 3.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35</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Let’s debrief regarding the reading and the self-study activities</a:t>
            </a:r>
            <a:r>
              <a:rPr lang="en-US" dirty="0"/>
              <a:t> </a:t>
            </a:r>
            <a:r>
              <a:rPr lang="en-US" b="0" dirty="0"/>
              <a:t> you completed related to Session 7</a:t>
            </a:r>
            <a:r>
              <a:rPr lang="en-US" dirty="0"/>
              <a:t> and the webinar you watched regarding the evaluating professional learning tool.</a:t>
            </a:r>
            <a:endParaRPr lang="en-US" sz="1200"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This is the literacy coach domain and the three standards that will be covered during this session. Note that we focused on the first part of Standard 2 in Session 7 and we will talk about assisting teachers with data analysis in this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37963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B51B-7303-0148-E1E3-A424D5AA8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BD625-EA31-EAE8-B0E0-8E4454FE8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627E3-FE76-B8D0-8510-8C5C38D87E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SAY </a:t>
            </a:r>
            <a:r>
              <a:rPr lang="en-US" b="0" dirty="0"/>
              <a:t>When we analyze and interpret data, we want to make sure that we are using it to facilitate meaningful change. This means we have to spend time, do some thinking, and talk about the data with others. In this session we will be examining what that looks like overall, and overviewing what data analysis and interpretation looks like at the class and student level. However, we’ll spend a good deal of time talking about using data at the grade and school level. </a:t>
            </a:r>
            <a:endParaRPr lang="en-US" b="1" dirty="0"/>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22589A01-CCF9-9C49-FD7B-ED758821E734}"/>
              </a:ext>
            </a:extLst>
          </p:cNvPr>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211199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In his book, The Impact Cycle, Jim Knight summarizes the overall mission of a coach. The domains and standards in the literacy coach program support this mission. We will continue to focus on the first two bullets in this session, however, we will turn our attention to helping teachers analyze student data in grade or school level teams.</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Knight, J. (201</a:t>
            </a:r>
            <a:r>
              <a:rPr lang="en-US" dirty="0"/>
              <a:t>8</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The impact cycle: What instructional coaches should do to foster powerful improvements in teaching</a:t>
            </a:r>
            <a:r>
              <a:rPr lang="en-US" sz="1200" b="0" i="0" u="none" strike="noStrike" cap="none" dirty="0">
                <a:solidFill>
                  <a:schemeClr val="dk1"/>
                </a:solidFill>
                <a:latin typeface="Calibri"/>
                <a:ea typeface="Calibri"/>
                <a:cs typeface="Calibri"/>
                <a:sym typeface="Calibri"/>
              </a:rPr>
              <a:t>. Corwin press.</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2891768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a:t>
            </a:r>
            <a:r>
              <a:rPr lang="en-US" sz="2300" dirty="0" err="1">
                <a:latin typeface="+mj-lt"/>
                <a:ea typeface="Calibri"/>
                <a:cs typeface="Calibri"/>
                <a:sym typeface="Calibri"/>
              </a:rPr>
              <a:t>enim</a:t>
            </a:r>
            <a:r>
              <a:rPr lang="en-US" sz="2300" dirty="0">
                <a:latin typeface="+mj-lt"/>
                <a:ea typeface="Calibri"/>
                <a:cs typeface="Calibri"/>
                <a:sym typeface="Calibri"/>
              </a:rPr>
              <a:t> ad minim </a:t>
            </a:r>
            <a:r>
              <a:rPr lang="en-US" sz="2300" dirty="0" err="1">
                <a:latin typeface="+mj-lt"/>
                <a:ea typeface="Calibri"/>
                <a:cs typeface="Calibri"/>
                <a:sym typeface="Calibri"/>
              </a:rPr>
              <a:t>veniam</a:t>
            </a:r>
            <a:r>
              <a:rPr lang="en-US" sz="2300" dirty="0">
                <a:latin typeface="+mj-lt"/>
                <a:ea typeface="Calibri"/>
                <a:cs typeface="Calibri"/>
                <a:sym typeface="Calibri"/>
              </a:rPr>
              <a:t>, </a:t>
            </a:r>
            <a:r>
              <a:rPr lang="en-US" sz="2300" dirty="0" err="1">
                <a:latin typeface="+mj-lt"/>
                <a:ea typeface="Calibri"/>
                <a:cs typeface="Calibri"/>
                <a:sym typeface="Calibri"/>
              </a:rPr>
              <a:t>quis</a:t>
            </a:r>
            <a:r>
              <a:rPr lang="en-US" sz="2300" dirty="0">
                <a:latin typeface="+mj-lt"/>
                <a:ea typeface="Calibri"/>
                <a:cs typeface="Calibri"/>
                <a:sym typeface="Calibri"/>
              </a:rPr>
              <a:t> </a:t>
            </a:r>
            <a:r>
              <a:rPr lang="en-US" sz="2300" dirty="0" err="1">
                <a:latin typeface="+mj-lt"/>
                <a:ea typeface="Calibri"/>
                <a:cs typeface="Calibri"/>
                <a:sym typeface="Calibri"/>
              </a:rPr>
              <a:t>nostrud</a:t>
            </a:r>
            <a:r>
              <a:rPr lang="en-US" sz="2300" dirty="0">
                <a:latin typeface="+mj-lt"/>
                <a:ea typeface="Calibri"/>
                <a:cs typeface="Calibri"/>
                <a:sym typeface="Calibri"/>
              </a:rPr>
              <a:t> exercitation </a:t>
            </a:r>
            <a:r>
              <a:rPr lang="en-US" sz="2300" dirty="0" err="1">
                <a:latin typeface="+mj-lt"/>
                <a:ea typeface="Calibri"/>
                <a:cs typeface="Calibri"/>
                <a:sym typeface="Calibri"/>
              </a:rPr>
              <a:t>ullamco</a:t>
            </a:r>
            <a:r>
              <a:rPr lang="en-US" sz="2300" dirty="0">
                <a:latin typeface="+mj-lt"/>
                <a:ea typeface="Calibri"/>
                <a:cs typeface="Calibri"/>
                <a:sym typeface="Calibri"/>
              </a:rPr>
              <a:t> </a:t>
            </a:r>
            <a:r>
              <a:rPr lang="en-US" sz="2300" dirty="0" err="1">
                <a:latin typeface="+mj-lt"/>
                <a:ea typeface="Calibri"/>
                <a:cs typeface="Calibri"/>
                <a:sym typeface="Calibri"/>
              </a:rPr>
              <a:t>laboris</a:t>
            </a:r>
            <a:r>
              <a:rPr lang="en-US" sz="2300" dirty="0">
                <a:latin typeface="+mj-lt"/>
                <a:ea typeface="Calibri"/>
                <a:cs typeface="Calibri"/>
                <a:sym typeface="Calibri"/>
              </a:rPr>
              <a:t>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a:t>
            </a:r>
            <a:r>
              <a:rPr lang="en-US" sz="2200" dirty="0" err="1">
                <a:latin typeface="Calibri"/>
                <a:ea typeface="Calibri"/>
                <a:cs typeface="Calibri"/>
                <a:sym typeface="Calibri"/>
              </a:rPr>
              <a:t>enim</a:t>
            </a:r>
            <a:r>
              <a:rPr lang="en-US" sz="2200" dirty="0">
                <a:latin typeface="Calibri"/>
                <a:ea typeface="Calibri"/>
                <a:cs typeface="Calibri"/>
                <a:sym typeface="Calibri"/>
              </a:rPr>
              <a:t> ad minim </a:t>
            </a:r>
            <a:r>
              <a:rPr lang="en-US" sz="2200" dirty="0" err="1">
                <a:latin typeface="Calibri"/>
                <a:ea typeface="Calibri"/>
                <a:cs typeface="Calibri"/>
                <a:sym typeface="Calibri"/>
              </a:rPr>
              <a:t>veniam</a:t>
            </a:r>
            <a:r>
              <a:rPr lang="en-US" sz="2200" dirty="0">
                <a:latin typeface="Calibri"/>
                <a:ea typeface="Calibri"/>
                <a:cs typeface="Calibri"/>
                <a:sym typeface="Calibri"/>
              </a:rPr>
              <a:t>, </a:t>
            </a:r>
            <a:r>
              <a:rPr lang="en-US" sz="2200" dirty="0" err="1">
                <a:latin typeface="Calibri"/>
                <a:ea typeface="Calibri"/>
                <a:cs typeface="Calibri"/>
                <a:sym typeface="Calibri"/>
              </a:rPr>
              <a:t>quis</a:t>
            </a:r>
            <a:r>
              <a:rPr lang="en-US" sz="2200" dirty="0">
                <a:latin typeface="Calibri"/>
                <a:ea typeface="Calibri"/>
                <a:cs typeface="Calibri"/>
                <a:sym typeface="Calibri"/>
              </a:rPr>
              <a:t> </a:t>
            </a:r>
            <a:r>
              <a:rPr lang="en-US" sz="2200" dirty="0" err="1">
                <a:latin typeface="Calibri"/>
                <a:ea typeface="Calibri"/>
                <a:cs typeface="Calibri"/>
                <a:sym typeface="Calibri"/>
              </a:rPr>
              <a:t>nostrud</a:t>
            </a:r>
            <a:r>
              <a:rPr lang="en-US" sz="2200" dirty="0">
                <a:latin typeface="Calibri"/>
                <a:ea typeface="Calibri"/>
                <a:cs typeface="Calibri"/>
                <a:sym typeface="Calibri"/>
              </a:rPr>
              <a:t> exercitation </a:t>
            </a:r>
            <a:r>
              <a:rPr lang="en-US" sz="2200" dirty="0" err="1">
                <a:latin typeface="Calibri"/>
                <a:ea typeface="Calibri"/>
                <a:cs typeface="Calibri"/>
                <a:sym typeface="Calibri"/>
              </a:rPr>
              <a:t>ullamco</a:t>
            </a:r>
            <a:r>
              <a:rPr lang="en-US" sz="2200" dirty="0">
                <a:latin typeface="Calibri"/>
                <a:ea typeface="Calibri"/>
                <a:cs typeface="Calibri"/>
                <a:sym typeface="Calibri"/>
              </a:rPr>
              <a:t> </a:t>
            </a:r>
            <a:r>
              <a:rPr lang="en-US" sz="2200" dirty="0" err="1">
                <a:latin typeface="Calibri"/>
                <a:ea typeface="Calibri"/>
                <a:cs typeface="Calibri"/>
                <a:sym typeface="Calibri"/>
              </a:rPr>
              <a:t>laboris</a:t>
            </a:r>
            <a:r>
              <a:rPr lang="en-US" sz="2200" dirty="0">
                <a:latin typeface="Calibri"/>
                <a:ea typeface="Calibri"/>
                <a:cs typeface="Calibri"/>
                <a:sym typeface="Calibri"/>
              </a:rPr>
              <a:t> nisi </a:t>
            </a:r>
            <a:r>
              <a:rPr lang="en-US" sz="2200" dirty="0" err="1">
                <a:latin typeface="Calibri"/>
                <a:ea typeface="Calibri"/>
                <a:cs typeface="Calibri"/>
                <a:sym typeface="Calibri"/>
              </a:rPr>
              <a:t>ut</a:t>
            </a:r>
            <a:r>
              <a:rPr lang="en-US" sz="2200" dirty="0">
                <a:latin typeface="Calibri"/>
                <a:ea typeface="Calibri"/>
                <a:cs typeface="Calibri"/>
                <a:sym typeface="Calibri"/>
              </a:rPr>
              <a:t> </a:t>
            </a:r>
            <a:r>
              <a:rPr lang="en-US" sz="2200" dirty="0" err="1">
                <a:latin typeface="Calibri"/>
                <a:ea typeface="Calibri"/>
                <a:cs typeface="Calibri"/>
                <a:sym typeface="Calibri"/>
              </a:rPr>
              <a:t>aliquip</a:t>
            </a:r>
            <a:r>
              <a:rPr lang="en-US" sz="2200" dirty="0">
                <a:latin typeface="Calibri"/>
                <a:ea typeface="Calibri"/>
                <a:cs typeface="Calibri"/>
                <a:sym typeface="Calibri"/>
              </a:rPr>
              <a:t> ex </a:t>
            </a:r>
            <a:r>
              <a:rPr lang="en-US" sz="2200" dirty="0" err="1">
                <a:latin typeface="Calibri"/>
                <a:ea typeface="Calibri"/>
                <a:cs typeface="Calibri"/>
                <a:sym typeface="Calibri"/>
              </a:rPr>
              <a:t>ea</a:t>
            </a:r>
            <a:r>
              <a:rPr lang="en-US" sz="2200" dirty="0">
                <a:latin typeface="Calibri"/>
                <a:ea typeface="Calibri"/>
                <a:cs typeface="Calibri"/>
                <a:sym typeface="Calibri"/>
              </a:rPr>
              <a:t> </a:t>
            </a:r>
            <a:r>
              <a:rPr lang="en-US" sz="2200" dirty="0" err="1">
                <a:latin typeface="Calibri"/>
                <a:ea typeface="Calibri"/>
                <a:cs typeface="Calibri"/>
                <a:sym typeface="Calibri"/>
              </a:rPr>
              <a:t>commodo</a:t>
            </a:r>
            <a:r>
              <a:rPr lang="en-US" sz="2200" dirty="0">
                <a:latin typeface="Calibri"/>
                <a:ea typeface="Calibri"/>
                <a:cs typeface="Calibri"/>
                <a:sym typeface="Calibri"/>
              </a:rPr>
              <a:t> </a:t>
            </a:r>
            <a:r>
              <a:rPr lang="en-US" sz="2200" dirty="0" err="1">
                <a:latin typeface="Calibri"/>
                <a:ea typeface="Calibri"/>
                <a:cs typeface="Calibri"/>
                <a:sym typeface="Calibri"/>
              </a:rPr>
              <a:t>consequat</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XMcIbwHfepR4q0TU9NB9qovRCcHiqS5x/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WM161heRBZUs1Zefn-F0q8SFXhkbuz2j/view?usp=shar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youtube.com/watch?v=j13Gd7MSs7o"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NR8ms12KIpHuIZJ1AxDbGsNxoD3O03UR/view?usp=shar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youtube.com/watch?v=BLCbNX84ll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06937" y="2589189"/>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3, Session 8</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dirty="0">
                <a:latin typeface="Trebuchet MS"/>
              </a:rPr>
              <a:t>Fundamentals of Literacy Coaching</a:t>
            </a:r>
            <a:endParaRPr lang="en-US" sz="4400" b="1" dirty="0">
              <a:latin typeface="Trebuchet MS" panose="020B0603020202020204" pitchFamily="34" charset="0"/>
            </a:endParaRPr>
          </a:p>
          <a:p>
            <a:pPr algn="ctr"/>
            <a:r>
              <a:rPr lang="en-US" sz="3200" dirty="0">
                <a:latin typeface="Trebuchet MS"/>
              </a:rPr>
              <a:t>Professional Development Modules</a:t>
            </a:r>
            <a:endParaRPr lang="en-US" sz="3200" dirty="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239802" y="3192580"/>
            <a:ext cx="5815584" cy="757710"/>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2000" b="1" dirty="0">
                <a:solidFill>
                  <a:srgbClr val="793889"/>
                </a:solidFill>
                <a:latin typeface="Trebuchet MS" panose="020B0603020202020204" pitchFamily="34" charset="0"/>
                <a:ea typeface="Calibri"/>
                <a:cs typeface="Calibri"/>
                <a:sym typeface="Calibri"/>
              </a:rPr>
              <a:t>Analyzing and Interpreting Data</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0F248B-1071-4D87-FE94-EA9BFAE29F45}"/>
              </a:ext>
            </a:extLst>
          </p:cNvPr>
          <p:cNvSpPr txBox="1"/>
          <p:nvPr/>
        </p:nvSpPr>
        <p:spPr>
          <a:xfrm>
            <a:off x="670560" y="2084832"/>
            <a:ext cx="9985248" cy="3160224"/>
          </a:xfrm>
          <a:prstGeom prst="rect">
            <a:avLst/>
          </a:prstGeom>
          <a:noFill/>
        </p:spPr>
        <p:txBody>
          <a:bodyPr wrap="square">
            <a:spAutoFit/>
          </a:bodyPr>
          <a:lstStyle/>
          <a:p>
            <a:pPr marL="25400" lvl="0" indent="0" algn="l" rtl="0">
              <a:lnSpc>
                <a:spcPct val="120000"/>
              </a:lnSpc>
              <a:spcBef>
                <a:spcPts val="0"/>
              </a:spcBef>
              <a:spcAft>
                <a:spcPts val="0"/>
              </a:spcAft>
              <a:buSzPct val="133194"/>
              <a:buNone/>
            </a:pPr>
            <a:r>
              <a:rPr lang="en-US" sz="2800" dirty="0">
                <a:latin typeface="Calibri"/>
                <a:ea typeface="Calibri"/>
                <a:cs typeface="Calibri"/>
                <a:sym typeface="Calibri"/>
              </a:rPr>
              <a:t>“Using data systematically to ask questions and obtain insight </a:t>
            </a:r>
            <a:br>
              <a:rPr lang="en-US" sz="2800" dirty="0">
                <a:latin typeface="Calibri"/>
                <a:ea typeface="Calibri"/>
                <a:cs typeface="Calibri"/>
                <a:sym typeface="Calibri"/>
              </a:rPr>
            </a:br>
            <a:r>
              <a:rPr lang="en-US" sz="2800" dirty="0">
                <a:latin typeface="Calibri"/>
                <a:ea typeface="Calibri"/>
                <a:cs typeface="Calibri"/>
                <a:sym typeface="Calibri"/>
              </a:rPr>
              <a:t>about student progress is a logical way to monitor continuous improvement and tailor instruction to the needs of each student. Armed with data and the means to harness the information data can provide, educators can make instructional changes aimed at improving student achievement.”</a:t>
            </a:r>
          </a:p>
        </p:txBody>
      </p:sp>
      <p:sp>
        <p:nvSpPr>
          <p:cNvPr id="7" name="TextBox 6">
            <a:extLst>
              <a:ext uri="{FF2B5EF4-FFF2-40B4-BE49-F238E27FC236}">
                <a16:creationId xmlns:a16="http://schemas.microsoft.com/office/drawing/2014/main" id="{3D106020-A249-E393-5206-34D64CC7B16A}"/>
              </a:ext>
            </a:extLst>
          </p:cNvPr>
          <p:cNvSpPr txBox="1"/>
          <p:nvPr/>
        </p:nvSpPr>
        <p:spPr>
          <a:xfrm>
            <a:off x="670560" y="963168"/>
            <a:ext cx="899769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a:t>
            </a:r>
            <a:endParaRPr lang="en-US" sz="3200" dirty="0"/>
          </a:p>
        </p:txBody>
      </p:sp>
      <p:sp>
        <p:nvSpPr>
          <p:cNvPr id="2" name="Slide Number Placeholder 1">
            <a:extLst>
              <a:ext uri="{FF2B5EF4-FFF2-40B4-BE49-F238E27FC236}">
                <a16:creationId xmlns:a16="http://schemas.microsoft.com/office/drawing/2014/main" id="{5D183DD6-90AC-34EA-48A8-48AA5AA4AA97}"/>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10</a:t>
            </a:fld>
            <a:endParaRPr lang="en-US" dirty="0"/>
          </a:p>
        </p:txBody>
      </p:sp>
      <p:sp>
        <p:nvSpPr>
          <p:cNvPr id="3" name="Google Shape;416;p22">
            <a:extLst>
              <a:ext uri="{FF2B5EF4-FFF2-40B4-BE49-F238E27FC236}">
                <a16:creationId xmlns:a16="http://schemas.microsoft.com/office/drawing/2014/main" id="{2FD44E89-8427-EC90-B390-B93497830F6F}"/>
              </a:ext>
            </a:extLst>
          </p:cNvPr>
          <p:cNvSpPr txBox="1"/>
          <p:nvPr/>
        </p:nvSpPr>
        <p:spPr>
          <a:xfrm>
            <a:off x="5632704" y="5849131"/>
            <a:ext cx="510844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(Hamilton et al. 2009, p. 5)</a:t>
            </a:r>
          </a:p>
        </p:txBody>
      </p:sp>
    </p:spTree>
    <p:extLst>
      <p:ext uri="{BB962C8B-B14F-4D97-AF65-F5344CB8AC3E}">
        <p14:creationId xmlns:p14="http://schemas.microsoft.com/office/powerpoint/2010/main" val="338665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36B1-9247-62AE-4A97-BDBCFC6D9C44}"/>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D6FD50C9-A7B1-FE2B-74CB-5FC982B37E8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dirty="0"/>
          </a:p>
        </p:txBody>
      </p:sp>
      <p:sp>
        <p:nvSpPr>
          <p:cNvPr id="11" name="Google Shape;334;g10083df9ad4_0_36">
            <a:extLst>
              <a:ext uri="{FF2B5EF4-FFF2-40B4-BE49-F238E27FC236}">
                <a16:creationId xmlns:a16="http://schemas.microsoft.com/office/drawing/2014/main" id="{FCFACF7C-0F26-7012-D693-404FCD8AEDBC}"/>
              </a:ext>
            </a:extLst>
          </p:cNvPr>
          <p:cNvSpPr txBox="1">
            <a:spLocks/>
          </p:cNvSpPr>
          <p:nvPr/>
        </p:nvSpPr>
        <p:spPr>
          <a:xfrm>
            <a:off x="898114" y="1472867"/>
            <a:ext cx="9814559" cy="434035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640"/>
              </a:spcBef>
              <a:spcAft>
                <a:spcPts val="0"/>
              </a:spcAft>
              <a:buSzPct val="142857"/>
              <a:buNone/>
            </a:pPr>
            <a:r>
              <a:rPr lang="en-US" sz="2800" dirty="0">
                <a:latin typeface="Calibri"/>
                <a:ea typeface="Calibri"/>
                <a:cs typeface="Calibri"/>
                <a:sym typeface="Calibri"/>
              </a:rPr>
              <a:t>Key responsibilities of the coach to help teachers use data effectively:</a:t>
            </a:r>
          </a:p>
          <a:p>
            <a:pPr marL="349250" lvl="0" indent="-301625"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Create a safe, blame-free environment for data analysis.</a:t>
            </a:r>
            <a:endParaRPr lang="en-US" sz="2800" dirty="0"/>
          </a:p>
          <a:p>
            <a:pPr marL="349250" lvl="0" indent="-301625"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Teach data access and organization.</a:t>
            </a:r>
            <a:endParaRPr lang="en-US" sz="2800" dirty="0"/>
          </a:p>
          <a:p>
            <a:pPr marL="349250" lvl="0" indent="-301625"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Teach analysis and interpretation of data from multiple sources.</a:t>
            </a:r>
            <a:endParaRPr lang="en-US" sz="2800" dirty="0"/>
          </a:p>
          <a:p>
            <a:pPr marL="349250" lvl="0" indent="-301625"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Engage teachers in data analysis and interpretation to determine student and teacher needs.</a:t>
            </a:r>
            <a:endParaRPr lang="en-US" sz="2800" dirty="0"/>
          </a:p>
          <a:p>
            <a:pPr marL="349250" lvl="0" indent="-301625"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Design an action plan that incorporates professional learning to improve student achievement based on data analysis.</a:t>
            </a:r>
            <a:endParaRPr lang="en-US" sz="2800" dirty="0"/>
          </a:p>
        </p:txBody>
      </p:sp>
      <p:sp>
        <p:nvSpPr>
          <p:cNvPr id="14" name="Google Shape;336;g10083df9ad4_0_36">
            <a:extLst>
              <a:ext uri="{FF2B5EF4-FFF2-40B4-BE49-F238E27FC236}">
                <a16:creationId xmlns:a16="http://schemas.microsoft.com/office/drawing/2014/main" id="{974B7298-1745-0FB1-EE9D-DA6F71480B40}"/>
              </a:ext>
            </a:extLst>
          </p:cNvPr>
          <p:cNvSpPr txBox="1">
            <a:spLocks noGrp="1"/>
          </p:cNvSpPr>
          <p:nvPr>
            <p:ph type="title" idx="4294967295"/>
          </p:nvPr>
        </p:nvSpPr>
        <p:spPr>
          <a:xfrm>
            <a:off x="841248" y="478036"/>
            <a:ext cx="9275631"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Data Analysis and Interpretation</a:t>
            </a:r>
            <a:endParaRPr sz="3200" dirty="0">
              <a:latin typeface="Trebuchet MS" panose="020B0603020202020204" pitchFamily="34" charset="0"/>
            </a:endParaRPr>
          </a:p>
        </p:txBody>
      </p:sp>
      <p:sp>
        <p:nvSpPr>
          <p:cNvPr id="2" name="Google Shape;416;p22">
            <a:extLst>
              <a:ext uri="{FF2B5EF4-FFF2-40B4-BE49-F238E27FC236}">
                <a16:creationId xmlns:a16="http://schemas.microsoft.com/office/drawing/2014/main" id="{D26078BE-3998-D1C9-9C44-76B92185F353}"/>
              </a:ext>
            </a:extLst>
          </p:cNvPr>
          <p:cNvSpPr txBox="1"/>
          <p:nvPr/>
        </p:nvSpPr>
        <p:spPr>
          <a:xfrm>
            <a:off x="8619744" y="6047547"/>
            <a:ext cx="2036062"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(Killion, 2008)</a:t>
            </a:r>
          </a:p>
        </p:txBody>
      </p:sp>
    </p:spTree>
    <p:extLst>
      <p:ext uri="{BB962C8B-B14F-4D97-AF65-F5344CB8AC3E}">
        <p14:creationId xmlns:p14="http://schemas.microsoft.com/office/powerpoint/2010/main" val="253237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798C-320A-D7F3-8A76-A2B5CEB47C14}"/>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90053B4C-432B-F0CC-0F3F-D8FA05CA75D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dirty="0"/>
          </a:p>
        </p:txBody>
      </p:sp>
      <p:sp>
        <p:nvSpPr>
          <p:cNvPr id="11" name="Google Shape;334;g10083df9ad4_0_36">
            <a:extLst>
              <a:ext uri="{FF2B5EF4-FFF2-40B4-BE49-F238E27FC236}">
                <a16:creationId xmlns:a16="http://schemas.microsoft.com/office/drawing/2014/main" id="{AAE6E795-06FA-57CB-274E-E8517312C7EC}"/>
              </a:ext>
            </a:extLst>
          </p:cNvPr>
          <p:cNvSpPr txBox="1">
            <a:spLocks/>
          </p:cNvSpPr>
          <p:nvPr/>
        </p:nvSpPr>
        <p:spPr>
          <a:xfrm>
            <a:off x="841248" y="1926335"/>
            <a:ext cx="4206240" cy="40233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spcBef>
                <a:spcPts val="0"/>
              </a:spcBef>
              <a:spcAft>
                <a:spcPts val="0"/>
              </a:spcAft>
              <a:buNone/>
            </a:pPr>
            <a:r>
              <a:rPr lang="en-US" sz="2800" b="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 Video 1</a:t>
            </a:r>
            <a:r>
              <a:rPr lang="en-US" sz="2800" dirty="0">
                <a:latin typeface="Calibri"/>
                <a:ea typeface="Calibri"/>
                <a:cs typeface="Calibri"/>
                <a:sym typeface="Calibri"/>
              </a:rPr>
              <a:t>, Dr. Lymaris Santana, former State Regional Literacy Director in Florida, shares why data is important and what coaches can do to help teachers analyze and interpret it.</a:t>
            </a:r>
          </a:p>
        </p:txBody>
      </p:sp>
      <p:sp>
        <p:nvSpPr>
          <p:cNvPr id="14" name="Google Shape;336;g10083df9ad4_0_36">
            <a:extLst>
              <a:ext uri="{FF2B5EF4-FFF2-40B4-BE49-F238E27FC236}">
                <a16:creationId xmlns:a16="http://schemas.microsoft.com/office/drawing/2014/main" id="{340AF16A-5C4B-C7EF-4052-90B683A38F5F}"/>
              </a:ext>
            </a:extLst>
          </p:cNvPr>
          <p:cNvSpPr txBox="1">
            <a:spLocks noGrp="1"/>
          </p:cNvSpPr>
          <p:nvPr>
            <p:ph type="title" idx="4294967295"/>
          </p:nvPr>
        </p:nvSpPr>
        <p:spPr>
          <a:xfrm>
            <a:off x="841248" y="682752"/>
            <a:ext cx="9275631"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Data Analysis and Interpretation</a:t>
            </a:r>
            <a:endParaRPr sz="3200" dirty="0">
              <a:latin typeface="Trebuchet MS" panose="020B0603020202020204" pitchFamily="34" charset="0"/>
            </a:endParaRPr>
          </a:p>
        </p:txBody>
      </p:sp>
      <p:pic>
        <p:nvPicPr>
          <p:cNvPr id="3" name="Picture 2">
            <a:extLst>
              <a:ext uri="{FF2B5EF4-FFF2-40B4-BE49-F238E27FC236}">
                <a16:creationId xmlns:a16="http://schemas.microsoft.com/office/drawing/2014/main" id="{83B8EB4D-7622-3BED-72B3-E42A51B9A143}"/>
              </a:ext>
            </a:extLst>
          </p:cNvPr>
          <p:cNvPicPr>
            <a:picLocks noChangeAspect="1"/>
          </p:cNvPicPr>
          <p:nvPr/>
        </p:nvPicPr>
        <p:blipFill>
          <a:blip r:embed="rId4"/>
          <a:stretch>
            <a:fillRect/>
          </a:stretch>
        </p:blipFill>
        <p:spPr>
          <a:xfrm>
            <a:off x="5922662" y="1926335"/>
            <a:ext cx="4989178" cy="3373186"/>
          </a:xfrm>
          <a:prstGeom prst="rect">
            <a:avLst/>
          </a:prstGeom>
        </p:spPr>
      </p:pic>
    </p:spTree>
    <p:extLst>
      <p:ext uri="{BB962C8B-B14F-4D97-AF65-F5344CB8AC3E}">
        <p14:creationId xmlns:p14="http://schemas.microsoft.com/office/powerpoint/2010/main" val="21353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5A658-3EAC-FC0D-D281-3582B8DFB3D0}"/>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6AF5B8B-3AB7-2EF4-978C-3307152311F8}"/>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dirty="0"/>
          </a:p>
        </p:txBody>
      </p:sp>
      <p:sp>
        <p:nvSpPr>
          <p:cNvPr id="11" name="Google Shape;334;g10083df9ad4_0_36">
            <a:extLst>
              <a:ext uri="{FF2B5EF4-FFF2-40B4-BE49-F238E27FC236}">
                <a16:creationId xmlns:a16="http://schemas.microsoft.com/office/drawing/2014/main" id="{F0ECE1C3-8110-B1C2-A8D2-8B18DFE00195}"/>
              </a:ext>
            </a:extLst>
          </p:cNvPr>
          <p:cNvSpPr txBox="1">
            <a:spLocks/>
          </p:cNvSpPr>
          <p:nvPr/>
        </p:nvSpPr>
        <p:spPr>
          <a:xfrm>
            <a:off x="841248" y="2011679"/>
            <a:ext cx="9814559" cy="393801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lvl="0" indent="-3238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Read </a:t>
            </a:r>
            <a:r>
              <a:rPr lang="en-US" sz="2800" b="1" dirty="0">
                <a:latin typeface="Calibri"/>
                <a:ea typeface="Calibri"/>
                <a:cs typeface="Calibri"/>
                <a:sym typeface="Calibri"/>
              </a:rPr>
              <a:t>Handout 1: Coaches Help Mine the Data</a:t>
            </a:r>
            <a:r>
              <a:rPr lang="en-US" sz="2800" b="1" i="1" dirty="0">
                <a:latin typeface="Calibri"/>
                <a:ea typeface="Calibri"/>
                <a:cs typeface="Calibri"/>
                <a:sym typeface="Calibri"/>
              </a:rPr>
              <a:t> </a:t>
            </a:r>
            <a:r>
              <a:rPr lang="en-US" sz="2800" dirty="0">
                <a:latin typeface="Calibri"/>
                <a:ea typeface="Calibri"/>
                <a:cs typeface="Calibri"/>
                <a:sym typeface="Calibri"/>
              </a:rPr>
              <a:t>by Joellen Killion.</a:t>
            </a:r>
            <a:endParaRPr lang="en-US" sz="2800" dirty="0"/>
          </a:p>
          <a:p>
            <a:pPr marL="349250" lvl="0" indent="-323850" algn="l" rtl="0">
              <a:lnSpc>
                <a:spcPct val="100000"/>
              </a:lnSpc>
              <a:spcBef>
                <a:spcPts val="0"/>
              </a:spcBef>
              <a:spcAft>
                <a:spcPts val="0"/>
              </a:spcAft>
              <a:buClr>
                <a:schemeClr val="tx1">
                  <a:lumMod val="50000"/>
                  <a:lumOff val="50000"/>
                </a:schemeClr>
              </a:buClr>
              <a:buSzPct val="100000"/>
              <a:buNone/>
            </a:pPr>
            <a:endParaRPr lang="en-US" sz="1400" dirty="0">
              <a:latin typeface="Calibri"/>
              <a:ea typeface="Calibri"/>
              <a:cs typeface="Calibri"/>
              <a:sym typeface="Calibri"/>
            </a:endParaRPr>
          </a:p>
          <a:p>
            <a:pPr marL="349250" lvl="0" indent="-3238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In your small groups, discuss each of the five sections in the article that pertain to the responsibilities of the coach.</a:t>
            </a:r>
            <a:endParaRPr lang="en-US" sz="2800" dirty="0"/>
          </a:p>
          <a:p>
            <a:pPr marL="349250" lvl="0" indent="-323850" algn="l" rtl="0">
              <a:lnSpc>
                <a:spcPct val="100000"/>
              </a:lnSpc>
              <a:spcBef>
                <a:spcPts val="0"/>
              </a:spcBef>
              <a:spcAft>
                <a:spcPts val="0"/>
              </a:spcAft>
              <a:buClr>
                <a:schemeClr val="tx1">
                  <a:lumMod val="50000"/>
                  <a:lumOff val="50000"/>
                </a:schemeClr>
              </a:buClr>
              <a:buSzPct val="100000"/>
              <a:buNone/>
            </a:pPr>
            <a:endParaRPr lang="en-US" sz="1400" dirty="0">
              <a:latin typeface="Calibri"/>
              <a:ea typeface="Calibri"/>
              <a:cs typeface="Calibri"/>
              <a:sym typeface="Calibri"/>
            </a:endParaRPr>
          </a:p>
          <a:p>
            <a:pPr marL="349250" lvl="0" indent="-3238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As a group, develop a summary statement for each </a:t>
            </a:r>
            <a:br>
              <a:rPr lang="en-US" sz="2800" dirty="0">
                <a:latin typeface="Calibri"/>
                <a:ea typeface="Calibri"/>
                <a:cs typeface="Calibri"/>
                <a:sym typeface="Calibri"/>
              </a:rPr>
            </a:br>
            <a:r>
              <a:rPr lang="en-US" sz="2800" dirty="0">
                <a:latin typeface="Calibri"/>
                <a:ea typeface="Calibri"/>
                <a:cs typeface="Calibri"/>
                <a:sym typeface="Calibri"/>
              </a:rPr>
              <a:t>responsibility – be prepared to share your statements with </a:t>
            </a:r>
            <a:br>
              <a:rPr lang="en-US" sz="2800" dirty="0">
                <a:latin typeface="Calibri"/>
                <a:ea typeface="Calibri"/>
                <a:cs typeface="Calibri"/>
                <a:sym typeface="Calibri"/>
              </a:rPr>
            </a:br>
            <a:r>
              <a:rPr lang="en-US" sz="2800" dirty="0">
                <a:latin typeface="Calibri"/>
                <a:ea typeface="Calibri"/>
                <a:cs typeface="Calibri"/>
                <a:sym typeface="Calibri"/>
              </a:rPr>
              <a:t>the group.</a:t>
            </a:r>
            <a:endParaRPr lang="en-US" sz="2800" dirty="0"/>
          </a:p>
        </p:txBody>
      </p:sp>
      <p:sp>
        <p:nvSpPr>
          <p:cNvPr id="14" name="Google Shape;336;g10083df9ad4_0_36">
            <a:extLst>
              <a:ext uri="{FF2B5EF4-FFF2-40B4-BE49-F238E27FC236}">
                <a16:creationId xmlns:a16="http://schemas.microsoft.com/office/drawing/2014/main" id="{62D7E968-6610-027C-546B-A95B7F893E2D}"/>
              </a:ext>
            </a:extLst>
          </p:cNvPr>
          <p:cNvSpPr txBox="1">
            <a:spLocks noGrp="1"/>
          </p:cNvSpPr>
          <p:nvPr>
            <p:ph type="title" idx="4294967295"/>
          </p:nvPr>
        </p:nvSpPr>
        <p:spPr>
          <a:xfrm>
            <a:off x="841248" y="682752"/>
            <a:ext cx="9275631" cy="112166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Data Analysis and Interpretation – Activity 1</a:t>
            </a:r>
            <a:endParaRPr sz="3200" dirty="0">
              <a:latin typeface="Trebuchet MS" panose="020B0603020202020204" pitchFamily="34" charset="0"/>
            </a:endParaRPr>
          </a:p>
        </p:txBody>
      </p:sp>
    </p:spTree>
    <p:extLst>
      <p:ext uri="{BB962C8B-B14F-4D97-AF65-F5344CB8AC3E}">
        <p14:creationId xmlns:p14="http://schemas.microsoft.com/office/powerpoint/2010/main" val="261419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B1617-BAFF-D3FD-27B9-1495CD0522B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F0709A-7053-D4C5-1E2A-0C0CD12E6401}"/>
              </a:ext>
            </a:extLst>
          </p:cNvPr>
          <p:cNvSpPr txBox="1"/>
          <p:nvPr/>
        </p:nvSpPr>
        <p:spPr>
          <a:xfrm>
            <a:off x="670560" y="2438400"/>
            <a:ext cx="10697633" cy="1384995"/>
          </a:xfrm>
          <a:prstGeom prst="rect">
            <a:avLst/>
          </a:prstGeom>
          <a:noFill/>
        </p:spPr>
        <p:txBody>
          <a:bodyPr wrap="square">
            <a:spAutoFit/>
          </a:body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Teachers may be prone to “explain” the reason for low student performance. While the explanation may be true, it may not lead to a discussion regarding potential changes to instructional practice.</a:t>
            </a:r>
            <a:endParaRPr lang="en-US" sz="3200" dirty="0"/>
          </a:p>
        </p:txBody>
      </p:sp>
      <p:sp>
        <p:nvSpPr>
          <p:cNvPr id="7" name="TextBox 6">
            <a:extLst>
              <a:ext uri="{FF2B5EF4-FFF2-40B4-BE49-F238E27FC236}">
                <a16:creationId xmlns:a16="http://schemas.microsoft.com/office/drawing/2014/main" id="{A9E5004E-7BB9-4C09-AE2F-78DDBC55D2FB}"/>
              </a:ext>
            </a:extLst>
          </p:cNvPr>
          <p:cNvSpPr txBox="1"/>
          <p:nvPr/>
        </p:nvSpPr>
        <p:spPr>
          <a:xfrm>
            <a:off x="670560" y="963168"/>
            <a:ext cx="899769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Caution!</a:t>
            </a:r>
            <a:endParaRPr lang="en-US" sz="3200" dirty="0"/>
          </a:p>
        </p:txBody>
      </p:sp>
      <p:sp>
        <p:nvSpPr>
          <p:cNvPr id="2" name="Slide Number Placeholder 1">
            <a:extLst>
              <a:ext uri="{FF2B5EF4-FFF2-40B4-BE49-F238E27FC236}">
                <a16:creationId xmlns:a16="http://schemas.microsoft.com/office/drawing/2014/main" id="{4EB966CA-4484-A5CC-FAC1-9886B8D8B31F}"/>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14</a:t>
            </a:fld>
            <a:endParaRPr lang="en-US" dirty="0"/>
          </a:p>
        </p:txBody>
      </p:sp>
      <p:sp>
        <p:nvSpPr>
          <p:cNvPr id="3" name="Google Shape;416;p22">
            <a:extLst>
              <a:ext uri="{FF2B5EF4-FFF2-40B4-BE49-F238E27FC236}">
                <a16:creationId xmlns:a16="http://schemas.microsoft.com/office/drawing/2014/main" id="{DD696258-0F65-3155-DAE4-FEA97855EFD1}"/>
              </a:ext>
            </a:extLst>
          </p:cNvPr>
          <p:cNvSpPr txBox="1"/>
          <p:nvPr/>
        </p:nvSpPr>
        <p:spPr>
          <a:xfrm>
            <a:off x="5632704" y="5849131"/>
            <a:ext cx="510844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(Evans, et al., 2019)</a:t>
            </a:r>
          </a:p>
        </p:txBody>
      </p:sp>
    </p:spTree>
    <p:extLst>
      <p:ext uri="{BB962C8B-B14F-4D97-AF65-F5344CB8AC3E}">
        <p14:creationId xmlns:p14="http://schemas.microsoft.com/office/powerpoint/2010/main" val="74454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FC0A-3EA9-C4B6-CC45-CC6CC980596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F9AC39-6B45-D4FB-A3EF-1CBD2E6847FC}"/>
              </a:ext>
            </a:extLst>
          </p:cNvPr>
          <p:cNvSpPr txBox="1"/>
          <p:nvPr/>
        </p:nvSpPr>
        <p:spPr>
          <a:xfrm>
            <a:off x="6925056" y="2523744"/>
            <a:ext cx="4498848" cy="2246769"/>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Evans, et </a:t>
            </a:r>
            <a:r>
              <a:rPr lang="en-US" sz="2800" b="0" i="0" u="none" strike="noStrike" cap="none">
                <a:solidFill>
                  <a:srgbClr val="000000"/>
                </a:solidFill>
                <a:latin typeface="Calibri"/>
                <a:ea typeface="Calibri"/>
                <a:cs typeface="Calibri"/>
                <a:sym typeface="Calibri"/>
              </a:rPr>
              <a:t>al., (</a:t>
            </a:r>
            <a:r>
              <a:rPr lang="en-US" sz="2800" b="0" i="0" u="none" strike="noStrike" cap="none" dirty="0">
                <a:solidFill>
                  <a:srgbClr val="000000"/>
                </a:solidFill>
                <a:latin typeface="Calibri"/>
                <a:ea typeface="Calibri"/>
                <a:cs typeface="Calibri"/>
                <a:sym typeface="Calibri"/>
              </a:rPr>
              <a:t>2019) found that there were five main categories teachers used to explain low student performance.</a:t>
            </a:r>
            <a:endParaRPr lang="en-US" sz="2800" dirty="0">
              <a:latin typeface="Calibri"/>
              <a:cs typeface="Calibri"/>
            </a:endParaRPr>
          </a:p>
        </p:txBody>
      </p:sp>
      <p:sp>
        <p:nvSpPr>
          <p:cNvPr id="7" name="TextBox 6">
            <a:extLst>
              <a:ext uri="{FF2B5EF4-FFF2-40B4-BE49-F238E27FC236}">
                <a16:creationId xmlns:a16="http://schemas.microsoft.com/office/drawing/2014/main" id="{F1E8D9BF-8C60-2A99-16D7-5110678E8C5C}"/>
              </a:ext>
            </a:extLst>
          </p:cNvPr>
          <p:cNvSpPr txBox="1"/>
          <p:nvPr/>
        </p:nvSpPr>
        <p:spPr>
          <a:xfrm>
            <a:off x="647700" y="639579"/>
            <a:ext cx="8997810"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Caution!</a:t>
            </a:r>
            <a:endParaRPr lang="en-US" sz="3200" dirty="0"/>
          </a:p>
        </p:txBody>
      </p:sp>
      <p:sp>
        <p:nvSpPr>
          <p:cNvPr id="2" name="Slide Number Placeholder 1">
            <a:extLst>
              <a:ext uri="{FF2B5EF4-FFF2-40B4-BE49-F238E27FC236}">
                <a16:creationId xmlns:a16="http://schemas.microsoft.com/office/drawing/2014/main" id="{F3C6A15F-C8EE-D3A8-C60E-8B308C81CD55}"/>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15</a:t>
            </a:fld>
            <a:endParaRPr lang="en-US" dirty="0"/>
          </a:p>
        </p:txBody>
      </p:sp>
      <p:sp>
        <p:nvSpPr>
          <p:cNvPr id="3" name="Google Shape;416;p22">
            <a:extLst>
              <a:ext uri="{FF2B5EF4-FFF2-40B4-BE49-F238E27FC236}">
                <a16:creationId xmlns:a16="http://schemas.microsoft.com/office/drawing/2014/main" id="{01368102-6BC4-7A96-B18B-7F1B6366EE56}"/>
              </a:ext>
            </a:extLst>
          </p:cNvPr>
          <p:cNvSpPr txBox="1"/>
          <p:nvPr/>
        </p:nvSpPr>
        <p:spPr>
          <a:xfrm>
            <a:off x="5632704" y="5849131"/>
            <a:ext cx="510844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(Evans, et al., 2019)</a:t>
            </a:r>
          </a:p>
        </p:txBody>
      </p:sp>
      <p:pic>
        <p:nvPicPr>
          <p:cNvPr id="17" name="Picture 16">
            <a:extLst>
              <a:ext uri="{FF2B5EF4-FFF2-40B4-BE49-F238E27FC236}">
                <a16:creationId xmlns:a16="http://schemas.microsoft.com/office/drawing/2014/main" id="{AEAD7759-3FB9-146A-716D-E132B6874941}"/>
              </a:ext>
            </a:extLst>
          </p:cNvPr>
          <p:cNvPicPr>
            <a:picLocks noChangeAspect="1"/>
          </p:cNvPicPr>
          <p:nvPr/>
        </p:nvPicPr>
        <p:blipFill>
          <a:blip r:embed="rId3"/>
          <a:stretch>
            <a:fillRect/>
          </a:stretch>
        </p:blipFill>
        <p:spPr>
          <a:xfrm>
            <a:off x="768096" y="1224353"/>
            <a:ext cx="5108448" cy="5158882"/>
          </a:xfrm>
          <a:prstGeom prst="rect">
            <a:avLst/>
          </a:prstGeom>
        </p:spPr>
      </p:pic>
    </p:spTree>
    <p:extLst>
      <p:ext uri="{BB962C8B-B14F-4D97-AF65-F5344CB8AC3E}">
        <p14:creationId xmlns:p14="http://schemas.microsoft.com/office/powerpoint/2010/main" val="68303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F6CB1-5360-24D4-91DB-5795D543B3C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9A56AD4-A307-5167-1246-800F0A2EAE47}"/>
              </a:ext>
            </a:extLst>
          </p:cNvPr>
          <p:cNvSpPr txBox="1"/>
          <p:nvPr/>
        </p:nvSpPr>
        <p:spPr>
          <a:xfrm>
            <a:off x="727426" y="1868742"/>
            <a:ext cx="9985248" cy="3600986"/>
          </a:xfrm>
          <a:prstGeom prst="rect">
            <a:avLst/>
          </a:prstGeom>
          <a:noFill/>
        </p:spPr>
        <p:txBody>
          <a:bodyPr wrap="square" lIns="91440" tIns="45720" rIns="91440" bIns="45720" anchor="t">
            <a:spAutoFit/>
          </a:bodyPr>
          <a:lstStyle/>
          <a:p>
            <a:pPr marL="25400" lvl="0" indent="0" algn="l" rtl="0">
              <a:spcBef>
                <a:spcPts val="0"/>
              </a:spcBef>
              <a:spcAft>
                <a:spcPts val="0"/>
              </a:spcAft>
              <a:buSzPct val="125122"/>
              <a:buNone/>
            </a:pPr>
            <a:r>
              <a:rPr lang="en-US" sz="2800" dirty="0">
                <a:latin typeface="Calibri"/>
                <a:ea typeface="Calibri"/>
                <a:cs typeface="Calibri"/>
                <a:sym typeface="Calibri"/>
              </a:rPr>
              <a:t>“We suggest that this current political emphasis on ‘evidence-based’ teaching provides an opportunity to challenge subjective, negative claims about students and in turn place a greater value on teachers’ verifiable claims about students and their academic needs. In other words, </a:t>
            </a:r>
            <a:r>
              <a:rPr lang="en-US" sz="2800" b="1" dirty="0">
                <a:latin typeface="Calibri"/>
                <a:ea typeface="Calibri"/>
                <a:cs typeface="Calibri"/>
                <a:sym typeface="Calibri"/>
              </a:rPr>
              <a:t>we suggest that teachers’ knowledge of students is important in instructional decision making, but teachers’ low expectations and/or stereotypes of students are not.”</a:t>
            </a:r>
            <a:endParaRPr lang="en-US" sz="2800" dirty="0">
              <a:latin typeface="Calibri"/>
              <a:cs typeface="Calibri"/>
            </a:endParaRPr>
          </a:p>
        </p:txBody>
      </p:sp>
      <p:sp>
        <p:nvSpPr>
          <p:cNvPr id="7" name="TextBox 6">
            <a:extLst>
              <a:ext uri="{FF2B5EF4-FFF2-40B4-BE49-F238E27FC236}">
                <a16:creationId xmlns:a16="http://schemas.microsoft.com/office/drawing/2014/main" id="{CAC4A671-4007-E9D1-DF0B-23D2657A943D}"/>
              </a:ext>
            </a:extLst>
          </p:cNvPr>
          <p:cNvSpPr txBox="1"/>
          <p:nvPr/>
        </p:nvSpPr>
        <p:spPr>
          <a:xfrm>
            <a:off x="670560" y="963168"/>
            <a:ext cx="899769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a:t>
            </a:r>
            <a:endParaRPr lang="en-US" sz="3200" dirty="0"/>
          </a:p>
        </p:txBody>
      </p:sp>
      <p:sp>
        <p:nvSpPr>
          <p:cNvPr id="2" name="Slide Number Placeholder 1">
            <a:extLst>
              <a:ext uri="{FF2B5EF4-FFF2-40B4-BE49-F238E27FC236}">
                <a16:creationId xmlns:a16="http://schemas.microsoft.com/office/drawing/2014/main" id="{9AC2FE1C-63CA-FD66-51CF-197254E1ECF4}"/>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16</a:t>
            </a:fld>
            <a:endParaRPr lang="en-US" dirty="0"/>
          </a:p>
        </p:txBody>
      </p:sp>
      <p:sp>
        <p:nvSpPr>
          <p:cNvPr id="3" name="Google Shape;416;p22">
            <a:extLst>
              <a:ext uri="{FF2B5EF4-FFF2-40B4-BE49-F238E27FC236}">
                <a16:creationId xmlns:a16="http://schemas.microsoft.com/office/drawing/2014/main" id="{1E0AD2E4-195E-C7F1-0019-211F8E377DFE}"/>
              </a:ext>
            </a:extLst>
          </p:cNvPr>
          <p:cNvSpPr txBox="1"/>
          <p:nvPr/>
        </p:nvSpPr>
        <p:spPr>
          <a:xfrm>
            <a:off x="5632704" y="5849131"/>
            <a:ext cx="510844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(Evans, et. al., 2019, p. 26)</a:t>
            </a:r>
          </a:p>
        </p:txBody>
      </p:sp>
    </p:spTree>
    <p:extLst>
      <p:ext uri="{BB962C8B-B14F-4D97-AF65-F5344CB8AC3E}">
        <p14:creationId xmlns:p14="http://schemas.microsoft.com/office/powerpoint/2010/main" val="162395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6775-1F37-6089-DD2B-08ED95229B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8B9D1E2-1A86-42ED-D3A6-BB66D19755D5}"/>
              </a:ext>
            </a:extLst>
          </p:cNvPr>
          <p:cNvSpPr txBox="1"/>
          <p:nvPr/>
        </p:nvSpPr>
        <p:spPr>
          <a:xfrm>
            <a:off x="702314" y="2379895"/>
            <a:ext cx="9692640" cy="954107"/>
          </a:xfrm>
          <a:prstGeom prst="rect">
            <a:avLst/>
          </a:prstGeom>
          <a:noFill/>
        </p:spPr>
        <p:txBody>
          <a:bodyPr wrap="square">
            <a:spAutoFit/>
          </a:body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“The frequency with which coaches reviewed assessment data with teachers was associated with positive outcomes.”</a:t>
            </a:r>
            <a:endParaRPr lang="en-US" sz="2800" dirty="0"/>
          </a:p>
        </p:txBody>
      </p:sp>
      <p:sp>
        <p:nvSpPr>
          <p:cNvPr id="7" name="TextBox 6">
            <a:extLst>
              <a:ext uri="{FF2B5EF4-FFF2-40B4-BE49-F238E27FC236}">
                <a16:creationId xmlns:a16="http://schemas.microsoft.com/office/drawing/2014/main" id="{3D6C5F74-00BA-3DC3-AD8F-685FC2981E53}"/>
              </a:ext>
            </a:extLst>
          </p:cNvPr>
          <p:cNvSpPr txBox="1"/>
          <p:nvPr/>
        </p:nvSpPr>
        <p:spPr>
          <a:xfrm>
            <a:off x="700730" y="1236124"/>
            <a:ext cx="10881530"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1D9C966A-56E4-6C2F-513A-2EBC9B9B9736}"/>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17</a:t>
            </a:fld>
            <a:endParaRPr lang="en-US" dirty="0"/>
          </a:p>
        </p:txBody>
      </p:sp>
      <p:sp>
        <p:nvSpPr>
          <p:cNvPr id="3" name="Google Shape;416;p22">
            <a:extLst>
              <a:ext uri="{FF2B5EF4-FFF2-40B4-BE49-F238E27FC236}">
                <a16:creationId xmlns:a16="http://schemas.microsoft.com/office/drawing/2014/main" id="{0EC92D38-FA9D-1E6F-5FEE-4E7BD3791657}"/>
              </a:ext>
            </a:extLst>
          </p:cNvPr>
          <p:cNvSpPr txBox="1"/>
          <p:nvPr/>
        </p:nvSpPr>
        <p:spPr>
          <a:xfrm>
            <a:off x="5632704" y="5849131"/>
            <a:ext cx="510844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(Marsh, et al., 2008, p. 188)</a:t>
            </a:r>
          </a:p>
        </p:txBody>
      </p:sp>
    </p:spTree>
    <p:extLst>
      <p:ext uri="{BB962C8B-B14F-4D97-AF65-F5344CB8AC3E}">
        <p14:creationId xmlns:p14="http://schemas.microsoft.com/office/powerpoint/2010/main" val="186306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25D0B-CFF8-2587-E3D2-F2574EDD982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0F9855B-6059-0178-6CC8-3DCDC4F3CB5F}"/>
              </a:ext>
            </a:extLst>
          </p:cNvPr>
          <p:cNvSpPr txBox="1"/>
          <p:nvPr/>
        </p:nvSpPr>
        <p:spPr>
          <a:xfrm>
            <a:off x="670560" y="1952752"/>
            <a:ext cx="9887712" cy="2438488"/>
          </a:xfrm>
          <a:prstGeom prst="rect">
            <a:avLst/>
          </a:prstGeom>
          <a:noFill/>
        </p:spPr>
        <p:txBody>
          <a:bodyPr wrap="square" lIns="91440" tIns="45720" rIns="91440" bIns="45720" anchor="t">
            <a:spAutoFit/>
          </a:bodyPr>
          <a:lstStyle/>
          <a:p>
            <a:pPr marL="349250" indent="-323850">
              <a:lnSpc>
                <a:spcPct val="110000"/>
              </a:lnSpc>
              <a:buClr>
                <a:schemeClr val="tx1">
                  <a:lumMod val="50000"/>
                  <a:lumOff val="50000"/>
                </a:schemeClr>
              </a:buClr>
              <a:buSzPct val="100000"/>
              <a:buChar char="•"/>
            </a:pPr>
            <a:r>
              <a:rPr lang="en-US" sz="2800" dirty="0">
                <a:latin typeface="Calibri"/>
                <a:ea typeface="Calibri"/>
                <a:cs typeface="Calibri"/>
                <a:sym typeface="Calibri"/>
              </a:rPr>
              <a:t>Coaches should assist teachers in analyzing class and student data individually or in small groups so they can consider how </a:t>
            </a:r>
            <a:br>
              <a:rPr lang="en-US" sz="2800" dirty="0">
                <a:latin typeface="Calibri"/>
                <a:ea typeface="Calibri"/>
                <a:cs typeface="Calibri"/>
                <a:sym typeface="Calibri"/>
              </a:rPr>
            </a:br>
            <a:r>
              <a:rPr lang="en-US" sz="2800" dirty="0">
                <a:latin typeface="Calibri"/>
                <a:ea typeface="Calibri"/>
                <a:cs typeface="Calibri"/>
                <a:sym typeface="Calibri"/>
              </a:rPr>
              <a:t>to differentiate their instruction for individual students. </a:t>
            </a:r>
            <a:endParaRPr lang="en-US" sz="2800" dirty="0">
              <a:latin typeface="Calibri"/>
              <a:ea typeface="Calibri"/>
              <a:cs typeface="Calibri"/>
            </a:endParaRPr>
          </a:p>
          <a:p>
            <a:pPr marL="349250" lvl="0" indent="-323850" algn="l" rtl="0">
              <a:lnSpc>
                <a:spcPct val="11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We will be looking at coaching teachers using individual student data in Session 11.</a:t>
            </a:r>
            <a:endParaRPr lang="en-US" sz="2800" dirty="0"/>
          </a:p>
        </p:txBody>
      </p:sp>
      <p:sp>
        <p:nvSpPr>
          <p:cNvPr id="7" name="TextBox 6">
            <a:extLst>
              <a:ext uri="{FF2B5EF4-FFF2-40B4-BE49-F238E27FC236}">
                <a16:creationId xmlns:a16="http://schemas.microsoft.com/office/drawing/2014/main" id="{47047341-186B-0A61-5A3F-A93E1C495E29}"/>
              </a:ext>
            </a:extLst>
          </p:cNvPr>
          <p:cNvSpPr txBox="1"/>
          <p:nvPr/>
        </p:nvSpPr>
        <p:spPr>
          <a:xfrm>
            <a:off x="670560" y="963168"/>
            <a:ext cx="1096619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2FB38005-E5A7-08A9-2845-7ED55F5BA980}"/>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18</a:t>
            </a:fld>
            <a:endParaRPr lang="en-US" dirty="0"/>
          </a:p>
        </p:txBody>
      </p:sp>
    </p:spTree>
    <p:extLst>
      <p:ext uri="{BB962C8B-B14F-4D97-AF65-F5344CB8AC3E}">
        <p14:creationId xmlns:p14="http://schemas.microsoft.com/office/powerpoint/2010/main" val="15050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798F4-A953-B71A-A39C-A8614A7B702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E84ED17-968C-6FF5-0C1E-4B8C195B1F43}"/>
              </a:ext>
            </a:extLst>
          </p:cNvPr>
          <p:cNvSpPr txBox="1"/>
          <p:nvPr/>
        </p:nvSpPr>
        <p:spPr>
          <a:xfrm>
            <a:off x="670560" y="1848815"/>
            <a:ext cx="9887712" cy="2912464"/>
          </a:xfrm>
          <a:prstGeom prst="rect">
            <a:avLst/>
          </a:prstGeom>
          <a:noFill/>
        </p:spPr>
        <p:txBody>
          <a:bodyPr wrap="square">
            <a:spAutoFit/>
          </a:bodyPr>
          <a:lstStyle/>
          <a:p>
            <a:pPr marL="25400" lvl="0" indent="0" algn="l" rtl="0">
              <a:lnSpc>
                <a:spcPct val="110000"/>
              </a:lnSpc>
              <a:spcBef>
                <a:spcPts val="0"/>
              </a:spcBef>
              <a:spcAft>
                <a:spcPts val="0"/>
              </a:spcAft>
              <a:buSzPct val="133194"/>
              <a:buNone/>
            </a:pPr>
            <a:r>
              <a:rPr lang="en-US" sz="2800" dirty="0">
                <a:latin typeface="Calibri" panose="020F0502020204030204" pitchFamily="34" charset="0"/>
                <a:ea typeface="Calibri"/>
                <a:cs typeface="Calibri" panose="020F0502020204030204" pitchFamily="34" charset="0"/>
                <a:sym typeface="Calibri"/>
              </a:rPr>
              <a:t>Goals of data analysis and interpretation:</a:t>
            </a:r>
            <a:endParaRPr lang="en-US" sz="2800" dirty="0">
              <a:latin typeface="Calibri" panose="020F0502020204030204" pitchFamily="34" charset="0"/>
              <a:cs typeface="Calibri" panose="020F0502020204030204" pitchFamily="34" charset="0"/>
            </a:endParaRPr>
          </a:p>
          <a:p>
            <a:pPr marL="349250" lvl="0" indent="-323850" algn="l" rtl="0">
              <a:lnSpc>
                <a:spcPct val="110000"/>
              </a:lnSpc>
              <a:spcBef>
                <a:spcPts val="0"/>
              </a:spcBef>
              <a:spcAft>
                <a:spcPts val="0"/>
              </a:spcAft>
              <a:buClr>
                <a:schemeClr val="tx1">
                  <a:lumMod val="50000"/>
                  <a:lumOff val="50000"/>
                </a:schemeClr>
              </a:buClr>
              <a:buSzPct val="100000"/>
              <a:buChar char="•"/>
            </a:pPr>
            <a:r>
              <a:rPr lang="en-US" sz="2800" dirty="0">
                <a:latin typeface="Calibri" panose="020F0502020204030204" pitchFamily="34" charset="0"/>
                <a:ea typeface="Calibri"/>
                <a:cs typeface="Calibri" panose="020F0502020204030204" pitchFamily="34" charset="0"/>
                <a:sym typeface="Calibri"/>
              </a:rPr>
              <a:t>Identify the class’s overall areas of strengths and needs to adjust time and resources to address most pressing needs.</a:t>
            </a:r>
          </a:p>
          <a:p>
            <a:pPr marL="349250" lvl="0" indent="-323850" algn="l" rtl="0">
              <a:lnSpc>
                <a:spcPct val="110000"/>
              </a:lnSpc>
              <a:spcBef>
                <a:spcPts val="0"/>
              </a:spcBef>
              <a:spcAft>
                <a:spcPts val="0"/>
              </a:spcAft>
              <a:buClr>
                <a:schemeClr val="tx1">
                  <a:lumMod val="50000"/>
                  <a:lumOff val="50000"/>
                </a:schemeClr>
              </a:buClr>
              <a:buSzPct val="100000"/>
              <a:buChar char="•"/>
            </a:pPr>
            <a:r>
              <a:rPr lang="en-US" sz="2800" dirty="0">
                <a:latin typeface="Calibri" panose="020F0502020204030204" pitchFamily="34" charset="0"/>
                <a:ea typeface="Calibri"/>
                <a:cs typeface="Calibri" panose="020F0502020204030204" pitchFamily="34" charset="0"/>
                <a:sym typeface="Calibri"/>
              </a:rPr>
              <a:t>Identify students’ individual strengths and needs to adapt assignments, instructional methods, and feedback in ways that address those individual needs.</a:t>
            </a:r>
            <a:endParaRPr lang="en-US"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680366B-8F83-D777-9DC4-4B3192538F5C}"/>
              </a:ext>
            </a:extLst>
          </p:cNvPr>
          <p:cNvSpPr txBox="1"/>
          <p:nvPr/>
        </p:nvSpPr>
        <p:spPr>
          <a:xfrm>
            <a:off x="670560" y="963168"/>
            <a:ext cx="11019112"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6B3FDBEE-4BAB-362A-2B91-0A34B6CEDED8}"/>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19</a:t>
            </a:fld>
            <a:endParaRPr lang="en-US" dirty="0"/>
          </a:p>
        </p:txBody>
      </p:sp>
      <p:sp>
        <p:nvSpPr>
          <p:cNvPr id="3" name="Google Shape;416;p22">
            <a:extLst>
              <a:ext uri="{FF2B5EF4-FFF2-40B4-BE49-F238E27FC236}">
                <a16:creationId xmlns:a16="http://schemas.microsoft.com/office/drawing/2014/main" id="{1062F0F1-ED44-B71D-FF7B-AC2381476B50}"/>
              </a:ext>
            </a:extLst>
          </p:cNvPr>
          <p:cNvSpPr txBox="1"/>
          <p:nvPr/>
        </p:nvSpPr>
        <p:spPr>
          <a:xfrm>
            <a:off x="6096000" y="6013247"/>
            <a:ext cx="480364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(Hamilton, et. al., 2009)</a:t>
            </a:r>
          </a:p>
        </p:txBody>
      </p:sp>
    </p:spTree>
    <p:extLst>
      <p:ext uri="{BB962C8B-B14F-4D97-AF65-F5344CB8AC3E}">
        <p14:creationId xmlns:p14="http://schemas.microsoft.com/office/powerpoint/2010/main" val="246775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3219078266"/>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7</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9</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4</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Implementing, and Analyzing Literacy Instruction</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5</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400" u="none" strike="noStrike" cap="none">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D476E-A1F2-B61C-41D0-75CAB30544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7C9B777-41D0-3448-24F5-A7ED5BC0123D}"/>
              </a:ext>
            </a:extLst>
          </p:cNvPr>
          <p:cNvSpPr txBox="1"/>
          <p:nvPr/>
        </p:nvSpPr>
        <p:spPr>
          <a:xfrm>
            <a:off x="6280489" y="1959271"/>
            <a:ext cx="5010912" cy="3386440"/>
          </a:xfrm>
          <a:prstGeom prst="rect">
            <a:avLst/>
          </a:prstGeom>
          <a:noFill/>
        </p:spPr>
        <p:txBody>
          <a:bodyPr wrap="square" lIns="91440" tIns="45720" rIns="91440" bIns="45720" anchor="t">
            <a:spAutoFit/>
          </a:bodyPr>
          <a:lstStyle/>
          <a:p>
            <a:pPr marL="25400" lvl="0" indent="0" algn="l" rtl="0">
              <a:lnSpc>
                <a:spcPct val="110000"/>
              </a:lnSpc>
              <a:spcBef>
                <a:spcPts val="0"/>
              </a:spcBef>
              <a:spcAft>
                <a:spcPts val="0"/>
              </a:spcAft>
              <a:buSzPct val="133194"/>
              <a:buNone/>
            </a:pPr>
            <a:r>
              <a:rPr lang="en-US" sz="2800" b="0" i="0" u="none" strike="noStrike" cap="none" dirty="0">
                <a:solidFill>
                  <a:srgbClr val="000000"/>
                </a:solidFill>
                <a:latin typeface="Calibri"/>
                <a:ea typeface="Calibri"/>
                <a:cs typeface="Calibri"/>
                <a:sym typeface="Calibri"/>
              </a:rPr>
              <a:t>This simple cycle involves collecting a variety of data, interpreting it, hypothesizing</a:t>
            </a:r>
            <a:br>
              <a:rPr lang="en-US" sz="2800" b="0" i="0" u="none" strike="noStrike" cap="none" dirty="0">
                <a:solidFill>
                  <a:srgbClr val="000000"/>
                </a:solidFill>
                <a:latin typeface="Calibri"/>
                <a:ea typeface="Calibri"/>
                <a:cs typeface="Calibri"/>
                <a:sym typeface="Calibri"/>
              </a:rPr>
            </a:br>
            <a:r>
              <a:rPr lang="en-US" sz="2800" b="0" i="0" u="none" strike="noStrike" cap="none" dirty="0">
                <a:solidFill>
                  <a:srgbClr val="000000"/>
                </a:solidFill>
                <a:latin typeface="Calibri"/>
                <a:ea typeface="Calibri"/>
                <a:cs typeface="Calibri"/>
                <a:sym typeface="Calibri"/>
              </a:rPr>
              <a:t>how we might improve student learning, and then modifying instruction to test that hypothesis.</a:t>
            </a:r>
            <a:endParaRPr lang="en-US"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ABE1233-B611-0527-8CEB-F99591AF5941}"/>
              </a:ext>
            </a:extLst>
          </p:cNvPr>
          <p:cNvSpPr txBox="1"/>
          <p:nvPr/>
        </p:nvSpPr>
        <p:spPr>
          <a:xfrm>
            <a:off x="670560" y="963168"/>
            <a:ext cx="1102969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008398E7-E5BA-CE49-648B-6E7E31B54B5B}"/>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20</a:t>
            </a:fld>
            <a:endParaRPr lang="en-US" dirty="0"/>
          </a:p>
        </p:txBody>
      </p:sp>
      <p:sp>
        <p:nvSpPr>
          <p:cNvPr id="3" name="Google Shape;416;p22">
            <a:extLst>
              <a:ext uri="{FF2B5EF4-FFF2-40B4-BE49-F238E27FC236}">
                <a16:creationId xmlns:a16="http://schemas.microsoft.com/office/drawing/2014/main" id="{782C6E27-B9D2-4F15-F59F-2D31B657298F}"/>
              </a:ext>
            </a:extLst>
          </p:cNvPr>
          <p:cNvSpPr txBox="1"/>
          <p:nvPr/>
        </p:nvSpPr>
        <p:spPr>
          <a:xfrm>
            <a:off x="6096000" y="6013247"/>
            <a:ext cx="4803648"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(Hamilton, et. al., 2009)</a:t>
            </a:r>
          </a:p>
        </p:txBody>
      </p:sp>
      <p:pic>
        <p:nvPicPr>
          <p:cNvPr id="6" name="Picture 5">
            <a:extLst>
              <a:ext uri="{FF2B5EF4-FFF2-40B4-BE49-F238E27FC236}">
                <a16:creationId xmlns:a16="http://schemas.microsoft.com/office/drawing/2014/main" id="{352DEB0C-DC4C-0A3C-7D9C-D438EC77BE55}"/>
              </a:ext>
            </a:extLst>
          </p:cNvPr>
          <p:cNvPicPr>
            <a:picLocks noChangeAspect="1"/>
          </p:cNvPicPr>
          <p:nvPr/>
        </p:nvPicPr>
        <p:blipFill>
          <a:blip r:embed="rId3"/>
          <a:stretch>
            <a:fillRect/>
          </a:stretch>
        </p:blipFill>
        <p:spPr>
          <a:xfrm>
            <a:off x="1255776" y="2290101"/>
            <a:ext cx="3572256" cy="3604731"/>
          </a:xfrm>
          <a:prstGeom prst="rect">
            <a:avLst/>
          </a:prstGeom>
        </p:spPr>
      </p:pic>
    </p:spTree>
    <p:extLst>
      <p:ext uri="{BB962C8B-B14F-4D97-AF65-F5344CB8AC3E}">
        <p14:creationId xmlns:p14="http://schemas.microsoft.com/office/powerpoint/2010/main" val="995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387A-3A65-D8EC-3FF1-1D5AC7D7DFF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7DF6A84-8A82-8D01-ABAF-7F8A4337C065}"/>
              </a:ext>
            </a:extLst>
          </p:cNvPr>
          <p:cNvSpPr txBox="1"/>
          <p:nvPr/>
        </p:nvSpPr>
        <p:spPr>
          <a:xfrm>
            <a:off x="670560" y="1910419"/>
            <a:ext cx="9887712" cy="3539430"/>
          </a:xfrm>
          <a:prstGeom prst="rect">
            <a:avLst/>
          </a:prstGeom>
          <a:noFill/>
        </p:spPr>
        <p:txBody>
          <a:bodyPr wrap="square">
            <a:spAutoFit/>
          </a:body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Data that could be collected:</a:t>
            </a:r>
            <a:endParaRPr lang="en-US" sz="2800" dirty="0"/>
          </a:p>
          <a:p>
            <a:pPr marL="349250" lvl="0" indent="-3111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State Assessment Data</a:t>
            </a:r>
            <a:endParaRPr lang="en-US" sz="2800" dirty="0"/>
          </a:p>
          <a:p>
            <a:pPr marL="349250" lvl="0" indent="-3111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Progress Monitoring Data</a:t>
            </a:r>
            <a:endParaRPr lang="en-US" sz="2800" dirty="0"/>
          </a:p>
          <a:p>
            <a:pPr marL="349250" lvl="0" indent="-3111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Student Work Samples</a:t>
            </a:r>
            <a:endParaRPr lang="en-US" sz="2800" dirty="0"/>
          </a:p>
          <a:p>
            <a:pPr marL="349250" lvl="0" indent="-3111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Student Writing Samples</a:t>
            </a:r>
            <a:endParaRPr lang="en-US" sz="2800" dirty="0"/>
          </a:p>
          <a:p>
            <a:pPr marL="349250" lvl="0" indent="-3111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Foundational Skills Data</a:t>
            </a:r>
            <a:endParaRPr lang="en-US" sz="2800" dirty="0"/>
          </a:p>
          <a:p>
            <a:pPr marL="349250" lvl="0" indent="-3111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Other data such as attendance, behavioral, etc. that may provide insight into student performance</a:t>
            </a:r>
            <a:endParaRPr lang="en-US" sz="2800" dirty="0"/>
          </a:p>
        </p:txBody>
      </p:sp>
      <p:sp>
        <p:nvSpPr>
          <p:cNvPr id="7" name="TextBox 6">
            <a:extLst>
              <a:ext uri="{FF2B5EF4-FFF2-40B4-BE49-F238E27FC236}">
                <a16:creationId xmlns:a16="http://schemas.microsoft.com/office/drawing/2014/main" id="{FD03F502-F876-6DEE-B6CF-D37288D14169}"/>
              </a:ext>
            </a:extLst>
          </p:cNvPr>
          <p:cNvSpPr txBox="1"/>
          <p:nvPr/>
        </p:nvSpPr>
        <p:spPr>
          <a:xfrm>
            <a:off x="670560" y="963168"/>
            <a:ext cx="1087094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84584172-66D0-72DE-1126-3720F30EF047}"/>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21</a:t>
            </a:fld>
            <a:endParaRPr lang="en-US" dirty="0"/>
          </a:p>
        </p:txBody>
      </p:sp>
    </p:spTree>
    <p:extLst>
      <p:ext uri="{BB962C8B-B14F-4D97-AF65-F5344CB8AC3E}">
        <p14:creationId xmlns:p14="http://schemas.microsoft.com/office/powerpoint/2010/main" val="40735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EC411-50EC-208D-D066-9E1470D5774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56BC3FE-11E0-9667-1310-1D89BD92E97B}"/>
              </a:ext>
            </a:extLst>
          </p:cNvPr>
          <p:cNvSpPr txBox="1"/>
          <p:nvPr/>
        </p:nvSpPr>
        <p:spPr>
          <a:xfrm>
            <a:off x="647814" y="792571"/>
            <a:ext cx="10892112"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C0336FE3-9C08-843A-CF1B-4B4673AA78A2}"/>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22</a:t>
            </a:fld>
            <a:endParaRPr lang="en-US" dirty="0"/>
          </a:p>
        </p:txBody>
      </p:sp>
      <p:pic>
        <p:nvPicPr>
          <p:cNvPr id="9" name="Picture 8">
            <a:extLst>
              <a:ext uri="{FF2B5EF4-FFF2-40B4-BE49-F238E27FC236}">
                <a16:creationId xmlns:a16="http://schemas.microsoft.com/office/drawing/2014/main" id="{78FB6ADA-A6F2-85D9-36D8-5008C0FDBEB7}"/>
              </a:ext>
            </a:extLst>
          </p:cNvPr>
          <p:cNvPicPr>
            <a:picLocks noChangeAspect="1"/>
          </p:cNvPicPr>
          <p:nvPr/>
        </p:nvPicPr>
        <p:blipFill>
          <a:blip r:embed="rId3"/>
          <a:stretch>
            <a:fillRect/>
          </a:stretch>
        </p:blipFill>
        <p:spPr>
          <a:xfrm>
            <a:off x="1800746" y="1494634"/>
            <a:ext cx="3527158" cy="4580987"/>
          </a:xfrm>
          <a:prstGeom prst="rect">
            <a:avLst/>
          </a:prstGeom>
        </p:spPr>
      </p:pic>
      <p:pic>
        <p:nvPicPr>
          <p:cNvPr id="11" name="Picture 10">
            <a:extLst>
              <a:ext uri="{FF2B5EF4-FFF2-40B4-BE49-F238E27FC236}">
                <a16:creationId xmlns:a16="http://schemas.microsoft.com/office/drawing/2014/main" id="{D5683F74-FBB1-98F6-79E8-57E94FB106D5}"/>
              </a:ext>
            </a:extLst>
          </p:cNvPr>
          <p:cNvPicPr>
            <a:picLocks noChangeAspect="1"/>
          </p:cNvPicPr>
          <p:nvPr/>
        </p:nvPicPr>
        <p:blipFill>
          <a:blip r:embed="rId4"/>
          <a:stretch>
            <a:fillRect/>
          </a:stretch>
        </p:blipFill>
        <p:spPr>
          <a:xfrm>
            <a:off x="6171006" y="1498583"/>
            <a:ext cx="3808393" cy="4524122"/>
          </a:xfrm>
          <a:prstGeom prst="rect">
            <a:avLst/>
          </a:prstGeom>
        </p:spPr>
      </p:pic>
    </p:spTree>
    <p:extLst>
      <p:ext uri="{BB962C8B-B14F-4D97-AF65-F5344CB8AC3E}">
        <p14:creationId xmlns:p14="http://schemas.microsoft.com/office/powerpoint/2010/main" val="47513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2717-56F7-30DE-85F6-17ED37BA6C7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D848B2F-3838-02DF-FBA0-C2EB5279D542}"/>
              </a:ext>
            </a:extLst>
          </p:cNvPr>
          <p:cNvSpPr txBox="1"/>
          <p:nvPr/>
        </p:nvSpPr>
        <p:spPr>
          <a:xfrm>
            <a:off x="670560" y="963168"/>
            <a:ext cx="10892112"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34424BF2-FDC5-4CF7-1F31-184ADE9F4538}"/>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23</a:t>
            </a:fld>
            <a:endParaRPr lang="en-US" dirty="0"/>
          </a:p>
        </p:txBody>
      </p:sp>
      <p:pic>
        <p:nvPicPr>
          <p:cNvPr id="4" name="Picture 3">
            <a:extLst>
              <a:ext uri="{FF2B5EF4-FFF2-40B4-BE49-F238E27FC236}">
                <a16:creationId xmlns:a16="http://schemas.microsoft.com/office/drawing/2014/main" id="{64A4086F-AC9C-0AFC-02FA-461F9184345A}"/>
              </a:ext>
            </a:extLst>
          </p:cNvPr>
          <p:cNvPicPr>
            <a:picLocks noChangeAspect="1"/>
          </p:cNvPicPr>
          <p:nvPr/>
        </p:nvPicPr>
        <p:blipFill>
          <a:blip r:embed="rId3"/>
          <a:stretch>
            <a:fillRect/>
          </a:stretch>
        </p:blipFill>
        <p:spPr>
          <a:xfrm>
            <a:off x="1776815" y="1710266"/>
            <a:ext cx="8119872" cy="4249635"/>
          </a:xfrm>
          <a:prstGeom prst="rect">
            <a:avLst/>
          </a:prstGeom>
        </p:spPr>
      </p:pic>
    </p:spTree>
    <p:extLst>
      <p:ext uri="{BB962C8B-B14F-4D97-AF65-F5344CB8AC3E}">
        <p14:creationId xmlns:p14="http://schemas.microsoft.com/office/powerpoint/2010/main" val="331496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B96E1-059F-65AE-06A6-FEC643A1B2E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36ABF1A-FC09-F3AF-5696-9E8474326CDB}"/>
              </a:ext>
            </a:extLst>
          </p:cNvPr>
          <p:cNvSpPr txBox="1"/>
          <p:nvPr/>
        </p:nvSpPr>
        <p:spPr>
          <a:xfrm>
            <a:off x="670560" y="963168"/>
            <a:ext cx="11008529"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0557CD1C-3650-7C6D-AEFB-AA48992D5A1B}"/>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24</a:t>
            </a:fld>
            <a:endParaRPr lang="en-US" dirty="0"/>
          </a:p>
        </p:txBody>
      </p:sp>
      <p:pic>
        <p:nvPicPr>
          <p:cNvPr id="6" name="Picture 5">
            <a:extLst>
              <a:ext uri="{FF2B5EF4-FFF2-40B4-BE49-F238E27FC236}">
                <a16:creationId xmlns:a16="http://schemas.microsoft.com/office/drawing/2014/main" id="{770336AE-A75A-2416-C6FF-BF2A7F7E3EA2}"/>
              </a:ext>
            </a:extLst>
          </p:cNvPr>
          <p:cNvPicPr>
            <a:picLocks noChangeAspect="1"/>
          </p:cNvPicPr>
          <p:nvPr/>
        </p:nvPicPr>
        <p:blipFill>
          <a:blip r:embed="rId3"/>
          <a:stretch>
            <a:fillRect/>
          </a:stretch>
        </p:blipFill>
        <p:spPr>
          <a:xfrm>
            <a:off x="2065274" y="1548553"/>
            <a:ext cx="7449312" cy="4432515"/>
          </a:xfrm>
          <a:prstGeom prst="rect">
            <a:avLst/>
          </a:prstGeom>
        </p:spPr>
      </p:pic>
    </p:spTree>
    <p:extLst>
      <p:ext uri="{BB962C8B-B14F-4D97-AF65-F5344CB8AC3E}">
        <p14:creationId xmlns:p14="http://schemas.microsoft.com/office/powerpoint/2010/main" val="228790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CC30-C7B5-D84B-B099-6434374C914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7088C5-0A04-6A76-0889-4B60A4B1ABC0}"/>
              </a:ext>
            </a:extLst>
          </p:cNvPr>
          <p:cNvSpPr txBox="1"/>
          <p:nvPr/>
        </p:nvSpPr>
        <p:spPr>
          <a:xfrm>
            <a:off x="670560" y="1997541"/>
            <a:ext cx="9887712" cy="2246769"/>
          </a:xfrm>
          <a:prstGeom prst="rect">
            <a:avLst/>
          </a:prstGeom>
          <a:noFill/>
        </p:spPr>
        <p:txBody>
          <a:bodyPr wrap="square" lIns="91440" tIns="45720" rIns="91440" bIns="45720" anchor="t">
            <a:spAutoFit/>
          </a:bodyPr>
          <a:lstStyle/>
          <a:p>
            <a:pPr marL="349250" lvl="0" indent="-3238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To interpret data:</a:t>
            </a:r>
            <a:endParaRPr lang="en-US" sz="2800" dirty="0">
              <a:latin typeface="Calibri"/>
              <a:cs typeface="Calibri"/>
            </a:endParaRPr>
          </a:p>
          <a:p>
            <a:pPr marL="914400" lvl="1" indent="-406400" algn="l" rtl="0">
              <a:lnSpc>
                <a:spcPct val="100000"/>
              </a:lnSpc>
              <a:spcBef>
                <a:spcPts val="0"/>
              </a:spcBef>
              <a:spcAft>
                <a:spcPts val="0"/>
              </a:spcAft>
              <a:buClr>
                <a:schemeClr val="tx1"/>
              </a:buClr>
              <a:buSzPct val="100000"/>
              <a:buChar char="–"/>
            </a:pPr>
            <a:r>
              <a:rPr lang="en-US" sz="2800" dirty="0">
                <a:latin typeface="Calibri"/>
                <a:ea typeface="Calibri"/>
                <a:cs typeface="Calibri"/>
                <a:sym typeface="Calibri"/>
              </a:rPr>
              <a:t>Use more than one data point (triangulate data).</a:t>
            </a:r>
            <a:endParaRPr lang="en-US" sz="2800" dirty="0">
              <a:latin typeface="Calibri"/>
              <a:cs typeface="Calibri"/>
            </a:endParaRPr>
          </a:p>
          <a:p>
            <a:pPr marL="914400" lvl="1" indent="-406400" algn="l" rtl="0">
              <a:lnSpc>
                <a:spcPct val="100000"/>
              </a:lnSpc>
              <a:spcBef>
                <a:spcPts val="0"/>
              </a:spcBef>
              <a:spcAft>
                <a:spcPts val="0"/>
              </a:spcAft>
              <a:buClr>
                <a:schemeClr val="tx1"/>
              </a:buClr>
              <a:buSzPct val="100000"/>
              <a:buChar char="–"/>
            </a:pPr>
            <a:r>
              <a:rPr lang="en-US" sz="2800" dirty="0">
                <a:latin typeface="Calibri"/>
                <a:ea typeface="Calibri"/>
                <a:cs typeface="Calibri"/>
                <a:sym typeface="Calibri"/>
              </a:rPr>
              <a:t>Look for patterns.</a:t>
            </a:r>
            <a:endParaRPr lang="en-US" sz="2800" dirty="0">
              <a:latin typeface="Calibri"/>
              <a:cs typeface="Calibri"/>
            </a:endParaRPr>
          </a:p>
          <a:p>
            <a:pPr marL="914400" lvl="1" indent="-406400" algn="l" rtl="0">
              <a:lnSpc>
                <a:spcPct val="100000"/>
              </a:lnSpc>
              <a:spcBef>
                <a:spcPts val="0"/>
              </a:spcBef>
              <a:spcAft>
                <a:spcPts val="0"/>
              </a:spcAft>
              <a:buClr>
                <a:schemeClr val="tx1"/>
              </a:buClr>
              <a:buSzPct val="100000"/>
              <a:buChar char="–"/>
            </a:pPr>
            <a:r>
              <a:rPr lang="en-US" sz="2800" dirty="0">
                <a:latin typeface="Calibri"/>
                <a:ea typeface="Calibri"/>
                <a:cs typeface="Calibri"/>
                <a:sym typeface="Calibri"/>
              </a:rPr>
              <a:t>Formulate a hypothesis based on what is seen.</a:t>
            </a:r>
            <a:endParaRPr lang="en-US" sz="2800" dirty="0">
              <a:latin typeface="Calibri"/>
              <a:cs typeface="Calibri"/>
            </a:endParaRPr>
          </a:p>
          <a:p>
            <a:pPr marL="349250" lvl="0" indent="-34925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We will look at student level data in more depth in Session 11. </a:t>
            </a:r>
            <a:endParaRPr lang="en-US" sz="2800" dirty="0">
              <a:latin typeface="Calibri"/>
              <a:cs typeface="Calibri"/>
            </a:endParaRPr>
          </a:p>
        </p:txBody>
      </p:sp>
      <p:sp>
        <p:nvSpPr>
          <p:cNvPr id="7" name="TextBox 6">
            <a:extLst>
              <a:ext uri="{FF2B5EF4-FFF2-40B4-BE49-F238E27FC236}">
                <a16:creationId xmlns:a16="http://schemas.microsoft.com/office/drawing/2014/main" id="{A03B4669-00AA-5446-D1F2-6B45E9B0EE1B}"/>
              </a:ext>
            </a:extLst>
          </p:cNvPr>
          <p:cNvSpPr txBox="1"/>
          <p:nvPr/>
        </p:nvSpPr>
        <p:spPr>
          <a:xfrm>
            <a:off x="670560" y="963168"/>
            <a:ext cx="10997946"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Class and Student Level Data</a:t>
            </a:r>
            <a:endParaRPr lang="en-US" sz="3200" dirty="0"/>
          </a:p>
        </p:txBody>
      </p:sp>
      <p:sp>
        <p:nvSpPr>
          <p:cNvPr id="2" name="Slide Number Placeholder 1">
            <a:extLst>
              <a:ext uri="{FF2B5EF4-FFF2-40B4-BE49-F238E27FC236}">
                <a16:creationId xmlns:a16="http://schemas.microsoft.com/office/drawing/2014/main" id="{553DE8A6-D4CE-3808-9267-4695C4C88841}"/>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25</a:t>
            </a:fld>
            <a:endParaRPr lang="en-US" dirty="0"/>
          </a:p>
        </p:txBody>
      </p:sp>
    </p:spTree>
    <p:extLst>
      <p:ext uri="{BB962C8B-B14F-4D97-AF65-F5344CB8AC3E}">
        <p14:creationId xmlns:p14="http://schemas.microsoft.com/office/powerpoint/2010/main" val="3603592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A397-DE05-5E38-DEAB-18039D34EC53}"/>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AA5EDDF3-5AAF-521F-5335-45BCE4028A2D}"/>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dirty="0"/>
          </a:p>
        </p:txBody>
      </p:sp>
      <p:sp>
        <p:nvSpPr>
          <p:cNvPr id="7" name="Google Shape;412;p21">
            <a:extLst>
              <a:ext uri="{FF2B5EF4-FFF2-40B4-BE49-F238E27FC236}">
                <a16:creationId xmlns:a16="http://schemas.microsoft.com/office/drawing/2014/main" id="{1828320B-1B3E-A42F-3553-92ADD78A1E9C}"/>
              </a:ext>
            </a:extLst>
          </p:cNvPr>
          <p:cNvSpPr txBox="1">
            <a:spLocks/>
          </p:cNvSpPr>
          <p:nvPr/>
        </p:nvSpPr>
        <p:spPr>
          <a:xfrm>
            <a:off x="535077" y="1357921"/>
            <a:ext cx="11317319" cy="5847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200" b="1" dirty="0">
                <a:latin typeface="Calibri"/>
                <a:ea typeface="Calibri"/>
                <a:cs typeface="Calibri"/>
                <a:sym typeface="Calibri"/>
              </a:rPr>
              <a:t>Data Analysis and Interpretation – Class and Student Level Data Activity 2</a:t>
            </a:r>
            <a:endParaRPr lang="en-US" sz="3200" dirty="0">
              <a:latin typeface="Calibri"/>
              <a:cs typeface="Calibri"/>
            </a:endParaRPr>
          </a:p>
        </p:txBody>
      </p:sp>
      <p:sp>
        <p:nvSpPr>
          <p:cNvPr id="9" name="Google Shape;413;p21">
            <a:extLst>
              <a:ext uri="{FF2B5EF4-FFF2-40B4-BE49-F238E27FC236}">
                <a16:creationId xmlns:a16="http://schemas.microsoft.com/office/drawing/2014/main" id="{0506E2D7-D82B-6724-1D06-01733C3C45D9}"/>
              </a:ext>
            </a:extLst>
          </p:cNvPr>
          <p:cNvSpPr txBox="1"/>
          <p:nvPr/>
        </p:nvSpPr>
        <p:spPr>
          <a:xfrm>
            <a:off x="1071105" y="852302"/>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EB8B9404-1930-2493-E405-2FBA18C06133}"/>
              </a:ext>
            </a:extLst>
          </p:cNvPr>
          <p:cNvPicPr preferRelativeResize="0"/>
          <p:nvPr/>
        </p:nvPicPr>
        <p:blipFill rotWithShape="1">
          <a:blip r:embed="rId3">
            <a:alphaModFix/>
          </a:blip>
          <a:srcRect/>
          <a:stretch/>
        </p:blipFill>
        <p:spPr>
          <a:xfrm>
            <a:off x="530488" y="851804"/>
            <a:ext cx="551991" cy="517491"/>
          </a:xfrm>
          <a:prstGeom prst="rect">
            <a:avLst/>
          </a:prstGeom>
          <a:noFill/>
          <a:ln>
            <a:noFill/>
          </a:ln>
        </p:spPr>
      </p:pic>
      <p:sp>
        <p:nvSpPr>
          <p:cNvPr id="5" name="TextBox 4">
            <a:extLst>
              <a:ext uri="{FF2B5EF4-FFF2-40B4-BE49-F238E27FC236}">
                <a16:creationId xmlns:a16="http://schemas.microsoft.com/office/drawing/2014/main" id="{BF904A78-A262-1ED2-9D2A-AD5D0E762FB2}"/>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F9CA353E-211A-1A11-B731-D287C7504719}"/>
              </a:ext>
            </a:extLst>
          </p:cNvPr>
          <p:cNvSpPr txBox="1"/>
          <p:nvPr/>
        </p:nvSpPr>
        <p:spPr>
          <a:xfrm>
            <a:off x="614690" y="2357791"/>
            <a:ext cx="10851388" cy="3342413"/>
          </a:xfrm>
          <a:prstGeom prst="rect">
            <a:avLst/>
          </a:prstGeom>
          <a:noFill/>
          <a:ln>
            <a:noFill/>
          </a:ln>
        </p:spPr>
        <p:txBody>
          <a:bodyPr spcFirstLastPara="1" wrap="square" lIns="91425" tIns="45700" rIns="91425" bIns="45700" anchor="t" anchorCtr="0">
            <a:spAutoFit/>
          </a:bodyPr>
          <a:lstStyle/>
          <a:p>
            <a:pPr marL="349250" lvl="0" indent="-341313" algn="l" rtl="0">
              <a:lnSpc>
                <a:spcPct val="120000"/>
              </a:lnSpc>
              <a:spcBef>
                <a:spcPts val="0"/>
              </a:spcBef>
              <a:spcAft>
                <a:spcPts val="0"/>
              </a:spcAft>
              <a:buClr>
                <a:schemeClr val="tx1">
                  <a:lumMod val="50000"/>
                  <a:lumOff val="50000"/>
                </a:schemeClr>
              </a:buClr>
              <a:buSzPct val="100000"/>
              <a:buChar char="•"/>
            </a:pPr>
            <a:r>
              <a:rPr lang="en-US" sz="2200" dirty="0">
                <a:latin typeface="Calibri"/>
                <a:ea typeface="Calibri"/>
                <a:cs typeface="Calibri"/>
                <a:sym typeface="Calibri"/>
              </a:rPr>
              <a:t>In your small groups review </a:t>
            </a:r>
            <a:r>
              <a:rPr lang="en-US" sz="2200" b="1" dirty="0">
                <a:latin typeface="Calibri"/>
                <a:ea typeface="Calibri"/>
                <a:cs typeface="Calibri"/>
                <a:sym typeface="Calibri"/>
              </a:rPr>
              <a:t>Handout 3: First Grade Class Status Report</a:t>
            </a:r>
            <a:r>
              <a:rPr lang="en-US" sz="2200" dirty="0">
                <a:latin typeface="Calibri"/>
                <a:ea typeface="Calibri"/>
                <a:cs typeface="Calibri"/>
                <a:sym typeface="Calibri"/>
              </a:rPr>
              <a:t>. Discuss:</a:t>
            </a:r>
          </a:p>
          <a:p>
            <a:pPr marL="804863" lvl="1" indent="-341313" algn="l" rtl="0">
              <a:lnSpc>
                <a:spcPct val="120000"/>
              </a:lnSpc>
              <a:spcBef>
                <a:spcPts val="0"/>
              </a:spcBef>
              <a:spcAft>
                <a:spcPts val="0"/>
              </a:spcAft>
              <a:buSzPct val="100000"/>
              <a:buChar char="–"/>
            </a:pPr>
            <a:r>
              <a:rPr lang="en-US" sz="2200" dirty="0">
                <a:latin typeface="Calibri"/>
                <a:ea typeface="Calibri"/>
                <a:cs typeface="Calibri"/>
                <a:sym typeface="Calibri"/>
              </a:rPr>
              <a:t>What do you think are reasonable expectations for assessment period one? Where would you think student performance would be as a class?</a:t>
            </a:r>
            <a:endParaRPr lang="en-US" sz="2200" dirty="0"/>
          </a:p>
          <a:p>
            <a:pPr marL="804863" lvl="1" indent="-341313" algn="l" rtl="0">
              <a:lnSpc>
                <a:spcPct val="120000"/>
              </a:lnSpc>
              <a:spcBef>
                <a:spcPts val="0"/>
              </a:spcBef>
              <a:spcAft>
                <a:spcPts val="0"/>
              </a:spcAft>
              <a:buSzPct val="100000"/>
              <a:buChar char="–"/>
            </a:pPr>
            <a:r>
              <a:rPr lang="en-US" sz="2200" dirty="0">
                <a:latin typeface="Calibri"/>
                <a:ea typeface="Calibri"/>
                <a:cs typeface="Calibri"/>
                <a:sym typeface="Calibri"/>
              </a:rPr>
              <a:t>Evaluate the data – do you think this class meets expectations?</a:t>
            </a:r>
            <a:endParaRPr lang="en-US" sz="2200" dirty="0"/>
          </a:p>
          <a:p>
            <a:pPr marL="804863" lvl="1" indent="-341313" algn="l" rtl="0">
              <a:lnSpc>
                <a:spcPct val="120000"/>
              </a:lnSpc>
              <a:spcBef>
                <a:spcPts val="0"/>
              </a:spcBef>
              <a:spcAft>
                <a:spcPts val="0"/>
              </a:spcAft>
              <a:buSzPct val="100000"/>
              <a:buChar char="–"/>
            </a:pPr>
            <a:r>
              <a:rPr lang="en-US" sz="2200" dirty="0">
                <a:latin typeface="Calibri"/>
                <a:ea typeface="Calibri"/>
                <a:cs typeface="Calibri"/>
                <a:sym typeface="Calibri"/>
              </a:rPr>
              <a:t>What patterns and trends do you notice?</a:t>
            </a:r>
            <a:endParaRPr lang="en-US" sz="2200" dirty="0"/>
          </a:p>
          <a:p>
            <a:pPr marL="804863" lvl="1" indent="-341313" algn="l" rtl="0">
              <a:lnSpc>
                <a:spcPct val="120000"/>
              </a:lnSpc>
              <a:spcBef>
                <a:spcPts val="0"/>
              </a:spcBef>
              <a:spcAft>
                <a:spcPts val="0"/>
              </a:spcAft>
              <a:buSzPct val="100000"/>
              <a:buChar char="–"/>
            </a:pPr>
            <a:r>
              <a:rPr lang="en-US" sz="2200" dirty="0">
                <a:latin typeface="Calibri"/>
                <a:ea typeface="Calibri"/>
                <a:cs typeface="Calibri"/>
                <a:sym typeface="Calibri"/>
              </a:rPr>
              <a:t>What additional data do you need to provide additional insight for decision making?</a:t>
            </a:r>
            <a:endParaRPr lang="en-US" sz="2200" dirty="0"/>
          </a:p>
          <a:p>
            <a:pPr marL="349250" lvl="0" indent="-341313" algn="l" rtl="0">
              <a:lnSpc>
                <a:spcPct val="120000"/>
              </a:lnSpc>
              <a:spcBef>
                <a:spcPts val="0"/>
              </a:spcBef>
              <a:spcAft>
                <a:spcPts val="0"/>
              </a:spcAft>
              <a:buClr>
                <a:schemeClr val="tx1">
                  <a:lumMod val="50000"/>
                  <a:lumOff val="50000"/>
                </a:schemeClr>
              </a:buClr>
              <a:buSzPct val="100000"/>
              <a:buChar char="•"/>
            </a:pPr>
            <a:r>
              <a:rPr lang="en-US" sz="2200" dirty="0">
                <a:latin typeface="Calibri"/>
                <a:ea typeface="Calibri"/>
                <a:cs typeface="Calibri"/>
                <a:sym typeface="Calibri"/>
              </a:rPr>
              <a:t>Together, formulate a hypothesis that might improve student performance based on what you see, and be ready to share with the whole group.</a:t>
            </a:r>
            <a:endParaRPr lang="en-US" sz="2200" dirty="0"/>
          </a:p>
        </p:txBody>
      </p:sp>
    </p:spTree>
    <p:extLst>
      <p:ext uri="{BB962C8B-B14F-4D97-AF65-F5344CB8AC3E}">
        <p14:creationId xmlns:p14="http://schemas.microsoft.com/office/powerpoint/2010/main" val="626395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5E54-09FC-0121-9C8C-C1D3C91C9D96}"/>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E5D045A4-60D3-49E9-FE5B-F6DB81D6F31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dirty="0"/>
          </a:p>
        </p:txBody>
      </p:sp>
      <p:sp>
        <p:nvSpPr>
          <p:cNvPr id="7" name="Google Shape;412;p21">
            <a:extLst>
              <a:ext uri="{FF2B5EF4-FFF2-40B4-BE49-F238E27FC236}">
                <a16:creationId xmlns:a16="http://schemas.microsoft.com/office/drawing/2014/main" id="{333637F9-B5FB-E786-1242-61642F957976}"/>
              </a:ext>
            </a:extLst>
          </p:cNvPr>
          <p:cNvSpPr txBox="1">
            <a:spLocks/>
          </p:cNvSpPr>
          <p:nvPr/>
        </p:nvSpPr>
        <p:spPr>
          <a:xfrm>
            <a:off x="792481" y="1528457"/>
            <a:ext cx="10672595" cy="8445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ts val="2400"/>
              <a:buNone/>
            </a:pPr>
            <a:r>
              <a:rPr lang="en-US" sz="3200" b="1" dirty="0">
                <a:latin typeface="Calibri"/>
                <a:ea typeface="Calibri"/>
                <a:cs typeface="Calibri"/>
                <a:sym typeface="Calibri"/>
              </a:rPr>
              <a:t>Data Analysis and Interpretation – Addressing the Big Picture to Change Instruction</a:t>
            </a:r>
            <a:endParaRPr lang="en-US" sz="2400" dirty="0">
              <a:latin typeface="Calibri"/>
              <a:ea typeface="Calibri"/>
              <a:cs typeface="Calibri"/>
              <a:sym typeface="Calibri"/>
            </a:endParaRPr>
          </a:p>
        </p:txBody>
      </p:sp>
      <p:sp>
        <p:nvSpPr>
          <p:cNvPr id="9" name="Google Shape;413;p21">
            <a:extLst>
              <a:ext uri="{FF2B5EF4-FFF2-40B4-BE49-F238E27FC236}">
                <a16:creationId xmlns:a16="http://schemas.microsoft.com/office/drawing/2014/main" id="{83C3CE96-D8E4-72C7-67E2-E04DE7613B41}"/>
              </a:ext>
            </a:extLst>
          </p:cNvPr>
          <p:cNvSpPr txBox="1"/>
          <p:nvPr/>
        </p:nvSpPr>
        <p:spPr>
          <a:xfrm>
            <a:off x="1555845" y="950482"/>
            <a:ext cx="409052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690D2D4C-9A6E-E92C-8281-46388577EA69}"/>
              </a:ext>
            </a:extLst>
          </p:cNvPr>
          <p:cNvPicPr preferRelativeResize="0"/>
          <p:nvPr/>
        </p:nvPicPr>
        <p:blipFill rotWithShape="1">
          <a:blip r:embed="rId3">
            <a:alphaModFix/>
          </a:blip>
          <a:srcRect/>
          <a:stretch/>
        </p:blipFill>
        <p:spPr>
          <a:xfrm>
            <a:off x="886605" y="1018594"/>
            <a:ext cx="521389" cy="471255"/>
          </a:xfrm>
          <a:prstGeom prst="rect">
            <a:avLst/>
          </a:prstGeom>
          <a:noFill/>
          <a:ln>
            <a:noFill/>
          </a:ln>
        </p:spPr>
      </p:pic>
      <p:sp>
        <p:nvSpPr>
          <p:cNvPr id="4" name="TextBox 3">
            <a:extLst>
              <a:ext uri="{FF2B5EF4-FFF2-40B4-BE49-F238E27FC236}">
                <a16:creationId xmlns:a16="http://schemas.microsoft.com/office/drawing/2014/main" id="{12A1A162-7F70-2845-FF7A-D51A1A1E3AA8}"/>
              </a:ext>
            </a:extLst>
          </p:cNvPr>
          <p:cNvSpPr txBox="1"/>
          <p:nvPr/>
        </p:nvSpPr>
        <p:spPr>
          <a:xfrm>
            <a:off x="793845" y="2581891"/>
            <a:ext cx="10551772" cy="2941062"/>
          </a:xfrm>
          <a:prstGeom prst="rect">
            <a:avLst/>
          </a:prstGeom>
          <a:noFill/>
        </p:spPr>
        <p:txBody>
          <a:bodyPr wrap="square">
            <a:spAutoFit/>
          </a:bodyPr>
          <a:lstStyle/>
          <a:p>
            <a:pPr marL="349250" lvl="0" indent="-323850" algn="l" rtl="0">
              <a:lnSpc>
                <a:spcPct val="120000"/>
              </a:lnSpc>
              <a:spcBef>
                <a:spcPts val="0"/>
              </a:spcBef>
              <a:spcAft>
                <a:spcPts val="0"/>
              </a:spcAft>
              <a:buClr>
                <a:schemeClr val="tx1">
                  <a:lumMod val="50000"/>
                  <a:lumOff val="50000"/>
                </a:schemeClr>
              </a:buClr>
              <a:buSzPct val="100000"/>
              <a:buChar char="•"/>
            </a:pPr>
            <a:r>
              <a:rPr lang="en-US" sz="2600" dirty="0">
                <a:latin typeface="Calibri"/>
                <a:ea typeface="Calibri"/>
                <a:cs typeface="Calibri"/>
                <a:sym typeface="Calibri"/>
              </a:rPr>
              <a:t>Literacy leadership teams </a:t>
            </a:r>
            <a:r>
              <a:rPr lang="en-US" sz="2600">
                <a:latin typeface="Calibri"/>
                <a:ea typeface="Calibri"/>
                <a:cs typeface="Calibri"/>
                <a:sym typeface="Calibri"/>
              </a:rPr>
              <a:t>or grade-level </a:t>
            </a:r>
            <a:r>
              <a:rPr lang="en-US" sz="2600" dirty="0">
                <a:latin typeface="Calibri"/>
                <a:ea typeface="Calibri"/>
                <a:cs typeface="Calibri"/>
                <a:sym typeface="Calibri"/>
              </a:rPr>
              <a:t>teams may work together to analyze and interpret data.</a:t>
            </a:r>
            <a:endParaRPr lang="en-US" sz="2600" dirty="0"/>
          </a:p>
          <a:p>
            <a:pPr marL="349250" lvl="0" indent="-323850" algn="l" rtl="0">
              <a:lnSpc>
                <a:spcPct val="120000"/>
              </a:lnSpc>
              <a:spcBef>
                <a:spcPts val="0"/>
              </a:spcBef>
              <a:spcAft>
                <a:spcPts val="0"/>
              </a:spcAft>
              <a:buClr>
                <a:schemeClr val="tx1">
                  <a:lumMod val="50000"/>
                  <a:lumOff val="50000"/>
                </a:schemeClr>
              </a:buClr>
              <a:buSzPct val="100000"/>
              <a:buChar char="•"/>
            </a:pPr>
            <a:r>
              <a:rPr lang="en-US" sz="2600" dirty="0">
                <a:latin typeface="Calibri"/>
                <a:ea typeface="Calibri"/>
                <a:cs typeface="Calibri"/>
                <a:sym typeface="Calibri"/>
              </a:rPr>
              <a:t>Examining data at the grade or school level may reduce the possibility of explaining away students results (they didn’t pay attention; their home life is bad; they had a bad day) or to focus on “quick fixes” which may lead to overlooking what initially led to the students’ misunderstanding.</a:t>
            </a:r>
            <a:endParaRPr lang="en-US" sz="2600" dirty="0"/>
          </a:p>
        </p:txBody>
      </p:sp>
      <p:sp>
        <p:nvSpPr>
          <p:cNvPr id="2" name="Google Shape;416;p22">
            <a:extLst>
              <a:ext uri="{FF2B5EF4-FFF2-40B4-BE49-F238E27FC236}">
                <a16:creationId xmlns:a16="http://schemas.microsoft.com/office/drawing/2014/main" id="{C8D69149-5078-7E5D-FCD3-E4762329C770}"/>
              </a:ext>
            </a:extLst>
          </p:cNvPr>
          <p:cNvSpPr txBox="1"/>
          <p:nvPr/>
        </p:nvSpPr>
        <p:spPr>
          <a:xfrm>
            <a:off x="6604000" y="6061159"/>
            <a:ext cx="4521200" cy="369291"/>
          </a:xfrm>
          <a:prstGeom prst="rect">
            <a:avLst/>
          </a:prstGeom>
          <a:noFill/>
          <a:ln>
            <a:noFill/>
          </a:ln>
        </p:spPr>
        <p:txBody>
          <a:bodyPr spcFirstLastPara="1" wrap="square" lIns="91425" tIns="45700" rIns="91425" bIns="45700" anchor="ctr" anchorCtr="0">
            <a:spAutoFit/>
          </a:bodyPr>
          <a:lstStyle/>
          <a:p>
            <a:pPr marL="25400" lvl="0" algn="r">
              <a:buSzPts val="2223"/>
            </a:pPr>
            <a:r>
              <a:rPr lang="en-US" dirty="0">
                <a:latin typeface="Calibri"/>
                <a:ea typeface="Calibri"/>
                <a:cs typeface="Calibri"/>
                <a:sym typeface="Calibri"/>
              </a:rPr>
              <a:t>(Evans et al., 2019; Hill, 2021)</a:t>
            </a:r>
          </a:p>
        </p:txBody>
      </p:sp>
    </p:spTree>
    <p:extLst>
      <p:ext uri="{BB962C8B-B14F-4D97-AF65-F5344CB8AC3E}">
        <p14:creationId xmlns:p14="http://schemas.microsoft.com/office/powerpoint/2010/main" val="173971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C244-8119-9CC4-D493-A7D970419D5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D212B8-9219-9594-6431-C6254EC77E32}"/>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28</a:t>
            </a:fld>
            <a:endParaRPr lang="en-US" dirty="0"/>
          </a:p>
        </p:txBody>
      </p:sp>
      <p:pic>
        <p:nvPicPr>
          <p:cNvPr id="3" name="Picture 2">
            <a:extLst>
              <a:ext uri="{FF2B5EF4-FFF2-40B4-BE49-F238E27FC236}">
                <a16:creationId xmlns:a16="http://schemas.microsoft.com/office/drawing/2014/main" id="{5DC1B1D2-12AE-6371-4CF7-B685F41B1A85}"/>
              </a:ext>
            </a:extLst>
          </p:cNvPr>
          <p:cNvPicPr>
            <a:picLocks noChangeAspect="1"/>
          </p:cNvPicPr>
          <p:nvPr/>
        </p:nvPicPr>
        <p:blipFill>
          <a:blip r:embed="rId3"/>
          <a:stretch>
            <a:fillRect/>
          </a:stretch>
        </p:blipFill>
        <p:spPr>
          <a:xfrm>
            <a:off x="1765301" y="1079500"/>
            <a:ext cx="3562604" cy="1083095"/>
          </a:xfrm>
          <a:prstGeom prst="rect">
            <a:avLst/>
          </a:prstGeom>
        </p:spPr>
      </p:pic>
      <p:pic>
        <p:nvPicPr>
          <p:cNvPr id="5" name="Picture 4">
            <a:extLst>
              <a:ext uri="{FF2B5EF4-FFF2-40B4-BE49-F238E27FC236}">
                <a16:creationId xmlns:a16="http://schemas.microsoft.com/office/drawing/2014/main" id="{DB70EE4C-6B3B-0ED4-6602-466C3D4584AA}"/>
              </a:ext>
            </a:extLst>
          </p:cNvPr>
          <p:cNvPicPr>
            <a:picLocks noChangeAspect="1"/>
          </p:cNvPicPr>
          <p:nvPr/>
        </p:nvPicPr>
        <p:blipFill>
          <a:blip r:embed="rId4"/>
          <a:stretch>
            <a:fillRect/>
          </a:stretch>
        </p:blipFill>
        <p:spPr>
          <a:xfrm>
            <a:off x="6115697" y="1079500"/>
            <a:ext cx="3562603" cy="1083095"/>
          </a:xfrm>
          <a:prstGeom prst="rect">
            <a:avLst/>
          </a:prstGeom>
        </p:spPr>
      </p:pic>
      <p:sp>
        <p:nvSpPr>
          <p:cNvPr id="6" name="Google Shape;375;p72">
            <a:extLst>
              <a:ext uri="{FF2B5EF4-FFF2-40B4-BE49-F238E27FC236}">
                <a16:creationId xmlns:a16="http://schemas.microsoft.com/office/drawing/2014/main" id="{531D5C5D-FF9C-4DFF-01C8-9655AFFC05DF}"/>
              </a:ext>
            </a:extLst>
          </p:cNvPr>
          <p:cNvSpPr txBox="1">
            <a:spLocks/>
          </p:cNvSpPr>
          <p:nvPr/>
        </p:nvSpPr>
        <p:spPr>
          <a:xfrm>
            <a:off x="1765300" y="2032000"/>
            <a:ext cx="3704321" cy="3289300"/>
          </a:xfrm>
          <a:prstGeom prst="rect">
            <a:avLst/>
          </a:prstGeom>
          <a:noFill/>
          <a:ln>
            <a:noFill/>
          </a:ln>
        </p:spPr>
        <p:txBody>
          <a:bodyPr spcFirstLastPara="1" wrap="square" lIns="68550" tIns="34275" rIns="68550"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100000"/>
              </a:lnSpc>
              <a:spcBef>
                <a:spcPts val="0"/>
              </a:spcBef>
              <a:buSzPts val="2400"/>
              <a:buFont typeface="Calibri"/>
              <a:buChar char="•"/>
            </a:pPr>
            <a:r>
              <a:rPr lang="en-US" sz="2400" dirty="0">
                <a:latin typeface="Calibri"/>
                <a:ea typeface="Calibri"/>
                <a:cs typeface="Calibri"/>
                <a:sym typeface="Calibri"/>
              </a:rPr>
              <a:t>State Assessment Data </a:t>
            </a:r>
          </a:p>
          <a:p>
            <a:pPr marL="342900" indent="-285750">
              <a:lnSpc>
                <a:spcPct val="100000"/>
              </a:lnSpc>
              <a:spcBef>
                <a:spcPts val="0"/>
              </a:spcBef>
              <a:buSzPts val="2400"/>
              <a:buFont typeface="Calibri"/>
              <a:buChar char="•"/>
            </a:pPr>
            <a:r>
              <a:rPr lang="en-US" sz="2400" dirty="0">
                <a:latin typeface="Calibri"/>
                <a:ea typeface="Calibri"/>
                <a:cs typeface="Calibri"/>
                <a:sym typeface="Calibri"/>
              </a:rPr>
              <a:t>Progress Monitoring Data </a:t>
            </a:r>
          </a:p>
          <a:p>
            <a:pPr marL="342900" indent="-285750">
              <a:lnSpc>
                <a:spcPct val="100000"/>
              </a:lnSpc>
              <a:spcBef>
                <a:spcPts val="0"/>
              </a:spcBef>
              <a:buSzPts val="2400"/>
              <a:buFont typeface="Calibri"/>
              <a:buChar char="•"/>
            </a:pPr>
            <a:r>
              <a:rPr lang="en-US" sz="2400" dirty="0">
                <a:latin typeface="Calibri"/>
                <a:ea typeface="Calibri"/>
                <a:cs typeface="Calibri"/>
                <a:sym typeface="Calibri"/>
              </a:rPr>
              <a:t>Student Work Samples </a:t>
            </a:r>
          </a:p>
          <a:p>
            <a:pPr marL="342900" indent="-285750">
              <a:lnSpc>
                <a:spcPct val="100000"/>
              </a:lnSpc>
              <a:spcBef>
                <a:spcPts val="0"/>
              </a:spcBef>
              <a:buSzPts val="2400"/>
              <a:buFont typeface="Calibri"/>
              <a:buChar char="•"/>
            </a:pPr>
            <a:r>
              <a:rPr lang="en-US" sz="2400" dirty="0">
                <a:latin typeface="Calibri"/>
                <a:ea typeface="Calibri"/>
                <a:cs typeface="Calibri"/>
                <a:sym typeface="Calibri"/>
              </a:rPr>
              <a:t>Student Writing Samples</a:t>
            </a:r>
          </a:p>
          <a:p>
            <a:pPr marL="342900" indent="-285750">
              <a:lnSpc>
                <a:spcPct val="100000"/>
              </a:lnSpc>
              <a:spcBef>
                <a:spcPts val="0"/>
              </a:spcBef>
              <a:buSzPts val="2400"/>
              <a:buFont typeface="Calibri"/>
              <a:buChar char="•"/>
            </a:pPr>
            <a:r>
              <a:rPr lang="en-US" sz="2400" dirty="0">
                <a:latin typeface="Calibri"/>
                <a:ea typeface="Calibri"/>
                <a:cs typeface="Calibri"/>
                <a:sym typeface="Calibri"/>
              </a:rPr>
              <a:t>Foundational Skills Data </a:t>
            </a:r>
          </a:p>
          <a:p>
            <a:pPr marL="342900" indent="-285750">
              <a:lnSpc>
                <a:spcPct val="100000"/>
              </a:lnSpc>
              <a:spcBef>
                <a:spcPts val="0"/>
              </a:spcBef>
              <a:buSzPts val="2400"/>
              <a:buFont typeface="Calibri"/>
              <a:buChar char="•"/>
            </a:pPr>
            <a:r>
              <a:rPr lang="en-US" sz="2400" dirty="0">
                <a:latin typeface="Calibri"/>
                <a:ea typeface="Calibri"/>
                <a:cs typeface="Calibri"/>
                <a:sym typeface="Calibri"/>
              </a:rPr>
              <a:t>Current Strengths and Weaknesses as a Team</a:t>
            </a:r>
            <a:endParaRPr lang="en-US" sz="2400" dirty="0"/>
          </a:p>
        </p:txBody>
      </p:sp>
      <p:sp>
        <p:nvSpPr>
          <p:cNvPr id="10" name="TextBox 9">
            <a:extLst>
              <a:ext uri="{FF2B5EF4-FFF2-40B4-BE49-F238E27FC236}">
                <a16:creationId xmlns:a16="http://schemas.microsoft.com/office/drawing/2014/main" id="{A12EE97B-CD92-A8E5-BE6E-8342CD58162A}"/>
              </a:ext>
            </a:extLst>
          </p:cNvPr>
          <p:cNvSpPr txBox="1"/>
          <p:nvPr/>
        </p:nvSpPr>
        <p:spPr>
          <a:xfrm>
            <a:off x="6115697" y="2162595"/>
            <a:ext cx="3562603" cy="3046988"/>
          </a:xfrm>
          <a:prstGeom prst="rect">
            <a:avLst/>
          </a:prstGeom>
          <a:noFill/>
        </p:spPr>
        <p:txBody>
          <a:bodyPr wrap="square">
            <a:spAutoFit/>
          </a:bodyPr>
          <a:lstStyle/>
          <a:p>
            <a:pPr marL="342900" lvl="0" indent="-28575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Subgroup</a:t>
            </a:r>
          </a:p>
          <a:p>
            <a:pPr marL="342900" lvl="0" indent="-28575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Grade Level</a:t>
            </a:r>
          </a:p>
          <a:p>
            <a:pPr marL="342900" lvl="0" indent="-28575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Student Cohort Analysis </a:t>
            </a:r>
          </a:p>
          <a:p>
            <a:pPr marL="342900" lvl="0" indent="-28575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Teacher Cohort Analysis </a:t>
            </a:r>
          </a:p>
          <a:p>
            <a:pPr marL="342900" lvl="0" indent="-28575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Multi Year Analysis</a:t>
            </a:r>
          </a:p>
          <a:p>
            <a:pPr marL="342900" lvl="0" indent="-28575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Benchmark Analysis </a:t>
            </a:r>
            <a:endParaRPr lang="en-US" sz="2400" dirty="0"/>
          </a:p>
          <a:p>
            <a:pPr marL="342900" lvl="0" indent="-28575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Standard Strand Analysis </a:t>
            </a:r>
          </a:p>
        </p:txBody>
      </p:sp>
    </p:spTree>
    <p:extLst>
      <p:ext uri="{BB962C8B-B14F-4D97-AF65-F5344CB8AC3E}">
        <p14:creationId xmlns:p14="http://schemas.microsoft.com/office/powerpoint/2010/main" val="156903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F130-B4D6-4681-D787-9BF1C8545CB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B2C171E-57A7-2607-4226-B848F142FEBA}"/>
              </a:ext>
            </a:extLst>
          </p:cNvPr>
          <p:cNvSpPr txBox="1"/>
          <p:nvPr/>
        </p:nvSpPr>
        <p:spPr>
          <a:xfrm>
            <a:off x="670560" y="2285818"/>
            <a:ext cx="10903712" cy="3416320"/>
          </a:xfrm>
          <a:prstGeom prst="rect">
            <a:avLst/>
          </a:prstGeom>
          <a:noFill/>
        </p:spPr>
        <p:txBody>
          <a:bodyPr wrap="square">
            <a:spAutoFit/>
          </a:bodyPr>
          <a:lstStyle/>
          <a:p>
            <a:pPr marL="365125" lvl="0" indent="-365125" algn="l" rtl="0">
              <a:lnSpc>
                <a:spcPct val="100000"/>
              </a:lnSpc>
              <a:spcBef>
                <a:spcPts val="0"/>
              </a:spcBef>
              <a:spcAft>
                <a:spcPts val="0"/>
              </a:spcAft>
              <a:buClr>
                <a:schemeClr val="tx1">
                  <a:lumMod val="50000"/>
                  <a:lumOff val="50000"/>
                </a:schemeClr>
              </a:buClr>
              <a:buSzPts val="2000"/>
              <a:buChar char="•"/>
            </a:pPr>
            <a:r>
              <a:rPr lang="en-US" sz="2400" dirty="0">
                <a:latin typeface="Calibri"/>
                <a:ea typeface="Calibri"/>
                <a:cs typeface="Calibri"/>
                <a:sym typeface="Calibri"/>
              </a:rPr>
              <a:t>Be sure you have the </a:t>
            </a:r>
            <a:r>
              <a:rPr lang="en-US" sz="2400">
                <a:latin typeface="Calibri"/>
                <a:ea typeface="Calibri"/>
                <a:cs typeface="Calibri"/>
                <a:sym typeface="Calibri"/>
              </a:rPr>
              <a:t>right data.</a:t>
            </a:r>
            <a:endParaRPr lang="en-US" sz="2400" dirty="0"/>
          </a:p>
          <a:p>
            <a:pPr marL="804863" lvl="1" indent="-357188" algn="l" rtl="0">
              <a:lnSpc>
                <a:spcPct val="100000"/>
              </a:lnSpc>
              <a:spcBef>
                <a:spcPts val="0"/>
              </a:spcBef>
              <a:spcAft>
                <a:spcPts val="0"/>
              </a:spcAft>
              <a:buSzPts val="2000"/>
              <a:buChar char="–"/>
            </a:pPr>
            <a:r>
              <a:rPr lang="en-US" sz="2400" dirty="0">
                <a:latin typeface="Calibri"/>
                <a:ea typeface="Calibri"/>
                <a:cs typeface="Calibri"/>
                <a:sym typeface="Calibri"/>
              </a:rPr>
              <a:t>Data should address what your focus is.</a:t>
            </a:r>
            <a:endParaRPr lang="en-US" sz="2400" dirty="0"/>
          </a:p>
          <a:p>
            <a:pPr marL="804863" lvl="1" indent="-357188" algn="l" rtl="0">
              <a:lnSpc>
                <a:spcPct val="100000"/>
              </a:lnSpc>
              <a:spcBef>
                <a:spcPts val="0"/>
              </a:spcBef>
              <a:spcAft>
                <a:spcPts val="0"/>
              </a:spcAft>
              <a:buSzPts val="2000"/>
              <a:buChar char="–"/>
            </a:pPr>
            <a:r>
              <a:rPr lang="en-US" sz="2400" dirty="0">
                <a:latin typeface="Calibri"/>
                <a:ea typeface="Calibri"/>
                <a:cs typeface="Calibri"/>
                <a:sym typeface="Calibri"/>
              </a:rPr>
              <a:t>If everything is important, then nothing is important!</a:t>
            </a:r>
            <a:endParaRPr lang="en-US" sz="2400" dirty="0"/>
          </a:p>
          <a:p>
            <a:pPr marL="365125" lvl="0" indent="-365125" algn="l" rtl="0">
              <a:lnSpc>
                <a:spcPct val="100000"/>
              </a:lnSpc>
              <a:spcBef>
                <a:spcPts val="0"/>
              </a:spcBef>
              <a:spcAft>
                <a:spcPts val="0"/>
              </a:spcAft>
              <a:buClr>
                <a:schemeClr val="tx1">
                  <a:lumMod val="50000"/>
                  <a:lumOff val="50000"/>
                </a:schemeClr>
              </a:buClr>
              <a:buSzPts val="2000"/>
              <a:buChar char="•"/>
            </a:pPr>
            <a:r>
              <a:rPr lang="en-US" sz="2400" dirty="0">
                <a:latin typeface="Calibri"/>
                <a:ea typeface="Calibri"/>
                <a:cs typeface="Calibri"/>
                <a:sym typeface="Calibri"/>
              </a:rPr>
              <a:t>Remember that data is simply information – don’t let it intimidate you or your team!</a:t>
            </a:r>
            <a:endParaRPr lang="en-US" sz="2400" dirty="0"/>
          </a:p>
          <a:p>
            <a:pPr marL="365125" lvl="0" indent="-365125" algn="l" rtl="0">
              <a:lnSpc>
                <a:spcPct val="100000"/>
              </a:lnSpc>
              <a:spcBef>
                <a:spcPts val="0"/>
              </a:spcBef>
              <a:spcAft>
                <a:spcPts val="0"/>
              </a:spcAft>
              <a:buClr>
                <a:schemeClr val="tx1">
                  <a:lumMod val="50000"/>
                  <a:lumOff val="50000"/>
                </a:schemeClr>
              </a:buClr>
              <a:buSzPts val="2000"/>
              <a:buChar char="•"/>
            </a:pPr>
            <a:r>
              <a:rPr lang="en-US" sz="2400" dirty="0">
                <a:latin typeface="Calibri"/>
                <a:ea typeface="Calibri"/>
                <a:cs typeface="Calibri"/>
                <a:sym typeface="Calibri"/>
              </a:rPr>
              <a:t>Use protocols to help your teamwork through the data systematically.</a:t>
            </a:r>
            <a:endParaRPr lang="en-US" sz="2400" dirty="0"/>
          </a:p>
          <a:p>
            <a:pPr marL="365125" lvl="0" indent="-365125" algn="l" rtl="0">
              <a:lnSpc>
                <a:spcPct val="100000"/>
              </a:lnSpc>
              <a:spcBef>
                <a:spcPts val="0"/>
              </a:spcBef>
              <a:spcAft>
                <a:spcPts val="0"/>
              </a:spcAft>
              <a:buClr>
                <a:schemeClr val="tx1">
                  <a:lumMod val="50000"/>
                  <a:lumOff val="50000"/>
                </a:schemeClr>
              </a:buClr>
              <a:buSzPts val="2000"/>
              <a:buChar char="•"/>
            </a:pPr>
            <a:r>
              <a:rPr lang="en-US" sz="2400" dirty="0">
                <a:latin typeface="Calibri"/>
                <a:ea typeface="Calibri"/>
                <a:cs typeface="Calibri"/>
                <a:sym typeface="Calibri"/>
              </a:rPr>
              <a:t>Remember that every set of data represents an opportunity to improve our practices to help students be successful.</a:t>
            </a:r>
            <a:endParaRPr lang="en-US" sz="2400" dirty="0"/>
          </a:p>
          <a:p>
            <a:pPr marL="365125" lvl="0" indent="-365125" algn="l" rtl="0">
              <a:lnSpc>
                <a:spcPct val="100000"/>
              </a:lnSpc>
              <a:spcBef>
                <a:spcPts val="0"/>
              </a:spcBef>
              <a:spcAft>
                <a:spcPts val="0"/>
              </a:spcAft>
              <a:buClr>
                <a:schemeClr val="tx1">
                  <a:lumMod val="50000"/>
                  <a:lumOff val="50000"/>
                </a:schemeClr>
              </a:buClr>
              <a:buSzPts val="2000"/>
              <a:buChar char="•"/>
            </a:pPr>
            <a:r>
              <a:rPr lang="en-US" sz="2400" dirty="0">
                <a:latin typeface="Calibri"/>
                <a:ea typeface="Calibri"/>
                <a:cs typeface="Calibri"/>
                <a:sym typeface="Calibri"/>
              </a:rPr>
              <a:t>Debrief and record your next steps.</a:t>
            </a:r>
            <a:endParaRPr lang="en-US" sz="2400" dirty="0"/>
          </a:p>
        </p:txBody>
      </p:sp>
      <p:sp>
        <p:nvSpPr>
          <p:cNvPr id="7" name="TextBox 6">
            <a:extLst>
              <a:ext uri="{FF2B5EF4-FFF2-40B4-BE49-F238E27FC236}">
                <a16:creationId xmlns:a16="http://schemas.microsoft.com/office/drawing/2014/main" id="{9BECCB99-EA67-7E4A-FD2E-436008234524}"/>
              </a:ext>
            </a:extLst>
          </p:cNvPr>
          <p:cNvSpPr txBox="1"/>
          <p:nvPr/>
        </p:nvSpPr>
        <p:spPr>
          <a:xfrm>
            <a:off x="670560" y="963168"/>
            <a:ext cx="10235946" cy="1077218"/>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How Your </a:t>
            </a:r>
            <a:r>
              <a:rPr lang="en-US" sz="3200" b="1">
                <a:latin typeface="Calibri"/>
                <a:ea typeface="Calibri"/>
                <a:cs typeface="Calibri"/>
                <a:sym typeface="Calibri"/>
              </a:rPr>
              <a:t>Team Can </a:t>
            </a:r>
            <a:r>
              <a:rPr lang="en-US" sz="3200" b="1" dirty="0">
                <a:latin typeface="Calibri"/>
                <a:ea typeface="Calibri"/>
                <a:cs typeface="Calibri"/>
                <a:sym typeface="Calibri"/>
              </a:rPr>
              <a:t>Make Sense of it All</a:t>
            </a:r>
            <a:endParaRPr lang="en-US" sz="3200" dirty="0"/>
          </a:p>
        </p:txBody>
      </p:sp>
      <p:sp>
        <p:nvSpPr>
          <p:cNvPr id="2" name="Slide Number Placeholder 1">
            <a:extLst>
              <a:ext uri="{FF2B5EF4-FFF2-40B4-BE49-F238E27FC236}">
                <a16:creationId xmlns:a16="http://schemas.microsoft.com/office/drawing/2014/main" id="{A0A10A4C-8CAA-9FA7-F42F-8A2B30224184}"/>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29</a:t>
            </a:fld>
            <a:endParaRPr lang="en-US" dirty="0"/>
          </a:p>
        </p:txBody>
      </p:sp>
    </p:spTree>
    <p:extLst>
      <p:ext uri="{BB962C8B-B14F-4D97-AF65-F5344CB8AC3E}">
        <p14:creationId xmlns:p14="http://schemas.microsoft.com/office/powerpoint/2010/main" val="156487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1325483673"/>
              </p:ext>
            </p:extLst>
          </p:nvPr>
        </p:nvGraphicFramePr>
        <p:xfrm>
          <a:off x="498763" y="23267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b="0" dirty="0">
                          <a:solidFill>
                            <a:schemeClr val="tx1"/>
                          </a:solidFill>
                        </a:rPr>
                        <a:t>Module 1</a:t>
                      </a:r>
                    </a:p>
                  </a:txBody>
                  <a:tcPr>
                    <a:solidFill>
                      <a:schemeClr val="tx2">
                        <a:lumMod val="20000"/>
                        <a:lumOff val="80000"/>
                      </a:schemeClr>
                    </a:solidFill>
                  </a:tcPr>
                </a:tc>
                <a:tc>
                  <a:txBody>
                    <a:bodyPr/>
                    <a:lstStyle/>
                    <a:p>
                      <a:r>
                        <a:rPr lang="en-US" sz="1800" b="0" kern="1200" dirty="0">
                          <a:solidFill>
                            <a:schemeClr val="dk1"/>
                          </a:solidFill>
                          <a:latin typeface="+mn-lt"/>
                          <a:cs typeface="Calibri"/>
                        </a:rPr>
                        <a:t>Develop </a:t>
                      </a:r>
                      <a:r>
                        <a:rPr lang="en-US" sz="1800" b="0" kern="1200">
                          <a:solidFill>
                            <a:schemeClr val="dk1"/>
                          </a:solidFill>
                          <a:latin typeface="+mn-lt"/>
                          <a:cs typeface="Calibri"/>
                        </a:rPr>
                        <a:t>a principal-coach </a:t>
                      </a:r>
                      <a:r>
                        <a:rPr lang="en-US" sz="1800" b="0" kern="1200" dirty="0">
                          <a:solidFill>
                            <a:schemeClr val="dk1"/>
                          </a:solidFill>
                          <a:latin typeface="+mn-lt"/>
                          <a:cs typeface="Calibri"/>
                        </a:rPr>
                        <a:t>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 needs assessment for professional development on evidence-based instructional practices and complete an </a:t>
                      </a:r>
                      <a:r>
                        <a:rPr lang="en-US" sz="1800" u="sng">
                          <a:solidFill>
                            <a:schemeClr val="hlink"/>
                          </a:solidFill>
                          <a:latin typeface="+mn-lt"/>
                          <a:ea typeface="Calibri"/>
                          <a:cs typeface="Calibri"/>
                          <a:sym typeface="Calibri"/>
                          <a:hlinkClick r:id="rId3"/>
                        </a:rPr>
                        <a:t>ADDIE model</a:t>
                      </a:r>
                      <a:r>
                        <a:rPr lang="en-US" sz="1800" u="none">
                          <a:solidFill>
                            <a:schemeClr val="hlink"/>
                          </a:solidFill>
                          <a:latin typeface="+mn-lt"/>
                          <a:ea typeface="Calibri"/>
                          <a:cs typeface="Calibri"/>
                          <a:sym typeface="Calibri"/>
                        </a:rPr>
                        <a:t> </a:t>
                      </a:r>
                      <a:r>
                        <a:rPr lang="en-US" sz="1800">
                          <a:latin typeface="+mn-lt"/>
                          <a:ea typeface="Calibri"/>
                          <a:cs typeface="Calibri"/>
                          <a:sym typeface="Calibri"/>
                        </a:rPr>
                        <a:t>for </a:t>
                      </a:r>
                      <a:r>
                        <a:rPr lang="en-US" sz="1800" dirty="0">
                          <a:latin typeface="+mn-lt"/>
                          <a:ea typeface="Calibri"/>
                          <a:cs typeface="Calibri"/>
                          <a:sym typeface="Calibri"/>
                        </a:rPr>
                        <a:t>planning this professional development.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a:t>
                      </a:r>
                      <a:r>
                        <a:rPr lang="en-US" sz="1800">
                          <a:latin typeface="+mn-lt"/>
                          <a:ea typeface="Calibri"/>
                          <a:cs typeface="Calibri"/>
                          <a:sym typeface="Calibri"/>
                        </a:rPr>
                        <a:t>the course, </a:t>
                      </a:r>
                      <a:r>
                        <a:rPr lang="en-US" sz="1800" dirty="0">
                          <a:latin typeface="+mn-lt"/>
                          <a:ea typeface="Calibri"/>
                          <a:cs typeface="Calibri"/>
                          <a:sym typeface="Calibri"/>
                        </a:rPr>
                        <a:t>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764071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32D73-6FF7-2EB2-608B-410F820DC11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317C1B2-A4C6-3045-DD88-A25B0CD2A96B}"/>
              </a:ext>
            </a:extLst>
          </p:cNvPr>
          <p:cNvSpPr txBox="1"/>
          <p:nvPr/>
        </p:nvSpPr>
        <p:spPr>
          <a:xfrm>
            <a:off x="670560" y="963168"/>
            <a:ext cx="10467340" cy="584775"/>
          </a:xfrm>
          <a:prstGeom prst="rect">
            <a:avLst/>
          </a:prstGeom>
          <a:noFill/>
        </p:spPr>
        <p:txBody>
          <a:bodyPr wrap="square">
            <a:spAutoFit/>
          </a:bodyPr>
          <a:lstStyle/>
          <a:p>
            <a:pPr marL="0" lvl="0" indent="0" algn="l" rtl="0">
              <a:lnSpc>
                <a:spcPct val="100000"/>
              </a:lnSpc>
              <a:spcBef>
                <a:spcPts val="0"/>
              </a:spcBef>
              <a:spcAft>
                <a:spcPts val="0"/>
              </a:spcAft>
              <a:buSzPct val="108108"/>
              <a:buNone/>
            </a:pPr>
            <a:r>
              <a:rPr lang="en-US" sz="3200" b="1" dirty="0">
                <a:latin typeface="Calibri"/>
                <a:ea typeface="Calibri"/>
                <a:cs typeface="Calibri"/>
                <a:sym typeface="Calibri"/>
              </a:rPr>
              <a:t>Data Analysis and Interpretation – Grade and School Level</a:t>
            </a:r>
            <a:endParaRPr lang="en-US" sz="3200" dirty="0"/>
          </a:p>
        </p:txBody>
      </p:sp>
      <p:sp>
        <p:nvSpPr>
          <p:cNvPr id="2" name="Slide Number Placeholder 1">
            <a:extLst>
              <a:ext uri="{FF2B5EF4-FFF2-40B4-BE49-F238E27FC236}">
                <a16:creationId xmlns:a16="http://schemas.microsoft.com/office/drawing/2014/main" id="{C0A971B8-966D-CAA7-923D-F20BBF439DF2}"/>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30</a:t>
            </a:fld>
            <a:endParaRPr lang="en-US" dirty="0"/>
          </a:p>
        </p:txBody>
      </p:sp>
      <p:pic>
        <p:nvPicPr>
          <p:cNvPr id="4" name="Google Shape;393;p74">
            <a:hlinkClick r:id="rId3"/>
            <a:extLst>
              <a:ext uri="{FF2B5EF4-FFF2-40B4-BE49-F238E27FC236}">
                <a16:creationId xmlns:a16="http://schemas.microsoft.com/office/drawing/2014/main" id="{9BFC0C63-4E79-1FFA-B6DA-3AFB078ED44D}"/>
              </a:ext>
            </a:extLst>
          </p:cNvPr>
          <p:cNvPicPr preferRelativeResize="0"/>
          <p:nvPr/>
        </p:nvPicPr>
        <p:blipFill rotWithShape="1">
          <a:blip r:embed="rId4"/>
          <a:stretch/>
        </p:blipFill>
        <p:spPr>
          <a:xfrm>
            <a:off x="6475538" y="2290101"/>
            <a:ext cx="4662362" cy="3323299"/>
          </a:xfrm>
          <a:prstGeom prst="rect">
            <a:avLst/>
          </a:prstGeom>
        </p:spPr>
      </p:pic>
      <p:sp>
        <p:nvSpPr>
          <p:cNvPr id="9" name="TextBox 8">
            <a:extLst>
              <a:ext uri="{FF2B5EF4-FFF2-40B4-BE49-F238E27FC236}">
                <a16:creationId xmlns:a16="http://schemas.microsoft.com/office/drawing/2014/main" id="{20030E29-CD61-E3A9-D3C2-7F4AA578A730}"/>
              </a:ext>
            </a:extLst>
          </p:cNvPr>
          <p:cNvSpPr txBox="1"/>
          <p:nvPr/>
        </p:nvSpPr>
        <p:spPr>
          <a:xfrm>
            <a:off x="670560" y="2768600"/>
            <a:ext cx="4917440" cy="1815882"/>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800" i="0" u="none" strike="noStrike" cap="none" dirty="0">
                <a:solidFill>
                  <a:srgbClr val="000000"/>
                </a:solidFill>
                <a:latin typeface="Calibri"/>
                <a:ea typeface="Calibri"/>
                <a:cs typeface="Calibri"/>
                <a:sym typeface="Calibri"/>
              </a:rPr>
              <a:t>Complete </a:t>
            </a:r>
            <a:r>
              <a:rPr lang="en-US" sz="2800" b="1" i="0" u="none" strike="noStrike" cap="none" dirty="0">
                <a:solidFill>
                  <a:srgbClr val="000000"/>
                </a:solidFill>
                <a:latin typeface="Calibri"/>
                <a:ea typeface="Calibri"/>
                <a:cs typeface="Calibri"/>
                <a:sym typeface="Calibri"/>
              </a:rPr>
              <a:t>Handout 4</a:t>
            </a:r>
            <a:r>
              <a:rPr lang="en-US" sz="2800" b="1" i="0" u="none" strike="noStrike" cap="none">
                <a:solidFill>
                  <a:srgbClr val="000000"/>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Video Viewing </a:t>
            </a:r>
            <a:r>
              <a:rPr lang="en-US" sz="2800" b="1" i="0" u="none" strike="noStrike" cap="none" dirty="0">
                <a:solidFill>
                  <a:schemeClr val="dk1"/>
                </a:solidFill>
                <a:latin typeface="Calibri"/>
                <a:ea typeface="Calibri"/>
                <a:cs typeface="Calibri"/>
                <a:sym typeface="Calibri"/>
              </a:rPr>
              <a:t>Guide</a:t>
            </a:r>
            <a:r>
              <a:rPr lang="en-US" sz="2800" i="0" u="none" strike="noStrike" cap="none" dirty="0">
                <a:solidFill>
                  <a:schemeClr val="dk1"/>
                </a:solidFill>
                <a:latin typeface="Calibri"/>
                <a:ea typeface="Calibri"/>
                <a:cs typeface="Calibri"/>
                <a:sym typeface="Calibri"/>
              </a:rPr>
              <a:t> </a:t>
            </a:r>
            <a:r>
              <a:rPr lang="en-US" sz="2800" i="0" u="none" strike="noStrike" cap="none" dirty="0">
                <a:solidFill>
                  <a:srgbClr val="000000"/>
                </a:solidFill>
                <a:latin typeface="Calibri"/>
                <a:ea typeface="Calibri"/>
                <a:cs typeface="Calibri"/>
                <a:sym typeface="Calibri"/>
              </a:rPr>
              <a:t>as you watch </a:t>
            </a:r>
            <a:r>
              <a:rPr lang="en-US" sz="2800" b="1" u="sng" dirty="0">
                <a:solidFill>
                  <a:schemeClr val="hlink"/>
                </a:solidFill>
                <a:latin typeface="Calibri"/>
                <a:ea typeface="Calibri"/>
                <a:cs typeface="Calibri"/>
                <a:sym typeface="Calibri"/>
                <a:hlinkClick r:id="rId3"/>
              </a:rPr>
              <a:t>Video 2: What Do You See in These Data?</a:t>
            </a:r>
            <a:endParaRPr lang="en-US" sz="2800" b="1" dirty="0"/>
          </a:p>
        </p:txBody>
      </p:sp>
      <p:sp>
        <p:nvSpPr>
          <p:cNvPr id="10" name="TextBox 9">
            <a:extLst>
              <a:ext uri="{FF2B5EF4-FFF2-40B4-BE49-F238E27FC236}">
                <a16:creationId xmlns:a16="http://schemas.microsoft.com/office/drawing/2014/main" id="{BC6DB6F6-D98A-70D1-BD75-3326873E7827}"/>
              </a:ext>
            </a:extLst>
          </p:cNvPr>
          <p:cNvSpPr txBox="1"/>
          <p:nvPr/>
        </p:nvSpPr>
        <p:spPr>
          <a:xfrm>
            <a:off x="670560" y="5882163"/>
            <a:ext cx="5933440" cy="369332"/>
          </a:xfrm>
          <a:prstGeom prst="rect">
            <a:avLst/>
          </a:prstGeom>
          <a:noFill/>
        </p:spPr>
        <p:txBody>
          <a:bodyPr wrap="square" rtlCol="0">
            <a:spAutoFit/>
          </a:bodyPr>
          <a:lstStyle/>
          <a:p>
            <a:pPr marL="0" lvl="0" indent="0" algn="l">
              <a:lnSpc>
                <a:spcPct val="100000"/>
              </a:lnSpc>
              <a:spcBef>
                <a:spcPts val="0"/>
              </a:spcBef>
              <a:spcAft>
                <a:spcPts val="0"/>
              </a:spcAft>
              <a:buSzPts val="1400"/>
              <a:buNone/>
            </a:pPr>
            <a:r>
              <a:rPr lang="en-US" sz="1200" b="1" u="none" strike="noStrike" cap="none" dirty="0">
                <a:solidFill>
                  <a:schemeClr val="dk1"/>
                </a:solidFill>
                <a:latin typeface="Calibri"/>
                <a:ea typeface="Calibri"/>
                <a:cs typeface="Calibri"/>
              </a:rPr>
              <a:t>Video retrieved from </a:t>
            </a:r>
            <a:r>
              <a:rPr lang="en-US" sz="1200" b="1" u="none" strike="noStrike" cap="none" dirty="0">
                <a:solidFill>
                  <a:schemeClr val="dk1"/>
                </a:solidFill>
                <a:latin typeface="Calibri"/>
                <a:ea typeface="Calibri"/>
                <a:cs typeface="Calibri"/>
                <a:hlinkClick r:id="rId5"/>
              </a:rPr>
              <a:t>https://www.youtube.com/watch?v=j13Gd7MSs7o</a:t>
            </a:r>
            <a:r>
              <a:rPr lang="en-US" sz="1200" b="1" u="none" strike="noStrike" cap="none" dirty="0">
                <a:solidFill>
                  <a:schemeClr val="dk1"/>
                </a:solidFill>
                <a:latin typeface="Calibri"/>
                <a:ea typeface="Calibri"/>
                <a:cs typeface="Calibri"/>
              </a:rPr>
              <a:t> on 01/4/24</a:t>
            </a:r>
            <a:r>
              <a:rPr lang="en-US" sz="1800" b="0" i="1" u="none" strike="noStrike" cap="none" dirty="0">
                <a:solidFill>
                  <a:schemeClr val="dk1"/>
                </a:solidFill>
                <a:latin typeface="Calibri"/>
                <a:ea typeface="Calibri"/>
                <a:cs typeface="Calibri"/>
              </a:rPr>
              <a:t>.</a:t>
            </a:r>
          </a:p>
        </p:txBody>
      </p:sp>
    </p:spTree>
    <p:extLst>
      <p:ext uri="{BB962C8B-B14F-4D97-AF65-F5344CB8AC3E}">
        <p14:creationId xmlns:p14="http://schemas.microsoft.com/office/powerpoint/2010/main" val="62115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4BCAE-FC8C-5830-CC5E-9D5BBFA4B8C5}"/>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17542209-BDFF-DEEF-FA70-0F5C593153B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dirty="0"/>
          </a:p>
        </p:txBody>
      </p:sp>
      <p:sp>
        <p:nvSpPr>
          <p:cNvPr id="7" name="Google Shape;412;p21">
            <a:extLst>
              <a:ext uri="{FF2B5EF4-FFF2-40B4-BE49-F238E27FC236}">
                <a16:creationId xmlns:a16="http://schemas.microsoft.com/office/drawing/2014/main" id="{732AAC47-2ACE-DC5B-B6AF-75CBB3557B52}"/>
              </a:ext>
            </a:extLst>
          </p:cNvPr>
          <p:cNvSpPr txBox="1">
            <a:spLocks/>
          </p:cNvSpPr>
          <p:nvPr/>
        </p:nvSpPr>
        <p:spPr>
          <a:xfrm>
            <a:off x="887645" y="1689100"/>
            <a:ext cx="10862394" cy="37866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Let’s Practice – Activity 3</a:t>
            </a:r>
            <a:endParaRPr lang="en-US" sz="3200" dirty="0"/>
          </a:p>
        </p:txBody>
      </p:sp>
      <p:sp>
        <p:nvSpPr>
          <p:cNvPr id="9" name="Google Shape;413;p21">
            <a:extLst>
              <a:ext uri="{FF2B5EF4-FFF2-40B4-BE49-F238E27FC236}">
                <a16:creationId xmlns:a16="http://schemas.microsoft.com/office/drawing/2014/main" id="{1432D587-8BF8-7E65-6196-A98008B093FF}"/>
              </a:ext>
            </a:extLst>
          </p:cNvPr>
          <p:cNvSpPr txBox="1"/>
          <p:nvPr/>
        </p:nvSpPr>
        <p:spPr>
          <a:xfrm>
            <a:off x="1594269"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A75A92C2-D6D5-FE99-038A-12FB38A4A220}"/>
              </a:ext>
            </a:extLst>
          </p:cNvPr>
          <p:cNvPicPr preferRelativeResize="0"/>
          <p:nvPr/>
        </p:nvPicPr>
        <p:blipFill rotWithShape="1">
          <a:blip r:embed="rId3">
            <a:alphaModFix/>
          </a:blip>
          <a:srcRect/>
          <a:stretch/>
        </p:blipFill>
        <p:spPr>
          <a:xfrm>
            <a:off x="996786" y="965535"/>
            <a:ext cx="551991" cy="517491"/>
          </a:xfrm>
          <a:prstGeom prst="rect">
            <a:avLst/>
          </a:prstGeom>
          <a:noFill/>
          <a:ln>
            <a:noFill/>
          </a:ln>
        </p:spPr>
      </p:pic>
      <p:sp>
        <p:nvSpPr>
          <p:cNvPr id="5" name="TextBox 4">
            <a:extLst>
              <a:ext uri="{FF2B5EF4-FFF2-40B4-BE49-F238E27FC236}">
                <a16:creationId xmlns:a16="http://schemas.microsoft.com/office/drawing/2014/main" id="{2AFE5EE9-2A31-80E1-95B7-8D3317A0BC28}"/>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24BED012-8504-1398-AF95-26D3C13C02E7}"/>
              </a:ext>
            </a:extLst>
          </p:cNvPr>
          <p:cNvSpPr txBox="1"/>
          <p:nvPr/>
        </p:nvSpPr>
        <p:spPr>
          <a:xfrm>
            <a:off x="1001376" y="2369164"/>
            <a:ext cx="10301055" cy="3493224"/>
          </a:xfrm>
          <a:prstGeom prst="rect">
            <a:avLst/>
          </a:prstGeom>
          <a:noFill/>
          <a:ln>
            <a:noFill/>
          </a:ln>
        </p:spPr>
        <p:txBody>
          <a:bodyPr spcFirstLastPara="1" wrap="square" lIns="91425" tIns="45700" rIns="91425" bIns="45700" anchor="t" anchorCtr="0">
            <a:spAutoFit/>
          </a:bodyPr>
          <a:lstStyle/>
          <a:p>
            <a:pPr marL="25400" lvl="0" indent="0" algn="l" rtl="0">
              <a:lnSpc>
                <a:spcPct val="100000"/>
              </a:lnSpc>
              <a:spcBef>
                <a:spcPts val="640"/>
              </a:spcBef>
              <a:spcAft>
                <a:spcPts val="0"/>
              </a:spcAft>
              <a:buSzPct val="135659"/>
              <a:buNone/>
            </a:pPr>
            <a:r>
              <a:rPr lang="en-US" sz="2800" dirty="0">
                <a:latin typeface="Calibri" panose="020F0502020204030204" pitchFamily="34" charset="0"/>
                <a:cs typeface="Calibri" panose="020F0502020204030204" pitchFamily="34" charset="0"/>
              </a:rPr>
              <a:t>Review the following handouts:</a:t>
            </a:r>
          </a:p>
          <a:p>
            <a:pPr marL="349250" lvl="0" indent="-319088" algn="l" rtl="0">
              <a:spcBef>
                <a:spcPts val="640"/>
              </a:spcBef>
              <a:spcAft>
                <a:spcPts val="0"/>
              </a:spcAft>
              <a:buClr>
                <a:schemeClr val="tx1">
                  <a:lumMod val="50000"/>
                  <a:lumOff val="50000"/>
                </a:schemeClr>
              </a:buClr>
              <a:buSzPct val="100000"/>
              <a:buChar char="•"/>
            </a:pPr>
            <a:r>
              <a:rPr lang="en-US" sz="2800" b="1" dirty="0">
                <a:latin typeface="Calibri" panose="020F0502020204030204" pitchFamily="34" charset="0"/>
                <a:cs typeface="Calibri" panose="020F0502020204030204" pitchFamily="34" charset="0"/>
              </a:rPr>
              <a:t>Handout 5: Looking at Data</a:t>
            </a:r>
          </a:p>
          <a:p>
            <a:pPr marL="349250" lvl="0" indent="-319088" algn="l" rtl="0">
              <a:spcBef>
                <a:spcPts val="640"/>
              </a:spcBef>
              <a:spcAft>
                <a:spcPts val="0"/>
              </a:spcAft>
              <a:buClr>
                <a:schemeClr val="tx1">
                  <a:lumMod val="50000"/>
                  <a:lumOff val="50000"/>
                </a:schemeClr>
              </a:buClr>
              <a:buSzPct val="100000"/>
              <a:buChar char="•"/>
            </a:pPr>
            <a:r>
              <a:rPr lang="en-US" sz="2800" b="1" dirty="0">
                <a:latin typeface="Calibri" panose="020F0502020204030204" pitchFamily="34" charset="0"/>
                <a:cs typeface="Calibri" panose="020F0502020204030204" pitchFamily="34" charset="0"/>
              </a:rPr>
              <a:t>Handout 6: Literacy Leadership </a:t>
            </a:r>
            <a:r>
              <a:rPr lang="en-US" sz="2800" b="1">
                <a:latin typeface="Calibri" panose="020F0502020204030204" pitchFamily="34" charset="0"/>
                <a:cs typeface="Calibri" panose="020F0502020204030204" pitchFamily="34" charset="0"/>
              </a:rPr>
              <a:t>or Grade-Level </a:t>
            </a:r>
            <a:r>
              <a:rPr lang="en-US" sz="2800" b="1" dirty="0">
                <a:latin typeface="Calibri" panose="020F0502020204030204" pitchFamily="34" charset="0"/>
                <a:cs typeface="Calibri" panose="020F0502020204030204" pitchFamily="34" charset="0"/>
              </a:rPr>
              <a:t>Team Meeting: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Data Review Suggested Protocol</a:t>
            </a:r>
            <a:endParaRPr lang="en-US" sz="2800" dirty="0">
              <a:latin typeface="Calibri" panose="020F0502020204030204" pitchFamily="34" charset="0"/>
              <a:cs typeface="Calibri" panose="020F0502020204030204" pitchFamily="34" charset="0"/>
            </a:endParaRPr>
          </a:p>
          <a:p>
            <a:pPr marL="25400" lvl="0" indent="0" algn="l" rtl="0">
              <a:lnSpc>
                <a:spcPct val="100000"/>
              </a:lnSpc>
              <a:spcBef>
                <a:spcPts val="640"/>
              </a:spcBef>
              <a:spcAft>
                <a:spcPts val="0"/>
              </a:spcAft>
              <a:buSzPct val="135659"/>
              <a:buNone/>
            </a:pPr>
            <a:endParaRPr lang="en-US" sz="2800" dirty="0">
              <a:latin typeface="Calibri" panose="020F0502020204030204" pitchFamily="34" charset="0"/>
              <a:cs typeface="Calibri" panose="020F0502020204030204" pitchFamily="34" charset="0"/>
            </a:endParaRPr>
          </a:p>
          <a:p>
            <a:pPr marL="25400" lvl="0" indent="0" algn="l" rtl="0">
              <a:lnSpc>
                <a:spcPct val="100000"/>
              </a:lnSpc>
              <a:spcBef>
                <a:spcPts val="640"/>
              </a:spcBef>
              <a:spcAft>
                <a:spcPts val="0"/>
              </a:spcAft>
              <a:buSzPct val="135659"/>
              <a:buNone/>
            </a:pPr>
            <a:r>
              <a:rPr lang="en-US" sz="2800" dirty="0">
                <a:latin typeface="Calibri" panose="020F0502020204030204" pitchFamily="34" charset="0"/>
                <a:cs typeface="Calibri" panose="020F0502020204030204" pitchFamily="34" charset="0"/>
              </a:rPr>
              <a:t>We will be completing the protocol, with the exception of the action plan mentioned in the “Reflections on Data” section.</a:t>
            </a:r>
          </a:p>
        </p:txBody>
      </p:sp>
    </p:spTree>
    <p:extLst>
      <p:ext uri="{BB962C8B-B14F-4D97-AF65-F5344CB8AC3E}">
        <p14:creationId xmlns:p14="http://schemas.microsoft.com/office/powerpoint/2010/main" val="1566183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7A368-2996-0296-2BAA-949930053BC7}"/>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864D9572-D1A6-67BD-E138-CF92BB4FC03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dirty="0"/>
          </a:p>
        </p:txBody>
      </p:sp>
      <p:sp>
        <p:nvSpPr>
          <p:cNvPr id="7" name="Google Shape;412;p21">
            <a:extLst>
              <a:ext uri="{FF2B5EF4-FFF2-40B4-BE49-F238E27FC236}">
                <a16:creationId xmlns:a16="http://schemas.microsoft.com/office/drawing/2014/main" id="{A53ACE65-6FC6-5F8B-1C69-450D4E3AE1FD}"/>
              </a:ext>
            </a:extLst>
          </p:cNvPr>
          <p:cNvSpPr txBox="1">
            <a:spLocks/>
          </p:cNvSpPr>
          <p:nvPr/>
        </p:nvSpPr>
        <p:spPr>
          <a:xfrm>
            <a:off x="887645" y="1689100"/>
            <a:ext cx="10862394" cy="37866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1" dirty="0">
                <a:latin typeface="Calibri"/>
                <a:ea typeface="Calibri"/>
                <a:cs typeface="Calibri"/>
                <a:sym typeface="Calibri"/>
              </a:rPr>
              <a:t>Let’s Practice – Activity 3</a:t>
            </a:r>
            <a:endParaRPr lang="en-US" sz="3200" dirty="0"/>
          </a:p>
        </p:txBody>
      </p:sp>
      <p:sp>
        <p:nvSpPr>
          <p:cNvPr id="9" name="Google Shape;413;p21">
            <a:extLst>
              <a:ext uri="{FF2B5EF4-FFF2-40B4-BE49-F238E27FC236}">
                <a16:creationId xmlns:a16="http://schemas.microsoft.com/office/drawing/2014/main" id="{4922FBE7-3695-2551-8272-D318F8B5AF02}"/>
              </a:ext>
            </a:extLst>
          </p:cNvPr>
          <p:cNvSpPr txBox="1"/>
          <p:nvPr/>
        </p:nvSpPr>
        <p:spPr>
          <a:xfrm>
            <a:off x="1719374" y="931914"/>
            <a:ext cx="580309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Google Shape;527;p33">
            <a:extLst>
              <a:ext uri="{FF2B5EF4-FFF2-40B4-BE49-F238E27FC236}">
                <a16:creationId xmlns:a16="http://schemas.microsoft.com/office/drawing/2014/main" id="{726ECD5E-30F9-9266-DE56-33FE457344CD}"/>
              </a:ext>
            </a:extLst>
          </p:cNvPr>
          <p:cNvPicPr preferRelativeResize="0"/>
          <p:nvPr/>
        </p:nvPicPr>
        <p:blipFill rotWithShape="1">
          <a:blip r:embed="rId3">
            <a:alphaModFix/>
          </a:blip>
          <a:srcRect/>
          <a:stretch/>
        </p:blipFill>
        <p:spPr>
          <a:xfrm>
            <a:off x="1167383" y="965535"/>
            <a:ext cx="551991" cy="517491"/>
          </a:xfrm>
          <a:prstGeom prst="rect">
            <a:avLst/>
          </a:prstGeom>
          <a:noFill/>
          <a:ln>
            <a:noFill/>
          </a:ln>
        </p:spPr>
      </p:pic>
      <p:sp>
        <p:nvSpPr>
          <p:cNvPr id="5" name="TextBox 4">
            <a:extLst>
              <a:ext uri="{FF2B5EF4-FFF2-40B4-BE49-F238E27FC236}">
                <a16:creationId xmlns:a16="http://schemas.microsoft.com/office/drawing/2014/main" id="{B4E9DA1D-5E0B-1871-6D49-5A02356B8590}"/>
              </a:ext>
            </a:extLst>
          </p:cNvPr>
          <p:cNvSpPr txBox="1"/>
          <p:nvPr/>
        </p:nvSpPr>
        <p:spPr>
          <a:xfrm>
            <a:off x="3046997" y="3244334"/>
            <a:ext cx="6093994" cy="369332"/>
          </a:xfrm>
          <a:prstGeom prst="rect">
            <a:avLst/>
          </a:prstGeom>
          <a:noFill/>
        </p:spPr>
        <p:txBody>
          <a:bodyPr wrap="square">
            <a:spAutoFit/>
          </a:bodyPr>
          <a:lstStyle/>
          <a:p>
            <a:pPr marL="0" marR="0" lvl="0" indent="0" algn="l" rtl="0">
              <a:lnSpc>
                <a:spcPct val="100000"/>
              </a:lnSpc>
              <a:spcBef>
                <a:spcPts val="0"/>
              </a:spcBef>
              <a:spcAft>
                <a:spcPts val="0"/>
              </a:spcAft>
              <a:buNone/>
            </a:pPr>
            <a:endParaRPr lang="en-US" sz="1800" dirty="0"/>
          </a:p>
        </p:txBody>
      </p:sp>
      <p:sp>
        <p:nvSpPr>
          <p:cNvPr id="11" name="Google Shape;447;p75">
            <a:extLst>
              <a:ext uri="{FF2B5EF4-FFF2-40B4-BE49-F238E27FC236}">
                <a16:creationId xmlns:a16="http://schemas.microsoft.com/office/drawing/2014/main" id="{8919FE7A-A322-9488-8BE3-2F09DD8D6BF6}"/>
              </a:ext>
            </a:extLst>
          </p:cNvPr>
          <p:cNvSpPr txBox="1"/>
          <p:nvPr/>
        </p:nvSpPr>
        <p:spPr>
          <a:xfrm>
            <a:off x="762001" y="2273836"/>
            <a:ext cx="10426700" cy="3825622"/>
          </a:xfrm>
          <a:prstGeom prst="rect">
            <a:avLst/>
          </a:prstGeom>
          <a:noFill/>
          <a:ln>
            <a:noFill/>
          </a:ln>
        </p:spPr>
        <p:txBody>
          <a:bodyPr spcFirstLastPara="1" wrap="square" lIns="91425" tIns="45700" rIns="91425" bIns="45700" anchor="t" anchorCtr="0">
            <a:spAutoFit/>
          </a:bodyPr>
          <a:lstStyle/>
          <a:p>
            <a:pPr marL="25400" lvl="0" indent="0" algn="l" rtl="0">
              <a:lnSpc>
                <a:spcPct val="120000"/>
              </a:lnSpc>
              <a:spcBef>
                <a:spcPts val="640"/>
              </a:spcBef>
              <a:spcAft>
                <a:spcPts val="0"/>
              </a:spcAft>
              <a:buSzPct val="113583"/>
              <a:buNone/>
            </a:pPr>
            <a:r>
              <a:rPr lang="en-US" sz="2200" dirty="0">
                <a:latin typeface="Calibri" panose="020F0502020204030204" pitchFamily="34" charset="0"/>
                <a:cs typeface="Calibri" panose="020F0502020204030204" pitchFamily="34" charset="0"/>
              </a:rPr>
              <a:t>Now, review the following handouts:</a:t>
            </a:r>
          </a:p>
          <a:p>
            <a:pPr marL="349250" lvl="0" indent="-282575" algn="l" rtl="0">
              <a:lnSpc>
                <a:spcPct val="120000"/>
              </a:lnSpc>
              <a:spcBef>
                <a:spcPts val="0"/>
              </a:spcBef>
              <a:spcAft>
                <a:spcPts val="0"/>
              </a:spcAft>
              <a:buClr>
                <a:schemeClr val="tx1">
                  <a:lumMod val="50000"/>
                  <a:lumOff val="50000"/>
                </a:schemeClr>
              </a:buClr>
              <a:buSzPct val="100000"/>
              <a:buChar char="•"/>
            </a:pPr>
            <a:r>
              <a:rPr lang="en-US" sz="2200" b="1" dirty="0">
                <a:latin typeface="Calibri" panose="020F0502020204030204" pitchFamily="34" charset="0"/>
                <a:cs typeface="Calibri" panose="020F0502020204030204" pitchFamily="34" charset="0"/>
              </a:rPr>
              <a:t>Handout 7: Sunshine </a:t>
            </a:r>
            <a:r>
              <a:rPr lang="en-US" sz="2200" b="1">
                <a:latin typeface="Calibri" panose="020F0502020204030204" pitchFamily="34" charset="0"/>
                <a:cs typeface="Calibri" panose="020F0502020204030204" pitchFamily="34" charset="0"/>
              </a:rPr>
              <a:t>Middle School − Narrative</a:t>
            </a:r>
            <a:endParaRPr lang="en-US" sz="2200" b="1" dirty="0">
              <a:latin typeface="Calibri" panose="020F0502020204030204" pitchFamily="34" charset="0"/>
              <a:cs typeface="Calibri" panose="020F0502020204030204" pitchFamily="34" charset="0"/>
            </a:endParaRPr>
          </a:p>
          <a:p>
            <a:pPr marL="349250" lvl="0" indent="-282575" algn="l" rtl="0">
              <a:lnSpc>
                <a:spcPct val="120000"/>
              </a:lnSpc>
              <a:spcBef>
                <a:spcPts val="0"/>
              </a:spcBef>
              <a:spcAft>
                <a:spcPts val="0"/>
              </a:spcAft>
              <a:buClr>
                <a:schemeClr val="tx1">
                  <a:lumMod val="50000"/>
                  <a:lumOff val="50000"/>
                </a:schemeClr>
              </a:buClr>
              <a:buSzPct val="100000"/>
              <a:buChar char="•"/>
            </a:pPr>
            <a:r>
              <a:rPr lang="en-US" sz="2200" b="1" dirty="0">
                <a:latin typeface="Calibri" panose="020F0502020204030204" pitchFamily="34" charset="0"/>
                <a:cs typeface="Calibri" panose="020F0502020204030204" pitchFamily="34" charset="0"/>
              </a:rPr>
              <a:t>Handout 8: Demographic and State Assessment Data for 7</a:t>
            </a:r>
            <a:r>
              <a:rPr lang="en-US" sz="2200" b="1" baseline="30000" dirty="0">
                <a:latin typeface="Calibri" panose="020F0502020204030204" pitchFamily="34" charset="0"/>
                <a:cs typeface="Calibri" panose="020F0502020204030204" pitchFamily="34" charset="0"/>
              </a:rPr>
              <a:t>th</a:t>
            </a:r>
            <a:r>
              <a:rPr lang="en-US" sz="2200" b="1" dirty="0">
                <a:latin typeface="Calibri" panose="020F0502020204030204" pitchFamily="34" charset="0"/>
                <a:cs typeface="Calibri" panose="020F0502020204030204" pitchFamily="34" charset="0"/>
              </a:rPr>
              <a:t> and 8</a:t>
            </a:r>
            <a:r>
              <a:rPr lang="en-US" sz="2200" b="1" baseline="30000" dirty="0">
                <a:latin typeface="Calibri" panose="020F0502020204030204" pitchFamily="34" charset="0"/>
                <a:cs typeface="Calibri" panose="020F0502020204030204" pitchFamily="34" charset="0"/>
              </a:rPr>
              <a:t>th</a:t>
            </a:r>
            <a:r>
              <a:rPr lang="en-US" sz="2200" b="1" dirty="0">
                <a:latin typeface="Calibri" panose="020F0502020204030204" pitchFamily="34" charset="0"/>
                <a:cs typeface="Calibri" panose="020F0502020204030204" pitchFamily="34" charset="0"/>
              </a:rPr>
              <a:t> Grade </a:t>
            </a:r>
            <a:br>
              <a:rPr lang="en-US" sz="2200" b="1" dirty="0">
                <a:latin typeface="Calibri" panose="020F0502020204030204" pitchFamily="34" charset="0"/>
                <a:cs typeface="Calibri" panose="020F0502020204030204" pitchFamily="34" charset="0"/>
              </a:rPr>
            </a:br>
            <a:r>
              <a:rPr lang="en-US" sz="2200" b="1" dirty="0">
                <a:latin typeface="Calibri" panose="020F0502020204030204" pitchFamily="34" charset="0"/>
                <a:cs typeface="Calibri" panose="020F0502020204030204" pitchFamily="34" charset="0"/>
              </a:rPr>
              <a:t>at Sunshine Middle School</a:t>
            </a:r>
          </a:p>
          <a:p>
            <a:pPr marL="349250" lvl="0" indent="-282575" algn="l" rtl="0">
              <a:lnSpc>
                <a:spcPct val="120000"/>
              </a:lnSpc>
              <a:spcBef>
                <a:spcPts val="0"/>
              </a:spcBef>
              <a:spcAft>
                <a:spcPts val="0"/>
              </a:spcAft>
              <a:buClr>
                <a:schemeClr val="tx1">
                  <a:lumMod val="50000"/>
                  <a:lumOff val="50000"/>
                </a:schemeClr>
              </a:buClr>
              <a:buSzPct val="100000"/>
              <a:buChar char="•"/>
            </a:pPr>
            <a:r>
              <a:rPr lang="en-US" sz="2200" b="1" dirty="0">
                <a:latin typeface="Calibri" panose="020F0502020204030204" pitchFamily="34" charset="0"/>
                <a:cs typeface="Calibri" panose="020F0502020204030204" pitchFamily="34" charset="0"/>
              </a:rPr>
              <a:t>Handout 9</a:t>
            </a:r>
            <a:r>
              <a:rPr lang="en-US" sz="2200" b="1">
                <a:latin typeface="Calibri" panose="020F0502020204030204" pitchFamily="34" charset="0"/>
                <a:cs typeface="Calibri" panose="020F0502020204030204" pitchFamily="34" charset="0"/>
              </a:rPr>
              <a:t>: Assessment Period (AP) 1-2 Fictional </a:t>
            </a:r>
            <a:r>
              <a:rPr lang="en-US" sz="2200" b="1" dirty="0">
                <a:latin typeface="Calibri" panose="020F0502020204030204" pitchFamily="34" charset="0"/>
                <a:cs typeface="Calibri" panose="020F0502020204030204" pitchFamily="34" charset="0"/>
              </a:rPr>
              <a:t>Progress Monitoring Data for Sunshine Middle School</a:t>
            </a:r>
          </a:p>
          <a:p>
            <a:pPr marL="349250" lvl="0" indent="-282575" algn="l" rtl="0">
              <a:lnSpc>
                <a:spcPct val="120000"/>
              </a:lnSpc>
              <a:spcBef>
                <a:spcPts val="0"/>
              </a:spcBef>
              <a:spcAft>
                <a:spcPts val="0"/>
              </a:spcAft>
              <a:buClr>
                <a:schemeClr val="tx1">
                  <a:lumMod val="50000"/>
                  <a:lumOff val="50000"/>
                </a:schemeClr>
              </a:buClr>
              <a:buSzPct val="100000"/>
              <a:buChar char="•"/>
            </a:pPr>
            <a:r>
              <a:rPr lang="en-US" sz="2200" b="1" dirty="0">
                <a:latin typeface="Calibri"/>
                <a:ea typeface="Calibri"/>
                <a:cs typeface="Calibri"/>
              </a:rPr>
              <a:t>Handout 10: Instructions for Activity 3</a:t>
            </a:r>
          </a:p>
          <a:p>
            <a:pPr marL="25400" lvl="0" indent="0" algn="l" rtl="0">
              <a:lnSpc>
                <a:spcPct val="120000"/>
              </a:lnSpc>
              <a:spcBef>
                <a:spcPts val="0"/>
              </a:spcBef>
              <a:spcAft>
                <a:spcPts val="0"/>
              </a:spcAft>
              <a:buSzPct val="113583"/>
              <a:buNone/>
            </a:pPr>
            <a:r>
              <a:rPr lang="en-US" sz="2200" dirty="0">
                <a:latin typeface="Calibri" panose="020F0502020204030204" pitchFamily="34" charset="0"/>
                <a:cs typeface="Calibri" panose="020F0502020204030204" pitchFamily="34" charset="0"/>
              </a:rPr>
              <a:t>Each group member will serve as the “coach” at some point during our practice time. Refer to Handout 9 if you need to review instructions for the activity.</a:t>
            </a:r>
            <a:endParaRPr lang="en-US" sz="2200"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53773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EC87-E289-42FA-F9FA-4FDEB9FAF6E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97DE34-9B10-966B-8AE0-F1C20A7AEFB7}"/>
              </a:ext>
            </a:extLst>
          </p:cNvPr>
          <p:cNvSpPr txBox="1"/>
          <p:nvPr/>
        </p:nvSpPr>
        <p:spPr>
          <a:xfrm>
            <a:off x="1085088" y="1058338"/>
            <a:ext cx="9717024" cy="584775"/>
          </a:xfrm>
          <a:prstGeom prst="rect">
            <a:avLst/>
          </a:prstGeom>
          <a:noFill/>
        </p:spPr>
        <p:txBody>
          <a:bodyPr wrap="square">
            <a:spAutoFit/>
          </a:bodyPr>
          <a:lstStyle/>
          <a:p>
            <a:pPr lvl="0">
              <a:buClr>
                <a:schemeClr val="dk1"/>
              </a:buClr>
              <a:buSzPts val="2400"/>
            </a:pPr>
            <a:r>
              <a:rPr lang="en-US" sz="3200" b="1" dirty="0">
                <a:latin typeface="Calibri"/>
                <a:ea typeface="Calibri"/>
                <a:cs typeface="Calibri"/>
                <a:sym typeface="Calibri"/>
              </a:rPr>
              <a:t>Reflect, Plan, and Implement </a:t>
            </a:r>
            <a:endParaRPr lang="en-US" sz="3200" dirty="0"/>
          </a:p>
        </p:txBody>
      </p:sp>
      <p:sp>
        <p:nvSpPr>
          <p:cNvPr id="3" name="Google Shape;375;p67">
            <a:extLst>
              <a:ext uri="{FF2B5EF4-FFF2-40B4-BE49-F238E27FC236}">
                <a16:creationId xmlns:a16="http://schemas.microsoft.com/office/drawing/2014/main" id="{4BD7A3A4-1EA6-F242-52F7-9B0D8CA31731}"/>
              </a:ext>
            </a:extLst>
          </p:cNvPr>
          <p:cNvSpPr txBox="1"/>
          <p:nvPr/>
        </p:nvSpPr>
        <p:spPr>
          <a:xfrm>
            <a:off x="2680837" y="2220988"/>
            <a:ext cx="9042400" cy="3785611"/>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ct val="100000"/>
              <a:buNone/>
            </a:pPr>
            <a:r>
              <a:rPr lang="en-US" sz="2000" b="1" dirty="0">
                <a:latin typeface="Calibri"/>
                <a:ea typeface="Calibri"/>
                <a:cs typeface="Calibri"/>
                <a:sym typeface="Calibri"/>
              </a:rPr>
              <a:t>Handout 11</a:t>
            </a:r>
            <a:r>
              <a:rPr lang="en-US" sz="2000" b="1">
                <a:latin typeface="Calibri"/>
                <a:ea typeface="Calibri"/>
                <a:cs typeface="Calibri"/>
                <a:sym typeface="Calibri"/>
              </a:rPr>
              <a:t>: Data-Driven </a:t>
            </a:r>
            <a:r>
              <a:rPr lang="en-US" sz="2000" b="1" dirty="0">
                <a:latin typeface="Calibri"/>
                <a:ea typeface="Calibri"/>
                <a:cs typeface="Calibri"/>
                <a:sym typeface="Calibri"/>
              </a:rPr>
              <a:t>Decision Making in Education Agencies</a:t>
            </a:r>
            <a:r>
              <a:rPr lang="en-US" sz="2000" b="1" i="1" dirty="0">
                <a:latin typeface="Calibri"/>
                <a:ea typeface="Calibri"/>
                <a:cs typeface="Calibri"/>
                <a:sym typeface="Calibri"/>
              </a:rPr>
              <a:t> </a:t>
            </a:r>
            <a:r>
              <a:rPr lang="en-US" sz="2000" b="1" dirty="0">
                <a:latin typeface="Calibri"/>
                <a:ea typeface="Calibri"/>
                <a:cs typeface="Calibri"/>
                <a:sym typeface="Calibri"/>
              </a:rPr>
              <a:t>Infographic</a:t>
            </a:r>
            <a:r>
              <a:rPr lang="en-US" sz="2000" dirty="0">
                <a:latin typeface="Calibri"/>
                <a:ea typeface="Calibri"/>
                <a:cs typeface="Calibri"/>
                <a:sym typeface="Calibri"/>
              </a:rPr>
              <a:t> and note any comments or questions you have after your reading.</a:t>
            </a:r>
          </a:p>
          <a:p>
            <a:pPr marL="0" lvl="0" indent="0" algn="l" rtl="0">
              <a:lnSpc>
                <a:spcPct val="120000"/>
              </a:lnSpc>
              <a:spcBef>
                <a:spcPts val="0"/>
              </a:spcBef>
              <a:spcAft>
                <a:spcPts val="0"/>
              </a:spcAft>
              <a:buClr>
                <a:schemeClr val="dk1"/>
              </a:buClr>
              <a:buSzPct val="100000"/>
              <a:buNone/>
            </a:pPr>
            <a:endParaRPr lang="en-US" sz="2000" dirty="0">
              <a:latin typeface="Calibri"/>
              <a:ea typeface="Calibri"/>
              <a:cs typeface="Calibri"/>
              <a:sym typeface="Calibri"/>
            </a:endParaRPr>
          </a:p>
          <a:p>
            <a:pPr marL="342900" lvl="0" indent="-342900" algn="l" rtl="0">
              <a:lnSpc>
                <a:spcPct val="120000"/>
              </a:lnSpc>
              <a:spcBef>
                <a:spcPts val="0"/>
              </a:spcBef>
              <a:spcAft>
                <a:spcPts val="0"/>
              </a:spcAft>
              <a:buClr>
                <a:schemeClr val="tx1">
                  <a:lumMod val="50000"/>
                  <a:lumOff val="50000"/>
                </a:schemeClr>
              </a:buClr>
              <a:buSzPct val="100000"/>
              <a:buChar char="•"/>
            </a:pPr>
            <a:r>
              <a:rPr lang="en-US" sz="2000" dirty="0">
                <a:latin typeface="Calibri"/>
                <a:ea typeface="Calibri"/>
                <a:cs typeface="Calibri"/>
                <a:sym typeface="Calibri"/>
              </a:rPr>
              <a:t>Complete </a:t>
            </a:r>
            <a:r>
              <a:rPr lang="en-US" sz="2000" b="1" dirty="0">
                <a:latin typeface="Calibri"/>
                <a:ea typeface="Calibri"/>
                <a:cs typeface="Calibri"/>
                <a:sym typeface="Calibri"/>
              </a:rPr>
              <a:t>Self-Study 1: Reflections on Session 8</a:t>
            </a:r>
            <a:r>
              <a:rPr lang="en-US" sz="2000" dirty="0">
                <a:latin typeface="Calibri"/>
                <a:ea typeface="Calibri"/>
                <a:cs typeface="Calibri"/>
                <a:sym typeface="Calibri"/>
              </a:rPr>
              <a:t>.</a:t>
            </a:r>
          </a:p>
          <a:p>
            <a:pPr marL="342900" lvl="0" indent="-342900" algn="l" rtl="0">
              <a:lnSpc>
                <a:spcPct val="120000"/>
              </a:lnSpc>
              <a:spcBef>
                <a:spcPts val="0"/>
              </a:spcBef>
              <a:spcAft>
                <a:spcPts val="0"/>
              </a:spcAft>
              <a:buClr>
                <a:schemeClr val="tx1">
                  <a:lumMod val="50000"/>
                  <a:lumOff val="50000"/>
                </a:schemeClr>
              </a:buClr>
              <a:buSzPct val="100000"/>
              <a:buChar char="•"/>
            </a:pPr>
            <a:r>
              <a:rPr lang="en-US" sz="2000" dirty="0">
                <a:latin typeface="Calibri"/>
                <a:ea typeface="Calibri"/>
                <a:cs typeface="Calibri"/>
                <a:sym typeface="Calibri"/>
              </a:rPr>
              <a:t>Reflect on your participation in Session 8 by noting any questions about the content or format on Self-Study 1. Bring this self-study assignment to Session 9.</a:t>
            </a:r>
            <a:endParaRPr lang="en-US" sz="2000" dirty="0"/>
          </a:p>
          <a:p>
            <a:pPr marL="0" lvl="0" indent="0" algn="l" rtl="0">
              <a:lnSpc>
                <a:spcPct val="120000"/>
              </a:lnSpc>
              <a:spcBef>
                <a:spcPts val="0"/>
              </a:spcBef>
              <a:spcAft>
                <a:spcPts val="0"/>
              </a:spcAft>
              <a:buClr>
                <a:schemeClr val="dk1"/>
              </a:buClr>
              <a:buSzPct val="100000"/>
              <a:buNone/>
            </a:pPr>
            <a:endParaRPr lang="en-US" sz="2000" b="1" dirty="0">
              <a:latin typeface="Calibri"/>
              <a:ea typeface="Calibri"/>
              <a:cs typeface="Calibri"/>
              <a:sym typeface="Calibri"/>
            </a:endParaRPr>
          </a:p>
          <a:p>
            <a:pPr marL="0" lvl="0" indent="0" algn="l" rtl="0">
              <a:lnSpc>
                <a:spcPct val="120000"/>
              </a:lnSpc>
              <a:spcBef>
                <a:spcPts val="0"/>
              </a:spcBef>
              <a:spcAft>
                <a:spcPts val="0"/>
              </a:spcAft>
              <a:buSzPct val="100000"/>
              <a:buNone/>
            </a:pPr>
            <a:r>
              <a:rPr lang="en-US" sz="2000" b="1" u="sng" dirty="0">
                <a:solidFill>
                  <a:schemeClr val="hlink"/>
                </a:solidFill>
                <a:latin typeface="Calibri"/>
                <a:ea typeface="Calibri"/>
                <a:cs typeface="Calibri"/>
                <a:sym typeface="Calibri"/>
                <a:hlinkClick r:id="rId3"/>
              </a:rPr>
              <a:t>Video 3: Grade-Level Data Meeting with Third Grade Teachers</a:t>
            </a:r>
            <a:r>
              <a:rPr lang="en-US" sz="2000" dirty="0">
                <a:latin typeface="Calibri"/>
                <a:ea typeface="Calibri"/>
                <a:cs typeface="Calibri"/>
                <a:sym typeface="Calibri"/>
              </a:rPr>
              <a:t> and complete </a:t>
            </a:r>
            <a:r>
              <a:rPr lang="en-US" sz="2000" b="1" dirty="0">
                <a:latin typeface="Calibri"/>
                <a:ea typeface="Calibri"/>
                <a:cs typeface="Calibri"/>
                <a:sym typeface="Calibri"/>
              </a:rPr>
              <a:t>Self-Study 2</a:t>
            </a:r>
            <a:r>
              <a:rPr lang="en-US" sz="2000" b="1">
                <a:latin typeface="Calibri"/>
                <a:ea typeface="Calibri"/>
                <a:cs typeface="Calibri"/>
                <a:sym typeface="Calibri"/>
              </a:rPr>
              <a:t>: Video Viewing </a:t>
            </a:r>
            <a:r>
              <a:rPr lang="en-US" sz="2000" b="1" dirty="0">
                <a:latin typeface="Calibri"/>
                <a:ea typeface="Calibri"/>
                <a:cs typeface="Calibri"/>
                <a:sym typeface="Calibri"/>
              </a:rPr>
              <a:t>Guide</a:t>
            </a:r>
            <a:r>
              <a:rPr lang="en-US" sz="2000" dirty="0">
                <a:latin typeface="Calibri"/>
                <a:ea typeface="Calibri"/>
                <a:cs typeface="Calibri"/>
                <a:sym typeface="Calibri"/>
              </a:rPr>
              <a:t>.</a:t>
            </a:r>
            <a:r>
              <a:rPr lang="en-US" sz="2000" b="1" dirty="0">
                <a:latin typeface="Calibri"/>
                <a:ea typeface="Calibri"/>
                <a:cs typeface="Calibri"/>
                <a:sym typeface="Calibri"/>
              </a:rPr>
              <a:t> </a:t>
            </a:r>
            <a:r>
              <a:rPr lang="en-US" sz="2000" dirty="0">
                <a:latin typeface="Calibri"/>
                <a:ea typeface="Calibri"/>
                <a:cs typeface="Calibri"/>
                <a:sym typeface="Calibri"/>
              </a:rPr>
              <a:t>Be prepared to debrief at the beginning of Session 9</a:t>
            </a:r>
          </a:p>
          <a:p>
            <a:pPr marL="0" lvl="0" indent="0" algn="l" rtl="0">
              <a:lnSpc>
                <a:spcPct val="120000"/>
              </a:lnSpc>
              <a:spcBef>
                <a:spcPts val="0"/>
              </a:spcBef>
              <a:spcAft>
                <a:spcPts val="0"/>
              </a:spcAft>
              <a:buSzPct val="100000"/>
              <a:buNone/>
            </a:pPr>
            <a:r>
              <a:rPr lang="en-US" sz="1400" b="1" dirty="0">
                <a:latin typeface="Calibri"/>
                <a:cs typeface="Calibri"/>
                <a:sym typeface="Calibri"/>
              </a:rPr>
              <a:t>Video retrieved at </a:t>
            </a:r>
            <a:r>
              <a:rPr lang="en-US" sz="1400" b="1" dirty="0">
                <a:latin typeface="Calibri"/>
                <a:cs typeface="Calibri"/>
                <a:sym typeface="Calibri"/>
                <a:hlinkClick r:id="rId4"/>
              </a:rPr>
              <a:t>https://www.youtube.com/watch?v=BLCbNX84ll4</a:t>
            </a:r>
            <a:r>
              <a:rPr lang="en-US" sz="1400" b="1" dirty="0">
                <a:latin typeface="Calibri"/>
                <a:cs typeface="Calibri"/>
                <a:sym typeface="Calibri"/>
              </a:rPr>
              <a:t> on 1/24/24.</a:t>
            </a:r>
            <a:endParaRPr lang="en-US" sz="1400" b="1" dirty="0"/>
          </a:p>
        </p:txBody>
      </p:sp>
      <p:pic>
        <p:nvPicPr>
          <p:cNvPr id="2" name="Google Shape;560;p36">
            <a:extLst>
              <a:ext uri="{FF2B5EF4-FFF2-40B4-BE49-F238E27FC236}">
                <a16:creationId xmlns:a16="http://schemas.microsoft.com/office/drawing/2014/main" id="{E2E6C529-5804-E85C-3C49-0BA4FAAB22CC}"/>
              </a:ext>
            </a:extLst>
          </p:cNvPr>
          <p:cNvPicPr preferRelativeResize="0"/>
          <p:nvPr/>
        </p:nvPicPr>
        <p:blipFill rotWithShape="1">
          <a:blip r:embed="rId5">
            <a:alphaModFix/>
          </a:blip>
          <a:srcRect/>
          <a:stretch/>
        </p:blipFill>
        <p:spPr>
          <a:xfrm>
            <a:off x="475488" y="1081085"/>
            <a:ext cx="487017" cy="586636"/>
          </a:xfrm>
          <a:prstGeom prst="rect">
            <a:avLst/>
          </a:prstGeom>
          <a:noFill/>
          <a:ln>
            <a:noFill/>
          </a:ln>
        </p:spPr>
      </p:pic>
      <p:sp>
        <p:nvSpPr>
          <p:cNvPr id="4" name="TextBox 3">
            <a:extLst>
              <a:ext uri="{FF2B5EF4-FFF2-40B4-BE49-F238E27FC236}">
                <a16:creationId xmlns:a16="http://schemas.microsoft.com/office/drawing/2014/main" id="{F39C63DB-36EB-A7D5-9EDD-2D6FADA137B8}"/>
              </a:ext>
            </a:extLst>
          </p:cNvPr>
          <p:cNvSpPr txBox="1"/>
          <p:nvPr/>
        </p:nvSpPr>
        <p:spPr>
          <a:xfrm>
            <a:off x="521163" y="1713521"/>
            <a:ext cx="9534144" cy="461665"/>
          </a:xfrm>
          <a:prstGeom prst="rect">
            <a:avLst/>
          </a:prstGeom>
          <a:noFill/>
        </p:spPr>
        <p:txBody>
          <a:bodyPr wrap="square" rtlCol="0">
            <a:spAutoFit/>
          </a:bodyPr>
          <a:lstStyle/>
          <a:p>
            <a:r>
              <a:rPr lang="en-US" sz="2400" b="1" dirty="0"/>
              <a:t>Post-Session Reflection, Planning, and Implementation</a:t>
            </a:r>
          </a:p>
        </p:txBody>
      </p:sp>
      <p:sp>
        <p:nvSpPr>
          <p:cNvPr id="6" name="TextBox 5">
            <a:extLst>
              <a:ext uri="{FF2B5EF4-FFF2-40B4-BE49-F238E27FC236}">
                <a16:creationId xmlns:a16="http://schemas.microsoft.com/office/drawing/2014/main" id="{795A9A19-2533-AC05-DF9C-7F07D38F464E}"/>
              </a:ext>
            </a:extLst>
          </p:cNvPr>
          <p:cNvSpPr txBox="1"/>
          <p:nvPr/>
        </p:nvSpPr>
        <p:spPr>
          <a:xfrm>
            <a:off x="612875" y="2481619"/>
            <a:ext cx="1280160" cy="523220"/>
          </a:xfrm>
          <a:prstGeom prst="rect">
            <a:avLst/>
          </a:prstGeom>
          <a:noFill/>
        </p:spPr>
        <p:txBody>
          <a:bodyPr wrap="square">
            <a:spAutoFit/>
          </a:bodyPr>
          <a:lstStyle/>
          <a:p>
            <a:r>
              <a:rPr lang="en-US" sz="2800" b="1" i="0" u="none" strike="noStrike" cap="none" dirty="0">
                <a:solidFill>
                  <a:srgbClr val="000000"/>
                </a:solidFill>
                <a:latin typeface="Arial"/>
                <a:ea typeface="Arial"/>
                <a:cs typeface="Arial"/>
                <a:sym typeface="Arial"/>
              </a:rPr>
              <a:t>READ</a:t>
            </a:r>
            <a:endParaRPr lang="en-US" sz="2800" dirty="0"/>
          </a:p>
        </p:txBody>
      </p:sp>
      <p:sp>
        <p:nvSpPr>
          <p:cNvPr id="8" name="Google Shape;562;p36">
            <a:extLst>
              <a:ext uri="{FF2B5EF4-FFF2-40B4-BE49-F238E27FC236}">
                <a16:creationId xmlns:a16="http://schemas.microsoft.com/office/drawing/2014/main" id="{2CDD6309-184D-8300-0AD2-C081DC3AC3C8}"/>
              </a:ext>
            </a:extLst>
          </p:cNvPr>
          <p:cNvSpPr txBox="1"/>
          <p:nvPr/>
        </p:nvSpPr>
        <p:spPr>
          <a:xfrm>
            <a:off x="771371" y="3676435"/>
            <a:ext cx="96316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DO</a:t>
            </a:r>
            <a:endParaRPr sz="2800" b="1" i="0" u="none" strike="noStrike" cap="none" dirty="0">
              <a:solidFill>
                <a:srgbClr val="000000"/>
              </a:solidFill>
              <a:latin typeface="Arial"/>
              <a:ea typeface="Arial"/>
              <a:cs typeface="Arial"/>
              <a:sym typeface="Arial"/>
            </a:endParaRPr>
          </a:p>
        </p:txBody>
      </p:sp>
      <p:sp>
        <p:nvSpPr>
          <p:cNvPr id="9" name="Google Shape;563;p36">
            <a:extLst>
              <a:ext uri="{FF2B5EF4-FFF2-40B4-BE49-F238E27FC236}">
                <a16:creationId xmlns:a16="http://schemas.microsoft.com/office/drawing/2014/main" id="{0B1D95E5-497E-17DD-2EB0-3392784CAE04}"/>
              </a:ext>
            </a:extLst>
          </p:cNvPr>
          <p:cNvSpPr txBox="1"/>
          <p:nvPr/>
        </p:nvSpPr>
        <p:spPr>
          <a:xfrm>
            <a:off x="569657" y="4787635"/>
            <a:ext cx="158495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WATCH</a:t>
            </a:r>
            <a:endParaRPr sz="2800" b="1" i="0" u="none" strike="noStrike" cap="none" dirty="0">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7726305A-98E6-8996-B237-524AAC5DAE91}"/>
              </a:ext>
            </a:extLst>
          </p:cNvPr>
          <p:cNvSpPr>
            <a:spLocks noGrp="1"/>
          </p:cNvSpPr>
          <p:nvPr>
            <p:ph type="sldNum" idx="12"/>
          </p:nvPr>
        </p:nvSpPr>
        <p:spPr/>
        <p:txBody>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smtClean="0"/>
              <a:t>33</a:t>
            </a:fld>
            <a:endParaRPr lang="en-US" dirty="0"/>
          </a:p>
        </p:txBody>
      </p:sp>
    </p:spTree>
    <p:extLst>
      <p:ext uri="{BB962C8B-B14F-4D97-AF65-F5344CB8AC3E}">
        <p14:creationId xmlns:p14="http://schemas.microsoft.com/office/powerpoint/2010/main" val="1801720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3">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8</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a:latin typeface="Trebuchet MS" panose="020B0603020202020204" pitchFamily="34" charset="0"/>
                <a:ea typeface="Calibri"/>
                <a:cs typeface="Calibri"/>
                <a:sym typeface="Calibri"/>
              </a:rPr>
              <a:t>Norms for </a:t>
            </a:r>
            <a:r>
              <a:rPr lang="en-US" sz="3600" b="1" dirty="0">
                <a:latin typeface="Trebuchet MS" panose="020B0603020202020204" pitchFamily="34" charset="0"/>
                <a:ea typeface="Calibri"/>
                <a:cs typeface="Calibri"/>
                <a:sym typeface="Calibri"/>
              </a:rPr>
              <a:t>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Tree>
    <p:extLst>
      <p:ext uri="{BB962C8B-B14F-4D97-AF65-F5344CB8AC3E}">
        <p14:creationId xmlns:p14="http://schemas.microsoft.com/office/powerpoint/2010/main" val="175643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47951" y="1126717"/>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318283" y="1197473"/>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182624" y="2511552"/>
            <a:ext cx="9448800" cy="321973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00000"/>
              </a:lnSpc>
              <a:spcBef>
                <a:spcPts val="0"/>
              </a:spcBef>
              <a:spcAft>
                <a:spcPts val="0"/>
              </a:spcAft>
              <a:buClr>
                <a:schemeClr val="tx1">
                  <a:lumMod val="50000"/>
                  <a:lumOff val="50000"/>
                </a:schemeClr>
              </a:buClr>
              <a:buSzPts val="2000"/>
              <a:buChar char="•"/>
            </a:pPr>
            <a:r>
              <a:rPr lang="en-US" dirty="0">
                <a:latin typeface="Calibri"/>
                <a:ea typeface="Calibri"/>
                <a:cs typeface="Calibri"/>
                <a:sym typeface="Calibri"/>
              </a:rPr>
              <a:t>Review Session 7 and debrief the self-study activities completed after the session.</a:t>
            </a:r>
            <a:endParaRPr lang="en-US" dirty="0">
              <a:latin typeface="Calibri"/>
              <a:ea typeface="Calibri"/>
              <a:cs typeface="Calibri"/>
            </a:endParaRPr>
          </a:p>
          <a:p>
            <a:pPr marL="342900" lvl="0" indent="-342900" algn="l" rtl="0">
              <a:lnSpc>
                <a:spcPct val="100000"/>
              </a:lnSpc>
              <a:spcBef>
                <a:spcPts val="0"/>
              </a:spcBef>
              <a:spcAft>
                <a:spcPts val="0"/>
              </a:spcAft>
              <a:buClr>
                <a:schemeClr val="tx1">
                  <a:lumMod val="50000"/>
                  <a:lumOff val="50000"/>
                </a:schemeClr>
              </a:buClr>
              <a:buSzPts val="2000"/>
              <a:buChar char="•"/>
            </a:pPr>
            <a:r>
              <a:rPr lang="en-US" dirty="0">
                <a:latin typeface="Calibri"/>
                <a:ea typeface="Calibri"/>
                <a:cs typeface="Calibri"/>
                <a:sym typeface="Calibri"/>
              </a:rPr>
              <a:t>Learn to better assist teachers with data analysis after students are assessed. </a:t>
            </a:r>
          </a:p>
          <a:p>
            <a:pPr marL="342900" lvl="0" indent="-342900" algn="l" rtl="0">
              <a:lnSpc>
                <a:spcPct val="100000"/>
              </a:lnSpc>
              <a:spcBef>
                <a:spcPts val="0"/>
              </a:spcBef>
              <a:spcAft>
                <a:spcPts val="0"/>
              </a:spcAft>
              <a:buClr>
                <a:schemeClr val="tx1">
                  <a:lumMod val="50000"/>
                  <a:lumOff val="50000"/>
                </a:schemeClr>
              </a:buClr>
              <a:buSzPts val="2000"/>
              <a:buChar char="•"/>
            </a:pPr>
            <a:r>
              <a:rPr lang="en-US" dirty="0">
                <a:latin typeface="Calibri"/>
                <a:ea typeface="Calibri"/>
                <a:cs typeface="Calibri"/>
                <a:sym typeface="Calibri"/>
              </a:rPr>
              <a:t>Learn to evaluate the data in addressing specific goals.</a:t>
            </a:r>
          </a:p>
          <a:p>
            <a:pPr marL="342900" lvl="0" indent="-342900" algn="l" rtl="0">
              <a:lnSpc>
                <a:spcPct val="100000"/>
              </a:lnSpc>
              <a:spcBef>
                <a:spcPts val="0"/>
              </a:spcBef>
              <a:spcAft>
                <a:spcPts val="0"/>
              </a:spcAft>
              <a:buClr>
                <a:schemeClr val="tx1">
                  <a:lumMod val="50000"/>
                  <a:lumOff val="50000"/>
                </a:schemeClr>
              </a:buClr>
              <a:buSzPts val="2000"/>
              <a:buChar char="•"/>
            </a:pPr>
            <a:r>
              <a:rPr lang="en-US" dirty="0">
                <a:latin typeface="Calibri"/>
                <a:ea typeface="Calibri"/>
                <a:cs typeface="Calibri"/>
                <a:sym typeface="Calibri"/>
              </a:rPr>
              <a:t>Learn to better analyze and interpret data to identify trends and patterns.</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182624" y="1649898"/>
            <a:ext cx="8934255" cy="100215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Goals for Today</a:t>
            </a:r>
            <a:endParaRPr sz="3200" dirty="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653290" y="993686"/>
            <a:ext cx="8440974"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dirty="0">
                <a:solidFill>
                  <a:schemeClr val="dk1"/>
                </a:solidFill>
                <a:latin typeface="Trebuchet MS" panose="020B0603020202020204" pitchFamily="34" charset="0"/>
                <a:ea typeface="Calibri"/>
                <a:cs typeface="Calibri"/>
                <a:sym typeface="Calibri"/>
              </a:rPr>
              <a:t>Debrief</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841248" y="2340864"/>
            <a:ext cx="9814559" cy="360883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00000"/>
              </a:lnSpc>
              <a:spcBef>
                <a:spcPts val="0"/>
              </a:spcBef>
              <a:spcAft>
                <a:spcPts val="0"/>
              </a:spcAft>
              <a:buClr>
                <a:schemeClr val="tx1">
                  <a:lumMod val="50000"/>
                  <a:lumOff val="50000"/>
                </a:schemeClr>
              </a:buClr>
              <a:buSzPts val="2000"/>
              <a:buChar char="•"/>
            </a:pPr>
            <a:r>
              <a:rPr lang="en-US" dirty="0">
                <a:latin typeface="Calibri"/>
                <a:ea typeface="Calibri"/>
                <a:cs typeface="Calibri"/>
                <a:sym typeface="Calibri"/>
              </a:rPr>
              <a:t>Discuss questions and comments regarding </a:t>
            </a:r>
            <a:r>
              <a:rPr lang="en-US" b="1" dirty="0">
                <a:latin typeface="Calibri"/>
                <a:ea typeface="Calibri"/>
                <a:cs typeface="Calibri"/>
                <a:sym typeface="Calibri"/>
              </a:rPr>
              <a:t>Handout 10: Evaluating Professional Learning: A Tool for Schools and Districts.</a:t>
            </a:r>
            <a:endParaRPr lang="en-US" dirty="0">
              <a:latin typeface="Calibri"/>
              <a:ea typeface="Calibri"/>
              <a:cs typeface="Calibri"/>
              <a:sym typeface="Calibri"/>
            </a:endParaRPr>
          </a:p>
          <a:p>
            <a:pPr marL="342900" lvl="0" indent="-342900" algn="l" rtl="0">
              <a:lnSpc>
                <a:spcPct val="100000"/>
              </a:lnSpc>
              <a:spcBef>
                <a:spcPts val="0"/>
              </a:spcBef>
              <a:spcAft>
                <a:spcPts val="0"/>
              </a:spcAft>
              <a:buClr>
                <a:schemeClr val="tx1">
                  <a:lumMod val="50000"/>
                  <a:lumOff val="50000"/>
                </a:schemeClr>
              </a:buClr>
              <a:buSzPts val="2000"/>
              <a:buChar char="•"/>
            </a:pPr>
            <a:r>
              <a:rPr lang="en-US" dirty="0">
                <a:latin typeface="Calibri"/>
                <a:ea typeface="Calibri"/>
                <a:cs typeface="Calibri"/>
                <a:sym typeface="Calibri"/>
              </a:rPr>
              <a:t>Discuss</a:t>
            </a:r>
            <a:r>
              <a:rPr lang="en-US" b="1" dirty="0">
                <a:latin typeface="Calibri"/>
                <a:ea typeface="Calibri"/>
                <a:cs typeface="Calibri"/>
                <a:sym typeface="Calibri"/>
              </a:rPr>
              <a:t> Self-Study 1: Reflections on Session 7.</a:t>
            </a:r>
          </a:p>
          <a:p>
            <a:pPr marL="342900" lvl="0" indent="-342900" algn="l" rtl="0">
              <a:lnSpc>
                <a:spcPct val="100000"/>
              </a:lnSpc>
              <a:spcBef>
                <a:spcPts val="0"/>
              </a:spcBef>
              <a:spcAft>
                <a:spcPts val="0"/>
              </a:spcAft>
              <a:buClr>
                <a:schemeClr val="tx1">
                  <a:lumMod val="50000"/>
                  <a:lumOff val="50000"/>
                </a:schemeClr>
              </a:buClr>
              <a:buSzPts val="2000"/>
              <a:buChar char="•"/>
            </a:pPr>
            <a:r>
              <a:rPr lang="en-US" dirty="0">
                <a:latin typeface="Calibri"/>
                <a:ea typeface="Calibri"/>
                <a:cs typeface="Calibri"/>
                <a:sym typeface="Calibri"/>
              </a:rPr>
              <a:t>Discuss</a:t>
            </a:r>
            <a:r>
              <a:rPr lang="en-US" b="1" dirty="0">
                <a:latin typeface="Calibri"/>
                <a:ea typeface="Calibri"/>
                <a:cs typeface="Calibri"/>
                <a:sym typeface="Calibri"/>
              </a:rPr>
              <a:t> Self-Study 2: Webinar Reflection Guide </a:t>
            </a:r>
            <a:r>
              <a:rPr lang="en-US" dirty="0">
                <a:latin typeface="Calibri"/>
                <a:ea typeface="Calibri"/>
                <a:cs typeface="Calibri"/>
                <a:sym typeface="Calibri"/>
              </a:rPr>
              <a:t>on the webinar </a:t>
            </a:r>
            <a:r>
              <a:rPr lang="en-US" b="1" dirty="0">
                <a:latin typeface="Calibri"/>
                <a:ea typeface="Calibri"/>
                <a:cs typeface="Calibri"/>
                <a:sym typeface="Calibri"/>
              </a:rPr>
              <a:t>Evaluating Professional Learning: Introduction to a Tool for Schools and Districts.</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897225" y="1516867"/>
            <a:ext cx="9026310" cy="6776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24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Module 3, Session 7</a:t>
            </a:r>
            <a:endParaRPr sz="2400" dirty="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3"/>
          <a:stretch>
            <a:fillRect/>
          </a:stretch>
        </p:blipFill>
        <p:spPr>
          <a:xfrm>
            <a:off x="988211" y="993686"/>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755904" y="871729"/>
            <a:ext cx="9485376" cy="11033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Literacy Coach Domain and Standards: Session 8</a:t>
            </a:r>
            <a:endParaRPr sz="3200" dirty="0">
              <a:latin typeface="Trebuchet MS" panose="020B0603020202020204" pitchFamily="34" charset="0"/>
            </a:endParaRPr>
          </a:p>
        </p:txBody>
      </p:sp>
      <p:sp>
        <p:nvSpPr>
          <p:cNvPr id="2" name="Google Shape;206;p12">
            <a:extLst>
              <a:ext uri="{FF2B5EF4-FFF2-40B4-BE49-F238E27FC236}">
                <a16:creationId xmlns:a16="http://schemas.microsoft.com/office/drawing/2014/main" id="{9774401E-5385-8F79-7515-E0E7CA574DAC}"/>
              </a:ext>
            </a:extLst>
          </p:cNvPr>
          <p:cNvSpPr txBox="1">
            <a:spLocks/>
          </p:cNvSpPr>
          <p:nvPr/>
        </p:nvSpPr>
        <p:spPr>
          <a:xfrm>
            <a:off x="633984" y="2157984"/>
            <a:ext cx="10119360" cy="382828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ts val="2400"/>
              <a:buNone/>
            </a:pPr>
            <a:r>
              <a:rPr lang="en-US" sz="2400" b="1" dirty="0">
                <a:latin typeface="Calibri"/>
                <a:ea typeface="Calibri"/>
                <a:cs typeface="Calibri"/>
                <a:sym typeface="Calibri"/>
              </a:rPr>
              <a:t>C.</a:t>
            </a:r>
            <a:r>
              <a:rPr lang="en-US" sz="2400" dirty="0">
                <a:latin typeface="Calibri"/>
                <a:ea typeface="Calibri"/>
                <a:cs typeface="Calibri"/>
                <a:sym typeface="Calibri"/>
              </a:rPr>
              <a:t> Ability to effectively collect and use data on instructional practices to inform and implement professional learning opportunities. Coaches will be able to:</a:t>
            </a:r>
            <a:endParaRPr lang="en-US" sz="2400" dirty="0"/>
          </a:p>
          <a:p>
            <a:pPr marL="0" lvl="0" indent="0" algn="l" rtl="0">
              <a:lnSpc>
                <a:spcPct val="100000"/>
              </a:lnSpc>
              <a:spcBef>
                <a:spcPts val="0"/>
              </a:spcBef>
              <a:spcAft>
                <a:spcPts val="0"/>
              </a:spcAft>
              <a:buSzPts val="2400"/>
              <a:buNone/>
            </a:pPr>
            <a:endParaRPr lang="en-US" sz="2400" dirty="0">
              <a:latin typeface="Calibri"/>
              <a:ea typeface="Calibri"/>
              <a:cs typeface="Calibri"/>
              <a:sym typeface="Calibri"/>
            </a:endParaRPr>
          </a:p>
          <a:p>
            <a:pPr marL="690563" lvl="0" indent="-227013" algn="l" rtl="0">
              <a:lnSpc>
                <a:spcPct val="100000"/>
              </a:lnSpc>
              <a:spcBef>
                <a:spcPts val="0"/>
              </a:spcBef>
              <a:spcAft>
                <a:spcPts val="400"/>
              </a:spcAft>
              <a:buClr>
                <a:schemeClr val="dk1"/>
              </a:buClr>
              <a:buSzPts val="2400"/>
              <a:buNone/>
            </a:pPr>
            <a:r>
              <a:rPr lang="en-US" sz="2400" dirty="0">
                <a:latin typeface="Calibri"/>
                <a:ea typeface="Calibri"/>
                <a:cs typeface="Calibri"/>
                <a:sym typeface="Calibri"/>
              </a:rPr>
              <a:t>2. Identify and apply appropriate student progress </a:t>
            </a:r>
            <a:r>
              <a:rPr lang="en-US" sz="2400">
                <a:latin typeface="Calibri"/>
                <a:ea typeface="Calibri"/>
                <a:cs typeface="Calibri"/>
                <a:sym typeface="Calibri"/>
              </a:rPr>
              <a:t>monitoring  </a:t>
            </a:r>
            <a:br>
              <a:rPr lang="en-US" sz="2400">
                <a:latin typeface="Calibri"/>
                <a:ea typeface="Calibri"/>
                <a:cs typeface="Calibri"/>
                <a:sym typeface="Calibri"/>
              </a:rPr>
            </a:br>
            <a:r>
              <a:rPr lang="en-US" sz="2400">
                <a:latin typeface="Calibri"/>
                <a:ea typeface="Calibri"/>
                <a:cs typeface="Calibri"/>
                <a:sym typeface="Calibri"/>
              </a:rPr>
              <a:t> instrumentsand </a:t>
            </a:r>
            <a:r>
              <a:rPr lang="en-US" sz="2400" dirty="0">
                <a:latin typeface="Calibri"/>
                <a:ea typeface="Calibri"/>
                <a:cs typeface="Calibri"/>
                <a:sym typeface="Calibri"/>
              </a:rPr>
              <a:t>assist with data analysis after students are assessed.</a:t>
            </a:r>
          </a:p>
          <a:p>
            <a:pPr marL="690563" lvl="0" indent="-227013" algn="l" rtl="0">
              <a:lnSpc>
                <a:spcPct val="100000"/>
              </a:lnSpc>
              <a:spcBef>
                <a:spcPts val="0"/>
              </a:spcBef>
              <a:spcAft>
                <a:spcPts val="400"/>
              </a:spcAft>
              <a:buClr>
                <a:schemeClr val="dk1"/>
              </a:buClr>
              <a:buSzPts val="2400"/>
              <a:buNone/>
            </a:pPr>
            <a:r>
              <a:rPr lang="en-US" sz="2400" dirty="0">
                <a:latin typeface="Calibri"/>
                <a:ea typeface="Calibri"/>
                <a:cs typeface="Calibri"/>
                <a:sym typeface="Calibri"/>
              </a:rPr>
              <a:t>3. Evaluate data in addressing specific goals.</a:t>
            </a:r>
          </a:p>
          <a:p>
            <a:pPr marL="690563" lvl="0" indent="-227013" algn="l" rtl="0">
              <a:lnSpc>
                <a:spcPct val="100000"/>
              </a:lnSpc>
              <a:spcBef>
                <a:spcPts val="0"/>
              </a:spcBef>
              <a:spcAft>
                <a:spcPts val="400"/>
              </a:spcAft>
              <a:buClr>
                <a:schemeClr val="dk1"/>
              </a:buClr>
              <a:buSzPts val="2400"/>
              <a:buNone/>
            </a:pPr>
            <a:r>
              <a:rPr lang="en-US" sz="2400" dirty="0">
                <a:latin typeface="Calibri"/>
                <a:ea typeface="Calibri"/>
                <a:cs typeface="Calibri"/>
                <a:sym typeface="Calibri"/>
              </a:rPr>
              <a:t>7. Analyze and interpret data to identify trends and patterns.</a:t>
            </a:r>
            <a:endParaRPr lang="en-US" sz="2400" dirty="0"/>
          </a:p>
        </p:txBody>
      </p:sp>
    </p:spTree>
    <p:extLst>
      <p:ext uri="{BB962C8B-B14F-4D97-AF65-F5344CB8AC3E}">
        <p14:creationId xmlns:p14="http://schemas.microsoft.com/office/powerpoint/2010/main" val="126608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A9D5A-6210-0BE0-7376-D41CC195D56A}"/>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C06D6D7C-B8DD-D059-2431-FF0521A39044}"/>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
        <p:nvSpPr>
          <p:cNvPr id="11" name="Google Shape;334;g10083df9ad4_0_36">
            <a:extLst>
              <a:ext uri="{FF2B5EF4-FFF2-40B4-BE49-F238E27FC236}">
                <a16:creationId xmlns:a16="http://schemas.microsoft.com/office/drawing/2014/main" id="{C0D0B4CF-2A98-6D99-F89F-D08D49C8323A}"/>
              </a:ext>
            </a:extLst>
          </p:cNvPr>
          <p:cNvSpPr txBox="1">
            <a:spLocks/>
          </p:cNvSpPr>
          <p:nvPr/>
        </p:nvSpPr>
        <p:spPr>
          <a:xfrm>
            <a:off x="898114" y="1955726"/>
            <a:ext cx="9814559" cy="375513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sz="2200" dirty="0">
                <a:latin typeface="Calibri"/>
                <a:ea typeface="Calibri"/>
                <a:cs typeface="Calibri"/>
                <a:sym typeface="Calibri"/>
              </a:rPr>
              <a:t>The goal of data analysis and interpretation is to facilitate meaningful change – </a:t>
            </a:r>
            <a:br>
              <a:rPr lang="en-US" sz="2200" dirty="0">
                <a:latin typeface="Calibri"/>
                <a:ea typeface="Calibri"/>
                <a:cs typeface="Calibri"/>
                <a:sym typeface="Calibri"/>
              </a:rPr>
            </a:br>
            <a:r>
              <a:rPr lang="en-US" sz="2200" dirty="0">
                <a:latin typeface="Calibri"/>
                <a:ea typeface="Calibri"/>
                <a:cs typeface="Calibri"/>
                <a:sym typeface="Calibri"/>
              </a:rPr>
              <a:t>avoid “quick fixes.”</a:t>
            </a:r>
            <a:endParaRPr lang="en-US" sz="22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200" dirty="0">
                <a:latin typeface="Calibri"/>
                <a:ea typeface="Calibri"/>
                <a:cs typeface="Calibri"/>
                <a:sym typeface="Calibri"/>
              </a:rPr>
              <a:t>Data can be examined at the student, class, grade, school, or district level depending on the goal of the analysis.</a:t>
            </a:r>
            <a:endParaRPr lang="en-US" sz="22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200" dirty="0">
                <a:latin typeface="Calibri"/>
                <a:ea typeface="Calibri"/>
                <a:cs typeface="Calibri"/>
                <a:sym typeface="Calibri"/>
              </a:rPr>
              <a:t>In this session we will:</a:t>
            </a:r>
            <a:endParaRPr lang="en-US" sz="2200" dirty="0"/>
          </a:p>
          <a:p>
            <a:pPr marL="914400" lvl="1" indent="-406400" algn="l" rtl="0">
              <a:lnSpc>
                <a:spcPct val="100000"/>
              </a:lnSpc>
              <a:spcBef>
                <a:spcPts val="0"/>
              </a:spcBef>
              <a:spcAft>
                <a:spcPts val="0"/>
              </a:spcAft>
              <a:buSzPct val="100000"/>
              <a:buChar char="–"/>
            </a:pPr>
            <a:r>
              <a:rPr lang="en-US" sz="2200" dirty="0">
                <a:latin typeface="Calibri"/>
                <a:ea typeface="Calibri"/>
                <a:cs typeface="Calibri"/>
                <a:sym typeface="Calibri"/>
              </a:rPr>
              <a:t>Discuss data and data interpretation.</a:t>
            </a:r>
            <a:endParaRPr lang="en-US" sz="2200" dirty="0"/>
          </a:p>
          <a:p>
            <a:pPr marL="914400" lvl="1" indent="-406400" algn="l" rtl="0">
              <a:lnSpc>
                <a:spcPct val="100000"/>
              </a:lnSpc>
              <a:spcBef>
                <a:spcPts val="0"/>
              </a:spcBef>
              <a:spcAft>
                <a:spcPts val="0"/>
              </a:spcAft>
              <a:buSzPct val="100000"/>
              <a:buChar char="–"/>
            </a:pPr>
            <a:r>
              <a:rPr lang="en-US" sz="2200" dirty="0">
                <a:latin typeface="Calibri"/>
                <a:ea typeface="Calibri"/>
                <a:cs typeface="Calibri"/>
                <a:sym typeface="Calibri"/>
              </a:rPr>
              <a:t>Overview coaching teachers in data analysis and interpretation of their class </a:t>
            </a:r>
            <a:br>
              <a:rPr lang="en-US" sz="2200" dirty="0">
                <a:latin typeface="Calibri"/>
                <a:ea typeface="Calibri"/>
                <a:cs typeface="Calibri"/>
                <a:sym typeface="Calibri"/>
              </a:rPr>
            </a:br>
            <a:r>
              <a:rPr lang="en-US" sz="2200" dirty="0">
                <a:latin typeface="Calibri"/>
                <a:ea typeface="Calibri"/>
                <a:cs typeface="Calibri"/>
                <a:sym typeface="Calibri"/>
              </a:rPr>
              <a:t>and student data in order to differentiate instruction.</a:t>
            </a:r>
            <a:endParaRPr lang="en-US" sz="2200" dirty="0"/>
          </a:p>
          <a:p>
            <a:pPr marL="914400" lvl="1" indent="-406400" algn="l" rtl="0">
              <a:lnSpc>
                <a:spcPct val="100000"/>
              </a:lnSpc>
              <a:spcBef>
                <a:spcPts val="0"/>
              </a:spcBef>
              <a:spcAft>
                <a:spcPts val="0"/>
              </a:spcAft>
              <a:buSzPct val="100000"/>
              <a:buChar char="–"/>
            </a:pPr>
            <a:r>
              <a:rPr lang="en-US" sz="2200" dirty="0">
                <a:latin typeface="Calibri"/>
                <a:ea typeface="Calibri"/>
                <a:cs typeface="Calibri"/>
                <a:sym typeface="Calibri"/>
              </a:rPr>
              <a:t>Delve into data analysis and interpretation at the grade or school level in </a:t>
            </a:r>
            <a:br>
              <a:rPr lang="en-US" sz="2200" dirty="0">
                <a:latin typeface="Calibri"/>
                <a:ea typeface="Calibri"/>
                <a:cs typeface="Calibri"/>
                <a:sym typeface="Calibri"/>
              </a:rPr>
            </a:br>
            <a:r>
              <a:rPr lang="en-US" sz="2200" dirty="0">
                <a:latin typeface="Calibri"/>
                <a:ea typeface="Calibri"/>
                <a:cs typeface="Calibri"/>
                <a:sym typeface="Calibri"/>
              </a:rPr>
              <a:t>order to identify trends and patterns, and to evaluate the data as it relates </a:t>
            </a:r>
            <a:br>
              <a:rPr lang="en-US" sz="2200" dirty="0">
                <a:latin typeface="Calibri"/>
                <a:ea typeface="Calibri"/>
                <a:cs typeface="Calibri"/>
                <a:sym typeface="Calibri"/>
              </a:rPr>
            </a:br>
            <a:r>
              <a:rPr lang="en-US" sz="2200" dirty="0">
                <a:latin typeface="Calibri"/>
                <a:ea typeface="Calibri"/>
                <a:cs typeface="Calibri"/>
                <a:sym typeface="Calibri"/>
              </a:rPr>
              <a:t>to specific goals.</a:t>
            </a:r>
            <a:endParaRPr lang="en-US" sz="2200" dirty="0"/>
          </a:p>
        </p:txBody>
      </p:sp>
      <p:sp>
        <p:nvSpPr>
          <p:cNvPr id="14" name="Google Shape;336;g10083df9ad4_0_36">
            <a:extLst>
              <a:ext uri="{FF2B5EF4-FFF2-40B4-BE49-F238E27FC236}">
                <a16:creationId xmlns:a16="http://schemas.microsoft.com/office/drawing/2014/main" id="{A723E9FF-6E28-668A-5A95-DA5ABA15BEBF}"/>
              </a:ext>
            </a:extLst>
          </p:cNvPr>
          <p:cNvSpPr txBox="1">
            <a:spLocks noGrp="1"/>
          </p:cNvSpPr>
          <p:nvPr>
            <p:ph type="title" idx="4294967295"/>
          </p:nvPr>
        </p:nvSpPr>
        <p:spPr>
          <a:xfrm>
            <a:off x="841248" y="1034773"/>
            <a:ext cx="9275631" cy="10119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Data Analysis and Interpretation</a:t>
            </a:r>
            <a:endParaRPr sz="3200" dirty="0">
              <a:latin typeface="Trebuchet MS" panose="020B0603020202020204" pitchFamily="34" charset="0"/>
            </a:endParaRPr>
          </a:p>
        </p:txBody>
      </p:sp>
    </p:spTree>
    <p:extLst>
      <p:ext uri="{BB962C8B-B14F-4D97-AF65-F5344CB8AC3E}">
        <p14:creationId xmlns:p14="http://schemas.microsoft.com/office/powerpoint/2010/main" val="124851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792481" y="1671569"/>
            <a:ext cx="8852262" cy="7810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ts val="2400"/>
              <a:buNone/>
            </a:pPr>
            <a:r>
              <a:rPr lang="en-US" sz="3200" b="1">
                <a:latin typeface="Calibri"/>
                <a:ea typeface="Calibri"/>
                <a:cs typeface="Calibri"/>
                <a:sym typeface="Calibri"/>
              </a:rPr>
              <a:t>Data Analysis and Interpretation</a:t>
            </a:r>
            <a:endParaRPr lang="en-US" sz="2400" dirty="0">
              <a:latin typeface="Calibri"/>
              <a:ea typeface="Calibri"/>
              <a:cs typeface="Calibri"/>
              <a:sym typeface="Calibri"/>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646830" y="1030094"/>
            <a:ext cx="409052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89121852-862A-10B7-F7CF-BFCEB3A1216F}"/>
              </a:ext>
            </a:extLst>
          </p:cNvPr>
          <p:cNvPicPr preferRelativeResize="0"/>
          <p:nvPr/>
        </p:nvPicPr>
        <p:blipFill rotWithShape="1">
          <a:blip r:embed="rId3">
            <a:alphaModFix/>
          </a:blip>
          <a:srcRect/>
          <a:stretch/>
        </p:blipFill>
        <p:spPr>
          <a:xfrm>
            <a:off x="852486" y="1143699"/>
            <a:ext cx="521389" cy="471255"/>
          </a:xfrm>
          <a:prstGeom prst="rect">
            <a:avLst/>
          </a:prstGeom>
          <a:noFill/>
          <a:ln>
            <a:noFill/>
          </a:ln>
        </p:spPr>
      </p:pic>
      <p:sp>
        <p:nvSpPr>
          <p:cNvPr id="4" name="TextBox 3">
            <a:extLst>
              <a:ext uri="{FF2B5EF4-FFF2-40B4-BE49-F238E27FC236}">
                <a16:creationId xmlns:a16="http://schemas.microsoft.com/office/drawing/2014/main" id="{5FF889C0-DD8E-A7F7-E67E-7F480A1E41F7}"/>
              </a:ext>
            </a:extLst>
          </p:cNvPr>
          <p:cNvSpPr txBox="1"/>
          <p:nvPr/>
        </p:nvSpPr>
        <p:spPr>
          <a:xfrm>
            <a:off x="790850" y="2457153"/>
            <a:ext cx="9028430" cy="2246769"/>
          </a:xfrm>
          <a:prstGeom prst="rect">
            <a:avLst/>
          </a:prstGeom>
          <a:noFill/>
        </p:spPr>
        <p:txBody>
          <a:bodyPr wrap="square" lIns="91440" tIns="45720" rIns="91440" bIns="45720" anchor="t">
            <a:spAutoFit/>
          </a:body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Instructional coaches partner with teachers to:</a:t>
            </a:r>
          </a:p>
          <a:p>
            <a:pPr marL="349250" lvl="0" indent="-340995" algn="l" rtl="0">
              <a:lnSpc>
                <a:spcPct val="100000"/>
              </a:lnSpc>
              <a:spcBef>
                <a:spcPts val="0"/>
              </a:spcBef>
              <a:spcAft>
                <a:spcPts val="0"/>
              </a:spcAft>
              <a:buClr>
                <a:schemeClr val="tx1">
                  <a:lumMod val="50000"/>
                  <a:lumOff val="50000"/>
                </a:schemeClr>
              </a:buClr>
              <a:buSzPct val="100000"/>
              <a:buChar char="•"/>
            </a:pPr>
            <a:r>
              <a:rPr lang="en-US" sz="2800" b="1" dirty="0">
                <a:latin typeface="Calibri"/>
                <a:ea typeface="Calibri"/>
                <a:cs typeface="Calibri"/>
                <a:sym typeface="Calibri"/>
              </a:rPr>
              <a:t>Analyze current reality</a:t>
            </a:r>
            <a:endParaRPr lang="en-US" sz="2800" dirty="0">
              <a:ea typeface="Calibri"/>
              <a:cs typeface="Calibri" panose="020F0502020204030204"/>
            </a:endParaRPr>
          </a:p>
          <a:p>
            <a:pPr marL="349250" lvl="0" indent="-340995" algn="l" rtl="0">
              <a:lnSpc>
                <a:spcPct val="100000"/>
              </a:lnSpc>
              <a:spcBef>
                <a:spcPts val="0"/>
              </a:spcBef>
              <a:spcAft>
                <a:spcPts val="0"/>
              </a:spcAft>
              <a:buClr>
                <a:schemeClr val="tx1">
                  <a:lumMod val="50000"/>
                  <a:lumOff val="50000"/>
                </a:schemeClr>
              </a:buClr>
              <a:buSzPct val="100000"/>
              <a:buChar char="•"/>
            </a:pPr>
            <a:r>
              <a:rPr lang="en-US" sz="2800" b="1" dirty="0">
                <a:latin typeface="Calibri"/>
                <a:ea typeface="Calibri"/>
                <a:cs typeface="Calibri"/>
                <a:sym typeface="Calibri"/>
              </a:rPr>
              <a:t>Set goals</a:t>
            </a:r>
            <a:endParaRPr lang="en-US" sz="2800" dirty="0">
              <a:ea typeface="Calibri"/>
              <a:cs typeface="Calibri" panose="020F0502020204030204"/>
            </a:endParaRPr>
          </a:p>
          <a:p>
            <a:pPr marL="349250" lvl="0" indent="-340995"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Identify and explain teaching strategies to meet goals</a:t>
            </a:r>
            <a:endParaRPr lang="en-US" sz="2800" dirty="0">
              <a:cs typeface="Calibri" panose="020F0502020204030204"/>
            </a:endParaRPr>
          </a:p>
          <a:p>
            <a:pPr marL="349250" lvl="0" indent="-340995"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Provide support until goals are met</a:t>
            </a:r>
            <a:endParaRPr lang="en-US" sz="2800" dirty="0">
              <a:cs typeface="Calibri" panose="020F0502020204030204"/>
            </a:endParaRPr>
          </a:p>
        </p:txBody>
      </p:sp>
    </p:spTree>
    <p:extLst>
      <p:ext uri="{BB962C8B-B14F-4D97-AF65-F5344CB8AC3E}">
        <p14:creationId xmlns:p14="http://schemas.microsoft.com/office/powerpoint/2010/main" val="4113726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AB6F8E-4D88-45E5-95F6-8B5D07FFDA94}">
  <ds:schemaRefs>
    <ds:schemaRef ds:uri="http://purl.org/dc/elements/1.1/"/>
    <ds:schemaRef ds:uri="http://purl.org/dc/dcmitype/"/>
    <ds:schemaRef ds:uri="496a2341-6b8f-451c-ba40-d2260ea7ac3b"/>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83eaff22-c69d-47eb-bce9-d86f52f6888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FA8AF03-AAAF-4753-8CC1-595E186FC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2436</TotalTime>
  <Words>6956</Words>
  <Application>Microsoft Office PowerPoint</Application>
  <PresentationFormat>Widescreen</PresentationFormat>
  <Paragraphs>454</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3, Session 7</vt:lpstr>
      <vt:lpstr>Literacy Coach Domain and Standards: Session 8</vt:lpstr>
      <vt:lpstr>Data Analysis and Interpretation</vt:lpstr>
      <vt:lpstr>PowerPoint Presentation</vt:lpstr>
      <vt:lpstr>PowerPoint Presentation</vt:lpstr>
      <vt:lpstr>Data Analysis and Interpretation</vt:lpstr>
      <vt:lpstr>Data Analysis and Interpretation</vt:lpstr>
      <vt:lpstr>Data Analysis and Interpretation – Activity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115</cp:revision>
  <dcterms:created xsi:type="dcterms:W3CDTF">2023-12-13T15:55:56Z</dcterms:created>
  <dcterms:modified xsi:type="dcterms:W3CDTF">2024-11-12T17:09:37Z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