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301" r:id="rId5"/>
    <p:sldId id="302" r:id="rId6"/>
    <p:sldId id="402" r:id="rId7"/>
    <p:sldId id="273" r:id="rId8"/>
    <p:sldId id="275" r:id="rId9"/>
    <p:sldId id="304" r:id="rId10"/>
    <p:sldId id="334" r:id="rId11"/>
    <p:sldId id="419" r:id="rId12"/>
    <p:sldId id="284" r:id="rId13"/>
    <p:sldId id="383" r:id="rId14"/>
    <p:sldId id="441" r:id="rId15"/>
    <p:sldId id="442" r:id="rId16"/>
    <p:sldId id="443" r:id="rId17"/>
    <p:sldId id="420"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18" r:id="rId49"/>
    <p:sldId id="299" r:id="rId50"/>
    <p:sldId id="30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A333B4-30A6-35E7-CDC0-E5FEB1127E3D}" name="Katrina Notarmaso-Mahoney" initials="KN" userId="S::katrina@excelined.org::543b94d8-a113-4787-a6ad-6203a4f58870" providerId="AD"/>
  <p188:author id="{B242C5BF-98D6-44AA-0145-4AEAB9BB99D9}" name="Sonya Yates" initials="SY" userId="S::sonya@excelined.org::555b4f29-d8dd-44bf-876a-b9d526afb45e" providerId="AD"/>
  <p188:author id="{55A842C4-9099-2C0E-9FA9-0E61D1729E35}" name="Laurie Lee" initials="LL" userId="Laurie Lee" providerId="None"/>
  <p188:author id="{2D766EE5-3A07-15EE-FFE2-4DAE02834998}" name="Kymyona Burk" initials="KB" userId="S::kymyona@excelined.org::347128d6-314b-493c-a7a3-dba4bf3c9a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CC"/>
    <a:srgbClr val="DBBBE3"/>
    <a:srgbClr val="E6F2F5"/>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99" autoAdjust="0"/>
    <p:restoredTop sz="75500" autoAdjust="0"/>
  </p:normalViewPr>
  <p:slideViewPr>
    <p:cSldViewPr snapToGrid="0">
      <p:cViewPr varScale="1">
        <p:scale>
          <a:sx n="124" d="100"/>
          <a:sy n="124" d="100"/>
        </p:scale>
        <p:origin x="15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Vinson" userId="4d9785c4-bc8c-44b8-a745-b1e3ed407221" providerId="ADAL" clId="{A6A7ECCE-F1F6-4F77-A0DB-DE5C515BBD0D}"/>
    <pc:docChg chg="undo custSel modSld">
      <pc:chgData name="Jacob Vinson" userId="4d9785c4-bc8c-44b8-a745-b1e3ed407221" providerId="ADAL" clId="{A6A7ECCE-F1F6-4F77-A0DB-DE5C515BBD0D}" dt="2024-11-12T17:50:03.953" v="93" actId="478"/>
      <pc:docMkLst>
        <pc:docMk/>
      </pc:docMkLst>
      <pc:sldChg chg="modSp mod">
        <pc:chgData name="Jacob Vinson" userId="4d9785c4-bc8c-44b8-a745-b1e3ed407221" providerId="ADAL" clId="{A6A7ECCE-F1F6-4F77-A0DB-DE5C515BBD0D}" dt="2024-11-12T17:18:20.440" v="2" actId="20577"/>
        <pc:sldMkLst>
          <pc:docMk/>
          <pc:sldMk cId="1756437227" sldId="273"/>
        </pc:sldMkLst>
        <pc:spChg chg="mod">
          <ac:chgData name="Jacob Vinson" userId="4d9785c4-bc8c-44b8-a745-b1e3ed407221" providerId="ADAL" clId="{A6A7ECCE-F1F6-4F77-A0DB-DE5C515BBD0D}" dt="2024-11-12T17:18:20.440" v="2" actId="20577"/>
          <ac:spMkLst>
            <pc:docMk/>
            <pc:sldMk cId="1756437227" sldId="273"/>
            <ac:spMk id="2" creationId="{0F5D6A51-1884-718A-F6D6-54F874904F57}"/>
          </ac:spMkLst>
        </pc:spChg>
      </pc:sldChg>
      <pc:sldChg chg="delSp mod">
        <pc:chgData name="Jacob Vinson" userId="4d9785c4-bc8c-44b8-a745-b1e3ed407221" providerId="ADAL" clId="{A6A7ECCE-F1F6-4F77-A0DB-DE5C515BBD0D}" dt="2024-11-12T17:50:03.953" v="93" actId="478"/>
        <pc:sldMkLst>
          <pc:docMk/>
          <pc:sldMk cId="1187607109" sldId="299"/>
        </pc:sldMkLst>
        <pc:picChg chg="del">
          <ac:chgData name="Jacob Vinson" userId="4d9785c4-bc8c-44b8-a745-b1e3ed407221" providerId="ADAL" clId="{A6A7ECCE-F1F6-4F77-A0DB-DE5C515BBD0D}" dt="2024-11-12T17:50:03.953" v="93" actId="478"/>
          <ac:picMkLst>
            <pc:docMk/>
            <pc:sldMk cId="1187607109" sldId="299"/>
            <ac:picMk id="12" creationId="{E6541319-6A77-4C44-DCCC-A71C6B72C750}"/>
          </ac:picMkLst>
        </pc:picChg>
      </pc:sldChg>
      <pc:sldChg chg="modSp mod">
        <pc:chgData name="Jacob Vinson" userId="4d9785c4-bc8c-44b8-a745-b1e3ed407221" providerId="ADAL" clId="{A6A7ECCE-F1F6-4F77-A0DB-DE5C515BBD0D}" dt="2024-11-12T17:19:49.444" v="53" actId="20577"/>
        <pc:sldMkLst>
          <pc:docMk/>
          <pc:sldMk cId="3711401692" sldId="304"/>
        </pc:sldMkLst>
        <pc:spChg chg="mod">
          <ac:chgData name="Jacob Vinson" userId="4d9785c4-bc8c-44b8-a745-b1e3ed407221" providerId="ADAL" clId="{A6A7ECCE-F1F6-4F77-A0DB-DE5C515BBD0D}" dt="2024-11-12T17:19:49.444" v="53" actId="20577"/>
          <ac:spMkLst>
            <pc:docMk/>
            <pc:sldMk cId="3711401692" sldId="304"/>
            <ac:spMk id="11" creationId="{6E7BE270-DD36-352D-7651-29E8097F1351}"/>
          </ac:spMkLst>
        </pc:spChg>
      </pc:sldChg>
      <pc:sldChg chg="modSp mod">
        <pc:chgData name="Jacob Vinson" userId="4d9785c4-bc8c-44b8-a745-b1e3ed407221" providerId="ADAL" clId="{A6A7ECCE-F1F6-4F77-A0DB-DE5C515BBD0D}" dt="2024-11-12T17:20:36.006" v="70" actId="255"/>
        <pc:sldMkLst>
          <pc:docMk/>
          <pc:sldMk cId="1266081632" sldId="334"/>
        </pc:sldMkLst>
        <pc:spChg chg="mod">
          <ac:chgData name="Jacob Vinson" userId="4d9785c4-bc8c-44b8-a745-b1e3ed407221" providerId="ADAL" clId="{A6A7ECCE-F1F6-4F77-A0DB-DE5C515BBD0D}" dt="2024-11-12T17:20:36.006" v="70" actId="255"/>
          <ac:spMkLst>
            <pc:docMk/>
            <pc:sldMk cId="1266081632" sldId="334"/>
            <ac:spMk id="2" creationId="{9774401E-5385-8F79-7515-E0E7CA574DAC}"/>
          </ac:spMkLst>
        </pc:spChg>
      </pc:sldChg>
      <pc:sldChg chg="modSp mod">
        <pc:chgData name="Jacob Vinson" userId="4d9785c4-bc8c-44b8-a745-b1e3ed407221" providerId="ADAL" clId="{A6A7ECCE-F1F6-4F77-A0DB-DE5C515BBD0D}" dt="2024-11-12T17:18:12.608" v="1" actId="20577"/>
        <pc:sldMkLst>
          <pc:docMk/>
          <pc:sldMk cId="764071959" sldId="402"/>
        </pc:sldMkLst>
        <pc:graphicFrameChg chg="modGraphic">
          <ac:chgData name="Jacob Vinson" userId="4d9785c4-bc8c-44b8-a745-b1e3ed407221" providerId="ADAL" clId="{A6A7ECCE-F1F6-4F77-A0DB-DE5C515BBD0D}" dt="2024-11-12T17:18:12.608" v="1" actId="20577"/>
          <ac:graphicFrameMkLst>
            <pc:docMk/>
            <pc:sldMk cId="764071959" sldId="402"/>
            <ac:graphicFrameMk id="2" creationId="{5AF1CD50-55AE-C206-3354-BE13C81FF800}"/>
          </ac:graphicFrameMkLst>
        </pc:graphicFrameChg>
      </pc:sldChg>
      <pc:sldChg chg="modSp mod">
        <pc:chgData name="Jacob Vinson" userId="4d9785c4-bc8c-44b8-a745-b1e3ed407221" providerId="ADAL" clId="{A6A7ECCE-F1F6-4F77-A0DB-DE5C515BBD0D}" dt="2024-11-12T17:26:14.548" v="71" actId="20577"/>
        <pc:sldMkLst>
          <pc:docMk/>
          <pc:sldMk cId="2532374958" sldId="420"/>
        </pc:sldMkLst>
        <pc:spChg chg="mod">
          <ac:chgData name="Jacob Vinson" userId="4d9785c4-bc8c-44b8-a745-b1e3ed407221" providerId="ADAL" clId="{A6A7ECCE-F1F6-4F77-A0DB-DE5C515BBD0D}" dt="2024-11-12T17:26:14.548" v="71" actId="20577"/>
          <ac:spMkLst>
            <pc:docMk/>
            <pc:sldMk cId="2532374958" sldId="420"/>
            <ac:spMk id="11" creationId="{FCFACF7C-0F26-7012-D693-404FCD8AEDBC}"/>
          </ac:spMkLst>
        </pc:spChg>
      </pc:sldChg>
      <pc:sldChg chg="modSp mod">
        <pc:chgData name="Jacob Vinson" userId="4d9785c4-bc8c-44b8-a745-b1e3ed407221" providerId="ADAL" clId="{A6A7ECCE-F1F6-4F77-A0DB-DE5C515BBD0D}" dt="2024-11-12T17:28:13.158" v="73" actId="20577"/>
        <pc:sldMkLst>
          <pc:docMk/>
          <pc:sldMk cId="1340032530" sldId="444"/>
        </pc:sldMkLst>
        <pc:spChg chg="mod">
          <ac:chgData name="Jacob Vinson" userId="4d9785c4-bc8c-44b8-a745-b1e3ed407221" providerId="ADAL" clId="{A6A7ECCE-F1F6-4F77-A0DB-DE5C515BBD0D}" dt="2024-11-12T17:28:13.158" v="73" actId="20577"/>
          <ac:spMkLst>
            <pc:docMk/>
            <pc:sldMk cId="1340032530" sldId="444"/>
            <ac:spMk id="11" creationId="{57292261-7038-89A4-9615-80850EC1313D}"/>
          </ac:spMkLst>
        </pc:spChg>
      </pc:sldChg>
      <pc:sldChg chg="modSp mod">
        <pc:chgData name="Jacob Vinson" userId="4d9785c4-bc8c-44b8-a745-b1e3ed407221" providerId="ADAL" clId="{A6A7ECCE-F1F6-4F77-A0DB-DE5C515BBD0D}" dt="2024-11-12T17:29:28.766" v="74" actId="20577"/>
        <pc:sldMkLst>
          <pc:docMk/>
          <pc:sldMk cId="1968356860" sldId="446"/>
        </pc:sldMkLst>
        <pc:spChg chg="mod">
          <ac:chgData name="Jacob Vinson" userId="4d9785c4-bc8c-44b8-a745-b1e3ed407221" providerId="ADAL" clId="{A6A7ECCE-F1F6-4F77-A0DB-DE5C515BBD0D}" dt="2024-11-12T17:29:28.766" v="74" actId="20577"/>
          <ac:spMkLst>
            <pc:docMk/>
            <pc:sldMk cId="1968356860" sldId="446"/>
            <ac:spMk id="11" creationId="{ACE37AEF-3D3F-8C07-5CC4-D57AFB89DA7B}"/>
          </ac:spMkLst>
        </pc:spChg>
      </pc:sldChg>
      <pc:sldChg chg="modSp mod">
        <pc:chgData name="Jacob Vinson" userId="4d9785c4-bc8c-44b8-a745-b1e3ed407221" providerId="ADAL" clId="{A6A7ECCE-F1F6-4F77-A0DB-DE5C515BBD0D}" dt="2024-11-12T17:31:52.755" v="86" actId="113"/>
        <pc:sldMkLst>
          <pc:docMk/>
          <pc:sldMk cId="1517857567" sldId="447"/>
        </pc:sldMkLst>
        <pc:spChg chg="mod">
          <ac:chgData name="Jacob Vinson" userId="4d9785c4-bc8c-44b8-a745-b1e3ed407221" providerId="ADAL" clId="{A6A7ECCE-F1F6-4F77-A0DB-DE5C515BBD0D}" dt="2024-11-12T17:31:52.755" v="86" actId="113"/>
          <ac:spMkLst>
            <pc:docMk/>
            <pc:sldMk cId="1517857567" sldId="447"/>
            <ac:spMk id="11" creationId="{3F666303-4196-44E4-0BDE-62E66A443A57}"/>
          </ac:spMkLst>
        </pc:spChg>
      </pc:sldChg>
      <pc:sldChg chg="modSp mod">
        <pc:chgData name="Jacob Vinson" userId="4d9785c4-bc8c-44b8-a745-b1e3ed407221" providerId="ADAL" clId="{A6A7ECCE-F1F6-4F77-A0DB-DE5C515BBD0D}" dt="2024-11-12T17:42:02.156" v="91" actId="20577"/>
        <pc:sldMkLst>
          <pc:docMk/>
          <pc:sldMk cId="1218224878" sldId="464"/>
        </pc:sldMkLst>
        <pc:spChg chg="mod">
          <ac:chgData name="Jacob Vinson" userId="4d9785c4-bc8c-44b8-a745-b1e3ed407221" providerId="ADAL" clId="{A6A7ECCE-F1F6-4F77-A0DB-DE5C515BBD0D}" dt="2024-11-12T17:42:02.156" v="91" actId="20577"/>
          <ac:spMkLst>
            <pc:docMk/>
            <pc:sldMk cId="1218224878" sldId="464"/>
            <ac:spMk id="11" creationId="{A4B94718-966C-9A2A-03CF-6EE84945B30A}"/>
          </ac:spMkLst>
        </pc:spChg>
      </pc:sldChg>
      <pc:sldChg chg="modSp mod">
        <pc:chgData name="Jacob Vinson" userId="4d9785c4-bc8c-44b8-a745-b1e3ed407221" providerId="ADAL" clId="{A6A7ECCE-F1F6-4F77-A0DB-DE5C515BBD0D}" dt="2024-11-12T17:47:39.379" v="92" actId="20577"/>
        <pc:sldMkLst>
          <pc:docMk/>
          <pc:sldMk cId="1546207259" sldId="468"/>
        </pc:sldMkLst>
        <pc:spChg chg="mod">
          <ac:chgData name="Jacob Vinson" userId="4d9785c4-bc8c-44b8-a745-b1e3ed407221" providerId="ADAL" clId="{A6A7ECCE-F1F6-4F77-A0DB-DE5C515BBD0D}" dt="2024-11-12T17:47:39.379" v="92" actId="20577"/>
          <ac:spMkLst>
            <pc:docMk/>
            <pc:sldMk cId="1546207259" sldId="468"/>
            <ac:spMk id="11" creationId="{3CDC2817-98C9-E6C2-2C55-4E0AAD8A8C53}"/>
          </ac:spMkLst>
        </pc:spChg>
      </pc:sldChg>
    </pc:docChg>
  </pc:docChgLst>
  <pc:docChgLst>
    <pc:chgData name="Kevin Smith" userId="f02b7fb0-fdf1-4cca-a478-0caecbfd7073" providerId="ADAL" clId="{85F59598-9F1E-4CC1-A683-E7F1F3AB9EDE}"/>
    <pc:docChg chg="modSld">
      <pc:chgData name="Kevin Smith" userId="f02b7fb0-fdf1-4cca-a478-0caecbfd7073" providerId="ADAL" clId="{85F59598-9F1E-4CC1-A683-E7F1F3AB9EDE}" dt="2024-04-25T14:46:50.138" v="273" actId="20577"/>
      <pc:docMkLst>
        <pc:docMk/>
      </pc:docMkLst>
      <pc:sldChg chg="modSp mod">
        <pc:chgData name="Kevin Smith" userId="f02b7fb0-fdf1-4cca-a478-0caecbfd7073" providerId="ADAL" clId="{85F59598-9F1E-4CC1-A683-E7F1F3AB9EDE}" dt="2024-04-25T14:44:59.132" v="30" actId="20577"/>
        <pc:sldMkLst>
          <pc:docMk/>
          <pc:sldMk cId="1819802109" sldId="275"/>
        </pc:sldMkLst>
        <pc:spChg chg="mod">
          <ac:chgData name="Kevin Smith" userId="f02b7fb0-fdf1-4cca-a478-0caecbfd7073" providerId="ADAL" clId="{85F59598-9F1E-4CC1-A683-E7F1F3AB9EDE}" dt="2024-04-25T14:44:59.132" v="30" actId="20577"/>
          <ac:spMkLst>
            <pc:docMk/>
            <pc:sldMk cId="1819802109" sldId="275"/>
            <ac:spMk id="11" creationId="{6E7BE270-DD36-352D-7651-29E8097F1351}"/>
          </ac:spMkLst>
        </pc:spChg>
      </pc:sldChg>
      <pc:sldChg chg="modNotesTx">
        <pc:chgData name="Kevin Smith" userId="f02b7fb0-fdf1-4cca-a478-0caecbfd7073" providerId="ADAL" clId="{85F59598-9F1E-4CC1-A683-E7F1F3AB9EDE}" dt="2024-04-25T14:45:29.951" v="121" actId="20577"/>
        <pc:sldMkLst>
          <pc:docMk/>
          <pc:sldMk cId="3386655699" sldId="383"/>
        </pc:sldMkLst>
      </pc:sldChg>
      <pc:sldChg chg="modSp mod modNotesTx">
        <pc:chgData name="Kevin Smith" userId="f02b7fb0-fdf1-4cca-a478-0caecbfd7073" providerId="ADAL" clId="{85F59598-9F1E-4CC1-A683-E7F1F3AB9EDE}" dt="2024-04-25T14:46:50.138" v="273" actId="20577"/>
        <pc:sldMkLst>
          <pc:docMk/>
          <pc:sldMk cId="764071959" sldId="402"/>
        </pc:sldMkLst>
        <pc:spChg chg="mod">
          <ac:chgData name="Kevin Smith" userId="f02b7fb0-fdf1-4cca-a478-0caecbfd7073" providerId="ADAL" clId="{85F59598-9F1E-4CC1-A683-E7F1F3AB9EDE}" dt="2024-04-25T14:46:42.433" v="267" actId="20577"/>
          <ac:spMkLst>
            <pc:docMk/>
            <pc:sldMk cId="764071959" sldId="402"/>
            <ac:spMk id="5" creationId="{4409B59F-4B6A-333C-9247-9D3F67C04C61}"/>
          </ac:spMkLst>
        </pc:spChg>
      </pc:sldChg>
      <pc:sldChg chg="modNotesTx">
        <pc:chgData name="Kevin Smith" userId="f02b7fb0-fdf1-4cca-a478-0caecbfd7073" providerId="ADAL" clId="{85F59598-9F1E-4CC1-A683-E7F1F3AB9EDE}" dt="2024-04-25T14:45:07.915" v="59" actId="20577"/>
        <pc:sldMkLst>
          <pc:docMk/>
          <pc:sldMk cId="1248510236" sldId="419"/>
        </pc:sldMkLst>
      </pc:sldChg>
      <pc:sldChg chg="modNotesTx">
        <pc:chgData name="Kevin Smith" userId="f02b7fb0-fdf1-4cca-a478-0caecbfd7073" providerId="ADAL" clId="{85F59598-9F1E-4CC1-A683-E7F1F3AB9EDE}" dt="2024-04-25T14:45:48.116" v="179" actId="20577"/>
        <pc:sldMkLst>
          <pc:docMk/>
          <pc:sldMk cId="1390805502" sldId="460"/>
        </pc:sldMkLst>
      </pc:sldChg>
      <pc:sldChg chg="modNotesTx">
        <pc:chgData name="Kevin Smith" userId="f02b7fb0-fdf1-4cca-a478-0caecbfd7073" providerId="ADAL" clId="{85F59598-9F1E-4CC1-A683-E7F1F3AB9EDE}" dt="2024-04-25T14:45:58.791" v="216" actId="20577"/>
        <pc:sldMkLst>
          <pc:docMk/>
          <pc:sldMk cId="1417413673" sldId="473"/>
        </pc:sldMkLst>
      </pc:sldChg>
      <pc:sldChg chg="modNotesTx">
        <pc:chgData name="Kevin Smith" userId="f02b7fb0-fdf1-4cca-a478-0caecbfd7073" providerId="ADAL" clId="{85F59598-9F1E-4CC1-A683-E7F1F3AB9EDE}" dt="2024-04-25T14:46:07.929" v="245" actId="20577"/>
        <pc:sldMkLst>
          <pc:docMk/>
          <pc:sldMk cId="1135870196" sldId="474"/>
        </pc:sldMkLst>
      </pc:sldChg>
    </pc:docChg>
  </pc:docChgLst>
  <pc:docChgLst>
    <pc:chgData name="Jacob Vinson" userId="4d9785c4-bc8c-44b8-a745-b1e3ed407221" providerId="ADAL" clId="{19DA995C-251B-4F2B-A113-4589FBC84B76}"/>
    <pc:docChg chg="modSld">
      <pc:chgData name="Jacob Vinson" userId="4d9785c4-bc8c-44b8-a745-b1e3ed407221" providerId="ADAL" clId="{19DA995C-251B-4F2B-A113-4589FBC84B76}" dt="2024-07-02T17:40:03.085" v="2" actId="255"/>
      <pc:docMkLst>
        <pc:docMk/>
      </pc:docMkLst>
      <pc:sldChg chg="modSp mod">
        <pc:chgData name="Jacob Vinson" userId="4d9785c4-bc8c-44b8-a745-b1e3ed407221" providerId="ADAL" clId="{19DA995C-251B-4F2B-A113-4589FBC84B76}" dt="2024-07-02T17:40:03.085" v="2" actId="255"/>
        <pc:sldMkLst>
          <pc:docMk/>
          <pc:sldMk cId="1409175553" sldId="302"/>
        </pc:sldMkLst>
        <pc:graphicFrameChg chg="modGraphic">
          <ac:chgData name="Jacob Vinson" userId="4d9785c4-bc8c-44b8-a745-b1e3ed407221" providerId="ADAL" clId="{19DA995C-251B-4F2B-A113-4589FBC84B76}" dt="2024-07-02T17:40:03.085" v="2" actId="255"/>
          <ac:graphicFrameMkLst>
            <pc:docMk/>
            <pc:sldMk cId="1409175553" sldId="302"/>
            <ac:graphicFrameMk id="7" creationId="{FD13B1F1-01C8-C3C0-EDE8-FD6CBBCC5D3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Fundamentals of Literacy Coaching Professional Development Modules – Session 9: Developing and Implementing a Professional Learning Action Plan and Evaluating School, Teacher, and Student outcomes.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This entire workbook is included as a resource for you. You may choose to provide it to your participants, or only provide the handouts.</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i="0" dirty="0"/>
              <a:t>In Session 6 we introduced the ADDIE Model and needs assessments to you, as well as the professional learning standards for Florida. Your Bridge to Practice project for Module 2 was to complete an ADDIE model using theory for evidence-based practice in professional development. This provided you with a foundation for creating an actual professional learning action plan. The professional learning action plan you will develop for this module will put that theory into practice. You may wish to review that model when we get to the Bridge to Practice project for Module 3, which requires you to develop a professional learning action plan based on data. </a:t>
            </a:r>
            <a:r>
              <a:rPr lang="en-US" b="0" dirty="0"/>
              <a:t>For the content of this module, we will be using sections from the tool </a:t>
            </a:r>
            <a:r>
              <a:rPr lang="en-US" b="1" dirty="0"/>
              <a:t>Professional Learning Plans: A Workbook for States, Districts, and Schools</a:t>
            </a:r>
            <a:r>
              <a:rPr lang="en-US" b="0" dirty="0"/>
              <a:t> that was authored by Joellen Killion </a:t>
            </a:r>
            <a:r>
              <a:rPr lang="en-US" b="0" i="0" dirty="0"/>
              <a:t>to help us examine content, learning designs, implementation support, and evaluation of professional learning. This aligns with the ADDIE model and the professional learning standards, and also provides us with an explicit and systematic process for developing our professional learning action plans. Handouts for this session have been created from this resource. The entire resource is availab</a:t>
            </a:r>
            <a:r>
              <a:rPr lang="en-US" dirty="0"/>
              <a:t>le in the facilitator’s materials for this session.</a:t>
            </a:r>
            <a:endParaRPr lang="en-US" b="1" i="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310561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7296-058D-4D1A-B583-FA6F4D539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8DA9B-9510-26EF-2F2C-E9B8A3AF7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EA047-6363-319E-96D3-77680CCE71E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You see on your screen a seven-step process for planning professional learning included in the document by Killion. The steps probably seem familiar – they address the topics in the ADDIE model and in the Florida professional learning standards. They are also included in most state, school system, and school improvement planning processes. Improvement plans and professional learning action plan models complement one another and should be nested together. Professional learning is a primary means for improving schools. Improvement plans identify student learning goals; professional learning plans identify what educators learn to achieve those goals.</a:t>
            </a:r>
            <a:endParaRPr lang="en-US" b="1" dirty="0"/>
          </a:p>
          <a:p>
            <a:endParaRPr lang="en-US" dirty="0"/>
          </a:p>
        </p:txBody>
      </p:sp>
      <p:sp>
        <p:nvSpPr>
          <p:cNvPr id="4" name="Slide Number Placeholder 3">
            <a:extLst>
              <a:ext uri="{FF2B5EF4-FFF2-40B4-BE49-F238E27FC236}">
                <a16:creationId xmlns:a16="http://schemas.microsoft.com/office/drawing/2014/main" id="{686C824F-C18D-55D3-2A06-CAEE186F418B}"/>
              </a:ext>
            </a:extLst>
          </p:cNvPr>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292450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C261C-F475-10C4-50BF-ED2480C54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C9288-2316-2F06-4859-C399F4FAD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C11A7-0FD2-BA4C-DFE7-C222EB935CB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These are the first three steps that were included in the model on the preceding slide. Here you see some of the tasks that are required to ensure that each step is completed. During today’s session we will be building a professional learning action plan based on the data we analyzed and interpreted in Session 8. </a:t>
            </a:r>
            <a:r>
              <a:rPr lang="en-US" dirty="0"/>
              <a:t>Handout 1</a:t>
            </a:r>
            <a:r>
              <a:rPr lang="en-US" b="1" dirty="0"/>
              <a:t> </a:t>
            </a:r>
            <a:r>
              <a:rPr lang="en-US" b="0" dirty="0"/>
              <a:t>includes all six steps so you can document the completion of tasks and steps throughout our time together.</a:t>
            </a:r>
          </a:p>
          <a:p>
            <a:endParaRPr lang="en-US" dirty="0"/>
          </a:p>
        </p:txBody>
      </p:sp>
      <p:sp>
        <p:nvSpPr>
          <p:cNvPr id="4" name="Slide Number Placeholder 3">
            <a:extLst>
              <a:ext uri="{FF2B5EF4-FFF2-40B4-BE49-F238E27FC236}">
                <a16:creationId xmlns:a16="http://schemas.microsoft.com/office/drawing/2014/main" id="{CC403E3B-87CC-22BC-3DC2-C2489D4C0E10}"/>
              </a:ext>
            </a:extLst>
          </p:cNvPr>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568312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D9DC0-8864-1414-72A8-C217A6D4A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5FFB5-773D-D636-861C-5A2A99467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B6EA6-591D-52C4-F84E-8469E27023D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Here are the remaining steps from the model. We’ll talk about “SMART” objectives and the meaning of “KASABs” when we get to those steps.</a:t>
            </a:r>
            <a:endParaRPr lang="en-US" b="1" dirty="0"/>
          </a:p>
          <a:p>
            <a:endParaRPr lang="en-US" dirty="0"/>
          </a:p>
        </p:txBody>
      </p:sp>
      <p:sp>
        <p:nvSpPr>
          <p:cNvPr id="4" name="Slide Number Placeholder 3">
            <a:extLst>
              <a:ext uri="{FF2B5EF4-FFF2-40B4-BE49-F238E27FC236}">
                <a16:creationId xmlns:a16="http://schemas.microsoft.com/office/drawing/2014/main" id="{AD0489F9-1CB1-1BAF-538E-F0DAFACDBCBD}"/>
              </a:ext>
            </a:extLst>
          </p:cNvPr>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278176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36B7-C02A-5A02-DCD3-09E2E44DF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93F39-EEDF-17E5-ED29-60FF713A2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EA43D-CB06-1C64-10CA-BE063D3DC9C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Allow about 5 minutes for this activity.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We will be using these two handouts throughout our session.</a:t>
            </a:r>
            <a:endParaRPr lang="en-US" b="1" dirty="0"/>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C0459E91-1BCA-695D-5364-12FC6BC474DE}"/>
              </a:ext>
            </a:extLst>
          </p:cNvPr>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341685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DD1A8-5E85-166B-B524-4F574549A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39FCA-AB13-D826-AEB2-21309FC76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0C20F-43CA-8932-7052-B32FDD914F5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Allow about 10 minutes for this activity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Let’s take a few minutes to remind ourselves about how we analyzed and interpreted data from Sunshine Middle School, a fictitious middle school in Florida, in Session 8. Review the protocol we used to help us analyze and interpret the data – you see that there is a section calling for us to create an action plan. We will address that during this session. In your small groups, review the notes that you took as you worked through the protocol in Session 8, and then peruse the data from Sunshine Middle School. We’ll use this as we work through the process of creating a professional learning action plan during this session and then discuss the implementation and evaluation of the plan. </a:t>
            </a:r>
            <a:endParaRPr lang="en-US" b="1" dirty="0"/>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8746D88C-4937-815C-C7FC-85B5FE4358A1}"/>
              </a:ext>
            </a:extLst>
          </p:cNvPr>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344157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4522-9974-832B-A61F-3F1D1FD61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2F3E1-4A00-EA16-9C17-39770E96E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19D6E-0698-4A51-8825-2DEB35E4BB2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Allow 7 minutes for this activity.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Handout 1</a:t>
            </a:r>
            <a:r>
              <a:rPr lang="en-US" b="0" dirty="0"/>
              <a:t> is the list of the six steps we reviewed along with the tasks necessary to complete them. </a:t>
            </a:r>
            <a:r>
              <a:rPr lang="en-US" b="1" dirty="0"/>
              <a:t>Handout 2</a:t>
            </a:r>
            <a:r>
              <a:rPr lang="en-US" dirty="0"/>
              <a:t> contains a list of the core elements of a professional learning action plan along with an explanation of those elements. </a:t>
            </a:r>
            <a:r>
              <a:rPr lang="en-US" b="0" dirty="0"/>
              <a:t> Place a checkmark or highlight each task that has been completed by the work you did in Session 8 when you completed the protocol to analyze and interpret Sunshine Middle School data. We should be able to deem Step 1 completed – so place a check beside that step.</a:t>
            </a: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2F88D0A7-83C8-1C11-6200-3ED5FFA8F986}"/>
              </a:ext>
            </a:extLst>
          </p:cNvPr>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242895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9CF9E-EB28-6BC0-1F94-926334C81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865C2-05C9-0660-EEBD-7262D8F66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9F5D8-4468-2C50-EE10-33872DCA5AF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Allow 7 minutes for this activity. </a:t>
            </a:r>
            <a:r>
              <a:rPr lang="en-US" b="0" dirty="0"/>
              <a:t>Ask for two or three groups to share their SMART goals. If you have more groups, you probably don’t want to take the time for all groups to share out.</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Our area of focus is improving student vocabulary in order to increase the comprehension skills of students. As a reminder, a SMART goal is one that is specific, measurable, achievable, relevant, and time-bound. In your small groups, develop a SMART goal and be ready to share with the whole group.</a:t>
            </a: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0EF26F37-E397-CB64-D907-D87D70018F95}"/>
              </a:ext>
            </a:extLst>
          </p:cNvPr>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323338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B47BC-90B3-7B4C-394D-2B34F80A7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FB21D-24E3-6AF2-A7A2-7B8EFFC6C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5F706-35CA-69E2-CFB7-16D6DFFF1F33}"/>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Allow 7 minutes for this activity. Refer participants to </a:t>
            </a:r>
            <a:r>
              <a:rPr lang="en-US" b="1" dirty="0"/>
              <a:t>Handout 7</a:t>
            </a:r>
            <a:r>
              <a:rPr lang="en-US" dirty="0"/>
              <a: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Recommendation 1 in this practice guide contains information related to teaching vocabulary. Practice guides like this one are released by the What Works Clearinghouse after a panel of experts has reviewed quality studies and developed recommendations for practitioners to implement in their classrooms. Levels of evidence are also established by the panel, based on the types and number of studies that have been conducted. We’ll delve more deeply into practice guides in Session 10. For now, Recommendation 1: Provide explicit vocabulary instruction (in the adolescent literacy practice guide), has a strong level of evidence as a classroom practice for adolescents. When you develop your professional learning action plan, you will want to look at documents like this when you consider the content of the professional learning activities you provide your teachers. Since this session is building your knowledge and allowing opportunity for practice, we will not look at additional research, but you will want to look at multiple studies and evidence when you select your content.</a:t>
            </a:r>
            <a:endParaRPr lang="en-US" b="1" dirty="0"/>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3F3E3B2F-571E-C104-AD04-1ABA745635D3}"/>
              </a:ext>
            </a:extLst>
          </p:cNvPr>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124479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73C1A-9C74-C43B-5449-FADE0B88B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0B578-00B0-03EB-35AC-113B0EBEE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43189-3DF6-310F-EAD4-5618C6C7E82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Allow 7 minutes for this activity.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dirty="0"/>
              <a:t>In order to help students meet their goals, we need goals for teachers that are aligned. Now you are going to write one SMART goal for your teachers. In addition, you read about KASABs on Handout 5. With your group create one goal that addresses just ONE of the KASAB areas. For example, you may choose to write a goal that addresses attitudes…or you may choose to write a goal that addresses skills. You can choose any one of the KASAB areas. We will not take time to develop a logic model at this point. We will do that when we talk about Step 6.</a:t>
            </a: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B692DC75-17C6-BE7E-1E61-0BC0A2CFB572}"/>
              </a:ext>
            </a:extLst>
          </p:cNvPr>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157324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Fundamentals of Literacy Coaching 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Fundamentals of Literacy Coaching PD Guide</a:t>
            </a:r>
            <a:r>
              <a:rPr lang="en-US" dirty="0">
                <a:solidFill>
                  <a:schemeClr val="dk1"/>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C77D3-4D8F-7F82-75DE-69A3E250B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CB4D9-7DBA-BD52-1489-2AFE38A36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B2E30-78B4-11B6-1C07-271CE1BBFD86}"/>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Review the slide.</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SAY </a:t>
            </a:r>
            <a:r>
              <a:rPr lang="en-US" b="0" dirty="0"/>
              <a:t>Session 6 emphasized the importance of selecting and applying appropriate methods for coaching and providing professional learning opportunities. This is an important part of your professional learning action plan.</a:t>
            </a: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4036E4C9-8ED2-4EAF-3282-69409E681DF2}"/>
              </a:ext>
            </a:extLst>
          </p:cNvPr>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284999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DE8B7-A080-80C9-D863-02211DC66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0D047-CCF6-0162-2D02-F0AAA1767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2812B-F302-8C8A-A8B5-2BD19859E18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five minutes for this discussion.</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This chart provides us with some important information to consider as we select professional learning designs. In your small groups, discuss some of the implications of the information you see here. Be ready to share with the whole group. You may recall seeing similar charts in Session 1 and again in Session </a:t>
            </a:r>
            <a:r>
              <a:rPr lang="en-US" dirty="0"/>
              <a:t>6</a:t>
            </a:r>
            <a:r>
              <a:rPr lang="en-US" b="0" dirty="0"/>
              <a:t>.</a:t>
            </a:r>
            <a:endParaRPr lang="en-US" b="1" dirty="0"/>
          </a:p>
          <a:p>
            <a:endParaRPr lang="en-US" dirty="0"/>
          </a:p>
        </p:txBody>
      </p:sp>
      <p:sp>
        <p:nvSpPr>
          <p:cNvPr id="4" name="Slide Number Placeholder 3">
            <a:extLst>
              <a:ext uri="{FF2B5EF4-FFF2-40B4-BE49-F238E27FC236}">
                <a16:creationId xmlns:a16="http://schemas.microsoft.com/office/drawing/2014/main" id="{883B9DCC-DCC1-C812-A5E1-CF71DC5C0BD2}"/>
              </a:ext>
            </a:extLst>
          </p:cNvPr>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3904944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0FA8C-14D8-4F88-09BF-DE3768A62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7650E-36E0-BBB7-3295-8F84FB378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ACB57-FDD3-47AD-2A4C-571EE5E40D9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professional learning design that you select requires a good deal of thought because you will be investing time and resources. In some cases, teachers may be ready to pursue much of their learning on their own or with other teachers, and you may just need to check in with them. In other cases, teachers may need the opportunity to participate in structured learning opportunities, where significant knowledge-building occurs accompanied by embedded coaching. You may not be familiar with “tuning protocol.” This is a flexible critique protocol used to gather focused feedback that can aid planning. There are a variety of different formats of tuning protocols, and these tools have been in existence for several decades. You will read more about tuning protocols in your self study after this session. All of these professional learning processes on your screen are evidence-based – how would you decide which would be most appropriate to include in your professional learning action plan? Check off Step 5 on Handout </a:t>
            </a:r>
            <a:r>
              <a:rPr lang="en-US" dirty="0"/>
              <a:t>1</a:t>
            </a:r>
            <a:r>
              <a:rPr lang="en-US" b="0" dirty="0"/>
              <a:t> to reflect that we have thought about this step.</a:t>
            </a:r>
            <a:endParaRPr lang="en-US" dirty="0"/>
          </a:p>
          <a:p>
            <a:endParaRPr lang="en-US" dirty="0"/>
          </a:p>
        </p:txBody>
      </p:sp>
      <p:sp>
        <p:nvSpPr>
          <p:cNvPr id="4" name="Slide Number Placeholder 3">
            <a:extLst>
              <a:ext uri="{FF2B5EF4-FFF2-40B4-BE49-F238E27FC236}">
                <a16:creationId xmlns:a16="http://schemas.microsoft.com/office/drawing/2014/main" id="{155E221F-6FBD-C4C9-3742-D49EBEFD8F85}"/>
              </a:ext>
            </a:extLst>
          </p:cNvPr>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369176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A8436-622E-FCD5-EA08-1B14DB4A0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DB554-A4D6-71FE-BFB8-AF68D3C26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E59E3-3C02-ACB2-68DA-64590AEC477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5 minutes for this activity</a:t>
            </a:r>
            <a:endParaRPr lang="en-US"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sz="1200" b="0" i="0" u="none" strike="noStrike" cap="none" dirty="0">
                <a:solidFill>
                  <a:schemeClr val="dk1"/>
                </a:solidFill>
                <a:latin typeface="Calibri"/>
                <a:ea typeface="Calibri"/>
                <a:cs typeface="Calibri"/>
                <a:sym typeface="Calibri"/>
              </a:rPr>
              <a:t>Planning the actual strategic approach to professional learning requires attention to a long-term view of learning, continuous differentiated support for implementation, and formative and summative assessments of the application and impact of professional learning. Not all types of professional learning will generate positive results for educators and students. That is, some types of professional learning may show little or no positive effect primarily because the professional learning plans are insufficient to produce deep learning and sustain implementation. In addition, many professional learning plans fail to acknowledge that learners differ in what they need to learn and where and how they will apply their learning. We need to know what we want to happen, and the steps to take to ensure the goals we set are accomplished.</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After the context analysis and research about viable strategic approaches is completed, the first part of mapping out a plan is developing a theory of change. You see on your screen a general theory of change depicted. A theory of change identifies the essential actions needed within a professional learning plan to achieve the intended goals and objectives, the sequence of those actions, and the underlying assumptions that drive the theory of change. After we’ve thought about the theory of change, which is the overall plan for the professional learning, a logic model can be used to delineate the outputs and outcomes. </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In your small groups, talk about the information you’ve collected and used in Steps 1-5. Adapt the theory of change model on the screen to be more specific to what might be appropriate for the professional learning action plan for Sunshine Middle School. Be prepared to share with the whole group.</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dirty="0">
                <a:solidFill>
                  <a:schemeClr val="dk1"/>
                </a:solidFill>
                <a:latin typeface="Calibri"/>
                <a:ea typeface="Calibri"/>
                <a:cs typeface="Calibri"/>
                <a:sym typeface="Calibri"/>
              </a:rPr>
              <a:t>Possible responses:</a:t>
            </a: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Teachers engage in evidence-based professional learning on delivering vocabulary instruction……Teachers apply their learning and receive feedback and support to refine and strengthen their vocabulary instruction….Teacher application of evidence-based vocabulary instruction changes student learning experiences….changes in student learning experiences result in increased vocabulary knowledge and improved reading comprehension.</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F8185DBD-D763-1942-7BAE-293C2B8E058A}"/>
              </a:ext>
            </a:extLst>
          </p:cNvPr>
          <p:cNvSpPr>
            <a:spLocks noGrp="1"/>
          </p:cNvSpPr>
          <p:nvPr>
            <p:ph type="sldNum" sz="quarter" idx="5"/>
          </p:nvPr>
        </p:nvSpPr>
        <p:spPr/>
        <p:txBody>
          <a:bodyPr/>
          <a:lstStyle/>
          <a:p>
            <a:fld id="{F5D417E0-4E2A-4944-9F25-2F1F160AC3BF}" type="slidenum">
              <a:rPr lang="en-US" smtClean="0"/>
              <a:t>23</a:t>
            </a:fld>
            <a:endParaRPr lang="en-US"/>
          </a:p>
        </p:txBody>
      </p:sp>
    </p:spTree>
    <p:extLst>
      <p:ext uri="{BB962C8B-B14F-4D97-AF65-F5344CB8AC3E}">
        <p14:creationId xmlns:p14="http://schemas.microsoft.com/office/powerpoint/2010/main" val="1869129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76DA0-EC76-D13D-FD1D-3F68F646A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C79C3-9BBA-602F-7DD9-60B3D036B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32651-D6F7-2316-59AE-8039920C078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Review the slide.</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sz="1200" b="0" i="0" u="none" strike="noStrike" cap="none" dirty="0">
                <a:solidFill>
                  <a:schemeClr val="dk1"/>
                </a:solidFill>
                <a:latin typeface="Calibri"/>
                <a:ea typeface="Calibri"/>
                <a:cs typeface="Calibri"/>
                <a:sym typeface="Calibri"/>
              </a:rPr>
              <a:t>While a theory of change provides an overview of the operation of the entire program, the logic model maps and predicts the intended changes that occur over time from outputs to short- and long-term outcomes for educators and results for students. A variety of formats can be used to create a logic model – here is one example. You saw a different example in Module 6.</a:t>
            </a:r>
            <a:endParaRPr lang="en-US" b="1"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69462BD8-E90F-B03F-30A3-4A916E51B0B7}"/>
              </a:ext>
            </a:extLst>
          </p:cNvPr>
          <p:cNvSpPr>
            <a:spLocks noGrp="1"/>
          </p:cNvSpPr>
          <p:nvPr>
            <p:ph type="sldNum" sz="quarter" idx="5"/>
          </p:nvPr>
        </p:nvSpPr>
        <p:spPr/>
        <p:txBody>
          <a:bodyPr/>
          <a:lstStyle/>
          <a:p>
            <a:fld id="{F5D417E0-4E2A-4944-9F25-2F1F160AC3BF}" type="slidenum">
              <a:rPr lang="en-US" smtClean="0"/>
              <a:t>24</a:t>
            </a:fld>
            <a:endParaRPr lang="en-US"/>
          </a:p>
        </p:txBody>
      </p:sp>
    </p:spTree>
    <p:extLst>
      <p:ext uri="{BB962C8B-B14F-4D97-AF65-F5344CB8AC3E}">
        <p14:creationId xmlns:p14="http://schemas.microsoft.com/office/powerpoint/2010/main" val="819445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C7EA2-571C-2A96-CCC1-C4FEFB71C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F7120-4ED7-261A-E1DE-3FB33DD18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0F8E3-5549-C42B-C470-C0CF76A83D55}"/>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dirty="0"/>
              <a:t>Here is another example of a logic model. Note on this example, you see actual activities represented – these are very similar to the “outputs” on the previous example. </a:t>
            </a: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6767568E-E82C-8E5B-CE87-C6B4780C4CED}"/>
              </a:ext>
            </a:extLst>
          </p:cNvPr>
          <p:cNvSpPr>
            <a:spLocks noGrp="1"/>
          </p:cNvSpPr>
          <p:nvPr>
            <p:ph type="sldNum" sz="quarter" idx="5"/>
          </p:nvPr>
        </p:nvSpPr>
        <p:spPr/>
        <p:txBody>
          <a:bodyPr/>
          <a:lstStyle/>
          <a:p>
            <a:fld id="{F5D417E0-4E2A-4944-9F25-2F1F160AC3BF}" type="slidenum">
              <a:rPr lang="en-US" smtClean="0"/>
              <a:t>25</a:t>
            </a:fld>
            <a:endParaRPr lang="en-US"/>
          </a:p>
        </p:txBody>
      </p:sp>
    </p:spTree>
    <p:extLst>
      <p:ext uri="{BB962C8B-B14F-4D97-AF65-F5344CB8AC3E}">
        <p14:creationId xmlns:p14="http://schemas.microsoft.com/office/powerpoint/2010/main" val="1281990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72977-D365-7957-5F02-3F0ED8AAF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25F97-624F-3C38-1D2F-C9B64830E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7FA76-FDCD-0BFD-D71C-D504824C546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Allow 15 minutes for this activity – about 10 minutes to complete the logic model section and five minutes for sharing.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a:t>
            </a:r>
            <a:r>
              <a:rPr lang="en-US" dirty="0"/>
              <a:t> In steps 1-5 we have examined data from Sunshine Middle School, created goals for students and teachers, reviewed research, considered a theory of action, and overviewed examples of logic models and templates. While we won’t have time to complete an entire logic model, we will complete a section to give you a taste of what this looks like. In your small groups, review the logic model example on </a:t>
            </a:r>
            <a:r>
              <a:rPr lang="en-US" b="1" dirty="0"/>
              <a:t>Handout 8,</a:t>
            </a:r>
            <a:r>
              <a:rPr lang="en-US" dirty="0"/>
              <a:t> choose a template (Handout 9 or 10), and complete one row of the logic model. Be prepared to share your thinking and what you entered in your template.</a:t>
            </a: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9E28ED55-FE1A-09F6-C07A-955FB0E84480}"/>
              </a:ext>
            </a:extLst>
          </p:cNvPr>
          <p:cNvSpPr>
            <a:spLocks noGrp="1"/>
          </p:cNvSpPr>
          <p:nvPr>
            <p:ph type="sldNum" sz="quarter" idx="5"/>
          </p:nvPr>
        </p:nvSpPr>
        <p:spPr/>
        <p:txBody>
          <a:bodyPr/>
          <a:lstStyle/>
          <a:p>
            <a:fld id="{F5D417E0-4E2A-4944-9F25-2F1F160AC3BF}" type="slidenum">
              <a:rPr lang="en-US" smtClean="0"/>
              <a:t>26</a:t>
            </a:fld>
            <a:endParaRPr lang="en-US"/>
          </a:p>
        </p:txBody>
      </p:sp>
    </p:spTree>
    <p:extLst>
      <p:ext uri="{BB962C8B-B14F-4D97-AF65-F5344CB8AC3E}">
        <p14:creationId xmlns:p14="http://schemas.microsoft.com/office/powerpoint/2010/main" val="321137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2BBD2-7EC1-FFEE-BCD8-A7BFEE41C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0415F-91CC-F462-0EAA-0BA815CB2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4A10E-833C-E4DB-2650-49EC064B7E2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Allow about 7 minutes for this activity which is detailed on this slide and the next two slides. Participants need to access the two handouts on the slide. You will review Handout 11 on the next two slides, the example of a professional learning action plan, with the participants. Discuss any questions that they might have.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Let’s look at </a:t>
            </a:r>
            <a:r>
              <a:rPr lang="en-US" b="1" dirty="0"/>
              <a:t>Handout 11 </a:t>
            </a:r>
            <a:r>
              <a:rPr lang="en-US" b="0" dirty="0"/>
              <a:t>together. This is an example of a professional learning action plan that is focused on improving student reading comprehension. The plan is divided into two sections – one that addresses the actions that need to be taken for student learning, and the other to address teacher learning. We’ll view and discuss each of these sections on the next two slides.</a:t>
            </a:r>
            <a:endParaRPr lang="en-US" dirty="0"/>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11AAB9BC-0CD4-0260-1A43-21231AAA485E}"/>
              </a:ext>
            </a:extLst>
          </p:cNvPr>
          <p:cNvSpPr>
            <a:spLocks noGrp="1"/>
          </p:cNvSpPr>
          <p:nvPr>
            <p:ph type="sldNum" sz="quarter" idx="5"/>
          </p:nvPr>
        </p:nvSpPr>
        <p:spPr/>
        <p:txBody>
          <a:bodyPr/>
          <a:lstStyle/>
          <a:p>
            <a:fld id="{F5D417E0-4E2A-4944-9F25-2F1F160AC3BF}" type="slidenum">
              <a:rPr lang="en-US" smtClean="0"/>
              <a:t>27</a:t>
            </a:fld>
            <a:endParaRPr lang="en-US"/>
          </a:p>
        </p:txBody>
      </p:sp>
    </p:spTree>
    <p:extLst>
      <p:ext uri="{BB962C8B-B14F-4D97-AF65-F5344CB8AC3E}">
        <p14:creationId xmlns:p14="http://schemas.microsoft.com/office/powerpoint/2010/main" val="37651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89A5-8DDF-B004-0DF0-006CE94F1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92B70-C612-E312-6A66-97F5328E9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38034-4AE2-C799-51D3-24D7F24AD679}"/>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NOTES </a:t>
            </a:r>
            <a:r>
              <a:rPr lang="en-US" b="0" dirty="0"/>
              <a:t>Allow about three minutes for discussion and a minute to share out. You will want to note that the action plan includes a column related to evaluation. This will be important to consider as they create their own action plans.</a:t>
            </a:r>
            <a:endParaRPr lang="en-US" b="1" dirty="0"/>
          </a:p>
          <a:p>
            <a:pPr marL="0" marR="0" lvl="0" indent="0" algn="l" rtl="0">
              <a:lnSpc>
                <a:spcPct val="100000"/>
              </a:lnSpc>
              <a:spcBef>
                <a:spcPts val="0"/>
              </a:spcBef>
              <a:spcAft>
                <a:spcPts val="0"/>
              </a:spcAft>
              <a:buClr>
                <a:srgbClr val="000000"/>
              </a:buClr>
              <a:buSzPts val="1400"/>
              <a:buFont typeface="Arial"/>
              <a:buNone/>
            </a:pPr>
            <a:endParaRPr lang="en-US" b="1" dirty="0"/>
          </a:p>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Here is the first section of an example of a professional learning action plan. In your small groups, discuss each of the sections and why they are important. Be ready to share out in the whole group.</a:t>
            </a:r>
            <a:endParaRPr lang="en-US" dirty="0"/>
          </a:p>
          <a:p>
            <a:endParaRPr lang="en-US" dirty="0"/>
          </a:p>
        </p:txBody>
      </p:sp>
      <p:sp>
        <p:nvSpPr>
          <p:cNvPr id="4" name="Slide Number Placeholder 3">
            <a:extLst>
              <a:ext uri="{FF2B5EF4-FFF2-40B4-BE49-F238E27FC236}">
                <a16:creationId xmlns:a16="http://schemas.microsoft.com/office/drawing/2014/main" id="{3F415C59-DBB1-CC01-7E16-68CD9C1755F8}"/>
              </a:ext>
            </a:extLst>
          </p:cNvPr>
          <p:cNvSpPr>
            <a:spLocks noGrp="1"/>
          </p:cNvSpPr>
          <p:nvPr>
            <p:ph type="sldNum" sz="quarter" idx="5"/>
          </p:nvPr>
        </p:nvSpPr>
        <p:spPr/>
        <p:txBody>
          <a:bodyPr/>
          <a:lstStyle/>
          <a:p>
            <a:fld id="{F5D417E0-4E2A-4944-9F25-2F1F160AC3BF}" type="slidenum">
              <a:rPr lang="en-US" smtClean="0"/>
              <a:t>28</a:t>
            </a:fld>
            <a:endParaRPr lang="en-US"/>
          </a:p>
        </p:txBody>
      </p:sp>
    </p:spTree>
    <p:extLst>
      <p:ext uri="{BB962C8B-B14F-4D97-AF65-F5344CB8AC3E}">
        <p14:creationId xmlns:p14="http://schemas.microsoft.com/office/powerpoint/2010/main" val="420713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ABA9-C191-37BA-9E59-8A428E04A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BD8C4-4418-BBCB-C242-C1B376722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CA646-6B24-182F-F83B-59CA5E16C86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b="0" dirty="0"/>
              <a:t> Allow about 3 minutes to discuss the questions below.</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SAY</a:t>
            </a:r>
            <a:r>
              <a:rPr lang="en-US" b="0" dirty="0"/>
              <a:t> Here’s the second section of the plan. What connections do you see between the first section and the second? What practices are being addressed in order to meet the established goals? How are these reflected in the first section versus the second section of the plan?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i="1" dirty="0"/>
              <a:t>Possible responses:  This section of the document supports the first section. The professional learning sessions or PLC help to address the action steps and move teachers toward the goal. Monitoring occurs in both sections - one is monitoring the implementation of the professional development and the other the action plans.</a:t>
            </a:r>
          </a:p>
          <a:p>
            <a:endParaRPr lang="en-US" dirty="0"/>
          </a:p>
        </p:txBody>
      </p:sp>
      <p:sp>
        <p:nvSpPr>
          <p:cNvPr id="4" name="Slide Number Placeholder 3">
            <a:extLst>
              <a:ext uri="{FF2B5EF4-FFF2-40B4-BE49-F238E27FC236}">
                <a16:creationId xmlns:a16="http://schemas.microsoft.com/office/drawing/2014/main" id="{4C88DF73-9B65-5428-E62B-2915FA5F3F33}"/>
              </a:ext>
            </a:extLst>
          </p:cNvPr>
          <p:cNvSpPr>
            <a:spLocks noGrp="1"/>
          </p:cNvSpPr>
          <p:nvPr>
            <p:ph type="sldNum" sz="quarter" idx="5"/>
          </p:nvPr>
        </p:nvSpPr>
        <p:spPr/>
        <p:txBody>
          <a:bodyPr/>
          <a:lstStyle/>
          <a:p>
            <a:fld id="{F5D417E0-4E2A-4944-9F25-2F1F160AC3BF}" type="slidenum">
              <a:rPr lang="en-US" smtClean="0"/>
              <a:t>29</a:t>
            </a:fld>
            <a:endParaRPr lang="en-US"/>
          </a:p>
        </p:txBody>
      </p:sp>
    </p:spTree>
    <p:extLst>
      <p:ext uri="{BB962C8B-B14F-4D97-AF65-F5344CB8AC3E}">
        <p14:creationId xmlns:p14="http://schemas.microsoft.com/office/powerpoint/2010/main" val="339747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01CC0-D1C0-4321-3FC4-B5568D028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4B3BC-5D4A-E551-9D2E-4041D189F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049F5-BC39-0508-7CDE-10E80A32E82B}"/>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NOTES </a:t>
            </a:r>
            <a:r>
              <a:rPr lang="en-US" dirty="0"/>
              <a:t>Allow about 20 minutes for this activity. </a:t>
            </a:r>
            <a:r>
              <a:rPr lang="en-US" b="0" dirty="0"/>
              <a:t>The purpose of this activity is to provide participants with the opportunity to practice developing a professional learning action plan. They have been provided with data and have had opportunities during the session to think about goals, a theory of action, and develop a section of a logic model. Still, they may not feel that they have all they need. If that is the case, reassure them that this is for practice and not to worry if they need to make logical assumptions, or if they would rather, leave a section blank. This should give them a taste of formulating a plan and should help them with their Bridge to Practice project. </a:t>
            </a:r>
            <a:endParaRPr lang="en-US" b="1"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We are going to use all the information we have completed in steps 1-6 of </a:t>
            </a:r>
            <a:r>
              <a:rPr lang="en-US" b="1" dirty="0"/>
              <a:t>Handout 1 </a:t>
            </a:r>
            <a:r>
              <a:rPr lang="en-US" b="0" dirty="0"/>
              <a:t>to complete this professional learning action plan. We know that this is fictional and was designed for training purposes. There may be information that you think you need, that you don’t have. That’s okay – just do the best you can. Note what you believe you might need, and feel free to make some assumptions. This experience should be helpful as you develop your own professional learning action plan as your Bridge to Practice project for this module.</a:t>
            </a:r>
            <a:endParaRPr lang="en-US" b="1"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907435F0-3906-9C2C-8191-5FD55702A694}"/>
              </a:ext>
            </a:extLst>
          </p:cNvPr>
          <p:cNvSpPr>
            <a:spLocks noGrp="1"/>
          </p:cNvSpPr>
          <p:nvPr>
            <p:ph type="sldNum" sz="quarter" idx="5"/>
          </p:nvPr>
        </p:nvSpPr>
        <p:spPr/>
        <p:txBody>
          <a:bodyPr/>
          <a:lstStyle/>
          <a:p>
            <a:fld id="{F5D417E0-4E2A-4944-9F25-2F1F160AC3BF}" type="slidenum">
              <a:rPr lang="en-US" smtClean="0"/>
              <a:t>30</a:t>
            </a:fld>
            <a:endParaRPr lang="en-US"/>
          </a:p>
        </p:txBody>
      </p:sp>
    </p:spTree>
    <p:extLst>
      <p:ext uri="{BB962C8B-B14F-4D97-AF65-F5344CB8AC3E}">
        <p14:creationId xmlns:p14="http://schemas.microsoft.com/office/powerpoint/2010/main" val="3820907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8511-BD0A-F2B7-B1AA-566940D0B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F9B07-010A-FC7C-2F84-DA10E2ADE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76F67-339E-6119-77D6-2D9A249670D0}"/>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National Center on Safe Supportive Learning Environments - https://safesupportivelearning.ed.gov/topic-research/program-implementation#:~:text=Implementation%20involves%20putting%20a%20plan,making%20adjustments%2C%20and%20evaluating%20impact.&amp;text=A%20strong%20implementation%20plan%20contributes,to%20help%20all%20students%20achieve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a:t>
            </a:r>
            <a:r>
              <a:rPr lang="en-US" dirty="0"/>
              <a:t> Remember that we are looking at implementation of the professional learning action plan by you, the coach. That said, you will require the support of administration, your literacy leadership team, and teachers for implementation to be accomplished. As you implement this plan, you will need to monitor your progress by monitoring the progress of the teachers you serve. You will also need to adjust your plan. Remember that this is a process and that your plan will be implemented over the course of time. When you implement it effectively, you will establish a safe environment in which teachers can learn, incorporate new practices into their instruction, and ultimately positively affect student achievement.</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2A0AC5FA-4DDB-5B9E-91B4-A39CB6E7F95A}"/>
              </a:ext>
            </a:extLst>
          </p:cNvPr>
          <p:cNvSpPr>
            <a:spLocks noGrp="1"/>
          </p:cNvSpPr>
          <p:nvPr>
            <p:ph type="sldNum" sz="quarter" idx="5"/>
          </p:nvPr>
        </p:nvSpPr>
        <p:spPr/>
        <p:txBody>
          <a:bodyPr/>
          <a:lstStyle/>
          <a:p>
            <a:fld id="{F5D417E0-4E2A-4944-9F25-2F1F160AC3BF}" type="slidenum">
              <a:rPr lang="en-US" smtClean="0"/>
              <a:t>31</a:t>
            </a:fld>
            <a:endParaRPr lang="en-US"/>
          </a:p>
        </p:txBody>
      </p:sp>
    </p:spTree>
    <p:extLst>
      <p:ext uri="{BB962C8B-B14F-4D97-AF65-F5344CB8AC3E}">
        <p14:creationId xmlns:p14="http://schemas.microsoft.com/office/powerpoint/2010/main" val="3120232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5B1A-B0E0-D4E0-D39D-455BD4404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EC1CF-702C-9425-47C2-E65C2B0D9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87BF-D907-D9D4-1432-4B23450B54F6}"/>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In order for a full implementation of the professional learning action plan to occur, we must have commitment from those who will be assisting in implementation. It may be helpful for you to try to gauge that before you begin. As the plan is implemented, you may find that commitment increases, or wanes! It is also important that everyone understands what is expected of them. For example, teachers should understand that they will be incorporating new practices in their classrooms. Literacy leadership team members may need to understand that they will be promoting these new practices and may be involved in ensuring they are being incorporated. The principal should be providing valuable support, and you, as the coach, will be facilitating the implementation of the plan. Finally, everyone needs to be willing to implement.</a:t>
            </a:r>
            <a:endParaRPr lang="en-US" b="1"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85EFF53F-E572-53C6-D151-489B5C1CA60C}"/>
              </a:ext>
            </a:extLst>
          </p:cNvPr>
          <p:cNvSpPr>
            <a:spLocks noGrp="1"/>
          </p:cNvSpPr>
          <p:nvPr>
            <p:ph type="sldNum" sz="quarter" idx="5"/>
          </p:nvPr>
        </p:nvSpPr>
        <p:spPr/>
        <p:txBody>
          <a:bodyPr/>
          <a:lstStyle/>
          <a:p>
            <a:fld id="{F5D417E0-4E2A-4944-9F25-2F1F160AC3BF}" type="slidenum">
              <a:rPr lang="en-US" smtClean="0"/>
              <a:t>32</a:t>
            </a:fld>
            <a:endParaRPr lang="en-US"/>
          </a:p>
        </p:txBody>
      </p:sp>
    </p:spTree>
    <p:extLst>
      <p:ext uri="{BB962C8B-B14F-4D97-AF65-F5344CB8AC3E}">
        <p14:creationId xmlns:p14="http://schemas.microsoft.com/office/powerpoint/2010/main" val="2539272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B4AF8-5C87-5D36-D086-768996D9E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A534E-1028-4013-227D-A093235DA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10F50-05E7-F487-37D8-F8F3AE2D6514}"/>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We’ve looked at some practice profiles in earlier sessions. These can be created to address specific practices, like differentiated instruction, or roles, like the coaching role.  If you have a practice profile in place for the role of the coach, this can guide you in the implementation of the professional learning action plan.</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71BA9FB3-0EE2-A72F-20AB-02EFC108191B}"/>
              </a:ext>
            </a:extLst>
          </p:cNvPr>
          <p:cNvSpPr>
            <a:spLocks noGrp="1"/>
          </p:cNvSpPr>
          <p:nvPr>
            <p:ph type="sldNum" sz="quarter" idx="5"/>
          </p:nvPr>
        </p:nvSpPr>
        <p:spPr/>
        <p:txBody>
          <a:bodyPr/>
          <a:lstStyle/>
          <a:p>
            <a:fld id="{F5D417E0-4E2A-4944-9F25-2F1F160AC3BF}" type="slidenum">
              <a:rPr lang="en-US" smtClean="0"/>
              <a:t>33</a:t>
            </a:fld>
            <a:endParaRPr lang="en-US"/>
          </a:p>
        </p:txBody>
      </p:sp>
    </p:spTree>
    <p:extLst>
      <p:ext uri="{BB962C8B-B14F-4D97-AF65-F5344CB8AC3E}">
        <p14:creationId xmlns:p14="http://schemas.microsoft.com/office/powerpoint/2010/main" val="1573220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B0757-4490-5EF9-20B3-878A32BAB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6C6FA-4F2E-B40D-F47D-0B10DA1EA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B9941-2777-346E-2D8D-3EA603C5E233}"/>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Allow 10 minutes for this activity – seven minutes for review and discussion in small groups and three minutes to share out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Let’s review </a:t>
            </a:r>
            <a:r>
              <a:rPr lang="en-US" b="1" dirty="0"/>
              <a:t>Handout 13 </a:t>
            </a:r>
            <a:r>
              <a:rPr lang="en-US" b="0" dirty="0"/>
              <a:t>in our small groups. After you have read the document, discuss the questions on the screen in your groups and be prepared to share out with our whole group.</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EEFBBAD8-F0C5-9137-A5E6-6B05A42E5532}"/>
              </a:ext>
            </a:extLst>
          </p:cNvPr>
          <p:cNvSpPr>
            <a:spLocks noGrp="1"/>
          </p:cNvSpPr>
          <p:nvPr>
            <p:ph type="sldNum" sz="quarter" idx="5"/>
          </p:nvPr>
        </p:nvSpPr>
        <p:spPr/>
        <p:txBody>
          <a:bodyPr/>
          <a:lstStyle/>
          <a:p>
            <a:fld id="{F5D417E0-4E2A-4944-9F25-2F1F160AC3BF}" type="slidenum">
              <a:rPr lang="en-US" smtClean="0"/>
              <a:t>34</a:t>
            </a:fld>
            <a:endParaRPr lang="en-US"/>
          </a:p>
        </p:txBody>
      </p:sp>
    </p:spTree>
    <p:extLst>
      <p:ext uri="{BB962C8B-B14F-4D97-AF65-F5344CB8AC3E}">
        <p14:creationId xmlns:p14="http://schemas.microsoft.com/office/powerpoint/2010/main" val="719048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0A40D-14CE-6316-F2CC-20BF71A0D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6D2E3-7995-A6C6-8202-0E6456DE8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3A3A2-21FB-C791-F9A9-5923FC8D518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Allow 7 minutes for this activity.</a:t>
            </a:r>
            <a:r>
              <a:rPr lang="en-US" b="0" dirty="0"/>
              <a:t> Review the slide and circulate around the room as the groups engage in discussion. You probably won’t have time for all groups to share out on each question – call on a group or two to answer the questions.</a:t>
            </a:r>
            <a:endParaRPr lang="en-US" b="1"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In your small groups, talk about the professional learning action plan you developed together, especially in light of the practice profile you just reviewed. Talk about the questions on the slide in small groups. I’ll call on a couple of our groups to share their thoughts regarding each question.</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8F1E21CF-3656-6230-DF17-D6C52644BBCE}"/>
              </a:ext>
            </a:extLst>
          </p:cNvPr>
          <p:cNvSpPr>
            <a:spLocks noGrp="1"/>
          </p:cNvSpPr>
          <p:nvPr>
            <p:ph type="sldNum" sz="quarter" idx="5"/>
          </p:nvPr>
        </p:nvSpPr>
        <p:spPr/>
        <p:txBody>
          <a:bodyPr/>
          <a:lstStyle/>
          <a:p>
            <a:fld id="{F5D417E0-4E2A-4944-9F25-2F1F160AC3BF}" type="slidenum">
              <a:rPr lang="en-US" smtClean="0"/>
              <a:t>35</a:t>
            </a:fld>
            <a:endParaRPr lang="en-US"/>
          </a:p>
        </p:txBody>
      </p:sp>
    </p:spTree>
    <p:extLst>
      <p:ext uri="{BB962C8B-B14F-4D97-AF65-F5344CB8AC3E}">
        <p14:creationId xmlns:p14="http://schemas.microsoft.com/office/powerpoint/2010/main" val="3266133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898D4-25CE-2D79-9B96-1AEE28E31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14300-05BD-5E8F-4B76-6B76722B5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8E881-783D-6CA5-164F-553AA4887ED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Review the slide.</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SAY  </a:t>
            </a:r>
            <a:r>
              <a:rPr lang="en-US" b="0" dirty="0"/>
              <a:t>As we analyze and evaluate outcomes, we will gain insight regarding how well our plan was implemented and whether we are seeing the results we had hoped to see. This information will inform our next steps.</a:t>
            </a:r>
            <a:endParaRPr lang="en-US" b="1"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08D0FB8D-E4F1-E5C9-7972-EC49F2F52F69}"/>
              </a:ext>
            </a:extLst>
          </p:cNvPr>
          <p:cNvSpPr>
            <a:spLocks noGrp="1"/>
          </p:cNvSpPr>
          <p:nvPr>
            <p:ph type="sldNum" sz="quarter" idx="5"/>
          </p:nvPr>
        </p:nvSpPr>
        <p:spPr/>
        <p:txBody>
          <a:bodyPr/>
          <a:lstStyle/>
          <a:p>
            <a:fld id="{F5D417E0-4E2A-4944-9F25-2F1F160AC3BF}" type="slidenum">
              <a:rPr lang="en-US" smtClean="0"/>
              <a:t>36</a:t>
            </a:fld>
            <a:endParaRPr lang="en-US"/>
          </a:p>
        </p:txBody>
      </p:sp>
    </p:spTree>
    <p:extLst>
      <p:ext uri="{BB962C8B-B14F-4D97-AF65-F5344CB8AC3E}">
        <p14:creationId xmlns:p14="http://schemas.microsoft.com/office/powerpoint/2010/main" val="3643441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1E44-F318-B520-C7E2-86A956001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D1AEA-29EB-875B-AF71-D52B81F80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77EC6-AF9E-6A5A-5D2F-393F543A0E0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You see several questions on the slide that are good for self-reflection – these are great for coaches or teachers. What other questions can you think of that might be good to ask?</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8A719973-D362-D680-5F72-AAD7B968028A}"/>
              </a:ext>
            </a:extLst>
          </p:cNvPr>
          <p:cNvSpPr>
            <a:spLocks noGrp="1"/>
          </p:cNvSpPr>
          <p:nvPr>
            <p:ph type="sldNum" sz="quarter" idx="5"/>
          </p:nvPr>
        </p:nvSpPr>
        <p:spPr/>
        <p:txBody>
          <a:bodyPr/>
          <a:lstStyle/>
          <a:p>
            <a:fld id="{F5D417E0-4E2A-4944-9F25-2F1F160AC3BF}" type="slidenum">
              <a:rPr lang="en-US" smtClean="0"/>
              <a:t>37</a:t>
            </a:fld>
            <a:endParaRPr lang="en-US"/>
          </a:p>
        </p:txBody>
      </p:sp>
    </p:spTree>
    <p:extLst>
      <p:ext uri="{BB962C8B-B14F-4D97-AF65-F5344CB8AC3E}">
        <p14:creationId xmlns:p14="http://schemas.microsoft.com/office/powerpoint/2010/main" val="2444104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D6FDE-D030-ACAB-0A66-011C37959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E58DE-DF11-3592-0659-EAB988DF4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17144-2491-A2EA-0C52-73FD0E0D40B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Here are some tools that may be used to ensure that your coaching and professional learning plan is effective. Using these tools can help you gather data that gives insight into both.</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Self-Study Guide for Evidence-Based Coaching for Literacy: PreK-Grade 12 https://ies.ed.gov/ncee/edlabs/regions/southeast/pdf/REL_2021062.pdf</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Program Evaluation Toolkit https://ies.ed.gov/ncee/edlabs/regions/central/pdf/REL_2021112.pdf</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A95F9E0B-7052-5CA7-5938-AF434FB53B03}"/>
              </a:ext>
            </a:extLst>
          </p:cNvPr>
          <p:cNvSpPr>
            <a:spLocks noGrp="1"/>
          </p:cNvSpPr>
          <p:nvPr>
            <p:ph type="sldNum" sz="quarter" idx="5"/>
          </p:nvPr>
        </p:nvSpPr>
        <p:spPr/>
        <p:txBody>
          <a:bodyPr/>
          <a:lstStyle/>
          <a:p>
            <a:fld id="{F5D417E0-4E2A-4944-9F25-2F1F160AC3BF}" type="slidenum">
              <a:rPr lang="en-US" smtClean="0"/>
              <a:t>38</a:t>
            </a:fld>
            <a:endParaRPr lang="en-US"/>
          </a:p>
        </p:txBody>
      </p:sp>
    </p:spTree>
    <p:extLst>
      <p:ext uri="{BB962C8B-B14F-4D97-AF65-F5344CB8AC3E}">
        <p14:creationId xmlns:p14="http://schemas.microsoft.com/office/powerpoint/2010/main" val="229645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A2F9-A07F-FF5A-4455-82F8FD7C6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432C1-1F42-C15D-6E23-C96A41090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59F45-DADE-E34A-29A6-4EADE9234B7C}"/>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These data may be helpful as you think about the implementation of your plan, the outcomes that you’ve seen, and what you need to do next. Are there other data that might be helpful?</a:t>
            </a:r>
            <a:endParaRPr lang="en-US" b="1"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9D717130-CF57-CE27-D057-ECE5D5220AA2}"/>
              </a:ext>
            </a:extLst>
          </p:cNvPr>
          <p:cNvSpPr>
            <a:spLocks noGrp="1"/>
          </p:cNvSpPr>
          <p:nvPr>
            <p:ph type="sldNum" sz="quarter" idx="5"/>
          </p:nvPr>
        </p:nvSpPr>
        <p:spPr/>
        <p:txBody>
          <a:bodyPr/>
          <a:lstStyle/>
          <a:p>
            <a:fld id="{F5D417E0-4E2A-4944-9F25-2F1F160AC3BF}" type="slidenum">
              <a:rPr lang="en-US" smtClean="0"/>
              <a:t>39</a:t>
            </a:fld>
            <a:endParaRPr lang="en-US"/>
          </a:p>
        </p:txBody>
      </p:sp>
    </p:spTree>
    <p:extLst>
      <p:ext uri="{BB962C8B-B14F-4D97-AF65-F5344CB8AC3E}">
        <p14:creationId xmlns:p14="http://schemas.microsoft.com/office/powerpoint/2010/main" val="183855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6BC3-F0CD-0AAB-A689-1D2A8B9D9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FB8EE-320D-CDC0-5ACF-CF183D00F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9CFAD-E4E8-5D2F-EB0D-2F1B3C445B25}"/>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Here are some types of tools for ensuring that the practices that have been the focus of the professional learning action plan are being implemented in classrooms. Some of these tools have been pre-developed and others you might have to create yourself. You will probably not use all of them, but you should use some. Are there other tools that you can think of?</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14D7C307-79CD-E8D1-89DF-B4D05BDCA8AF}"/>
              </a:ext>
            </a:extLst>
          </p:cNvPr>
          <p:cNvSpPr>
            <a:spLocks noGrp="1"/>
          </p:cNvSpPr>
          <p:nvPr>
            <p:ph type="sldNum" sz="quarter" idx="5"/>
          </p:nvPr>
        </p:nvSpPr>
        <p:spPr/>
        <p:txBody>
          <a:bodyPr/>
          <a:lstStyle/>
          <a:p>
            <a:fld id="{F5D417E0-4E2A-4944-9F25-2F1F160AC3BF}" type="slidenum">
              <a:rPr lang="en-US" smtClean="0"/>
              <a:t>40</a:t>
            </a:fld>
            <a:endParaRPr lang="en-US"/>
          </a:p>
        </p:txBody>
      </p:sp>
    </p:spTree>
    <p:extLst>
      <p:ext uri="{BB962C8B-B14F-4D97-AF65-F5344CB8AC3E}">
        <p14:creationId xmlns:p14="http://schemas.microsoft.com/office/powerpoint/2010/main" val="436429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8B7F-E889-3287-E4F6-3C5795843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366BD-F2DC-B528-B6DE-9747BA92C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5E7B2-CF10-4708-9663-A423922F5FD1}"/>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These types of data might be helpful to review as you think about how you will follow up after your plan has been implemented. Are there other data that might be helpful?</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8596F0F9-EC48-F735-6DF7-DF5EDA1AF901}"/>
              </a:ext>
            </a:extLst>
          </p:cNvPr>
          <p:cNvSpPr>
            <a:spLocks noGrp="1"/>
          </p:cNvSpPr>
          <p:nvPr>
            <p:ph type="sldNum" sz="quarter" idx="5"/>
          </p:nvPr>
        </p:nvSpPr>
        <p:spPr/>
        <p:txBody>
          <a:bodyPr/>
          <a:lstStyle/>
          <a:p>
            <a:fld id="{F5D417E0-4E2A-4944-9F25-2F1F160AC3BF}" type="slidenum">
              <a:rPr lang="en-US" smtClean="0"/>
              <a:t>41</a:t>
            </a:fld>
            <a:endParaRPr lang="en-US"/>
          </a:p>
        </p:txBody>
      </p:sp>
    </p:spTree>
    <p:extLst>
      <p:ext uri="{BB962C8B-B14F-4D97-AF65-F5344CB8AC3E}">
        <p14:creationId xmlns:p14="http://schemas.microsoft.com/office/powerpoint/2010/main" val="2304440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FB799-7990-F032-48DF-D2FBB4D16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D839D-D35A-1785-32D8-F85A4A934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DA825-6AB2-499F-64C1-9C8D1D7F30A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As we complete this session, let’s talk about the questions on the slide. </a:t>
            </a:r>
            <a:endParaRPr lang="en-US" b="1"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EDF47994-2E41-81F0-A997-10271FBD641D}"/>
              </a:ext>
            </a:extLst>
          </p:cNvPr>
          <p:cNvSpPr>
            <a:spLocks noGrp="1"/>
          </p:cNvSpPr>
          <p:nvPr>
            <p:ph type="sldNum" sz="quarter" idx="5"/>
          </p:nvPr>
        </p:nvSpPr>
        <p:spPr/>
        <p:txBody>
          <a:bodyPr/>
          <a:lstStyle/>
          <a:p>
            <a:fld id="{F5D417E0-4E2A-4944-9F25-2F1F160AC3BF}" type="slidenum">
              <a:rPr lang="en-US" smtClean="0"/>
              <a:t>42</a:t>
            </a:fld>
            <a:endParaRPr lang="en-US"/>
          </a:p>
        </p:txBody>
      </p:sp>
    </p:spTree>
    <p:extLst>
      <p:ext uri="{BB962C8B-B14F-4D97-AF65-F5344CB8AC3E}">
        <p14:creationId xmlns:p14="http://schemas.microsoft.com/office/powerpoint/2010/main" val="1666206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8E2C4-878B-576D-C748-3ED2A9D03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AEB51-2DEA-E949-99BA-15FBE37E8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869BB-D07C-42BD-42D1-18F18A32E02F}"/>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Over the course of the three sessions in this module, we’ve talked a great deal about data. Ultimately, data is information that should be collected, analyzed and interpreted, and then used to formulate a plan of action. You are now ready to successfully complete your Bridge to Practice project for this module.</a:t>
            </a:r>
            <a:endParaRPr lang="en-US" b="1"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BFFEF71B-4B25-4425-D3F0-8149523FC519}"/>
              </a:ext>
            </a:extLst>
          </p:cNvPr>
          <p:cNvSpPr>
            <a:spLocks noGrp="1"/>
          </p:cNvSpPr>
          <p:nvPr>
            <p:ph type="sldNum" sz="quarter" idx="5"/>
          </p:nvPr>
        </p:nvSpPr>
        <p:spPr/>
        <p:txBody>
          <a:bodyPr/>
          <a:lstStyle/>
          <a:p>
            <a:fld id="{F5D417E0-4E2A-4944-9F25-2F1F160AC3BF}" type="slidenum">
              <a:rPr lang="en-US" smtClean="0"/>
              <a:t>43</a:t>
            </a:fld>
            <a:endParaRPr lang="en-US"/>
          </a:p>
        </p:txBody>
      </p:sp>
    </p:spTree>
    <p:extLst>
      <p:ext uri="{BB962C8B-B14F-4D97-AF65-F5344CB8AC3E}">
        <p14:creationId xmlns:p14="http://schemas.microsoft.com/office/powerpoint/2010/main" val="7666932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91F88-B3AC-F2CE-CC19-2A5A46F4B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B3D54-14EC-A2A2-CA07-8B9760EF3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CE95A-2267-4304-EA6C-171C4D72D1C6}"/>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Review the slide. You may have participants submit their project to you electronically, or as a hard copy. It is up to you.</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a:t>
            </a:r>
            <a:r>
              <a:rPr lang="en-US" dirty="0"/>
              <a:t> Here is what you will be doing for your Bridge to Practice project. You will use the template to develop your plan, along with the instructions for completing it. In addition, you can review the rubric to view the criteria for a successfully completed plan. You will also write a brief description of what the implementation of your plan will look like in your local context.</a:t>
            </a:r>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690CC7E3-7AF7-F48C-EE5D-A1DD11C6D60A}"/>
              </a:ext>
            </a:extLst>
          </p:cNvPr>
          <p:cNvSpPr>
            <a:spLocks noGrp="1"/>
          </p:cNvSpPr>
          <p:nvPr>
            <p:ph type="sldNum" sz="quarter" idx="5"/>
          </p:nvPr>
        </p:nvSpPr>
        <p:spPr/>
        <p:txBody>
          <a:bodyPr/>
          <a:lstStyle/>
          <a:p>
            <a:fld id="{F5D417E0-4E2A-4944-9F25-2F1F160AC3BF}" type="slidenum">
              <a:rPr lang="en-US" smtClean="0"/>
              <a:t>44</a:t>
            </a:fld>
            <a:endParaRPr lang="en-US"/>
          </a:p>
        </p:txBody>
      </p:sp>
    </p:spTree>
    <p:extLst>
      <p:ext uri="{BB962C8B-B14F-4D97-AF65-F5344CB8AC3E}">
        <p14:creationId xmlns:p14="http://schemas.microsoft.com/office/powerpoint/2010/main" val="4154890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5989-BA24-08F0-AC99-5C959CD2A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AD718-025D-A54F-ED27-36F8F6CA2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37F92-6293-EA0F-689A-14188D810DC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Your self-study activities will involve familiarizing yourself with the tuning protocol, reflecting upon Session 9, and an introduction to innovation configuration maps which are tools that can help you consider some important aspects of developing and implementing innovation configuration maps. </a:t>
            </a:r>
            <a:r>
              <a:rPr lang="en-US" b="0" i="1" dirty="0"/>
              <a:t>Review the slide. </a:t>
            </a:r>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0" dirty="0"/>
              <a:t>Video 1 retrieved from https://www.youtube.com/watch?v=LsN0tmDRHJA on 1/24/24.</a:t>
            </a:r>
          </a:p>
          <a:p>
            <a:pPr marL="0" lvl="0" indent="0" algn="l" rtl="0">
              <a:lnSpc>
                <a:spcPct val="100000"/>
              </a:lnSpc>
              <a:spcBef>
                <a:spcPts val="0"/>
              </a:spcBef>
              <a:spcAft>
                <a:spcPts val="0"/>
              </a:spcAft>
              <a:buSzPts val="1400"/>
              <a:buNone/>
            </a:pPr>
            <a:endParaRPr lang="en-US" b="0" i="0" dirty="0"/>
          </a:p>
          <a:p>
            <a:pPr marL="0" lvl="0" indent="0" algn="l" rtl="0">
              <a:lnSpc>
                <a:spcPct val="100000"/>
              </a:lnSpc>
              <a:spcBef>
                <a:spcPts val="0"/>
              </a:spcBef>
              <a:spcAft>
                <a:spcPts val="0"/>
              </a:spcAft>
              <a:buSzPts val="1400"/>
              <a:buNone/>
            </a:pPr>
            <a:r>
              <a:rPr lang="en-US" b="0" i="0" dirty="0"/>
              <a:t>Video 2 retrieved from https://www.youtube.com/watch?v=8TpsKImsSLQ on 1/24/24.</a:t>
            </a:r>
          </a:p>
        </p:txBody>
      </p:sp>
      <p:sp>
        <p:nvSpPr>
          <p:cNvPr id="4" name="Slide Number Placeholder 3">
            <a:extLst>
              <a:ext uri="{FF2B5EF4-FFF2-40B4-BE49-F238E27FC236}">
                <a16:creationId xmlns:a16="http://schemas.microsoft.com/office/drawing/2014/main" id="{9444462D-4FF2-B6BB-AD3A-1743835A5B0D}"/>
              </a:ext>
            </a:extLst>
          </p:cNvPr>
          <p:cNvSpPr>
            <a:spLocks noGrp="1"/>
          </p:cNvSpPr>
          <p:nvPr>
            <p:ph type="sldNum" sz="quarter" idx="5"/>
          </p:nvPr>
        </p:nvSpPr>
        <p:spPr/>
        <p:txBody>
          <a:bodyPr/>
          <a:lstStyle/>
          <a:p>
            <a:fld id="{F5D417E0-4E2A-4944-9F25-2F1F160AC3BF}" type="slidenum">
              <a:rPr lang="en-US" smtClean="0"/>
              <a:t>45</a:t>
            </a:fld>
            <a:endParaRPr lang="en-US"/>
          </a:p>
        </p:txBody>
      </p:sp>
    </p:spTree>
    <p:extLst>
      <p:ext uri="{BB962C8B-B14F-4D97-AF65-F5344CB8AC3E}">
        <p14:creationId xmlns:p14="http://schemas.microsoft.com/office/powerpoint/2010/main" val="4704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Are there any questions that you have regarding the content of this session, the self-study activities, or the course in general?</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46</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Congratulations on successfully completing Session 9!  We look forward to seeing you for Session 10 as we begin Module 4.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47</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361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dirty="0"/>
              <a:t> Allow about 7 minutes for this debrief. If you have a small group, ask for volunteers to share with the whole group. If you have a large group, consider having triads discuss and then ask for a volunteer from each triad to share with the large group.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After Session 8, you had something to read, something to do, and something to watch. Let’s debrief. You read </a:t>
            </a:r>
            <a:r>
              <a:rPr lang="en-US" sz="1200" b="1" dirty="0"/>
              <a:t>Handout 10</a:t>
            </a:r>
            <a:r>
              <a:rPr lang="en-US" sz="1200" dirty="0"/>
              <a:t>. Look at what you recorded on </a:t>
            </a:r>
            <a:r>
              <a:rPr lang="en-US" sz="1200" b="1" dirty="0"/>
              <a:t>Self-Study 1</a:t>
            </a:r>
            <a:r>
              <a:rPr lang="en-US" sz="1200" dirty="0"/>
              <a:t>: Research Review: Data-driven decision making in education. </a:t>
            </a:r>
            <a:r>
              <a:rPr lang="en-US" sz="1200" i="1" dirty="0"/>
              <a:t>Review the questions on the side. Answer may vary. </a:t>
            </a:r>
            <a:endParaRPr lang="en-US" dirty="0"/>
          </a:p>
          <a:p>
            <a:pPr marL="0" lvl="0" indent="0" algn="l" rtl="0">
              <a:lnSpc>
                <a:spcPct val="100000"/>
              </a:lnSpc>
              <a:spcBef>
                <a:spcPts val="0"/>
              </a:spcBef>
              <a:spcAft>
                <a:spcPts val="0"/>
              </a:spcAft>
              <a:buSzPts val="1400"/>
              <a:buNone/>
            </a:pPr>
            <a:endParaRPr lang="en-US" sz="1200" dirty="0"/>
          </a:p>
          <a:p>
            <a:pPr marL="0" lvl="0" indent="0" algn="l" rtl="0">
              <a:lnSpc>
                <a:spcPct val="120000"/>
              </a:lnSpc>
              <a:spcBef>
                <a:spcPts val="0"/>
              </a:spcBef>
              <a:spcAft>
                <a:spcPts val="0"/>
              </a:spcAft>
              <a:buClr>
                <a:schemeClr val="dk1"/>
              </a:buClr>
              <a:buSzPts val="1200"/>
              <a:buFont typeface="Calibri"/>
              <a:buNone/>
            </a:pPr>
            <a:r>
              <a:rPr lang="en-US" dirty="0"/>
              <a:t>You also watched </a:t>
            </a:r>
            <a:r>
              <a:rPr lang="en-US" sz="1200" dirty="0"/>
              <a:t>the video Grade-Level Data Meeting with Third Grade Teachers and completed the video-viewing guide. </a:t>
            </a:r>
            <a:r>
              <a:rPr lang="en-US" sz="1200" i="0" dirty="0"/>
              <a:t>Let’s review your responses to the questions on the guide.</a:t>
            </a:r>
            <a:endParaRPr lang="en-US" sz="12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200"/>
              <a:buFont typeface="Calibri"/>
              <a:buNone/>
            </a:pPr>
            <a:endParaRPr lang="en-US" sz="12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dirty="0">
                <a:solidFill>
                  <a:schemeClr val="dk1"/>
                </a:solidFill>
                <a:latin typeface="Calibri"/>
                <a:ea typeface="Calibri"/>
                <a:cs typeface="Calibri"/>
                <a:sym typeface="Calibri"/>
              </a:rPr>
              <a:t>Possible responses to Self-Study 2</a:t>
            </a:r>
            <a:endParaRPr lang="en-US" b="0" dirty="0"/>
          </a:p>
          <a:p>
            <a:pPr marL="228600" lvl="0" indent="-228600" algn="l" rtl="0">
              <a:lnSpc>
                <a:spcPct val="100000"/>
              </a:lnSpc>
              <a:spcBef>
                <a:spcPts val="0"/>
              </a:spcBef>
              <a:spcAft>
                <a:spcPts val="0"/>
              </a:spcAft>
              <a:buSzPts val="1400"/>
              <a:buFont typeface="Arial"/>
              <a:buAutoNum type="arabicPeriod"/>
            </a:pPr>
            <a:r>
              <a:rPr lang="en-US" sz="1200" b="0" i="1" u="none" strike="noStrike" cap="none" dirty="0">
                <a:solidFill>
                  <a:schemeClr val="dk1"/>
                </a:solidFill>
                <a:latin typeface="Calibri"/>
                <a:ea typeface="Calibri"/>
                <a:cs typeface="Calibri"/>
                <a:sym typeface="Calibri"/>
              </a:rPr>
              <a:t>Benchmark data.</a:t>
            </a:r>
            <a:endParaRPr lang="en-US" dirty="0"/>
          </a:p>
          <a:p>
            <a:pPr marL="228600" lvl="0" indent="-228600" algn="l" rtl="0">
              <a:lnSpc>
                <a:spcPct val="100000"/>
              </a:lnSpc>
              <a:spcBef>
                <a:spcPts val="0"/>
              </a:spcBef>
              <a:spcAft>
                <a:spcPts val="0"/>
              </a:spcAft>
              <a:buSzPts val="1400"/>
              <a:buFont typeface="Arial"/>
              <a:buAutoNum type="arabicPeriod"/>
            </a:pPr>
            <a:r>
              <a:rPr lang="en-US" sz="1200" b="0" i="1" u="none" strike="noStrike" cap="none" dirty="0">
                <a:solidFill>
                  <a:schemeClr val="dk1"/>
                </a:solidFill>
                <a:latin typeface="Calibri"/>
                <a:ea typeface="Calibri"/>
                <a:cs typeface="Calibri"/>
                <a:sym typeface="Calibri"/>
              </a:rPr>
              <a:t>Analyzed and spent time with the data and organized it; she wanted teachers to focus on specific benchmarks.</a:t>
            </a:r>
            <a:endParaRPr lang="en-US" dirty="0"/>
          </a:p>
          <a:p>
            <a:pPr marL="228600" lvl="0" indent="-228600" algn="l" rtl="0">
              <a:lnSpc>
                <a:spcPct val="100000"/>
              </a:lnSpc>
              <a:spcBef>
                <a:spcPts val="0"/>
              </a:spcBef>
              <a:spcAft>
                <a:spcPts val="0"/>
              </a:spcAft>
              <a:buSzPts val="1400"/>
              <a:buFont typeface="Arial"/>
              <a:buAutoNum type="arabicPeriod"/>
            </a:pPr>
            <a:r>
              <a:rPr lang="en-US" sz="1200" b="0" i="1" u="none" strike="noStrike" cap="none" dirty="0">
                <a:solidFill>
                  <a:schemeClr val="dk1"/>
                </a:solidFill>
                <a:latin typeface="Calibri"/>
                <a:ea typeface="Calibri"/>
                <a:cs typeface="Calibri"/>
                <a:sym typeface="Calibri"/>
              </a:rPr>
              <a:t>Teachers review the data individually; teachers review the data together; look at individual student results; review the data wall; share results with students.</a:t>
            </a:r>
            <a:endParaRPr lang="en-US" dirty="0"/>
          </a:p>
          <a:p>
            <a:pPr marL="228600" lvl="0" indent="-228600" algn="l" rtl="0">
              <a:lnSpc>
                <a:spcPct val="100000"/>
              </a:lnSpc>
              <a:spcBef>
                <a:spcPts val="0"/>
              </a:spcBef>
              <a:spcAft>
                <a:spcPts val="0"/>
              </a:spcAft>
              <a:buSzPts val="1400"/>
              <a:buFont typeface="Arial"/>
              <a:buAutoNum type="arabicPeriod"/>
            </a:pPr>
            <a:r>
              <a:rPr lang="en-US" sz="1200" b="0" i="1" u="none" strike="noStrike" cap="none" dirty="0">
                <a:solidFill>
                  <a:schemeClr val="dk1"/>
                </a:solidFill>
                <a:latin typeface="Calibri"/>
                <a:ea typeface="Calibri"/>
                <a:cs typeface="Calibri"/>
                <a:sym typeface="Calibri"/>
              </a:rPr>
              <a:t>The meeting was collegial, teachers were not afraid to share. They made suggestions to each other and everyone seemed positive. The focus was on helping students perform better and modifying instruction to help with that.</a:t>
            </a:r>
            <a:endParaRPr lang="en-US" dirty="0"/>
          </a:p>
          <a:p>
            <a:pPr marL="228600" lvl="0" indent="-228600" algn="l" rtl="0">
              <a:lnSpc>
                <a:spcPct val="100000"/>
              </a:lnSpc>
              <a:spcBef>
                <a:spcPts val="0"/>
              </a:spcBef>
              <a:spcAft>
                <a:spcPts val="0"/>
              </a:spcAft>
              <a:buSzPts val="1400"/>
              <a:buFont typeface="Arial"/>
              <a:buAutoNum type="arabicPeriod"/>
            </a:pPr>
            <a:r>
              <a:rPr lang="en-US" sz="1200" b="0" i="1" u="none" strike="noStrike" cap="none" dirty="0">
                <a:solidFill>
                  <a:schemeClr val="dk1"/>
                </a:solidFill>
                <a:latin typeface="Calibri"/>
                <a:ea typeface="Calibri"/>
                <a:cs typeface="Calibri"/>
                <a:sym typeface="Calibri"/>
              </a:rPr>
              <a:t>They can adjust instruction; rich conversation; helps the team to work better and to work better as individual teachers.</a:t>
            </a:r>
            <a:endParaRPr lang="en-US" dirty="0"/>
          </a:p>
          <a:p>
            <a:pPr marL="228600" lvl="0" indent="-228600" algn="l" rtl="0">
              <a:lnSpc>
                <a:spcPct val="100000"/>
              </a:lnSpc>
              <a:spcBef>
                <a:spcPts val="0"/>
              </a:spcBef>
              <a:spcAft>
                <a:spcPts val="0"/>
              </a:spcAft>
              <a:buSzPts val="1400"/>
              <a:buFont typeface="Arial"/>
              <a:buAutoNum type="arabicPeriod"/>
            </a:pPr>
            <a:r>
              <a:rPr lang="en-US" sz="1200" b="0" i="1" u="none" strike="noStrike" cap="none" dirty="0">
                <a:solidFill>
                  <a:schemeClr val="dk1"/>
                </a:solidFill>
                <a:latin typeface="Calibri"/>
                <a:ea typeface="Calibri"/>
                <a:cs typeface="Calibri"/>
                <a:sym typeface="Calibri"/>
              </a:rPr>
              <a:t>Answers will vary.</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This is the literacy coach domain and three standards that will be covered during this session. We are going to address all of these standards as we work through this session together.</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379637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B51B-7303-0148-E1E3-A424D5AA8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BD625-EA31-EAE8-B0E0-8E4454FE8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627E3-FE76-B8D0-8510-8C5C38D87EF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It is important that we take time to make sense of the data that we have collected, but we must go further than that. If we are going to take the time to collect the data, analyze, and interpret it, then we must use it to facilitate change. We must carefully plan the changes in instruction we intend to make, implement our plans, and then evaluate what we did to see if it made a difference in student learning. If we don’t do that, then we might as well not collect the data in the first place. In our session today, we will be using the data analysis and interpretation we completed in Session 8 as the basis for developing a professional learning action plan. The Bridge to Practice project for this module is for you to develop a professional learning action plan using your own data; therefore, the opportunity for us to collaborate in this session should help you as you complete your project.</a:t>
            </a:r>
            <a:endParaRPr lang="en-US" b="1" dirty="0"/>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22589A01-CCF9-9C49-FD7B-ED758821E734}"/>
              </a:ext>
            </a:extLst>
          </p:cNvPr>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211199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dirty="0"/>
              <a:t> Review the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We need to keep this in mind as we plan professional learning opportunities. They should be organized into a system to support teachers as we all work together towards a common goal. Research reflects that in order to facilitate change, professional development sessions can be provided and then embedded classroom coaching conducted with individual teachers in order to facilitate the transfer from teacher learning to changes in practice. A variety of learning designs should be used to help teachers increase their knowledge and improve their skills. These could include lesson study, action research, professional learning communities, online professional development sessions, etc.</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2891768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dirty="0">
                <a:latin typeface="+mj-lt"/>
                <a:ea typeface="Calibri"/>
                <a:cs typeface="Calibri"/>
                <a:sym typeface="Calibri"/>
              </a:rPr>
              <a:t>Ut </a:t>
            </a:r>
            <a:r>
              <a:rPr lang="en-US" sz="2300" dirty="0" err="1">
                <a:latin typeface="+mj-lt"/>
                <a:ea typeface="Calibri"/>
                <a:cs typeface="Calibri"/>
                <a:sym typeface="Calibri"/>
              </a:rPr>
              <a:t>enim</a:t>
            </a:r>
            <a:r>
              <a:rPr lang="en-US" sz="2300" dirty="0">
                <a:latin typeface="+mj-lt"/>
                <a:ea typeface="Calibri"/>
                <a:cs typeface="Calibri"/>
                <a:sym typeface="Calibri"/>
              </a:rPr>
              <a:t> ad minim </a:t>
            </a:r>
            <a:r>
              <a:rPr lang="en-US" sz="2300" dirty="0" err="1">
                <a:latin typeface="+mj-lt"/>
                <a:ea typeface="Calibri"/>
                <a:cs typeface="Calibri"/>
                <a:sym typeface="Calibri"/>
              </a:rPr>
              <a:t>veniam</a:t>
            </a:r>
            <a:r>
              <a:rPr lang="en-US" sz="2300" dirty="0">
                <a:latin typeface="+mj-lt"/>
                <a:ea typeface="Calibri"/>
                <a:cs typeface="Calibri"/>
                <a:sym typeface="Calibri"/>
              </a:rPr>
              <a:t>, </a:t>
            </a:r>
            <a:r>
              <a:rPr lang="en-US" sz="2300" dirty="0" err="1">
                <a:latin typeface="+mj-lt"/>
                <a:ea typeface="Calibri"/>
                <a:cs typeface="Calibri"/>
                <a:sym typeface="Calibri"/>
              </a:rPr>
              <a:t>quis</a:t>
            </a:r>
            <a:r>
              <a:rPr lang="en-US" sz="2300" dirty="0">
                <a:latin typeface="+mj-lt"/>
                <a:ea typeface="Calibri"/>
                <a:cs typeface="Calibri"/>
                <a:sym typeface="Calibri"/>
              </a:rPr>
              <a:t> </a:t>
            </a:r>
            <a:r>
              <a:rPr lang="en-US" sz="2300" dirty="0" err="1">
                <a:latin typeface="+mj-lt"/>
                <a:ea typeface="Calibri"/>
                <a:cs typeface="Calibri"/>
                <a:sym typeface="Calibri"/>
              </a:rPr>
              <a:t>nostrud</a:t>
            </a:r>
            <a:r>
              <a:rPr lang="en-US" sz="2300" dirty="0">
                <a:latin typeface="+mj-lt"/>
                <a:ea typeface="Calibri"/>
                <a:cs typeface="Calibri"/>
                <a:sym typeface="Calibri"/>
              </a:rPr>
              <a:t> exercitation </a:t>
            </a:r>
            <a:r>
              <a:rPr lang="en-US" sz="2300" dirty="0" err="1">
                <a:latin typeface="+mj-lt"/>
                <a:ea typeface="Calibri"/>
                <a:cs typeface="Calibri"/>
                <a:sym typeface="Calibri"/>
              </a:rPr>
              <a:t>ullamco</a:t>
            </a:r>
            <a:r>
              <a:rPr lang="en-US" sz="2300" dirty="0">
                <a:latin typeface="+mj-lt"/>
                <a:ea typeface="Calibri"/>
                <a:cs typeface="Calibri"/>
                <a:sym typeface="Calibri"/>
              </a:rPr>
              <a:t> </a:t>
            </a:r>
            <a:r>
              <a:rPr lang="en-US" sz="2300" dirty="0" err="1">
                <a:latin typeface="+mj-lt"/>
                <a:ea typeface="Calibri"/>
                <a:cs typeface="Calibri"/>
                <a:sym typeface="Calibri"/>
              </a:rPr>
              <a:t>laboris</a:t>
            </a:r>
            <a:r>
              <a:rPr lang="en-US" sz="2300" dirty="0">
                <a:latin typeface="+mj-lt"/>
                <a:ea typeface="Calibri"/>
                <a:cs typeface="Calibri"/>
                <a:sym typeface="Calibri"/>
              </a:rPr>
              <a:t> nisi </a:t>
            </a:r>
            <a:r>
              <a:rPr lang="pt-BR" sz="2300" dirty="0">
                <a:latin typeface="+mj-lt"/>
                <a:ea typeface="Calibri"/>
                <a:cs typeface="Calibri"/>
                <a:sym typeface="Calibri"/>
              </a:rPr>
              <a:t>ut aliquip ex ea commodo consequat.</a:t>
            </a:r>
            <a:endParaRPr lang="en-US" sz="900" dirty="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Ut </a:t>
            </a:r>
            <a:r>
              <a:rPr lang="en-US" sz="2200" dirty="0" err="1">
                <a:latin typeface="Calibri"/>
                <a:ea typeface="Calibri"/>
                <a:cs typeface="Calibri"/>
                <a:sym typeface="Calibri"/>
              </a:rPr>
              <a:t>enim</a:t>
            </a:r>
            <a:r>
              <a:rPr lang="en-US" sz="2200" dirty="0">
                <a:latin typeface="Calibri"/>
                <a:ea typeface="Calibri"/>
                <a:cs typeface="Calibri"/>
                <a:sym typeface="Calibri"/>
              </a:rPr>
              <a:t> ad minim </a:t>
            </a:r>
            <a:r>
              <a:rPr lang="en-US" sz="2200" dirty="0" err="1">
                <a:latin typeface="Calibri"/>
                <a:ea typeface="Calibri"/>
                <a:cs typeface="Calibri"/>
                <a:sym typeface="Calibri"/>
              </a:rPr>
              <a:t>veniam</a:t>
            </a:r>
            <a:r>
              <a:rPr lang="en-US" sz="2200" dirty="0">
                <a:latin typeface="Calibri"/>
                <a:ea typeface="Calibri"/>
                <a:cs typeface="Calibri"/>
                <a:sym typeface="Calibri"/>
              </a:rPr>
              <a:t>, </a:t>
            </a:r>
            <a:r>
              <a:rPr lang="en-US" sz="2200" dirty="0" err="1">
                <a:latin typeface="Calibri"/>
                <a:ea typeface="Calibri"/>
                <a:cs typeface="Calibri"/>
                <a:sym typeface="Calibri"/>
              </a:rPr>
              <a:t>quis</a:t>
            </a:r>
            <a:r>
              <a:rPr lang="en-US" sz="2200" dirty="0">
                <a:latin typeface="Calibri"/>
                <a:ea typeface="Calibri"/>
                <a:cs typeface="Calibri"/>
                <a:sym typeface="Calibri"/>
              </a:rPr>
              <a:t> </a:t>
            </a:r>
            <a:r>
              <a:rPr lang="en-US" sz="2200" dirty="0" err="1">
                <a:latin typeface="Calibri"/>
                <a:ea typeface="Calibri"/>
                <a:cs typeface="Calibri"/>
                <a:sym typeface="Calibri"/>
              </a:rPr>
              <a:t>nostrud</a:t>
            </a:r>
            <a:r>
              <a:rPr lang="en-US" sz="2200" dirty="0">
                <a:latin typeface="Calibri"/>
                <a:ea typeface="Calibri"/>
                <a:cs typeface="Calibri"/>
                <a:sym typeface="Calibri"/>
              </a:rPr>
              <a:t> exercitation </a:t>
            </a:r>
            <a:r>
              <a:rPr lang="en-US" sz="2200" dirty="0" err="1">
                <a:latin typeface="Calibri"/>
                <a:ea typeface="Calibri"/>
                <a:cs typeface="Calibri"/>
                <a:sym typeface="Calibri"/>
              </a:rPr>
              <a:t>ullamco</a:t>
            </a:r>
            <a:r>
              <a:rPr lang="en-US" sz="2200" dirty="0">
                <a:latin typeface="Calibri"/>
                <a:ea typeface="Calibri"/>
                <a:cs typeface="Calibri"/>
                <a:sym typeface="Calibri"/>
              </a:rPr>
              <a:t> </a:t>
            </a:r>
            <a:r>
              <a:rPr lang="en-US" sz="2200" dirty="0" err="1">
                <a:latin typeface="Calibri"/>
                <a:ea typeface="Calibri"/>
                <a:cs typeface="Calibri"/>
                <a:sym typeface="Calibri"/>
              </a:rPr>
              <a:t>laboris</a:t>
            </a:r>
            <a:r>
              <a:rPr lang="en-US" sz="2200" dirty="0">
                <a:latin typeface="Calibri"/>
                <a:ea typeface="Calibri"/>
                <a:cs typeface="Calibri"/>
                <a:sym typeface="Calibri"/>
              </a:rPr>
              <a:t> nisi </a:t>
            </a:r>
            <a:r>
              <a:rPr lang="en-US" sz="2200" dirty="0" err="1">
                <a:latin typeface="Calibri"/>
                <a:ea typeface="Calibri"/>
                <a:cs typeface="Calibri"/>
                <a:sym typeface="Calibri"/>
              </a:rPr>
              <a:t>ut</a:t>
            </a:r>
            <a:r>
              <a:rPr lang="en-US" sz="2200" dirty="0">
                <a:latin typeface="Calibri"/>
                <a:ea typeface="Calibri"/>
                <a:cs typeface="Calibri"/>
                <a:sym typeface="Calibri"/>
              </a:rPr>
              <a:t> </a:t>
            </a:r>
            <a:r>
              <a:rPr lang="en-US" sz="2200" dirty="0" err="1">
                <a:latin typeface="Calibri"/>
                <a:ea typeface="Calibri"/>
                <a:cs typeface="Calibri"/>
                <a:sym typeface="Calibri"/>
              </a:rPr>
              <a:t>aliquip</a:t>
            </a:r>
            <a:r>
              <a:rPr lang="en-US" sz="2200" dirty="0">
                <a:latin typeface="Calibri"/>
                <a:ea typeface="Calibri"/>
                <a:cs typeface="Calibri"/>
                <a:sym typeface="Calibri"/>
              </a:rPr>
              <a:t> ex </a:t>
            </a:r>
            <a:r>
              <a:rPr lang="en-US" sz="2200" dirty="0" err="1">
                <a:latin typeface="Calibri"/>
                <a:ea typeface="Calibri"/>
                <a:cs typeface="Calibri"/>
                <a:sym typeface="Calibri"/>
              </a:rPr>
              <a:t>ea</a:t>
            </a:r>
            <a:r>
              <a:rPr lang="en-US" sz="2200" dirty="0">
                <a:latin typeface="Calibri"/>
                <a:ea typeface="Calibri"/>
                <a:cs typeface="Calibri"/>
                <a:sym typeface="Calibri"/>
              </a:rPr>
              <a:t> </a:t>
            </a:r>
            <a:r>
              <a:rPr lang="en-US" sz="2200" dirty="0" err="1">
                <a:latin typeface="Calibri"/>
                <a:ea typeface="Calibri"/>
                <a:cs typeface="Calibri"/>
                <a:sym typeface="Calibri"/>
              </a:rPr>
              <a:t>commodo</a:t>
            </a:r>
            <a:r>
              <a:rPr lang="en-US" sz="2200" dirty="0">
                <a:latin typeface="Calibri"/>
                <a:ea typeface="Calibri"/>
                <a:cs typeface="Calibri"/>
                <a:sym typeface="Calibri"/>
              </a:rPr>
              <a:t> </a:t>
            </a:r>
            <a:r>
              <a:rPr lang="en-US" sz="2200" dirty="0" err="1">
                <a:latin typeface="Calibri"/>
                <a:ea typeface="Calibri"/>
                <a:cs typeface="Calibri"/>
                <a:sym typeface="Calibri"/>
              </a:rPr>
              <a:t>consequat</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a:t>
            </a:r>
            <a:endParaRPr lang="en-US" sz="2200" dirty="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file/d/1cq8o_jaiOuxNuGGtalkYXiaqK9aFWgXk/view?usp=sharin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rive.google.com/file/d/1cvymnA8ryOFfgdMGML-e6A0HymMR0Ktg/view?usp=shari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76513" y="2252163"/>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620755" y="2202690"/>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616583" y="2250010"/>
            <a:ext cx="2777494" cy="604708"/>
          </a:xfrm>
          <a:prstGeom prst="rect">
            <a:avLst/>
          </a:prstGeom>
          <a:noFill/>
          <a:ln>
            <a:noFill/>
          </a:ln>
        </p:spPr>
        <p:txBody>
          <a:bodyPr spcFirstLastPara="1" wrap="square" lIns="91425" tIns="45700" rIns="91425" bIns="45700" anchor="t" anchorCtr="0">
            <a:normAutofit/>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3, Session 9</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dirty="0">
                <a:latin typeface="Trebuchet MS"/>
              </a:rPr>
              <a:t>Fundamentals of Literacy Coaching</a:t>
            </a:r>
            <a:endParaRPr lang="en-US" sz="4400" b="1" dirty="0">
              <a:latin typeface="Trebuchet MS" panose="020B0603020202020204" pitchFamily="34" charset="0"/>
            </a:endParaRPr>
          </a:p>
          <a:p>
            <a:pPr algn="ctr"/>
            <a:r>
              <a:rPr lang="en-US" sz="3200" dirty="0">
                <a:latin typeface="Trebuchet MS"/>
              </a:rPr>
              <a:t>Professional Development Modules</a:t>
            </a:r>
            <a:endParaRPr lang="en-US" sz="3200" dirty="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2945528" y="2866656"/>
            <a:ext cx="6358714" cy="617908"/>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2928469" y="2703452"/>
            <a:ext cx="6335967" cy="7316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2011316" y="2765862"/>
            <a:ext cx="8180832" cy="819495"/>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1400" b="1" dirty="0">
                <a:solidFill>
                  <a:srgbClr val="793889"/>
                </a:solidFill>
                <a:latin typeface="Trebuchet MS" panose="020B0603020202020204" pitchFamily="34" charset="0"/>
                <a:ea typeface="Calibri"/>
                <a:cs typeface="Calibri"/>
                <a:sym typeface="Calibri"/>
              </a:rPr>
              <a:t>Developing and Implementing a Professional Learning Action Plan </a:t>
            </a:r>
          </a:p>
          <a:p>
            <a:pPr marL="342900" indent="-317500">
              <a:lnSpc>
                <a:spcPct val="100000"/>
              </a:lnSpc>
              <a:spcBef>
                <a:spcPts val="600"/>
              </a:spcBef>
              <a:buClr>
                <a:schemeClr val="accent1"/>
              </a:buClr>
              <a:buSzPts val="2400"/>
            </a:pPr>
            <a:r>
              <a:rPr lang="en-US" sz="1400" b="1" dirty="0">
                <a:solidFill>
                  <a:srgbClr val="793889"/>
                </a:solidFill>
                <a:latin typeface="Trebuchet MS" panose="020B0603020202020204" pitchFamily="34" charset="0"/>
                <a:ea typeface="Calibri"/>
                <a:cs typeface="Calibri"/>
                <a:sym typeface="Calibri"/>
              </a:rPr>
              <a:t>and Evaluating School, Teacher, and Student Outcomes</a:t>
            </a:r>
          </a:p>
        </p:txBody>
      </p:sp>
    </p:spTree>
    <p:extLst>
      <p:ext uri="{BB962C8B-B14F-4D97-AF65-F5344CB8AC3E}">
        <p14:creationId xmlns:p14="http://schemas.microsoft.com/office/powerpoint/2010/main" val="1041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0F248B-1071-4D87-FE94-EA9BFAE29F45}"/>
              </a:ext>
            </a:extLst>
          </p:cNvPr>
          <p:cNvSpPr txBox="1"/>
          <p:nvPr/>
        </p:nvSpPr>
        <p:spPr>
          <a:xfrm>
            <a:off x="670560" y="2084832"/>
            <a:ext cx="9985248" cy="2677656"/>
          </a:xfrm>
          <a:prstGeom prst="rect">
            <a:avLst/>
          </a:prstGeom>
          <a:noFill/>
        </p:spPr>
        <p:txBody>
          <a:bodyPr wrap="square">
            <a:spAutoFit/>
          </a:body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Professional learning action plans guide professional learning and implementation of that learning. They focus on the following:</a:t>
            </a:r>
            <a:endParaRPr lang="en-US" sz="2800" dirty="0"/>
          </a:p>
          <a:p>
            <a:pPr marL="914400" lvl="1" indent="-406400" algn="l" rtl="0">
              <a:lnSpc>
                <a:spcPct val="100000"/>
              </a:lnSpc>
              <a:spcBef>
                <a:spcPts val="0"/>
              </a:spcBef>
              <a:spcAft>
                <a:spcPts val="0"/>
              </a:spcAft>
              <a:buSzPts val="2800"/>
              <a:buChar char="–"/>
            </a:pPr>
            <a:r>
              <a:rPr lang="en-US" sz="2800" dirty="0">
                <a:latin typeface="Calibri"/>
                <a:ea typeface="Calibri"/>
                <a:cs typeface="Calibri"/>
                <a:sym typeface="Calibri"/>
              </a:rPr>
              <a:t>Content</a:t>
            </a:r>
            <a:endParaRPr lang="en-US" sz="2800" dirty="0"/>
          </a:p>
          <a:p>
            <a:pPr marL="914400" lvl="1" indent="-406400" algn="l" rtl="0">
              <a:lnSpc>
                <a:spcPct val="100000"/>
              </a:lnSpc>
              <a:spcBef>
                <a:spcPts val="0"/>
              </a:spcBef>
              <a:spcAft>
                <a:spcPts val="0"/>
              </a:spcAft>
              <a:buSzPts val="2800"/>
              <a:buChar char="–"/>
            </a:pPr>
            <a:r>
              <a:rPr lang="en-US" sz="2800" dirty="0">
                <a:latin typeface="Calibri"/>
                <a:ea typeface="Calibri"/>
                <a:cs typeface="Calibri"/>
                <a:sym typeface="Calibri"/>
              </a:rPr>
              <a:t>Learning designs</a:t>
            </a:r>
            <a:endParaRPr lang="en-US" sz="2800" dirty="0"/>
          </a:p>
          <a:p>
            <a:pPr marL="914400" lvl="1" indent="-406400" algn="l" rtl="0">
              <a:lnSpc>
                <a:spcPct val="100000"/>
              </a:lnSpc>
              <a:spcBef>
                <a:spcPts val="0"/>
              </a:spcBef>
              <a:spcAft>
                <a:spcPts val="0"/>
              </a:spcAft>
              <a:buSzPts val="2800"/>
              <a:buChar char="–"/>
            </a:pPr>
            <a:r>
              <a:rPr lang="en-US" sz="2800" dirty="0">
                <a:latin typeface="Calibri"/>
                <a:ea typeface="Calibri"/>
                <a:cs typeface="Calibri"/>
                <a:sym typeface="Calibri"/>
              </a:rPr>
              <a:t>Implementation support</a:t>
            </a:r>
            <a:endParaRPr lang="en-US" sz="2800" dirty="0"/>
          </a:p>
          <a:p>
            <a:pPr marL="914400" lvl="1" indent="-406400" algn="l" rtl="0">
              <a:lnSpc>
                <a:spcPct val="100000"/>
              </a:lnSpc>
              <a:spcBef>
                <a:spcPts val="0"/>
              </a:spcBef>
              <a:spcAft>
                <a:spcPts val="0"/>
              </a:spcAft>
              <a:buSzPts val="2800"/>
              <a:buChar char="–"/>
            </a:pPr>
            <a:r>
              <a:rPr lang="en-US" sz="2800" dirty="0">
                <a:latin typeface="Calibri"/>
                <a:ea typeface="Calibri"/>
                <a:cs typeface="Calibri"/>
                <a:sym typeface="Calibri"/>
              </a:rPr>
              <a:t>Evaluation of professional learning</a:t>
            </a:r>
            <a:endParaRPr lang="en-US" sz="2800" dirty="0"/>
          </a:p>
        </p:txBody>
      </p:sp>
      <p:sp>
        <p:nvSpPr>
          <p:cNvPr id="7" name="TextBox 6">
            <a:extLst>
              <a:ext uri="{FF2B5EF4-FFF2-40B4-BE49-F238E27FC236}">
                <a16:creationId xmlns:a16="http://schemas.microsoft.com/office/drawing/2014/main" id="{3D106020-A249-E393-5206-34D64CC7B16A}"/>
              </a:ext>
            </a:extLst>
          </p:cNvPr>
          <p:cNvSpPr txBox="1"/>
          <p:nvPr/>
        </p:nvSpPr>
        <p:spPr>
          <a:xfrm>
            <a:off x="670560" y="963168"/>
            <a:ext cx="899769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The Focus of a Professional Learning Action Plan</a:t>
            </a:r>
            <a:endParaRPr lang="en-US" sz="3200" dirty="0"/>
          </a:p>
        </p:txBody>
      </p:sp>
      <p:sp>
        <p:nvSpPr>
          <p:cNvPr id="2" name="Slide Number Placeholder 1">
            <a:extLst>
              <a:ext uri="{FF2B5EF4-FFF2-40B4-BE49-F238E27FC236}">
                <a16:creationId xmlns:a16="http://schemas.microsoft.com/office/drawing/2014/main" id="{5D183DD6-90AC-34EA-48A8-48AA5AA4AA97}"/>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10</a:t>
            </a:fld>
            <a:endParaRPr lang="en-US" dirty="0"/>
          </a:p>
        </p:txBody>
      </p:sp>
      <p:sp>
        <p:nvSpPr>
          <p:cNvPr id="3" name="Google Shape;416;p22">
            <a:extLst>
              <a:ext uri="{FF2B5EF4-FFF2-40B4-BE49-F238E27FC236}">
                <a16:creationId xmlns:a16="http://schemas.microsoft.com/office/drawing/2014/main" id="{2FD44E89-8427-EC90-B390-B93497830F6F}"/>
              </a:ext>
            </a:extLst>
          </p:cNvPr>
          <p:cNvSpPr txBox="1"/>
          <p:nvPr/>
        </p:nvSpPr>
        <p:spPr>
          <a:xfrm>
            <a:off x="9034272" y="5849131"/>
            <a:ext cx="1706880"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(Killion, 2013)</a:t>
            </a:r>
          </a:p>
        </p:txBody>
      </p:sp>
    </p:spTree>
    <p:extLst>
      <p:ext uri="{BB962C8B-B14F-4D97-AF65-F5344CB8AC3E}">
        <p14:creationId xmlns:p14="http://schemas.microsoft.com/office/powerpoint/2010/main" val="338665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3D3FA-04E7-E4F6-309A-6EB66552F70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0BB10E9-1E90-066A-00CA-B2D685DAB212}"/>
              </a:ext>
            </a:extLst>
          </p:cNvPr>
          <p:cNvSpPr txBox="1"/>
          <p:nvPr/>
        </p:nvSpPr>
        <p:spPr>
          <a:xfrm>
            <a:off x="670560" y="963168"/>
            <a:ext cx="899769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Professional Learning Action Plan Model</a:t>
            </a:r>
            <a:endParaRPr lang="en-US" sz="3200" dirty="0"/>
          </a:p>
        </p:txBody>
      </p:sp>
      <p:sp>
        <p:nvSpPr>
          <p:cNvPr id="2" name="Slide Number Placeholder 1">
            <a:extLst>
              <a:ext uri="{FF2B5EF4-FFF2-40B4-BE49-F238E27FC236}">
                <a16:creationId xmlns:a16="http://schemas.microsoft.com/office/drawing/2014/main" id="{649CA433-46E8-5BD3-F4A5-2ADE9EB9BCD3}"/>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11</a:t>
            </a:fld>
            <a:endParaRPr lang="en-US" dirty="0"/>
          </a:p>
        </p:txBody>
      </p:sp>
      <p:pic>
        <p:nvPicPr>
          <p:cNvPr id="4" name="Picture 3">
            <a:extLst>
              <a:ext uri="{FF2B5EF4-FFF2-40B4-BE49-F238E27FC236}">
                <a16:creationId xmlns:a16="http://schemas.microsoft.com/office/drawing/2014/main" id="{52828B94-B27E-15E4-849D-2BD0C5246BDD}"/>
              </a:ext>
            </a:extLst>
          </p:cNvPr>
          <p:cNvPicPr>
            <a:picLocks noChangeAspect="1"/>
          </p:cNvPicPr>
          <p:nvPr/>
        </p:nvPicPr>
        <p:blipFill>
          <a:blip r:embed="rId3"/>
          <a:stretch>
            <a:fillRect/>
          </a:stretch>
        </p:blipFill>
        <p:spPr>
          <a:xfrm>
            <a:off x="2084833" y="1547943"/>
            <a:ext cx="7400544" cy="4561392"/>
          </a:xfrm>
          <a:prstGeom prst="rect">
            <a:avLst/>
          </a:prstGeom>
        </p:spPr>
      </p:pic>
    </p:spTree>
    <p:extLst>
      <p:ext uri="{BB962C8B-B14F-4D97-AF65-F5344CB8AC3E}">
        <p14:creationId xmlns:p14="http://schemas.microsoft.com/office/powerpoint/2010/main" val="65149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A40E-F668-F8DF-CF4B-5E4E9778DCB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31AC05F-9E8D-630F-BF68-8A02E3D5783B}"/>
              </a:ext>
            </a:extLst>
          </p:cNvPr>
          <p:cNvSpPr txBox="1"/>
          <p:nvPr/>
        </p:nvSpPr>
        <p:spPr>
          <a:xfrm>
            <a:off x="670560" y="963168"/>
            <a:ext cx="1015593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Steps for Developing a Professional Learning Action Plan</a:t>
            </a:r>
            <a:endParaRPr lang="en-US" sz="3200" dirty="0"/>
          </a:p>
        </p:txBody>
      </p:sp>
      <p:sp>
        <p:nvSpPr>
          <p:cNvPr id="2" name="Slide Number Placeholder 1">
            <a:extLst>
              <a:ext uri="{FF2B5EF4-FFF2-40B4-BE49-F238E27FC236}">
                <a16:creationId xmlns:a16="http://schemas.microsoft.com/office/drawing/2014/main" id="{FD2E8D03-3698-735F-F033-625AC95BAEB8}"/>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12</a:t>
            </a:fld>
            <a:endParaRPr lang="en-US" dirty="0"/>
          </a:p>
        </p:txBody>
      </p:sp>
      <p:pic>
        <p:nvPicPr>
          <p:cNvPr id="3" name="Picture 2">
            <a:extLst>
              <a:ext uri="{FF2B5EF4-FFF2-40B4-BE49-F238E27FC236}">
                <a16:creationId xmlns:a16="http://schemas.microsoft.com/office/drawing/2014/main" id="{4219C5CF-1909-51B9-5C8A-43997EA65BF0}"/>
              </a:ext>
            </a:extLst>
          </p:cNvPr>
          <p:cNvPicPr>
            <a:picLocks noChangeAspect="1"/>
          </p:cNvPicPr>
          <p:nvPr/>
        </p:nvPicPr>
        <p:blipFill rotWithShape="1">
          <a:blip r:embed="rId3"/>
          <a:srcRect t="1702" r="1479" b="818"/>
          <a:stretch/>
        </p:blipFill>
        <p:spPr>
          <a:xfrm>
            <a:off x="2586050" y="1582688"/>
            <a:ext cx="7019901" cy="4696847"/>
          </a:xfrm>
          <a:prstGeom prst="rect">
            <a:avLst/>
          </a:prstGeom>
          <a:ln w="12700">
            <a:solidFill>
              <a:schemeClr val="tx1"/>
            </a:solidFill>
          </a:ln>
        </p:spPr>
      </p:pic>
    </p:spTree>
    <p:extLst>
      <p:ext uri="{BB962C8B-B14F-4D97-AF65-F5344CB8AC3E}">
        <p14:creationId xmlns:p14="http://schemas.microsoft.com/office/powerpoint/2010/main" val="169180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B5EE2-E9FE-F925-73B2-B4AFE4DA766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1867163-63AF-995F-8D98-13D0E3DAC0F1}"/>
              </a:ext>
            </a:extLst>
          </p:cNvPr>
          <p:cNvSpPr txBox="1"/>
          <p:nvPr/>
        </p:nvSpPr>
        <p:spPr>
          <a:xfrm>
            <a:off x="670560" y="963168"/>
            <a:ext cx="1015593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Steps for Developing a Professional Learning Action Plan</a:t>
            </a:r>
            <a:endParaRPr lang="en-US" sz="3200" dirty="0"/>
          </a:p>
        </p:txBody>
      </p:sp>
      <p:sp>
        <p:nvSpPr>
          <p:cNvPr id="2" name="Slide Number Placeholder 1">
            <a:extLst>
              <a:ext uri="{FF2B5EF4-FFF2-40B4-BE49-F238E27FC236}">
                <a16:creationId xmlns:a16="http://schemas.microsoft.com/office/drawing/2014/main" id="{FC27A9E8-F8EE-15FA-2700-5A44B4E73DDF}"/>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13</a:t>
            </a:fld>
            <a:endParaRPr lang="en-US" dirty="0"/>
          </a:p>
        </p:txBody>
      </p:sp>
      <p:pic>
        <p:nvPicPr>
          <p:cNvPr id="4" name="Google Shape;245;p11">
            <a:extLst>
              <a:ext uri="{FF2B5EF4-FFF2-40B4-BE49-F238E27FC236}">
                <a16:creationId xmlns:a16="http://schemas.microsoft.com/office/drawing/2014/main" id="{84BE9D07-EE8F-6FCD-DEBE-26C3CF1C107A}"/>
              </a:ext>
            </a:extLst>
          </p:cNvPr>
          <p:cNvPicPr preferRelativeResize="0"/>
          <p:nvPr/>
        </p:nvPicPr>
        <p:blipFill rotWithShape="1">
          <a:blip r:embed="rId3"/>
          <a:stretch/>
        </p:blipFill>
        <p:spPr>
          <a:xfrm>
            <a:off x="2548128" y="1666977"/>
            <a:ext cx="7095744" cy="4480560"/>
          </a:xfrm>
          <a:prstGeom prst="rect">
            <a:avLst/>
          </a:prstGeom>
          <a:ln w="19050">
            <a:solidFill>
              <a:schemeClr val="tx1"/>
            </a:solidFill>
          </a:ln>
        </p:spPr>
      </p:pic>
    </p:spTree>
    <p:extLst>
      <p:ext uri="{BB962C8B-B14F-4D97-AF65-F5344CB8AC3E}">
        <p14:creationId xmlns:p14="http://schemas.microsoft.com/office/powerpoint/2010/main" val="357107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36B1-9247-62AE-4A97-BDBCFC6D9C44}"/>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D6FD50C9-A7B1-FE2B-74CB-5FC982B37E8D}"/>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dirty="0"/>
          </a:p>
        </p:txBody>
      </p:sp>
      <p:sp>
        <p:nvSpPr>
          <p:cNvPr id="11" name="Google Shape;334;g10083df9ad4_0_36">
            <a:extLst>
              <a:ext uri="{FF2B5EF4-FFF2-40B4-BE49-F238E27FC236}">
                <a16:creationId xmlns:a16="http://schemas.microsoft.com/office/drawing/2014/main" id="{FCFACF7C-0F26-7012-D693-404FCD8AEDBC}"/>
              </a:ext>
            </a:extLst>
          </p:cNvPr>
          <p:cNvSpPr txBox="1">
            <a:spLocks/>
          </p:cNvSpPr>
          <p:nvPr/>
        </p:nvSpPr>
        <p:spPr>
          <a:xfrm>
            <a:off x="841248" y="2191751"/>
            <a:ext cx="9814559" cy="379171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SzPct val="100000"/>
              <a:buChar char="•"/>
            </a:pPr>
            <a:r>
              <a:rPr lang="en-US" sz="2800" dirty="0">
                <a:latin typeface="Calibri"/>
                <a:ea typeface="Calibri"/>
                <a:cs typeface="Calibri"/>
                <a:sym typeface="Calibri"/>
              </a:rPr>
              <a:t>Access and read </a:t>
            </a:r>
            <a:r>
              <a:rPr lang="en-US" sz="2800" b="1" dirty="0">
                <a:latin typeface="Calibri"/>
                <a:ea typeface="Calibri"/>
                <a:cs typeface="Calibri"/>
                <a:sym typeface="Calibri"/>
              </a:rPr>
              <a:t>Handout 1: Steps for Developing Professional </a:t>
            </a:r>
            <a:r>
              <a:rPr lang="en-US" sz="2800" b="1">
                <a:latin typeface="Calibri"/>
                <a:ea typeface="Calibri"/>
                <a:cs typeface="Calibri"/>
                <a:sym typeface="Calibri"/>
              </a:rPr>
              <a:t>Learning Plans.</a:t>
            </a:r>
            <a:endParaRPr lang="en-US" sz="2800" b="1"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endParaRPr lang="en-US" sz="2800" b="1"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r>
              <a:rPr lang="en-US" sz="2800" dirty="0">
                <a:latin typeface="Calibri"/>
                <a:ea typeface="Calibri"/>
                <a:cs typeface="Calibri"/>
                <a:sym typeface="Calibri"/>
              </a:rPr>
              <a:t>Access and read </a:t>
            </a:r>
            <a:r>
              <a:rPr lang="en-US" sz="2800" b="1" dirty="0">
                <a:latin typeface="Calibri"/>
                <a:ea typeface="Calibri"/>
                <a:cs typeface="Calibri"/>
                <a:sym typeface="Calibri"/>
              </a:rPr>
              <a:t>Handout 2: Core Elements of a Professional Learning Plan (PLP).</a:t>
            </a:r>
            <a:endParaRPr lang="en-US" dirty="0"/>
          </a:p>
        </p:txBody>
      </p:sp>
      <p:sp>
        <p:nvSpPr>
          <p:cNvPr id="14" name="Google Shape;336;g10083df9ad4_0_36">
            <a:extLst>
              <a:ext uri="{FF2B5EF4-FFF2-40B4-BE49-F238E27FC236}">
                <a16:creationId xmlns:a16="http://schemas.microsoft.com/office/drawing/2014/main" id="{974B7298-1745-0FB1-EE9D-DA6F71480B40}"/>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253237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6F6FE-8F70-F15D-F6BE-4518603AF789}"/>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12351F23-D8EF-CDE5-BDD7-58A6606C1447}"/>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dirty="0"/>
          </a:p>
        </p:txBody>
      </p:sp>
      <p:sp>
        <p:nvSpPr>
          <p:cNvPr id="11" name="Google Shape;334;g10083df9ad4_0_36">
            <a:extLst>
              <a:ext uri="{FF2B5EF4-FFF2-40B4-BE49-F238E27FC236}">
                <a16:creationId xmlns:a16="http://schemas.microsoft.com/office/drawing/2014/main" id="{57292261-7038-89A4-9615-80850EC1313D}"/>
              </a:ext>
            </a:extLst>
          </p:cNvPr>
          <p:cNvSpPr txBox="1">
            <a:spLocks/>
          </p:cNvSpPr>
          <p:nvPr/>
        </p:nvSpPr>
        <p:spPr>
          <a:xfrm>
            <a:off x="841248" y="2191751"/>
            <a:ext cx="9814559" cy="379171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SzPct val="100000"/>
              <a:buChar char="•"/>
            </a:pPr>
            <a:r>
              <a:rPr lang="en-US" dirty="0">
                <a:latin typeface="Calibri"/>
                <a:ea typeface="Calibri"/>
                <a:cs typeface="Calibri"/>
                <a:sym typeface="Calibri"/>
              </a:rPr>
              <a:t>Review </a:t>
            </a:r>
            <a:r>
              <a:rPr lang="en-US" b="1" dirty="0">
                <a:latin typeface="Calibri"/>
                <a:ea typeface="Calibri"/>
                <a:cs typeface="Calibri"/>
                <a:sym typeface="Calibri"/>
              </a:rPr>
              <a:t>Handout 3: Data Review Protocol </a:t>
            </a:r>
            <a:r>
              <a:rPr lang="en-US" dirty="0">
                <a:latin typeface="Calibri"/>
                <a:ea typeface="Calibri"/>
                <a:cs typeface="Calibri"/>
                <a:sym typeface="Calibri"/>
              </a:rPr>
              <a:t>from Session 8, </a:t>
            </a:r>
            <a:br>
              <a:rPr lang="en-US" dirty="0">
                <a:latin typeface="Calibri"/>
                <a:ea typeface="Calibri"/>
                <a:cs typeface="Calibri"/>
                <a:sym typeface="Calibri"/>
              </a:rPr>
            </a:br>
            <a:r>
              <a:rPr lang="en-US" dirty="0">
                <a:latin typeface="Calibri"/>
                <a:ea typeface="Calibri"/>
                <a:cs typeface="Calibri"/>
                <a:sym typeface="Calibri"/>
              </a:rPr>
              <a:t>paying particular attention to “Reflection </a:t>
            </a:r>
            <a:r>
              <a:rPr lang="en-US">
                <a:latin typeface="Calibri"/>
                <a:ea typeface="Calibri"/>
                <a:cs typeface="Calibri"/>
                <a:sym typeface="Calibri"/>
              </a:rPr>
              <a:t>on Data.”</a:t>
            </a:r>
            <a:endParaRPr lang="en-US" dirty="0"/>
          </a:p>
          <a:p>
            <a:pPr marL="457200" lvl="0" indent="-228600" algn="l" rtl="0">
              <a:lnSpc>
                <a:spcPct val="100000"/>
              </a:lnSpc>
              <a:spcBef>
                <a:spcPts val="0"/>
              </a:spcBef>
              <a:spcAft>
                <a:spcPts val="0"/>
              </a:spcAft>
              <a:buSzPct val="100000"/>
              <a:buNone/>
            </a:pPr>
            <a:endParaRPr lang="en-US"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r>
              <a:rPr lang="en-US" dirty="0">
                <a:latin typeface="Calibri"/>
                <a:ea typeface="Calibri"/>
                <a:cs typeface="Calibri"/>
                <a:sym typeface="Calibri"/>
              </a:rPr>
              <a:t>Review your group notes from completing the protocol in Session 8.</a:t>
            </a:r>
            <a:endParaRPr lang="en-US" dirty="0"/>
          </a:p>
          <a:p>
            <a:pPr marL="457200" lvl="0" indent="-228600" algn="l" rtl="0">
              <a:lnSpc>
                <a:spcPct val="100000"/>
              </a:lnSpc>
              <a:spcBef>
                <a:spcPts val="0"/>
              </a:spcBef>
              <a:spcAft>
                <a:spcPts val="0"/>
              </a:spcAft>
              <a:buSzPct val="100000"/>
              <a:buNone/>
            </a:pPr>
            <a:endParaRPr lang="en-US"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r>
              <a:rPr lang="en-US" dirty="0">
                <a:latin typeface="Calibri"/>
                <a:ea typeface="Calibri"/>
                <a:cs typeface="Calibri"/>
                <a:sym typeface="Calibri"/>
              </a:rPr>
              <a:t>Review </a:t>
            </a:r>
            <a:r>
              <a:rPr lang="en-US" b="1" dirty="0">
                <a:latin typeface="Calibri"/>
                <a:ea typeface="Calibri"/>
                <a:cs typeface="Calibri"/>
                <a:sym typeface="Calibri"/>
              </a:rPr>
              <a:t>Handouts 4, 5, and 6 </a:t>
            </a:r>
            <a:r>
              <a:rPr lang="en-US" dirty="0">
                <a:latin typeface="Calibri"/>
                <a:ea typeface="Calibri"/>
                <a:cs typeface="Calibri"/>
                <a:sym typeface="Calibri"/>
              </a:rPr>
              <a:t>– data from fictitious Sunshine Middle School.</a:t>
            </a:r>
            <a:endParaRPr lang="en-US" dirty="0"/>
          </a:p>
        </p:txBody>
      </p:sp>
      <p:sp>
        <p:nvSpPr>
          <p:cNvPr id="14" name="Google Shape;336;g10083df9ad4_0_36">
            <a:extLst>
              <a:ext uri="{FF2B5EF4-FFF2-40B4-BE49-F238E27FC236}">
                <a16:creationId xmlns:a16="http://schemas.microsoft.com/office/drawing/2014/main" id="{618BF8BD-F77D-0BE0-DE52-E5D86A0CB561}"/>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134003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3C6E-8B8B-8622-E652-A6965EA88834}"/>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4EF86A88-4422-015E-A1B2-C10E91A9B2BD}"/>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16</a:t>
            </a:fld>
            <a:endParaRPr dirty="0"/>
          </a:p>
        </p:txBody>
      </p:sp>
      <p:sp>
        <p:nvSpPr>
          <p:cNvPr id="11" name="Google Shape;334;g10083df9ad4_0_36">
            <a:extLst>
              <a:ext uri="{FF2B5EF4-FFF2-40B4-BE49-F238E27FC236}">
                <a16:creationId xmlns:a16="http://schemas.microsoft.com/office/drawing/2014/main" id="{D68DD7D8-B6B0-8123-856E-7521D6B0A4BB}"/>
              </a:ext>
            </a:extLst>
          </p:cNvPr>
          <p:cNvSpPr txBox="1">
            <a:spLocks/>
          </p:cNvSpPr>
          <p:nvPr/>
        </p:nvSpPr>
        <p:spPr>
          <a:xfrm>
            <a:off x="841248" y="1804417"/>
            <a:ext cx="10180320" cy="417904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100000"/>
            </a:pPr>
            <a:r>
              <a:rPr lang="en-US" sz="2800" dirty="0">
                <a:latin typeface="Calibri"/>
                <a:ea typeface="Calibri"/>
                <a:cs typeface="Calibri"/>
                <a:sym typeface="Calibri"/>
              </a:rPr>
              <a:t>Place a checkmark next to each task in Steps 1 and 2 on </a:t>
            </a:r>
            <a:r>
              <a:rPr lang="en-US" sz="2800" b="1" dirty="0">
                <a:latin typeface="Calibri"/>
                <a:ea typeface="Calibri"/>
                <a:cs typeface="Calibri"/>
                <a:sym typeface="Calibri"/>
              </a:rPr>
              <a:t>Handout 1 </a:t>
            </a:r>
            <a:r>
              <a:rPr lang="en-US" sz="2800" dirty="0">
                <a:latin typeface="Calibri"/>
                <a:ea typeface="Calibri"/>
                <a:cs typeface="Calibri"/>
                <a:sym typeface="Calibri"/>
              </a:rPr>
              <a:t>that was completed by using the protocol to analyze and interpret the data from Sunshine Middle School and by reviewing the narrative providing information regarding the community, school culture, and staff.</a:t>
            </a:r>
            <a:endParaRPr lang="en-US" dirty="0"/>
          </a:p>
          <a:p>
            <a:pPr marL="685800" indent="-457200">
              <a:lnSpc>
                <a:spcPct val="100000"/>
              </a:lnSpc>
              <a:spcBef>
                <a:spcPts val="0"/>
              </a:spcBef>
              <a:buSzPct val="100000"/>
            </a:pPr>
            <a:endParaRPr lang="en-US" sz="2800" dirty="0">
              <a:latin typeface="Calibri"/>
              <a:ea typeface="Calibri"/>
              <a:cs typeface="Calibri"/>
              <a:sym typeface="Calibri"/>
            </a:endParaRPr>
          </a:p>
          <a:p>
            <a:pPr>
              <a:lnSpc>
                <a:spcPct val="100000"/>
              </a:lnSpc>
              <a:spcBef>
                <a:spcPts val="0"/>
              </a:spcBef>
              <a:buSzPct val="100000"/>
            </a:pPr>
            <a:r>
              <a:rPr lang="en-US" sz="2800" dirty="0">
                <a:latin typeface="Calibri"/>
                <a:ea typeface="Calibri"/>
                <a:cs typeface="Calibri"/>
                <a:sym typeface="Calibri"/>
              </a:rPr>
              <a:t>Place a checkmark next to Step 1 on Handout 1 as this should </a:t>
            </a:r>
            <a:br>
              <a:rPr lang="en-US" sz="2800" dirty="0">
                <a:latin typeface="Calibri"/>
                <a:ea typeface="Calibri"/>
                <a:cs typeface="Calibri"/>
                <a:sym typeface="Calibri"/>
              </a:rPr>
            </a:br>
            <a:r>
              <a:rPr lang="en-US" sz="2800" dirty="0">
                <a:latin typeface="Calibri"/>
                <a:ea typeface="Calibri"/>
                <a:cs typeface="Calibri"/>
                <a:sym typeface="Calibri"/>
              </a:rPr>
              <a:t>be complete.</a:t>
            </a:r>
            <a:endParaRPr lang="en-US" dirty="0"/>
          </a:p>
        </p:txBody>
      </p:sp>
      <p:sp>
        <p:nvSpPr>
          <p:cNvPr id="14" name="Google Shape;336;g10083df9ad4_0_36">
            <a:extLst>
              <a:ext uri="{FF2B5EF4-FFF2-40B4-BE49-F238E27FC236}">
                <a16:creationId xmlns:a16="http://schemas.microsoft.com/office/drawing/2014/main" id="{FFD8862D-DAAD-3CD5-2875-D142E5D04F01}"/>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411162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BBF19-BDC3-5312-6F38-1737A67BB30B}"/>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D4A870A-D240-2469-9F49-8565EA56389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17</a:t>
            </a:fld>
            <a:endParaRPr dirty="0"/>
          </a:p>
        </p:txBody>
      </p:sp>
      <p:sp>
        <p:nvSpPr>
          <p:cNvPr id="11" name="Google Shape;334;g10083df9ad4_0_36">
            <a:extLst>
              <a:ext uri="{FF2B5EF4-FFF2-40B4-BE49-F238E27FC236}">
                <a16:creationId xmlns:a16="http://schemas.microsoft.com/office/drawing/2014/main" id="{ACE37AEF-3D3F-8C07-5CC4-D57AFB89DA7B}"/>
              </a:ext>
            </a:extLst>
          </p:cNvPr>
          <p:cNvSpPr txBox="1">
            <a:spLocks/>
          </p:cNvSpPr>
          <p:nvPr/>
        </p:nvSpPr>
        <p:spPr>
          <a:xfrm>
            <a:off x="841248" y="1804417"/>
            <a:ext cx="10180320" cy="417904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buSzPct val="100000"/>
            </a:pPr>
            <a:r>
              <a:rPr lang="en-US" sz="2400" dirty="0">
                <a:latin typeface="Calibri"/>
                <a:ea typeface="Calibri"/>
                <a:cs typeface="Calibri"/>
                <a:sym typeface="Calibri"/>
              </a:rPr>
              <a:t>In your small groups, write one SMART goal for student learning based on the area of </a:t>
            </a:r>
            <a:r>
              <a:rPr lang="en-US" sz="2400">
                <a:latin typeface="Calibri"/>
                <a:ea typeface="Calibri"/>
                <a:cs typeface="Calibri"/>
                <a:sym typeface="Calibri"/>
              </a:rPr>
              <a:t>focus (improving </a:t>
            </a:r>
            <a:r>
              <a:rPr lang="en-US" sz="2400" dirty="0">
                <a:latin typeface="Calibri"/>
                <a:ea typeface="Calibri"/>
                <a:cs typeface="Calibri"/>
                <a:sym typeface="Calibri"/>
              </a:rPr>
              <a:t>student vocabulary) and your analysis and interpretation of student data:</a:t>
            </a:r>
            <a:endParaRPr lang="en-US" sz="2400" dirty="0"/>
          </a:p>
          <a:p>
            <a:pPr marL="914400" lvl="1" indent="-387350" algn="l" rtl="0">
              <a:lnSpc>
                <a:spcPct val="100000"/>
              </a:lnSpc>
              <a:spcBef>
                <a:spcPts val="0"/>
              </a:spcBef>
              <a:spcAft>
                <a:spcPts val="0"/>
              </a:spcAft>
              <a:buSzPct val="100000"/>
              <a:buChar char="–"/>
            </a:pPr>
            <a:r>
              <a:rPr lang="en-US" b="1" dirty="0">
                <a:latin typeface="Calibri"/>
                <a:ea typeface="Calibri"/>
                <a:cs typeface="Calibri"/>
                <a:sym typeface="Calibri"/>
              </a:rPr>
              <a:t>S</a:t>
            </a:r>
            <a:r>
              <a:rPr lang="en-US" dirty="0">
                <a:latin typeface="Calibri"/>
                <a:ea typeface="Calibri"/>
                <a:cs typeface="Calibri"/>
                <a:sym typeface="Calibri"/>
              </a:rPr>
              <a:t>pecific</a:t>
            </a:r>
            <a:endParaRPr lang="en-US" dirty="0"/>
          </a:p>
          <a:p>
            <a:pPr marL="914400" lvl="1" indent="-387350" algn="l" rtl="0">
              <a:lnSpc>
                <a:spcPct val="100000"/>
              </a:lnSpc>
              <a:spcBef>
                <a:spcPts val="0"/>
              </a:spcBef>
              <a:spcAft>
                <a:spcPts val="0"/>
              </a:spcAft>
              <a:buSzPct val="100000"/>
              <a:buChar char="–"/>
            </a:pPr>
            <a:r>
              <a:rPr lang="en-US" b="1" dirty="0">
                <a:latin typeface="Calibri"/>
                <a:ea typeface="Calibri"/>
                <a:cs typeface="Calibri"/>
                <a:sym typeface="Calibri"/>
              </a:rPr>
              <a:t>M</a:t>
            </a:r>
            <a:r>
              <a:rPr lang="en-US" dirty="0">
                <a:latin typeface="Calibri"/>
                <a:ea typeface="Calibri"/>
                <a:cs typeface="Calibri"/>
                <a:sym typeface="Calibri"/>
              </a:rPr>
              <a:t>easurable</a:t>
            </a:r>
            <a:endParaRPr lang="en-US" dirty="0"/>
          </a:p>
          <a:p>
            <a:pPr marL="914400" lvl="1" indent="-387350" algn="l" rtl="0">
              <a:lnSpc>
                <a:spcPct val="100000"/>
              </a:lnSpc>
              <a:spcBef>
                <a:spcPts val="0"/>
              </a:spcBef>
              <a:spcAft>
                <a:spcPts val="0"/>
              </a:spcAft>
              <a:buSzPct val="100000"/>
              <a:buChar char="–"/>
            </a:pPr>
            <a:r>
              <a:rPr lang="en-US" b="1" dirty="0">
                <a:latin typeface="Calibri"/>
                <a:ea typeface="Calibri"/>
                <a:cs typeface="Calibri"/>
                <a:sym typeface="Calibri"/>
              </a:rPr>
              <a:t>A</a:t>
            </a:r>
            <a:r>
              <a:rPr lang="en-US" dirty="0">
                <a:latin typeface="Calibri"/>
                <a:ea typeface="Calibri"/>
                <a:cs typeface="Calibri"/>
                <a:sym typeface="Calibri"/>
              </a:rPr>
              <a:t>chievable</a:t>
            </a:r>
            <a:endParaRPr lang="en-US" dirty="0"/>
          </a:p>
          <a:p>
            <a:pPr marL="914400" lvl="1" indent="-387350" algn="l" rtl="0">
              <a:lnSpc>
                <a:spcPct val="100000"/>
              </a:lnSpc>
              <a:spcBef>
                <a:spcPts val="0"/>
              </a:spcBef>
              <a:spcAft>
                <a:spcPts val="0"/>
              </a:spcAft>
              <a:buSzPct val="100000"/>
              <a:buChar char="–"/>
            </a:pPr>
            <a:r>
              <a:rPr lang="en-US" b="1" dirty="0">
                <a:latin typeface="Calibri"/>
                <a:ea typeface="Calibri"/>
                <a:cs typeface="Calibri"/>
                <a:sym typeface="Calibri"/>
              </a:rPr>
              <a:t>R</a:t>
            </a:r>
            <a:r>
              <a:rPr lang="en-US" dirty="0">
                <a:latin typeface="Calibri"/>
                <a:ea typeface="Calibri"/>
                <a:cs typeface="Calibri"/>
                <a:sym typeface="Calibri"/>
              </a:rPr>
              <a:t>elevant</a:t>
            </a:r>
            <a:endParaRPr lang="en-US" dirty="0"/>
          </a:p>
          <a:p>
            <a:pPr marL="914400" lvl="1" indent="-387350" algn="l" rtl="0">
              <a:lnSpc>
                <a:spcPct val="100000"/>
              </a:lnSpc>
              <a:spcBef>
                <a:spcPts val="0"/>
              </a:spcBef>
              <a:spcAft>
                <a:spcPts val="0"/>
              </a:spcAft>
              <a:buSzPct val="100000"/>
              <a:buChar char="–"/>
            </a:pPr>
            <a:r>
              <a:rPr lang="en-US" b="1" dirty="0">
                <a:latin typeface="Calibri"/>
                <a:ea typeface="Calibri"/>
                <a:cs typeface="Calibri"/>
                <a:sym typeface="Calibri"/>
              </a:rPr>
              <a:t>T</a:t>
            </a:r>
            <a:r>
              <a:rPr lang="en-US" dirty="0">
                <a:latin typeface="Calibri"/>
                <a:ea typeface="Calibri"/>
                <a:cs typeface="Calibri"/>
                <a:sym typeface="Calibri"/>
              </a:rPr>
              <a:t>ime-bound</a:t>
            </a:r>
            <a:endParaRPr lang="en-US" dirty="0"/>
          </a:p>
          <a:p>
            <a:pPr marL="457200" lvl="0" indent="-228600" algn="l" rtl="0">
              <a:lnSpc>
                <a:spcPct val="100000"/>
              </a:lnSpc>
              <a:spcBef>
                <a:spcPts val="0"/>
              </a:spcBef>
              <a:spcAft>
                <a:spcPts val="0"/>
              </a:spcAft>
              <a:buSzPts val="3200"/>
              <a:buNone/>
            </a:pPr>
            <a:endParaRPr lang="en-US" sz="2400" dirty="0">
              <a:latin typeface="Calibri"/>
              <a:ea typeface="Calibri"/>
              <a:cs typeface="Calibri"/>
              <a:sym typeface="Calibri"/>
            </a:endParaRPr>
          </a:p>
          <a:p>
            <a:pPr>
              <a:lnSpc>
                <a:spcPct val="100000"/>
              </a:lnSpc>
              <a:spcBef>
                <a:spcPts val="0"/>
              </a:spcBef>
              <a:buSzPct val="100000"/>
            </a:pPr>
            <a:r>
              <a:rPr lang="en-US" sz="2400" dirty="0">
                <a:latin typeface="Calibri"/>
                <a:ea typeface="Calibri"/>
                <a:cs typeface="Calibri"/>
                <a:sym typeface="Calibri"/>
              </a:rPr>
              <a:t>Check off Step 2 on </a:t>
            </a:r>
            <a:r>
              <a:rPr lang="en-US" sz="2400" b="1" dirty="0">
                <a:latin typeface="Calibri"/>
                <a:ea typeface="Calibri"/>
                <a:cs typeface="Calibri"/>
                <a:sym typeface="Calibri"/>
              </a:rPr>
              <a:t>Handout 1</a:t>
            </a:r>
            <a:r>
              <a:rPr lang="en-US" sz="2400" dirty="0">
                <a:latin typeface="Calibri"/>
                <a:ea typeface="Calibri"/>
                <a:cs typeface="Calibri"/>
                <a:sym typeface="Calibri"/>
              </a:rPr>
              <a:t>.</a:t>
            </a:r>
            <a:endParaRPr lang="en-US" sz="2400" dirty="0"/>
          </a:p>
        </p:txBody>
      </p:sp>
      <p:sp>
        <p:nvSpPr>
          <p:cNvPr id="14" name="Google Shape;336;g10083df9ad4_0_36">
            <a:extLst>
              <a:ext uri="{FF2B5EF4-FFF2-40B4-BE49-F238E27FC236}">
                <a16:creationId xmlns:a16="http://schemas.microsoft.com/office/drawing/2014/main" id="{C9624671-CF04-A770-1DEF-8F7488FF4740}"/>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196835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0B146-E6A8-49B3-581E-929F177A12F1}"/>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B1A76F8-56D8-D1BE-FE9F-5396C8554BF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18</a:t>
            </a:fld>
            <a:endParaRPr dirty="0"/>
          </a:p>
        </p:txBody>
      </p:sp>
      <p:sp>
        <p:nvSpPr>
          <p:cNvPr id="11" name="Google Shape;334;g10083df9ad4_0_36">
            <a:extLst>
              <a:ext uri="{FF2B5EF4-FFF2-40B4-BE49-F238E27FC236}">
                <a16:creationId xmlns:a16="http://schemas.microsoft.com/office/drawing/2014/main" id="{3F666303-4196-44E4-0BDE-62E66A443A57}"/>
              </a:ext>
            </a:extLst>
          </p:cNvPr>
          <p:cNvSpPr txBox="1">
            <a:spLocks/>
          </p:cNvSpPr>
          <p:nvPr/>
        </p:nvSpPr>
        <p:spPr>
          <a:xfrm>
            <a:off x="841248" y="2267712"/>
            <a:ext cx="10180320" cy="371575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SzPct val="100000"/>
              <a:buChar char="•"/>
            </a:pPr>
            <a:r>
              <a:rPr lang="en-US" sz="2800" dirty="0">
                <a:latin typeface="Calibri"/>
                <a:ea typeface="Calibri"/>
                <a:cs typeface="Calibri"/>
                <a:sym typeface="Calibri"/>
              </a:rPr>
              <a:t>Read Recommendation </a:t>
            </a:r>
            <a:r>
              <a:rPr lang="en-US" sz="2800">
                <a:latin typeface="Calibri"/>
                <a:ea typeface="Calibri"/>
                <a:cs typeface="Calibri"/>
                <a:sym typeface="Calibri"/>
              </a:rPr>
              <a:t>1 from </a:t>
            </a:r>
            <a:r>
              <a:rPr lang="en-US" sz="2800" b="1">
                <a:latin typeface="Calibri"/>
                <a:ea typeface="Calibri"/>
                <a:cs typeface="Calibri"/>
                <a:sym typeface="Calibri"/>
              </a:rPr>
              <a:t>Handout 7:</a:t>
            </a:r>
            <a:r>
              <a:rPr lang="en-US" sz="2800">
                <a:latin typeface="Calibri"/>
                <a:ea typeface="Calibri"/>
                <a:cs typeface="Calibri"/>
                <a:sym typeface="Calibri"/>
              </a:rPr>
              <a:t> </a:t>
            </a:r>
            <a:r>
              <a:rPr lang="en-US" sz="2800" b="1" dirty="0">
                <a:latin typeface="Calibri"/>
                <a:ea typeface="Calibri"/>
                <a:cs typeface="Calibri"/>
                <a:sym typeface="Calibri"/>
              </a:rPr>
              <a:t>Improving Adolescent Literacy: Effective Classroom and Intervention Practices</a:t>
            </a:r>
            <a:r>
              <a:rPr lang="en-US" sz="2800" dirty="0">
                <a:latin typeface="Calibri"/>
                <a:ea typeface="Calibri"/>
                <a:cs typeface="Calibri"/>
                <a:sym typeface="Calibri"/>
              </a:rPr>
              <a:t> practice guide to address Step 3 on </a:t>
            </a:r>
            <a:r>
              <a:rPr lang="en-US" sz="2800" b="1" dirty="0">
                <a:latin typeface="Calibri"/>
                <a:ea typeface="Calibri"/>
                <a:cs typeface="Calibri"/>
                <a:sym typeface="Calibri"/>
              </a:rPr>
              <a:t>Handout 1</a:t>
            </a:r>
            <a:r>
              <a:rPr lang="en-US" sz="2800" dirty="0">
                <a:latin typeface="Calibri"/>
                <a:ea typeface="Calibri"/>
                <a:cs typeface="Calibri"/>
                <a:sym typeface="Calibri"/>
              </a:rPr>
              <a:t>.</a:t>
            </a:r>
            <a:endParaRPr lang="en-US" dirty="0"/>
          </a:p>
          <a:p>
            <a:pPr marL="457200" lvl="0" indent="-228600" algn="l" rtl="0">
              <a:lnSpc>
                <a:spcPct val="100000"/>
              </a:lnSpc>
              <a:spcBef>
                <a:spcPts val="0"/>
              </a:spcBef>
              <a:spcAft>
                <a:spcPts val="0"/>
              </a:spcAft>
              <a:buSzPct val="100000"/>
              <a:buNone/>
            </a:pPr>
            <a:endParaRPr lang="en-US" sz="2800"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r>
              <a:rPr lang="en-US" sz="2800" dirty="0">
                <a:latin typeface="Calibri"/>
                <a:ea typeface="Calibri"/>
                <a:cs typeface="Calibri"/>
                <a:sym typeface="Calibri"/>
              </a:rPr>
              <a:t>Check off Step 3 on </a:t>
            </a:r>
            <a:r>
              <a:rPr lang="en-US" sz="2800" b="1" dirty="0">
                <a:latin typeface="Calibri"/>
                <a:ea typeface="Calibri"/>
                <a:cs typeface="Calibri"/>
                <a:sym typeface="Calibri"/>
              </a:rPr>
              <a:t>Handout 1</a:t>
            </a:r>
            <a:r>
              <a:rPr lang="en-US" sz="2800" dirty="0">
                <a:latin typeface="Calibri"/>
                <a:ea typeface="Calibri"/>
                <a:cs typeface="Calibri"/>
                <a:sym typeface="Calibri"/>
              </a:rPr>
              <a:t>.</a:t>
            </a:r>
            <a:endParaRPr lang="en-US" dirty="0"/>
          </a:p>
        </p:txBody>
      </p:sp>
      <p:sp>
        <p:nvSpPr>
          <p:cNvPr id="14" name="Google Shape;336;g10083df9ad4_0_36">
            <a:extLst>
              <a:ext uri="{FF2B5EF4-FFF2-40B4-BE49-F238E27FC236}">
                <a16:creationId xmlns:a16="http://schemas.microsoft.com/office/drawing/2014/main" id="{69CC2F71-FE80-FBEE-4DDB-CB51A03A648B}"/>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151785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84833-1E12-1AD1-FACE-EA6BDF29B22E}"/>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EE553196-DEEB-12EF-8C32-FCFAF1910A84}"/>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dirty="0"/>
          </a:p>
        </p:txBody>
      </p:sp>
      <p:sp>
        <p:nvSpPr>
          <p:cNvPr id="11" name="Google Shape;334;g10083df9ad4_0_36">
            <a:extLst>
              <a:ext uri="{FF2B5EF4-FFF2-40B4-BE49-F238E27FC236}">
                <a16:creationId xmlns:a16="http://schemas.microsoft.com/office/drawing/2014/main" id="{F9092EDE-327D-8576-B580-7A81FF68369A}"/>
              </a:ext>
            </a:extLst>
          </p:cNvPr>
          <p:cNvSpPr txBox="1">
            <a:spLocks/>
          </p:cNvSpPr>
          <p:nvPr/>
        </p:nvSpPr>
        <p:spPr>
          <a:xfrm>
            <a:off x="841248" y="2267712"/>
            <a:ext cx="10180320" cy="371575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SzPct val="100000"/>
              <a:buChar char="•"/>
            </a:pPr>
            <a:r>
              <a:rPr lang="en-US" dirty="0">
                <a:latin typeface="Calibri"/>
                <a:ea typeface="Calibri"/>
                <a:cs typeface="Calibri"/>
                <a:sym typeface="Calibri"/>
              </a:rPr>
              <a:t>In your small groups, write one SMART goal and one goal addressing </a:t>
            </a:r>
            <a:r>
              <a:rPr lang="en-US" b="1" dirty="0">
                <a:latin typeface="Calibri"/>
                <a:ea typeface="Calibri"/>
                <a:cs typeface="Calibri"/>
                <a:sym typeface="Calibri"/>
              </a:rPr>
              <a:t>k</a:t>
            </a:r>
            <a:r>
              <a:rPr lang="en-US" dirty="0">
                <a:latin typeface="Calibri"/>
                <a:ea typeface="Calibri"/>
                <a:cs typeface="Calibri"/>
                <a:sym typeface="Calibri"/>
              </a:rPr>
              <a:t>nowledge, </a:t>
            </a:r>
            <a:r>
              <a:rPr lang="en-US" b="1" dirty="0">
                <a:latin typeface="Calibri"/>
                <a:ea typeface="Calibri"/>
                <a:cs typeface="Calibri"/>
                <a:sym typeface="Calibri"/>
              </a:rPr>
              <a:t>a</a:t>
            </a:r>
            <a:r>
              <a:rPr lang="en-US" dirty="0">
                <a:latin typeface="Calibri"/>
                <a:ea typeface="Calibri"/>
                <a:cs typeface="Calibri"/>
                <a:sym typeface="Calibri"/>
              </a:rPr>
              <a:t>ttitudes, </a:t>
            </a:r>
            <a:r>
              <a:rPr lang="en-US" b="1" dirty="0">
                <a:latin typeface="Calibri"/>
                <a:ea typeface="Calibri"/>
                <a:cs typeface="Calibri"/>
                <a:sym typeface="Calibri"/>
              </a:rPr>
              <a:t>s</a:t>
            </a:r>
            <a:r>
              <a:rPr lang="en-US" dirty="0">
                <a:latin typeface="Calibri"/>
                <a:ea typeface="Calibri"/>
                <a:cs typeface="Calibri"/>
                <a:sym typeface="Calibri"/>
              </a:rPr>
              <a:t>kills, </a:t>
            </a:r>
            <a:r>
              <a:rPr lang="en-US" b="1" dirty="0">
                <a:latin typeface="Calibri"/>
                <a:ea typeface="Calibri"/>
                <a:cs typeface="Calibri"/>
                <a:sym typeface="Calibri"/>
              </a:rPr>
              <a:t>a</a:t>
            </a:r>
            <a:r>
              <a:rPr lang="en-US" dirty="0">
                <a:latin typeface="Calibri"/>
                <a:ea typeface="Calibri"/>
                <a:cs typeface="Calibri"/>
                <a:sym typeface="Calibri"/>
              </a:rPr>
              <a:t>spirations, or </a:t>
            </a:r>
            <a:r>
              <a:rPr lang="en-US" b="1" dirty="0">
                <a:latin typeface="Calibri"/>
                <a:ea typeface="Calibri"/>
                <a:cs typeface="Calibri"/>
                <a:sym typeface="Calibri"/>
              </a:rPr>
              <a:t>b</a:t>
            </a:r>
            <a:r>
              <a:rPr lang="en-US" dirty="0">
                <a:latin typeface="Calibri"/>
                <a:ea typeface="Calibri"/>
                <a:cs typeface="Calibri"/>
                <a:sym typeface="Calibri"/>
              </a:rPr>
              <a:t>ehavior (KASAB) for TEACHERS.</a:t>
            </a:r>
            <a:endParaRPr lang="en-US" dirty="0"/>
          </a:p>
          <a:p>
            <a:pPr marL="457200" lvl="0" indent="-228600" algn="l" rtl="0">
              <a:lnSpc>
                <a:spcPct val="100000"/>
              </a:lnSpc>
              <a:spcBef>
                <a:spcPts val="0"/>
              </a:spcBef>
              <a:spcAft>
                <a:spcPts val="0"/>
              </a:spcAft>
              <a:buSzPct val="100000"/>
              <a:buNone/>
            </a:pPr>
            <a:endParaRPr lang="en-US" dirty="0">
              <a:latin typeface="Calibri"/>
              <a:ea typeface="Calibri"/>
              <a:cs typeface="Calibri"/>
              <a:sym typeface="Calibri"/>
            </a:endParaRPr>
          </a:p>
          <a:p>
            <a:pPr marL="457200" indent="-431800">
              <a:lnSpc>
                <a:spcPct val="100000"/>
              </a:lnSpc>
              <a:spcBef>
                <a:spcPts val="0"/>
              </a:spcBef>
              <a:buSzPct val="100000"/>
            </a:pPr>
            <a:r>
              <a:rPr lang="en-US" dirty="0">
                <a:latin typeface="Calibri"/>
                <a:ea typeface="Calibri"/>
                <a:cs typeface="Calibri"/>
                <a:sym typeface="Calibri"/>
              </a:rPr>
              <a:t>Check off Step 4 on </a:t>
            </a:r>
            <a:r>
              <a:rPr lang="en-US" b="1" dirty="0">
                <a:latin typeface="Calibri"/>
                <a:ea typeface="Calibri"/>
                <a:cs typeface="Calibri"/>
                <a:sym typeface="Calibri"/>
              </a:rPr>
              <a:t>Handout 1</a:t>
            </a:r>
            <a:r>
              <a:rPr lang="en-US" dirty="0">
                <a:latin typeface="Calibri"/>
                <a:ea typeface="Calibri"/>
                <a:cs typeface="Calibri"/>
                <a:sym typeface="Calibri"/>
              </a:rPr>
              <a:t>. </a:t>
            </a:r>
            <a:endParaRPr lang="en-US" dirty="0"/>
          </a:p>
        </p:txBody>
      </p:sp>
      <p:sp>
        <p:nvSpPr>
          <p:cNvPr id="14" name="Google Shape;336;g10083df9ad4_0_36">
            <a:extLst>
              <a:ext uri="{FF2B5EF4-FFF2-40B4-BE49-F238E27FC236}">
                <a16:creationId xmlns:a16="http://schemas.microsoft.com/office/drawing/2014/main" id="{73B0AB94-6FBF-6E95-1C0C-5D46A5B1493D}"/>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36598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4026541501"/>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a:t>
                      </a:r>
                      <a:endParaRPr lang="en-US"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lang="en-US"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2</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3</a:t>
                      </a:r>
                      <a:endParaRPr lang="en-US"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lang="en-US"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4</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5</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6</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165</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7</a:t>
                      </a:r>
                      <a:endParaRPr lang="en-US"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8</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140</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9</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170</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4</a:t>
                      </a:r>
                      <a:endParaRPr sz="14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Implementing, and Analyzing Literacy Instruction</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10</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175</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11</a:t>
                      </a:r>
                      <a:endParaRPr lang="en-US"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135</a:t>
                      </a:r>
                      <a:endParaRPr lang="en-US"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165</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a:t>
                      </a: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130</a:t>
                      </a:r>
                      <a:endParaRPr lang="en-US"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5</a:t>
                      </a:r>
                      <a:endParaRPr sz="14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14</a:t>
                      </a: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a:t>
                      </a: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lang="en-US" sz="14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a:t>
                      </a:r>
                      <a:endParaRPr lang="en-US"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dirty="0"/>
          </a:p>
        </p:txBody>
      </p:sp>
    </p:spTree>
    <p:extLst>
      <p:ext uri="{BB962C8B-B14F-4D97-AF65-F5344CB8AC3E}">
        <p14:creationId xmlns:p14="http://schemas.microsoft.com/office/powerpoint/2010/main" val="14091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001E9-08C0-B1A2-38EB-A798ADABDC3F}"/>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D17EAD59-9D3B-E5F8-6ECB-1F2F76145F4D}"/>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dirty="0"/>
          </a:p>
        </p:txBody>
      </p:sp>
      <p:sp>
        <p:nvSpPr>
          <p:cNvPr id="11" name="Google Shape;334;g10083df9ad4_0_36">
            <a:extLst>
              <a:ext uri="{FF2B5EF4-FFF2-40B4-BE49-F238E27FC236}">
                <a16:creationId xmlns:a16="http://schemas.microsoft.com/office/drawing/2014/main" id="{E5990122-063F-6902-62F8-05889D965825}"/>
              </a:ext>
            </a:extLst>
          </p:cNvPr>
          <p:cNvSpPr txBox="1">
            <a:spLocks/>
          </p:cNvSpPr>
          <p:nvPr/>
        </p:nvSpPr>
        <p:spPr>
          <a:xfrm>
            <a:off x="841248" y="2157984"/>
            <a:ext cx="10180320" cy="382548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SzPct val="100000"/>
              <a:buChar char="•"/>
            </a:pPr>
            <a:r>
              <a:rPr lang="en-US" sz="2800" dirty="0">
                <a:latin typeface="Calibri"/>
                <a:ea typeface="Calibri"/>
                <a:cs typeface="Calibri"/>
                <a:sym typeface="Calibri"/>
              </a:rPr>
              <a:t>Step 5 involves identifying evidence-based practices for delivering and supporting professional learning and determining those that are well-suited to your goals. </a:t>
            </a:r>
            <a:endParaRPr lang="en-US" dirty="0"/>
          </a:p>
          <a:p>
            <a:pPr marL="25400" lvl="0" indent="0" algn="l" rtl="0">
              <a:lnSpc>
                <a:spcPct val="100000"/>
              </a:lnSpc>
              <a:spcBef>
                <a:spcPts val="0"/>
              </a:spcBef>
              <a:spcAft>
                <a:spcPts val="0"/>
              </a:spcAft>
              <a:buSzPct val="100000"/>
              <a:buNone/>
            </a:pPr>
            <a:endParaRPr lang="en-US" sz="2800"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r>
              <a:rPr lang="en-US" sz="2800" dirty="0">
                <a:latin typeface="Calibri"/>
                <a:ea typeface="Calibri"/>
                <a:cs typeface="Calibri"/>
                <a:sym typeface="Calibri"/>
              </a:rPr>
              <a:t>We are learning about many of these practices throughout </a:t>
            </a:r>
            <a:br>
              <a:rPr lang="en-US" sz="2800" dirty="0">
                <a:latin typeface="Calibri"/>
                <a:ea typeface="Calibri"/>
                <a:cs typeface="Calibri"/>
                <a:sym typeface="Calibri"/>
              </a:rPr>
            </a:br>
            <a:r>
              <a:rPr lang="en-US" sz="2800" dirty="0">
                <a:latin typeface="Calibri"/>
                <a:ea typeface="Calibri"/>
                <a:cs typeface="Calibri"/>
                <a:sym typeface="Calibri"/>
              </a:rPr>
              <a:t>this course, but you may want to do additional research to identify others. </a:t>
            </a:r>
            <a:endParaRPr lang="en-US" dirty="0"/>
          </a:p>
        </p:txBody>
      </p:sp>
      <p:sp>
        <p:nvSpPr>
          <p:cNvPr id="14" name="Google Shape;336;g10083df9ad4_0_36">
            <a:extLst>
              <a:ext uri="{FF2B5EF4-FFF2-40B4-BE49-F238E27FC236}">
                <a16:creationId xmlns:a16="http://schemas.microsoft.com/office/drawing/2014/main" id="{5FC6448B-F642-983B-1D76-4FB155CABF2C}"/>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265508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991F9-1091-D9A1-B351-48E0A5F073A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D3EE96D-E1E7-2380-E2AA-9B50262FA490}"/>
              </a:ext>
            </a:extLst>
          </p:cNvPr>
          <p:cNvSpPr txBox="1"/>
          <p:nvPr/>
        </p:nvSpPr>
        <p:spPr>
          <a:xfrm>
            <a:off x="670560" y="963168"/>
            <a:ext cx="1015593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cs typeface="Calibri"/>
                <a:sym typeface="Calibri"/>
              </a:rPr>
              <a:t>Effectiveness of Various Professional Learning Designs</a:t>
            </a:r>
            <a:endParaRPr lang="en-US" sz="3200" dirty="0"/>
          </a:p>
        </p:txBody>
      </p:sp>
      <p:sp>
        <p:nvSpPr>
          <p:cNvPr id="2" name="Slide Number Placeholder 1">
            <a:extLst>
              <a:ext uri="{FF2B5EF4-FFF2-40B4-BE49-F238E27FC236}">
                <a16:creationId xmlns:a16="http://schemas.microsoft.com/office/drawing/2014/main" id="{459A1D80-18B2-3C31-FEAA-59BE321930C4}"/>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21</a:t>
            </a:fld>
            <a:endParaRPr lang="en-US" dirty="0"/>
          </a:p>
        </p:txBody>
      </p:sp>
      <p:pic>
        <p:nvPicPr>
          <p:cNvPr id="3" name="Picture 2">
            <a:extLst>
              <a:ext uri="{FF2B5EF4-FFF2-40B4-BE49-F238E27FC236}">
                <a16:creationId xmlns:a16="http://schemas.microsoft.com/office/drawing/2014/main" id="{DC8879DF-6E9E-CDC5-2C02-0B50CB60AB24}"/>
              </a:ext>
            </a:extLst>
          </p:cNvPr>
          <p:cNvPicPr>
            <a:picLocks noChangeAspect="1"/>
          </p:cNvPicPr>
          <p:nvPr/>
        </p:nvPicPr>
        <p:blipFill>
          <a:blip r:embed="rId3"/>
          <a:stretch>
            <a:fillRect/>
          </a:stretch>
        </p:blipFill>
        <p:spPr>
          <a:xfrm>
            <a:off x="1124566" y="1979151"/>
            <a:ext cx="8653720" cy="4130184"/>
          </a:xfrm>
          <a:prstGeom prst="rect">
            <a:avLst/>
          </a:prstGeom>
        </p:spPr>
      </p:pic>
    </p:spTree>
    <p:extLst>
      <p:ext uri="{BB962C8B-B14F-4D97-AF65-F5344CB8AC3E}">
        <p14:creationId xmlns:p14="http://schemas.microsoft.com/office/powerpoint/2010/main" val="2408355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8ABA5-FCDB-E2EB-5F6B-3F09D99A28E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C12C48A-4C0B-CFA7-ACA7-8EA0CF09E244}"/>
              </a:ext>
            </a:extLst>
          </p:cNvPr>
          <p:cNvSpPr txBox="1"/>
          <p:nvPr/>
        </p:nvSpPr>
        <p:spPr>
          <a:xfrm>
            <a:off x="670560" y="963168"/>
            <a:ext cx="1015593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cs typeface="Calibri"/>
                <a:sym typeface="Calibri"/>
              </a:rPr>
              <a:t>Steps for Developing a Professional Learning Action Plan</a:t>
            </a:r>
            <a:endParaRPr lang="en-US" sz="3200" dirty="0"/>
          </a:p>
        </p:txBody>
      </p:sp>
      <p:sp>
        <p:nvSpPr>
          <p:cNvPr id="2" name="Slide Number Placeholder 1">
            <a:extLst>
              <a:ext uri="{FF2B5EF4-FFF2-40B4-BE49-F238E27FC236}">
                <a16:creationId xmlns:a16="http://schemas.microsoft.com/office/drawing/2014/main" id="{614AE2C8-C7B0-8029-8E82-FCF3205FC475}"/>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22</a:t>
            </a:fld>
            <a:endParaRPr lang="en-US" dirty="0"/>
          </a:p>
        </p:txBody>
      </p:sp>
      <p:sp>
        <p:nvSpPr>
          <p:cNvPr id="4" name="Google Shape;318;p21">
            <a:extLst>
              <a:ext uri="{FF2B5EF4-FFF2-40B4-BE49-F238E27FC236}">
                <a16:creationId xmlns:a16="http://schemas.microsoft.com/office/drawing/2014/main" id="{42B99193-2471-871A-6600-9030DD6AE9F2}"/>
              </a:ext>
            </a:extLst>
          </p:cNvPr>
          <p:cNvSpPr txBox="1"/>
          <p:nvPr/>
        </p:nvSpPr>
        <p:spPr>
          <a:xfrm>
            <a:off x="797169" y="1735014"/>
            <a:ext cx="41148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Professional learning designs to consider when developing a professional learning action plan. </a:t>
            </a:r>
            <a:endParaRPr sz="2000" b="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CE7F7D7E-337C-5D32-FC35-1800C931C7DA}"/>
              </a:ext>
            </a:extLst>
          </p:cNvPr>
          <p:cNvSpPr txBox="1"/>
          <p:nvPr/>
        </p:nvSpPr>
        <p:spPr>
          <a:xfrm>
            <a:off x="961291" y="2766646"/>
            <a:ext cx="309489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Action research</a:t>
            </a:r>
          </a:p>
          <a:p>
            <a:pPr marL="285750" indent="-285750">
              <a:buFont typeface="Arial" panose="020B0604020202020204" pitchFamily="34" charset="0"/>
              <a:buChar char="•"/>
            </a:pPr>
            <a:r>
              <a:rPr lang="en-US" dirty="0"/>
              <a:t>Case studies</a:t>
            </a:r>
          </a:p>
          <a:p>
            <a:pPr marL="285750" indent="-285750">
              <a:buFont typeface="Arial" panose="020B0604020202020204" pitchFamily="34" charset="0"/>
              <a:buChar char="•"/>
            </a:pPr>
            <a:r>
              <a:rPr lang="en-US" dirty="0"/>
              <a:t>Critical friends groups</a:t>
            </a:r>
          </a:p>
          <a:p>
            <a:pPr marL="285750" indent="-285750">
              <a:buFont typeface="Arial" panose="020B0604020202020204" pitchFamily="34" charset="0"/>
              <a:buChar char="•"/>
            </a:pPr>
            <a:r>
              <a:rPr lang="en-US" dirty="0"/>
              <a:t>Examining student work</a:t>
            </a:r>
          </a:p>
          <a:p>
            <a:pPr marL="285750" indent="-285750">
              <a:buFont typeface="Arial" panose="020B0604020202020204" pitchFamily="34" charset="0"/>
              <a:buChar char="•"/>
            </a:pPr>
            <a:r>
              <a:rPr lang="en-US" dirty="0"/>
              <a:t>Lesson Study</a:t>
            </a:r>
          </a:p>
          <a:p>
            <a:pPr marL="285750" indent="-285750">
              <a:buFont typeface="Arial" panose="020B0604020202020204" pitchFamily="34" charset="0"/>
              <a:buChar char="•"/>
            </a:pPr>
            <a:r>
              <a:rPr lang="en-US" dirty="0"/>
              <a:t>Monitoring/Coaching</a:t>
            </a:r>
          </a:p>
          <a:p>
            <a:pPr marL="285750" indent="-285750">
              <a:buFont typeface="Arial" panose="020B0604020202020204" pitchFamily="34" charset="0"/>
              <a:buChar char="•"/>
            </a:pPr>
            <a:r>
              <a:rPr lang="en-US" dirty="0"/>
              <a:t>Peer Observation</a:t>
            </a:r>
          </a:p>
          <a:p>
            <a:pPr marL="285750" indent="-285750">
              <a:buFont typeface="Arial" panose="020B0604020202020204" pitchFamily="34" charset="0"/>
              <a:buChar char="•"/>
            </a:pPr>
            <a:r>
              <a:rPr lang="en-US" dirty="0"/>
              <a:t>Protocols</a:t>
            </a:r>
          </a:p>
          <a:p>
            <a:pPr marL="285750" indent="-285750">
              <a:buFont typeface="Arial" panose="020B0604020202020204" pitchFamily="34" charset="0"/>
              <a:buChar char="•"/>
            </a:pPr>
            <a:r>
              <a:rPr lang="en-US" dirty="0"/>
              <a:t>Study Groups</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Tuning Protocol </a:t>
            </a:r>
          </a:p>
        </p:txBody>
      </p:sp>
      <p:sp>
        <p:nvSpPr>
          <p:cNvPr id="9" name="TextBox 8">
            <a:extLst>
              <a:ext uri="{FF2B5EF4-FFF2-40B4-BE49-F238E27FC236}">
                <a16:creationId xmlns:a16="http://schemas.microsoft.com/office/drawing/2014/main" id="{EBF73EB7-868B-EA40-F6FF-66A377A5A5D3}"/>
              </a:ext>
            </a:extLst>
          </p:cNvPr>
          <p:cNvSpPr txBox="1"/>
          <p:nvPr/>
        </p:nvSpPr>
        <p:spPr>
          <a:xfrm>
            <a:off x="4911968" y="1735014"/>
            <a:ext cx="3094893" cy="1323439"/>
          </a:xfrm>
          <a:prstGeom prst="rect">
            <a:avLst/>
          </a:prstGeom>
          <a:noFill/>
        </p:spPr>
        <p:txBody>
          <a:bodyPr wrap="square" rtlCol="0">
            <a:spAutoFit/>
          </a:bodyPr>
          <a:lstStyle/>
          <a:p>
            <a:r>
              <a:rPr lang="en-US" sz="2000" dirty="0"/>
              <a:t>Consider delivery formats when developing a professional learning action plan.</a:t>
            </a:r>
          </a:p>
        </p:txBody>
      </p:sp>
      <p:sp>
        <p:nvSpPr>
          <p:cNvPr id="10" name="TextBox 9">
            <a:extLst>
              <a:ext uri="{FF2B5EF4-FFF2-40B4-BE49-F238E27FC236}">
                <a16:creationId xmlns:a16="http://schemas.microsoft.com/office/drawing/2014/main" id="{76226A6F-E658-A372-A0B1-6EB735414C55}"/>
              </a:ext>
            </a:extLst>
          </p:cNvPr>
          <p:cNvSpPr txBox="1"/>
          <p:nvPr/>
        </p:nvSpPr>
        <p:spPr>
          <a:xfrm>
            <a:off x="5029199" y="3429000"/>
            <a:ext cx="22391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Face-to-face</a:t>
            </a:r>
          </a:p>
          <a:p>
            <a:pPr marL="285750" indent="-285750">
              <a:buFont typeface="Arial" panose="020B0604020202020204" pitchFamily="34" charset="0"/>
              <a:buChar char="•"/>
            </a:pPr>
            <a:r>
              <a:rPr lang="en-US" dirty="0"/>
              <a:t>Distance/Online</a:t>
            </a:r>
          </a:p>
          <a:p>
            <a:pPr marL="285750" indent="-285750">
              <a:buFont typeface="Arial" panose="020B0604020202020204" pitchFamily="34" charset="0"/>
              <a:buChar char="•"/>
            </a:pPr>
            <a:r>
              <a:rPr lang="en-US" dirty="0"/>
              <a:t>Blended format</a:t>
            </a:r>
          </a:p>
          <a:p>
            <a:pPr marL="285750" indent="-285750">
              <a:buFont typeface="Arial" panose="020B0604020202020204" pitchFamily="34" charset="0"/>
              <a:buChar char="•"/>
            </a:pPr>
            <a:r>
              <a:rPr lang="en-US" dirty="0"/>
              <a:t>Length</a:t>
            </a:r>
          </a:p>
          <a:p>
            <a:pPr marL="285750" indent="-285750">
              <a:buFont typeface="Arial" panose="020B0604020202020204" pitchFamily="34" charset="0"/>
              <a:buChar char="•"/>
            </a:pPr>
            <a:r>
              <a:rPr lang="en-US" dirty="0"/>
              <a:t>Other</a:t>
            </a:r>
          </a:p>
        </p:txBody>
      </p:sp>
      <p:sp>
        <p:nvSpPr>
          <p:cNvPr id="11" name="TextBox 10">
            <a:extLst>
              <a:ext uri="{FF2B5EF4-FFF2-40B4-BE49-F238E27FC236}">
                <a16:creationId xmlns:a16="http://schemas.microsoft.com/office/drawing/2014/main" id="{67085127-E56D-AEED-06AE-F6C7A6CD053C}"/>
              </a:ext>
            </a:extLst>
          </p:cNvPr>
          <p:cNvSpPr txBox="1"/>
          <p:nvPr/>
        </p:nvSpPr>
        <p:spPr>
          <a:xfrm>
            <a:off x="8534400" y="1735014"/>
            <a:ext cx="2696308" cy="1323439"/>
          </a:xfrm>
          <a:prstGeom prst="rect">
            <a:avLst/>
          </a:prstGeom>
          <a:noFill/>
        </p:spPr>
        <p:txBody>
          <a:bodyPr wrap="square" rtlCol="0">
            <a:spAutoFit/>
          </a:bodyPr>
          <a:lstStyle/>
          <a:p>
            <a:r>
              <a:rPr lang="en-US" sz="2000" dirty="0"/>
              <a:t>Consider follow-up when developing a professional learning action plan.</a:t>
            </a:r>
          </a:p>
        </p:txBody>
      </p:sp>
      <p:sp>
        <p:nvSpPr>
          <p:cNvPr id="12" name="TextBox 11">
            <a:extLst>
              <a:ext uri="{FF2B5EF4-FFF2-40B4-BE49-F238E27FC236}">
                <a16:creationId xmlns:a16="http://schemas.microsoft.com/office/drawing/2014/main" id="{0587F961-71D5-4616-8F0C-2FC4C1F48726}"/>
              </a:ext>
            </a:extLst>
          </p:cNvPr>
          <p:cNvSpPr txBox="1"/>
          <p:nvPr/>
        </p:nvSpPr>
        <p:spPr>
          <a:xfrm>
            <a:off x="8628185" y="3598985"/>
            <a:ext cx="2356338" cy="923330"/>
          </a:xfrm>
          <a:prstGeom prst="rect">
            <a:avLst/>
          </a:prstGeom>
          <a:noFill/>
        </p:spPr>
        <p:txBody>
          <a:bodyPr wrap="square" rtlCol="0">
            <a:spAutoFit/>
          </a:bodyPr>
          <a:lstStyle/>
          <a:p>
            <a:pPr marL="285750" indent="-285750">
              <a:buFont typeface="Arial" panose="020B0604020202020204" pitchFamily="34" charset="0"/>
              <a:buChar char="•"/>
            </a:pPr>
            <a:r>
              <a:rPr lang="en-US" dirty="0"/>
              <a:t>Classroom-based</a:t>
            </a:r>
          </a:p>
          <a:p>
            <a:pPr marL="285750" indent="-285750">
              <a:buFont typeface="Arial" panose="020B0604020202020204" pitchFamily="34" charset="0"/>
              <a:buChar char="•"/>
            </a:pPr>
            <a:r>
              <a:rPr lang="en-US" dirty="0"/>
              <a:t>Non-classroom-based</a:t>
            </a:r>
          </a:p>
        </p:txBody>
      </p:sp>
    </p:spTree>
    <p:extLst>
      <p:ext uri="{BB962C8B-B14F-4D97-AF65-F5344CB8AC3E}">
        <p14:creationId xmlns:p14="http://schemas.microsoft.com/office/powerpoint/2010/main" val="441543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B5597-E7E9-A92C-C042-41B636D714E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4C87759-06A9-BAC7-F0C7-37A40B24258E}"/>
              </a:ext>
            </a:extLst>
          </p:cNvPr>
          <p:cNvSpPr txBox="1"/>
          <p:nvPr/>
        </p:nvSpPr>
        <p:spPr>
          <a:xfrm>
            <a:off x="670560" y="963168"/>
            <a:ext cx="1015593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Steps for Developing a Professional Learning Action Plan</a:t>
            </a:r>
            <a:endParaRPr lang="en-US" sz="3200" dirty="0"/>
          </a:p>
        </p:txBody>
      </p:sp>
      <p:sp>
        <p:nvSpPr>
          <p:cNvPr id="2" name="Slide Number Placeholder 1">
            <a:extLst>
              <a:ext uri="{FF2B5EF4-FFF2-40B4-BE49-F238E27FC236}">
                <a16:creationId xmlns:a16="http://schemas.microsoft.com/office/drawing/2014/main" id="{A1553A6A-5762-0801-8CE5-0AE88FF86554}"/>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23</a:t>
            </a:fld>
            <a:endParaRPr lang="en-US" dirty="0"/>
          </a:p>
        </p:txBody>
      </p:sp>
      <p:sp>
        <p:nvSpPr>
          <p:cNvPr id="5" name="TextBox 4">
            <a:extLst>
              <a:ext uri="{FF2B5EF4-FFF2-40B4-BE49-F238E27FC236}">
                <a16:creationId xmlns:a16="http://schemas.microsoft.com/office/drawing/2014/main" id="{7BEA8F02-3B6F-6145-D098-3CBF01373667}"/>
              </a:ext>
            </a:extLst>
          </p:cNvPr>
          <p:cNvSpPr txBox="1"/>
          <p:nvPr/>
        </p:nvSpPr>
        <p:spPr>
          <a:xfrm>
            <a:off x="829056" y="1755648"/>
            <a:ext cx="8314944" cy="523220"/>
          </a:xfrm>
          <a:prstGeom prst="rect">
            <a:avLst/>
          </a:prstGeom>
          <a:noFill/>
        </p:spPr>
        <p:txBody>
          <a:bodyPr wrap="square">
            <a:spAutoFit/>
          </a:bodyPr>
          <a:lstStyle/>
          <a:p>
            <a:pPr marL="25400" lvl="0" algn="l" rtl="0">
              <a:lnSpc>
                <a:spcPct val="100000"/>
              </a:lnSpc>
              <a:spcBef>
                <a:spcPts val="640"/>
              </a:spcBef>
              <a:spcAft>
                <a:spcPts val="0"/>
              </a:spcAft>
              <a:buSzPct val="100000"/>
            </a:pPr>
            <a:r>
              <a:rPr lang="en-US" sz="2800" b="1" dirty="0">
                <a:latin typeface="Calibri"/>
                <a:ea typeface="Calibri"/>
                <a:cs typeface="Calibri"/>
                <a:sym typeface="Calibri"/>
              </a:rPr>
              <a:t>Step 6 – Theory of Change</a:t>
            </a:r>
            <a:endParaRPr lang="en-US" sz="2800" dirty="0"/>
          </a:p>
        </p:txBody>
      </p:sp>
      <p:pic>
        <p:nvPicPr>
          <p:cNvPr id="6" name="Picture 5">
            <a:extLst>
              <a:ext uri="{FF2B5EF4-FFF2-40B4-BE49-F238E27FC236}">
                <a16:creationId xmlns:a16="http://schemas.microsoft.com/office/drawing/2014/main" id="{5709ADCE-D7BF-9634-E1C4-EE2BE09E52D9}"/>
              </a:ext>
            </a:extLst>
          </p:cNvPr>
          <p:cNvPicPr>
            <a:picLocks noChangeAspect="1"/>
          </p:cNvPicPr>
          <p:nvPr/>
        </p:nvPicPr>
        <p:blipFill>
          <a:blip r:embed="rId3"/>
          <a:stretch>
            <a:fillRect/>
          </a:stretch>
        </p:blipFill>
        <p:spPr>
          <a:xfrm>
            <a:off x="670560" y="2278868"/>
            <a:ext cx="10314432" cy="4040571"/>
          </a:xfrm>
          <a:prstGeom prst="rect">
            <a:avLst/>
          </a:prstGeom>
        </p:spPr>
      </p:pic>
    </p:spTree>
    <p:extLst>
      <p:ext uri="{BB962C8B-B14F-4D97-AF65-F5344CB8AC3E}">
        <p14:creationId xmlns:p14="http://schemas.microsoft.com/office/powerpoint/2010/main" val="136419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C2B9-02FA-C53B-F838-752E94EEFB1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E2D2204-D767-8B7B-84CC-9DA1EE97F5FF}"/>
              </a:ext>
            </a:extLst>
          </p:cNvPr>
          <p:cNvSpPr txBox="1"/>
          <p:nvPr/>
        </p:nvSpPr>
        <p:spPr>
          <a:xfrm>
            <a:off x="670560" y="963168"/>
            <a:ext cx="1015593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Steps for Developing a Professional Learning Action Plan</a:t>
            </a:r>
            <a:endParaRPr lang="en-US" sz="3200" dirty="0"/>
          </a:p>
        </p:txBody>
      </p:sp>
      <p:sp>
        <p:nvSpPr>
          <p:cNvPr id="2" name="Slide Number Placeholder 1">
            <a:extLst>
              <a:ext uri="{FF2B5EF4-FFF2-40B4-BE49-F238E27FC236}">
                <a16:creationId xmlns:a16="http://schemas.microsoft.com/office/drawing/2014/main" id="{F01B1680-F2C8-1DBC-F4E3-663F452025CD}"/>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24</a:t>
            </a:fld>
            <a:endParaRPr lang="en-US" dirty="0"/>
          </a:p>
        </p:txBody>
      </p:sp>
      <p:sp>
        <p:nvSpPr>
          <p:cNvPr id="5" name="TextBox 4">
            <a:extLst>
              <a:ext uri="{FF2B5EF4-FFF2-40B4-BE49-F238E27FC236}">
                <a16:creationId xmlns:a16="http://schemas.microsoft.com/office/drawing/2014/main" id="{E9471461-B960-7674-4656-869342AE6075}"/>
              </a:ext>
            </a:extLst>
          </p:cNvPr>
          <p:cNvSpPr txBox="1"/>
          <p:nvPr/>
        </p:nvSpPr>
        <p:spPr>
          <a:xfrm>
            <a:off x="841248" y="2962656"/>
            <a:ext cx="3035808" cy="1077218"/>
          </a:xfrm>
          <a:prstGeom prst="rect">
            <a:avLst/>
          </a:prstGeom>
          <a:noFill/>
        </p:spPr>
        <p:txBody>
          <a:bodyPr wrap="square">
            <a:spAutoFit/>
          </a:bodyPr>
          <a:lstStyle/>
          <a:p>
            <a:pPr marL="25400" lvl="0" algn="l" rtl="0">
              <a:lnSpc>
                <a:spcPct val="100000"/>
              </a:lnSpc>
              <a:spcBef>
                <a:spcPts val="640"/>
              </a:spcBef>
              <a:spcAft>
                <a:spcPts val="0"/>
              </a:spcAft>
              <a:buSzPct val="100000"/>
            </a:pPr>
            <a:r>
              <a:rPr lang="en-US" sz="3200" dirty="0">
                <a:latin typeface="Calibri"/>
                <a:ea typeface="Calibri"/>
                <a:cs typeface="Calibri"/>
                <a:sym typeface="Calibri"/>
              </a:rPr>
              <a:t>Step 6 – Logic Model (Example)</a:t>
            </a:r>
            <a:endParaRPr lang="en-US" sz="3200" dirty="0"/>
          </a:p>
        </p:txBody>
      </p:sp>
      <p:pic>
        <p:nvPicPr>
          <p:cNvPr id="3" name="Picture 2">
            <a:extLst>
              <a:ext uri="{FF2B5EF4-FFF2-40B4-BE49-F238E27FC236}">
                <a16:creationId xmlns:a16="http://schemas.microsoft.com/office/drawing/2014/main" id="{E20B3C5A-9A7E-53FA-257F-3C697172DC5E}"/>
              </a:ext>
            </a:extLst>
          </p:cNvPr>
          <p:cNvPicPr>
            <a:picLocks noChangeAspect="1"/>
          </p:cNvPicPr>
          <p:nvPr/>
        </p:nvPicPr>
        <p:blipFill>
          <a:blip r:embed="rId3"/>
          <a:stretch>
            <a:fillRect/>
          </a:stretch>
        </p:blipFill>
        <p:spPr>
          <a:xfrm>
            <a:off x="4105782" y="1863852"/>
            <a:ext cx="6428106" cy="4052793"/>
          </a:xfrm>
          <a:prstGeom prst="rect">
            <a:avLst/>
          </a:prstGeom>
        </p:spPr>
      </p:pic>
    </p:spTree>
    <p:extLst>
      <p:ext uri="{BB962C8B-B14F-4D97-AF65-F5344CB8AC3E}">
        <p14:creationId xmlns:p14="http://schemas.microsoft.com/office/powerpoint/2010/main" val="378718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16A1-BB91-F486-324F-55F1C8A2F89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15ECE47-9FFF-D107-C689-EC06F2FCD46F}"/>
              </a:ext>
            </a:extLst>
          </p:cNvPr>
          <p:cNvSpPr txBox="1"/>
          <p:nvPr/>
        </p:nvSpPr>
        <p:spPr>
          <a:xfrm>
            <a:off x="670560" y="963168"/>
            <a:ext cx="1015593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Steps for Developing a Professional Learning Action Plan</a:t>
            </a:r>
            <a:endParaRPr lang="en-US" sz="3200" dirty="0"/>
          </a:p>
        </p:txBody>
      </p:sp>
      <p:sp>
        <p:nvSpPr>
          <p:cNvPr id="2" name="Slide Number Placeholder 1">
            <a:extLst>
              <a:ext uri="{FF2B5EF4-FFF2-40B4-BE49-F238E27FC236}">
                <a16:creationId xmlns:a16="http://schemas.microsoft.com/office/drawing/2014/main" id="{7297F355-D4C9-00AD-87CC-27DE06D6E425}"/>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25</a:t>
            </a:fld>
            <a:endParaRPr lang="en-US" dirty="0"/>
          </a:p>
        </p:txBody>
      </p:sp>
      <p:sp>
        <p:nvSpPr>
          <p:cNvPr id="5" name="TextBox 4">
            <a:extLst>
              <a:ext uri="{FF2B5EF4-FFF2-40B4-BE49-F238E27FC236}">
                <a16:creationId xmlns:a16="http://schemas.microsoft.com/office/drawing/2014/main" id="{50C9A6BA-9482-54A5-4A7D-5B0F6D6BDF25}"/>
              </a:ext>
            </a:extLst>
          </p:cNvPr>
          <p:cNvSpPr txBox="1"/>
          <p:nvPr/>
        </p:nvSpPr>
        <p:spPr>
          <a:xfrm>
            <a:off x="841248" y="2962656"/>
            <a:ext cx="3035808" cy="1077218"/>
          </a:xfrm>
          <a:prstGeom prst="rect">
            <a:avLst/>
          </a:prstGeom>
          <a:noFill/>
        </p:spPr>
        <p:txBody>
          <a:bodyPr wrap="square">
            <a:spAutoFit/>
          </a:bodyPr>
          <a:lstStyle/>
          <a:p>
            <a:pPr marL="25400" lvl="0" algn="l" rtl="0">
              <a:lnSpc>
                <a:spcPct val="100000"/>
              </a:lnSpc>
              <a:spcBef>
                <a:spcPts val="640"/>
              </a:spcBef>
              <a:spcAft>
                <a:spcPts val="0"/>
              </a:spcAft>
              <a:buSzPct val="100000"/>
            </a:pPr>
            <a:r>
              <a:rPr lang="en-US" sz="3200" dirty="0">
                <a:latin typeface="Calibri"/>
                <a:ea typeface="Calibri"/>
                <a:cs typeface="Calibri"/>
                <a:sym typeface="Calibri"/>
              </a:rPr>
              <a:t>Step 6 – Logic Model (Example)</a:t>
            </a:r>
            <a:endParaRPr lang="en-US" sz="3200" dirty="0"/>
          </a:p>
        </p:txBody>
      </p:sp>
      <p:pic>
        <p:nvPicPr>
          <p:cNvPr id="8" name="Picture 7">
            <a:extLst>
              <a:ext uri="{FF2B5EF4-FFF2-40B4-BE49-F238E27FC236}">
                <a16:creationId xmlns:a16="http://schemas.microsoft.com/office/drawing/2014/main" id="{5B19F214-D57D-47B4-D443-085045D91402}"/>
              </a:ext>
            </a:extLst>
          </p:cNvPr>
          <p:cNvPicPr>
            <a:picLocks noChangeAspect="1"/>
          </p:cNvPicPr>
          <p:nvPr/>
        </p:nvPicPr>
        <p:blipFill>
          <a:blip r:embed="rId3"/>
          <a:stretch>
            <a:fillRect/>
          </a:stretch>
        </p:blipFill>
        <p:spPr>
          <a:xfrm>
            <a:off x="4092457" y="2292097"/>
            <a:ext cx="7442663" cy="3309796"/>
          </a:xfrm>
          <a:prstGeom prst="rect">
            <a:avLst/>
          </a:prstGeom>
        </p:spPr>
      </p:pic>
    </p:spTree>
    <p:extLst>
      <p:ext uri="{BB962C8B-B14F-4D97-AF65-F5344CB8AC3E}">
        <p14:creationId xmlns:p14="http://schemas.microsoft.com/office/powerpoint/2010/main" val="413367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159B7-AE7C-6802-2FC7-21BCBF0C296F}"/>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B67B63F5-256B-5901-B304-6E5CFB5B4547}"/>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dirty="0"/>
          </a:p>
        </p:txBody>
      </p:sp>
      <p:sp>
        <p:nvSpPr>
          <p:cNvPr id="11" name="Google Shape;334;g10083df9ad4_0_36">
            <a:extLst>
              <a:ext uri="{FF2B5EF4-FFF2-40B4-BE49-F238E27FC236}">
                <a16:creationId xmlns:a16="http://schemas.microsoft.com/office/drawing/2014/main" id="{A73B3578-9D1D-7BA5-FD58-19291A5B9A74}"/>
              </a:ext>
            </a:extLst>
          </p:cNvPr>
          <p:cNvSpPr txBox="1">
            <a:spLocks/>
          </p:cNvSpPr>
          <p:nvPr/>
        </p:nvSpPr>
        <p:spPr>
          <a:xfrm>
            <a:off x="841248" y="1804417"/>
            <a:ext cx="10180320" cy="417904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16560" algn="l" rtl="0">
              <a:lnSpc>
                <a:spcPct val="100000"/>
              </a:lnSpc>
              <a:spcBef>
                <a:spcPts val="0"/>
              </a:spcBef>
              <a:spcAft>
                <a:spcPts val="0"/>
              </a:spcAft>
              <a:buSzPct val="100000"/>
              <a:buChar char="•"/>
            </a:pPr>
            <a:r>
              <a:rPr lang="en-US" sz="2800" dirty="0">
                <a:latin typeface="Calibri"/>
                <a:ea typeface="Calibri"/>
                <a:cs typeface="Calibri"/>
                <a:sym typeface="Calibri"/>
              </a:rPr>
              <a:t>Access </a:t>
            </a:r>
            <a:r>
              <a:rPr lang="en-US" sz="2800" b="1" dirty="0">
                <a:latin typeface="Calibri"/>
                <a:ea typeface="Calibri"/>
                <a:cs typeface="Calibri"/>
                <a:sym typeface="Calibri"/>
              </a:rPr>
              <a:t>Handout 8 – Logic Model Example</a:t>
            </a:r>
            <a:r>
              <a:rPr lang="en-US" sz="2800" dirty="0">
                <a:latin typeface="Calibri"/>
                <a:ea typeface="Calibri"/>
                <a:cs typeface="Calibri"/>
                <a:sym typeface="Calibri"/>
              </a:rPr>
              <a:t>.</a:t>
            </a:r>
            <a:endParaRPr lang="en-US" dirty="0"/>
          </a:p>
          <a:p>
            <a:pPr marL="457200" lvl="0" indent="-228600" algn="l" rtl="0">
              <a:lnSpc>
                <a:spcPct val="100000"/>
              </a:lnSpc>
              <a:spcBef>
                <a:spcPts val="0"/>
              </a:spcBef>
              <a:spcAft>
                <a:spcPts val="0"/>
              </a:spcAft>
              <a:buSzPct val="100000"/>
              <a:buNone/>
            </a:pPr>
            <a:endParaRPr lang="en-US" sz="2800" dirty="0">
              <a:latin typeface="Calibri"/>
              <a:ea typeface="Calibri"/>
              <a:cs typeface="Calibri"/>
              <a:sym typeface="Calibri"/>
            </a:endParaRPr>
          </a:p>
          <a:p>
            <a:pPr marL="457200" lvl="0" indent="-416560" algn="l" rtl="0">
              <a:lnSpc>
                <a:spcPct val="100000"/>
              </a:lnSpc>
              <a:spcBef>
                <a:spcPts val="0"/>
              </a:spcBef>
              <a:spcAft>
                <a:spcPts val="0"/>
              </a:spcAft>
              <a:buSzPct val="100000"/>
              <a:buChar char="•"/>
            </a:pPr>
            <a:r>
              <a:rPr lang="en-US" sz="2800" dirty="0">
                <a:latin typeface="Calibri"/>
                <a:ea typeface="Calibri"/>
                <a:cs typeface="Calibri"/>
                <a:sym typeface="Calibri"/>
              </a:rPr>
              <a:t>Access </a:t>
            </a:r>
            <a:r>
              <a:rPr lang="en-US" sz="2800" b="1" dirty="0">
                <a:latin typeface="Calibri"/>
                <a:ea typeface="Calibri"/>
                <a:cs typeface="Calibri"/>
                <a:sym typeface="Calibri"/>
              </a:rPr>
              <a:t>Handouts 9 and 10 </a:t>
            </a:r>
            <a:r>
              <a:rPr lang="en-US" sz="2800" dirty="0">
                <a:latin typeface="Calibri"/>
                <a:ea typeface="Calibri"/>
                <a:cs typeface="Calibri"/>
                <a:sym typeface="Calibri"/>
              </a:rPr>
              <a:t>– Logic model templates.</a:t>
            </a:r>
            <a:endParaRPr lang="en-US" dirty="0"/>
          </a:p>
          <a:p>
            <a:pPr marL="457200" lvl="0" indent="-228600" algn="l" rtl="0">
              <a:lnSpc>
                <a:spcPct val="100000"/>
              </a:lnSpc>
              <a:spcBef>
                <a:spcPts val="0"/>
              </a:spcBef>
              <a:spcAft>
                <a:spcPts val="0"/>
              </a:spcAft>
              <a:buSzPct val="100000"/>
              <a:buNone/>
            </a:pPr>
            <a:endParaRPr lang="en-US" sz="2800" dirty="0">
              <a:latin typeface="Calibri"/>
              <a:ea typeface="Calibri"/>
              <a:cs typeface="Calibri"/>
              <a:sym typeface="Calibri"/>
            </a:endParaRPr>
          </a:p>
          <a:p>
            <a:pPr marL="457200" lvl="0" indent="-416560" algn="l" rtl="0">
              <a:lnSpc>
                <a:spcPct val="100000"/>
              </a:lnSpc>
              <a:spcBef>
                <a:spcPts val="0"/>
              </a:spcBef>
              <a:spcAft>
                <a:spcPts val="0"/>
              </a:spcAft>
              <a:buSzPct val="100000"/>
              <a:buChar char="•"/>
            </a:pPr>
            <a:r>
              <a:rPr lang="en-US" sz="2800" dirty="0">
                <a:latin typeface="Calibri"/>
                <a:ea typeface="Calibri"/>
                <a:cs typeface="Calibri"/>
                <a:sym typeface="Calibri"/>
              </a:rPr>
              <a:t>In your small groups, select the template of your choice and complete one row of the logic model using the information you have acquired as you completed Steps 1-5.</a:t>
            </a:r>
            <a:endParaRPr lang="en-US" dirty="0"/>
          </a:p>
          <a:p>
            <a:pPr marL="25400" lvl="0" indent="0" algn="l" rtl="0">
              <a:lnSpc>
                <a:spcPct val="100000"/>
              </a:lnSpc>
              <a:spcBef>
                <a:spcPts val="0"/>
              </a:spcBef>
              <a:spcAft>
                <a:spcPts val="0"/>
              </a:spcAft>
              <a:buSzPct val="100000"/>
              <a:buNone/>
            </a:pPr>
            <a:endParaRPr lang="en-US" sz="2800" dirty="0">
              <a:latin typeface="Calibri"/>
              <a:ea typeface="Calibri"/>
              <a:cs typeface="Calibri"/>
              <a:sym typeface="Calibri"/>
            </a:endParaRPr>
          </a:p>
          <a:p>
            <a:pPr marL="457200" lvl="0" indent="-416560" algn="l" rtl="0">
              <a:lnSpc>
                <a:spcPct val="100000"/>
              </a:lnSpc>
              <a:spcBef>
                <a:spcPts val="0"/>
              </a:spcBef>
              <a:spcAft>
                <a:spcPts val="0"/>
              </a:spcAft>
              <a:buSzPct val="100000"/>
              <a:buChar char="•"/>
            </a:pPr>
            <a:r>
              <a:rPr lang="en-US" sz="2800" dirty="0">
                <a:latin typeface="Calibri"/>
                <a:ea typeface="Calibri"/>
                <a:cs typeface="Calibri"/>
                <a:sym typeface="Calibri"/>
              </a:rPr>
              <a:t>Check off Step 6 on Handout 1.</a:t>
            </a:r>
            <a:endParaRPr lang="en-US" dirty="0"/>
          </a:p>
          <a:p>
            <a:pPr marL="25400" lvl="0" indent="0" algn="l" rtl="0">
              <a:lnSpc>
                <a:spcPct val="100000"/>
              </a:lnSpc>
              <a:spcBef>
                <a:spcPts val="0"/>
              </a:spcBef>
              <a:spcAft>
                <a:spcPts val="0"/>
              </a:spcAft>
              <a:buSzPct val="100000"/>
              <a:buNone/>
            </a:pPr>
            <a:endParaRPr lang="en-US" dirty="0"/>
          </a:p>
        </p:txBody>
      </p:sp>
      <p:sp>
        <p:nvSpPr>
          <p:cNvPr id="14" name="Google Shape;336;g10083df9ad4_0_36">
            <a:extLst>
              <a:ext uri="{FF2B5EF4-FFF2-40B4-BE49-F238E27FC236}">
                <a16:creationId xmlns:a16="http://schemas.microsoft.com/office/drawing/2014/main" id="{37E6DC68-1542-6649-4FC5-315425F933F4}"/>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70240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71D0A-10DF-76E1-282F-AB5565B5BD97}"/>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699E9B47-889B-1B67-A8DA-3FD09DC2B5C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dirty="0"/>
          </a:p>
        </p:txBody>
      </p:sp>
      <p:sp>
        <p:nvSpPr>
          <p:cNvPr id="11" name="Google Shape;334;g10083df9ad4_0_36">
            <a:extLst>
              <a:ext uri="{FF2B5EF4-FFF2-40B4-BE49-F238E27FC236}">
                <a16:creationId xmlns:a16="http://schemas.microsoft.com/office/drawing/2014/main" id="{F102E7E9-3F30-9B2A-D45E-387C6124CCA3}"/>
              </a:ext>
            </a:extLst>
          </p:cNvPr>
          <p:cNvSpPr txBox="1">
            <a:spLocks/>
          </p:cNvSpPr>
          <p:nvPr/>
        </p:nvSpPr>
        <p:spPr>
          <a:xfrm>
            <a:off x="841248" y="2170176"/>
            <a:ext cx="10180320" cy="381328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SzPct val="100000"/>
              <a:buChar char="•"/>
            </a:pPr>
            <a:r>
              <a:rPr lang="en-US" dirty="0">
                <a:latin typeface="Calibri"/>
                <a:ea typeface="Calibri"/>
                <a:cs typeface="Calibri"/>
                <a:sym typeface="Calibri"/>
              </a:rPr>
              <a:t>Access </a:t>
            </a:r>
            <a:r>
              <a:rPr lang="en-US" b="1" dirty="0">
                <a:latin typeface="Calibri"/>
                <a:ea typeface="Calibri"/>
                <a:cs typeface="Calibri"/>
                <a:sym typeface="Calibri"/>
              </a:rPr>
              <a:t>Handout 11: Professional Learning Action Plan Example </a:t>
            </a:r>
            <a:r>
              <a:rPr lang="en-US" dirty="0">
                <a:latin typeface="Calibri"/>
                <a:ea typeface="Calibri"/>
                <a:cs typeface="Calibri"/>
                <a:sym typeface="Calibri"/>
              </a:rPr>
              <a:t>and review in your small groups.</a:t>
            </a:r>
            <a:endParaRPr lang="en-US" dirty="0"/>
          </a:p>
          <a:p>
            <a:pPr marL="25400" lvl="0" indent="0" algn="l" rtl="0">
              <a:lnSpc>
                <a:spcPct val="100000"/>
              </a:lnSpc>
              <a:spcBef>
                <a:spcPts val="0"/>
              </a:spcBef>
              <a:spcAft>
                <a:spcPts val="0"/>
              </a:spcAft>
              <a:buSzPct val="100000"/>
              <a:buNone/>
            </a:pPr>
            <a:endParaRPr lang="en-US"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r>
              <a:rPr lang="en-US" dirty="0">
                <a:latin typeface="Calibri"/>
                <a:ea typeface="Calibri"/>
                <a:cs typeface="Calibri"/>
                <a:sym typeface="Calibri"/>
              </a:rPr>
              <a:t>Access </a:t>
            </a:r>
            <a:r>
              <a:rPr lang="en-US" b="1" dirty="0">
                <a:latin typeface="Calibri"/>
                <a:ea typeface="Calibri"/>
                <a:cs typeface="Calibri"/>
                <a:sym typeface="Calibri"/>
              </a:rPr>
              <a:t>Handout 12: Professional Learning Action Plan Template</a:t>
            </a:r>
            <a:r>
              <a:rPr lang="en-US" dirty="0">
                <a:latin typeface="Calibri"/>
                <a:ea typeface="Calibri"/>
                <a:cs typeface="Calibri"/>
                <a:sym typeface="Calibri"/>
              </a:rPr>
              <a:t>.</a:t>
            </a:r>
            <a:endParaRPr lang="en-US" dirty="0"/>
          </a:p>
          <a:p>
            <a:pPr marL="25400" lvl="0" indent="0" algn="l" rtl="0">
              <a:lnSpc>
                <a:spcPct val="100000"/>
              </a:lnSpc>
              <a:spcBef>
                <a:spcPts val="0"/>
              </a:spcBef>
              <a:spcAft>
                <a:spcPts val="0"/>
              </a:spcAft>
              <a:buSzPct val="100000"/>
              <a:buNone/>
            </a:pPr>
            <a:endParaRPr lang="en-US" dirty="0"/>
          </a:p>
        </p:txBody>
      </p:sp>
      <p:sp>
        <p:nvSpPr>
          <p:cNvPr id="14" name="Google Shape;336;g10083df9ad4_0_36">
            <a:extLst>
              <a:ext uri="{FF2B5EF4-FFF2-40B4-BE49-F238E27FC236}">
                <a16:creationId xmlns:a16="http://schemas.microsoft.com/office/drawing/2014/main" id="{B71613A4-CCDE-3D72-096F-A19FC97B51C3}"/>
              </a:ext>
            </a:extLst>
          </p:cNvPr>
          <p:cNvSpPr txBox="1">
            <a:spLocks noGrp="1"/>
          </p:cNvSpPr>
          <p:nvPr>
            <p:ph type="title" idx="4294967295"/>
          </p:nvPr>
        </p:nvSpPr>
        <p:spPr>
          <a:xfrm>
            <a:off x="841248" y="682752"/>
            <a:ext cx="10704576"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Steps for Developing a Professional Learning Action Plan</a:t>
            </a:r>
            <a:endParaRPr sz="3200" dirty="0">
              <a:latin typeface="Trebuchet MS" panose="020B0603020202020204" pitchFamily="34" charset="0"/>
            </a:endParaRPr>
          </a:p>
        </p:txBody>
      </p:sp>
    </p:spTree>
    <p:extLst>
      <p:ext uri="{BB962C8B-B14F-4D97-AF65-F5344CB8AC3E}">
        <p14:creationId xmlns:p14="http://schemas.microsoft.com/office/powerpoint/2010/main" val="3659843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40B8-C44F-A6CF-70E6-700314C96F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DD560B-E46C-7EF4-7A03-E7C38A779F09}"/>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28</a:t>
            </a:fld>
            <a:endParaRPr lang="en-US" dirty="0"/>
          </a:p>
        </p:txBody>
      </p:sp>
      <p:pic>
        <p:nvPicPr>
          <p:cNvPr id="8" name="Picture 7">
            <a:extLst>
              <a:ext uri="{FF2B5EF4-FFF2-40B4-BE49-F238E27FC236}">
                <a16:creationId xmlns:a16="http://schemas.microsoft.com/office/drawing/2014/main" id="{1895AAB6-E4C7-26DC-388C-EE9D99E8A271}"/>
              </a:ext>
            </a:extLst>
          </p:cNvPr>
          <p:cNvPicPr>
            <a:picLocks noChangeAspect="1"/>
          </p:cNvPicPr>
          <p:nvPr/>
        </p:nvPicPr>
        <p:blipFill>
          <a:blip r:embed="rId3"/>
          <a:stretch>
            <a:fillRect/>
          </a:stretch>
        </p:blipFill>
        <p:spPr>
          <a:xfrm>
            <a:off x="755904" y="669023"/>
            <a:ext cx="10204704" cy="5714211"/>
          </a:xfrm>
          <a:prstGeom prst="rect">
            <a:avLst/>
          </a:prstGeom>
        </p:spPr>
      </p:pic>
    </p:spTree>
    <p:extLst>
      <p:ext uri="{BB962C8B-B14F-4D97-AF65-F5344CB8AC3E}">
        <p14:creationId xmlns:p14="http://schemas.microsoft.com/office/powerpoint/2010/main" val="2438233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B592-DB94-6B76-0E57-BAE7AE56773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250CC-C988-9F7E-D8D0-20F02CC95806}"/>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29</a:t>
            </a:fld>
            <a:endParaRPr lang="en-US" dirty="0"/>
          </a:p>
        </p:txBody>
      </p:sp>
      <p:pic>
        <p:nvPicPr>
          <p:cNvPr id="6" name="Picture 5">
            <a:extLst>
              <a:ext uri="{FF2B5EF4-FFF2-40B4-BE49-F238E27FC236}">
                <a16:creationId xmlns:a16="http://schemas.microsoft.com/office/drawing/2014/main" id="{828344D7-D2CE-D57B-DEDF-6AD4C4C4C5DE}"/>
              </a:ext>
            </a:extLst>
          </p:cNvPr>
          <p:cNvPicPr>
            <a:picLocks noChangeAspect="1"/>
          </p:cNvPicPr>
          <p:nvPr/>
        </p:nvPicPr>
        <p:blipFill rotWithShape="1">
          <a:blip r:embed="rId3"/>
          <a:srcRect b="6358"/>
          <a:stretch/>
        </p:blipFill>
        <p:spPr>
          <a:xfrm>
            <a:off x="619483" y="1026640"/>
            <a:ext cx="10953034" cy="4864494"/>
          </a:xfrm>
          <a:prstGeom prst="rect">
            <a:avLst/>
          </a:prstGeom>
        </p:spPr>
      </p:pic>
    </p:spTree>
    <p:extLst>
      <p:ext uri="{BB962C8B-B14F-4D97-AF65-F5344CB8AC3E}">
        <p14:creationId xmlns:p14="http://schemas.microsoft.com/office/powerpoint/2010/main" val="300136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Bridge to Practice Projects for Coaches</a:t>
            </a:r>
            <a:endParaRPr sz="3200" dirty="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a:t>
            </a:r>
            <a:r>
              <a:rPr lang="en-US" sz="1800" dirty="0">
                <a:solidFill>
                  <a:prstClr val="black"/>
                </a:solidFill>
                <a:latin typeface="Calibri"/>
                <a:ea typeface="Calibri"/>
                <a:cs typeface="Calibri"/>
                <a:sym typeface="Calibri"/>
              </a:rPr>
              <a:t>Bridge</a:t>
            </a: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to </a:t>
            </a:r>
            <a:r>
              <a:rPr lang="en-US" sz="1800" dirty="0">
                <a:solidFill>
                  <a:prstClr val="black"/>
                </a:solidFill>
                <a:latin typeface="Calibri"/>
                <a:ea typeface="Calibri"/>
                <a:cs typeface="Calibri"/>
                <a:sym typeface="Calibri"/>
              </a:rPr>
              <a:t>P</a:t>
            </a:r>
            <a:r>
              <a:rPr kumimoji="0" lang="en-US" sz="1800" b="0" i="0" u="none" strike="noStrike" kern="1200" cap="none" spc="0" normalizeH="0" baseline="0" noProof="0" dirty="0" err="1">
                <a:ln>
                  <a:noFill/>
                </a:ln>
                <a:solidFill>
                  <a:prstClr val="black"/>
                </a:solidFill>
                <a:effectLst/>
                <a:uLnTx/>
                <a:uFillTx/>
                <a:latin typeface="Calibri"/>
                <a:ea typeface="Calibri"/>
                <a:cs typeface="Calibri"/>
                <a:sym typeface="Calibri"/>
              </a:rPr>
              <a:t>ractice</a:t>
            </a: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a:t>
            </a:r>
            <a:r>
              <a:rPr lang="en-US" sz="1800" dirty="0">
                <a:solidFill>
                  <a:prstClr val="black"/>
                </a:solidFill>
                <a:latin typeface="Calibri"/>
                <a:ea typeface="Calibri"/>
                <a:cs typeface="Calibri"/>
                <a:sym typeface="Calibri"/>
              </a:rPr>
              <a:t>B</a:t>
            </a: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364611464"/>
              </p:ext>
            </p:extLst>
          </p:nvPr>
        </p:nvGraphicFramePr>
        <p:xfrm>
          <a:off x="498763" y="23013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b="0" dirty="0">
                          <a:solidFill>
                            <a:schemeClr val="tx1"/>
                          </a:solidFill>
                        </a:rPr>
                        <a:t>Module 1</a:t>
                      </a:r>
                    </a:p>
                  </a:txBody>
                  <a:tcPr>
                    <a:solidFill>
                      <a:schemeClr val="tx2">
                        <a:lumMod val="20000"/>
                        <a:lumOff val="80000"/>
                      </a:schemeClr>
                    </a:solidFill>
                  </a:tcPr>
                </a:tc>
                <a:tc>
                  <a:txBody>
                    <a:bodyPr/>
                    <a:lstStyle/>
                    <a:p>
                      <a:r>
                        <a:rPr lang="en-US" sz="1800" b="0" kern="1200" dirty="0">
                          <a:solidFill>
                            <a:schemeClr val="dk1"/>
                          </a:solidFill>
                          <a:latin typeface="+mn-lt"/>
                          <a:cs typeface="Calibri"/>
                        </a:rPr>
                        <a:t>Develop </a:t>
                      </a:r>
                      <a:r>
                        <a:rPr lang="en-US" sz="1800" b="0" kern="1200">
                          <a:solidFill>
                            <a:schemeClr val="dk1"/>
                          </a:solidFill>
                          <a:latin typeface="+mn-lt"/>
                          <a:cs typeface="Calibri"/>
                        </a:rPr>
                        <a:t>a principal-coach </a:t>
                      </a:r>
                      <a:r>
                        <a:rPr lang="en-US" sz="1800" b="0" kern="1200" dirty="0">
                          <a:solidFill>
                            <a:schemeClr val="dk1"/>
                          </a:solidFill>
                          <a:latin typeface="+mn-lt"/>
                          <a:cs typeface="Calibri"/>
                        </a:rPr>
                        <a:t>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dirty="0"/>
                        <a:t>Module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 needs assessment for professional development on evidence-based instructional practices and complete an </a:t>
                      </a:r>
                      <a:r>
                        <a:rPr lang="en-US" sz="1800" u="sng" dirty="0">
                          <a:solidFill>
                            <a:schemeClr val="hlink"/>
                          </a:solidFill>
                          <a:latin typeface="+mn-lt"/>
                          <a:ea typeface="Calibri"/>
                          <a:cs typeface="Calibri"/>
                          <a:sym typeface="Calibri"/>
                          <a:hlinkClick r:id="rId3"/>
                        </a:rPr>
                        <a:t>ADDIE model </a:t>
                      </a:r>
                      <a:r>
                        <a:rPr lang="en-US" sz="1800" dirty="0">
                          <a:latin typeface="+mn-lt"/>
                          <a:ea typeface="Calibri"/>
                          <a:cs typeface="Calibri"/>
                          <a:sym typeface="Calibri"/>
                        </a:rPr>
                        <a:t>for planning this professional development. </a:t>
                      </a:r>
                      <a:endParaRPr lang="en-US" dirty="0"/>
                    </a:p>
                  </a:txBody>
                  <a:tcPr/>
                </a:tc>
                <a:extLst>
                  <a:ext uri="{0D108BD9-81ED-4DB2-BD59-A6C34878D82A}">
                    <a16:rowId xmlns:a16="http://schemas.microsoft.com/office/drawing/2014/main" val="966963956"/>
                  </a:ext>
                </a:extLst>
              </a:tr>
              <a:tr h="0">
                <a:tc>
                  <a:txBody>
                    <a:bodyPr/>
                    <a:lstStyle/>
                    <a:p>
                      <a:r>
                        <a:rPr lang="en-US" dirty="0"/>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and describe planned implementation of a professional learning action plan. </a:t>
                      </a:r>
                      <a:endParaRPr lang="en-US" dirty="0"/>
                    </a:p>
                  </a:txBody>
                  <a:tcPr/>
                </a:tc>
                <a:extLst>
                  <a:ext uri="{0D108BD9-81ED-4DB2-BD59-A6C34878D82A}">
                    <a16:rowId xmlns:a16="http://schemas.microsoft.com/office/drawing/2014/main" val="534207610"/>
                  </a:ext>
                </a:extLst>
              </a:tr>
              <a:tr h="370840">
                <a:tc>
                  <a:txBody>
                    <a:bodyPr/>
                    <a:lstStyle/>
                    <a:p>
                      <a:r>
                        <a:rPr lang="en-US" dirty="0"/>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Create a video that reflects coaching to help teachers plan, implement, and analyze standards-based literacy instruction.</a:t>
                      </a:r>
                      <a:endParaRPr lang="en-US" dirty="0"/>
                    </a:p>
                  </a:txBody>
                  <a:tcPr/>
                </a:tc>
                <a:extLst>
                  <a:ext uri="{0D108BD9-81ED-4DB2-BD59-A6C34878D82A}">
                    <a16:rowId xmlns:a16="http://schemas.microsoft.com/office/drawing/2014/main" val="2190186905"/>
                  </a:ext>
                </a:extLst>
              </a:tr>
              <a:tr h="370840">
                <a:tc>
                  <a:txBody>
                    <a:bodyPr/>
                    <a:lstStyle/>
                    <a:p>
                      <a:r>
                        <a:rPr lang="en-US" dirty="0"/>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Complete a reflection on </a:t>
                      </a:r>
                      <a:r>
                        <a:rPr lang="en-US" sz="1800">
                          <a:latin typeface="+mn-lt"/>
                          <a:ea typeface="Calibri"/>
                          <a:cs typeface="Calibri"/>
                          <a:sym typeface="Calibri"/>
                        </a:rPr>
                        <a:t>the course, </a:t>
                      </a:r>
                      <a:r>
                        <a:rPr lang="en-US" sz="1800" dirty="0">
                          <a:latin typeface="+mn-lt"/>
                          <a:ea typeface="Calibri"/>
                          <a:cs typeface="Calibri"/>
                          <a:sym typeface="Calibri"/>
                        </a:rPr>
                        <a:t>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dirty="0"/>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a:rPr>
                        <a:t>Choose one teacher with whom you have seen significant growth as a result of coaching support and complete a reflection on what worked, why it worked, 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764071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F75BC-E20A-582D-1BB4-7CEC01AC696A}"/>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0AA7BA33-1730-C5DA-96EF-ADDE8165F19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30</a:t>
            </a:fld>
            <a:endParaRPr dirty="0"/>
          </a:p>
        </p:txBody>
      </p:sp>
      <p:sp>
        <p:nvSpPr>
          <p:cNvPr id="7" name="Google Shape;412;p21">
            <a:extLst>
              <a:ext uri="{FF2B5EF4-FFF2-40B4-BE49-F238E27FC236}">
                <a16:creationId xmlns:a16="http://schemas.microsoft.com/office/drawing/2014/main" id="{B18A4A33-7B1A-6975-34C6-68F61F0D90BD}"/>
              </a:ext>
            </a:extLst>
          </p:cNvPr>
          <p:cNvSpPr txBox="1">
            <a:spLocks/>
          </p:cNvSpPr>
          <p:nvPr/>
        </p:nvSpPr>
        <p:spPr>
          <a:xfrm>
            <a:off x="887645" y="1706880"/>
            <a:ext cx="10862394" cy="36088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Completing the Professional Learning Action Plan</a:t>
            </a:r>
            <a:endParaRPr lang="en-US" sz="3200" dirty="0"/>
          </a:p>
        </p:txBody>
      </p:sp>
      <p:sp>
        <p:nvSpPr>
          <p:cNvPr id="9" name="Google Shape;413;p21">
            <a:extLst>
              <a:ext uri="{FF2B5EF4-FFF2-40B4-BE49-F238E27FC236}">
                <a16:creationId xmlns:a16="http://schemas.microsoft.com/office/drawing/2014/main" id="{DE122A4E-9C67-A9B5-F0B0-05E2E9F4B122}"/>
              </a:ext>
            </a:extLst>
          </p:cNvPr>
          <p:cNvSpPr txBox="1"/>
          <p:nvPr/>
        </p:nvSpPr>
        <p:spPr>
          <a:xfrm>
            <a:off x="1594269"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C342B11A-AB9C-44B9-F92C-9CF65A3683A0}"/>
              </a:ext>
            </a:extLst>
          </p:cNvPr>
          <p:cNvPicPr preferRelativeResize="0"/>
          <p:nvPr/>
        </p:nvPicPr>
        <p:blipFill rotWithShape="1">
          <a:blip r:embed="rId3">
            <a:alphaModFix/>
          </a:blip>
          <a:srcRect/>
          <a:stretch/>
        </p:blipFill>
        <p:spPr>
          <a:xfrm>
            <a:off x="996786" y="965535"/>
            <a:ext cx="551991" cy="517491"/>
          </a:xfrm>
          <a:prstGeom prst="rect">
            <a:avLst/>
          </a:prstGeom>
          <a:noFill/>
          <a:ln>
            <a:noFill/>
          </a:ln>
        </p:spPr>
      </p:pic>
      <p:sp>
        <p:nvSpPr>
          <p:cNvPr id="5" name="TextBox 4">
            <a:extLst>
              <a:ext uri="{FF2B5EF4-FFF2-40B4-BE49-F238E27FC236}">
                <a16:creationId xmlns:a16="http://schemas.microsoft.com/office/drawing/2014/main" id="{DDA91F78-E601-3FC1-6BC3-2BF28CCC3A03}"/>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5E195B1E-EA43-A5F0-F7C1-2B2F438168A9}"/>
              </a:ext>
            </a:extLst>
          </p:cNvPr>
          <p:cNvSpPr txBox="1"/>
          <p:nvPr/>
        </p:nvSpPr>
        <p:spPr>
          <a:xfrm>
            <a:off x="887645" y="2585254"/>
            <a:ext cx="10301055" cy="2960770"/>
          </a:xfrm>
          <a:prstGeom prst="rect">
            <a:avLst/>
          </a:prstGeom>
          <a:noFill/>
          <a:ln>
            <a:noFill/>
          </a:ln>
        </p:spPr>
        <p:txBody>
          <a:bodyPr spcFirstLastPara="1" wrap="square" lIns="91425" tIns="45700" rIns="91425" bIns="45700" anchor="t" anchorCtr="0">
            <a:spAutoFit/>
          </a:bodyPr>
          <a:lstStyle/>
          <a:p>
            <a:pPr marL="457200" lvl="0" indent="-431800" algn="l" rtl="0">
              <a:lnSpc>
                <a:spcPct val="100000"/>
              </a:lnSpc>
              <a:spcBef>
                <a:spcPts val="0"/>
              </a:spcBef>
              <a:spcAft>
                <a:spcPts val="0"/>
              </a:spcAft>
              <a:buSzPct val="100000"/>
              <a:buChar char="•"/>
            </a:pPr>
            <a:r>
              <a:rPr lang="en-US" sz="3200" dirty="0">
                <a:latin typeface="Calibri"/>
                <a:ea typeface="Calibri"/>
                <a:cs typeface="Calibri"/>
                <a:sym typeface="Calibri"/>
              </a:rPr>
              <a:t>In your small groups, use all the information you have to complete the template of the professional learning action plan.</a:t>
            </a:r>
            <a:endParaRPr lang="en-US" sz="3200" dirty="0"/>
          </a:p>
          <a:p>
            <a:pPr marL="25400" lvl="0" indent="0" algn="l" rtl="0">
              <a:lnSpc>
                <a:spcPct val="100000"/>
              </a:lnSpc>
              <a:spcBef>
                <a:spcPts val="0"/>
              </a:spcBef>
              <a:spcAft>
                <a:spcPts val="0"/>
              </a:spcAft>
              <a:buSzPct val="100000"/>
              <a:buNone/>
            </a:pPr>
            <a:endParaRPr lang="en-US" sz="3200"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r>
              <a:rPr lang="en-US" sz="3200" dirty="0">
                <a:latin typeface="Calibri"/>
                <a:ea typeface="Calibri"/>
                <a:cs typeface="Calibri"/>
                <a:sym typeface="Calibri"/>
              </a:rPr>
              <a:t>Be prepared to share briefly some highlights of your plan.</a:t>
            </a: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spTree>
    <p:extLst>
      <p:ext uri="{BB962C8B-B14F-4D97-AF65-F5344CB8AC3E}">
        <p14:creationId xmlns:p14="http://schemas.microsoft.com/office/powerpoint/2010/main" val="139080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75C3-AC45-DAC6-0268-8F47362DD2F3}"/>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2E964E2-75DB-28D9-12DF-0BC43A684EA2}"/>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dirty="0"/>
          </a:p>
        </p:txBody>
      </p:sp>
      <p:sp>
        <p:nvSpPr>
          <p:cNvPr id="7" name="Google Shape;412;p21">
            <a:extLst>
              <a:ext uri="{FF2B5EF4-FFF2-40B4-BE49-F238E27FC236}">
                <a16:creationId xmlns:a16="http://schemas.microsoft.com/office/drawing/2014/main" id="{329DC8D6-47E6-AD17-7157-3EA722923BE0}"/>
              </a:ext>
            </a:extLst>
          </p:cNvPr>
          <p:cNvSpPr txBox="1">
            <a:spLocks/>
          </p:cNvSpPr>
          <p:nvPr/>
        </p:nvSpPr>
        <p:spPr>
          <a:xfrm>
            <a:off x="887645" y="1706880"/>
            <a:ext cx="10682563" cy="36088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Facilitating Implementation of the Professional Learning Action Plan</a:t>
            </a:r>
            <a:endParaRPr lang="en-US" sz="3200" dirty="0"/>
          </a:p>
        </p:txBody>
      </p:sp>
      <p:sp>
        <p:nvSpPr>
          <p:cNvPr id="9" name="Google Shape;413;p21">
            <a:extLst>
              <a:ext uri="{FF2B5EF4-FFF2-40B4-BE49-F238E27FC236}">
                <a16:creationId xmlns:a16="http://schemas.microsoft.com/office/drawing/2014/main" id="{21EEB1F4-766C-80D3-5DEA-E2EDC7D4E977}"/>
              </a:ext>
            </a:extLst>
          </p:cNvPr>
          <p:cNvSpPr txBox="1"/>
          <p:nvPr/>
        </p:nvSpPr>
        <p:spPr>
          <a:xfrm>
            <a:off x="1719374"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5" name="TextBox 4">
            <a:extLst>
              <a:ext uri="{FF2B5EF4-FFF2-40B4-BE49-F238E27FC236}">
                <a16:creationId xmlns:a16="http://schemas.microsoft.com/office/drawing/2014/main" id="{5232EA2B-9528-CAB0-1CEF-6D218FD91C21}"/>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85125288-19FB-1C67-CF7A-765836637325}"/>
              </a:ext>
            </a:extLst>
          </p:cNvPr>
          <p:cNvSpPr txBox="1"/>
          <p:nvPr/>
        </p:nvSpPr>
        <p:spPr>
          <a:xfrm>
            <a:off x="887645" y="2987040"/>
            <a:ext cx="10301055" cy="3576323"/>
          </a:xfrm>
          <a:prstGeom prst="rect">
            <a:avLst/>
          </a:prstGeom>
          <a:noFill/>
          <a:ln>
            <a:noFill/>
          </a:ln>
        </p:spPr>
        <p:txBody>
          <a:bodyPr spcFirstLastPara="1" wrap="square" lIns="91425" tIns="45700" rIns="91425" bIns="45700" anchor="t" anchorCtr="0">
            <a:spAutoFit/>
          </a:bodyPr>
          <a:lstStyle/>
          <a:p>
            <a:pPr marL="25400" lvl="0" indent="0" algn="l" rtl="0">
              <a:lnSpc>
                <a:spcPct val="100000"/>
              </a:lnSpc>
              <a:spcBef>
                <a:spcPts val="0"/>
              </a:spcBef>
              <a:spcAft>
                <a:spcPts val="0"/>
              </a:spcAft>
              <a:buSzPct val="100000"/>
              <a:buNone/>
            </a:pPr>
            <a:r>
              <a:rPr lang="en-US" sz="2400" dirty="0">
                <a:latin typeface="Calibri"/>
                <a:ea typeface="Calibri"/>
                <a:cs typeface="Calibri"/>
                <a:sym typeface="Calibri"/>
              </a:rPr>
              <a:t>What is implementation?</a:t>
            </a:r>
          </a:p>
          <a:p>
            <a:pPr marL="25400" lvl="0" indent="0" algn="l" rtl="0">
              <a:lnSpc>
                <a:spcPct val="100000"/>
              </a:lnSpc>
              <a:spcBef>
                <a:spcPts val="0"/>
              </a:spcBef>
              <a:spcAft>
                <a:spcPts val="0"/>
              </a:spcAft>
              <a:buSzPct val="100000"/>
              <a:buNone/>
            </a:pPr>
            <a:endParaRPr lang="en-US" sz="2400" dirty="0">
              <a:latin typeface="Calibri"/>
              <a:ea typeface="Calibri"/>
              <a:cs typeface="Calibri"/>
              <a:sym typeface="Calibri"/>
            </a:endParaRPr>
          </a:p>
          <a:p>
            <a:pPr marL="457200" lvl="0" indent="-431800" algn="l" rtl="0">
              <a:lnSpc>
                <a:spcPct val="100000"/>
              </a:lnSpc>
              <a:spcBef>
                <a:spcPts val="0"/>
              </a:spcBef>
              <a:spcAft>
                <a:spcPts val="0"/>
              </a:spcAft>
              <a:buSzPct val="100000"/>
              <a:buChar char="•"/>
            </a:pPr>
            <a:r>
              <a:rPr lang="en-US" sz="2400" dirty="0">
                <a:latin typeface="Calibri"/>
                <a:ea typeface="Calibri"/>
                <a:cs typeface="Calibri"/>
                <a:sym typeface="Calibri"/>
              </a:rPr>
              <a:t>Implementation involves putting a plan into effect, including the process of monitoring progress, making adjustments, and evaluating impact.</a:t>
            </a:r>
            <a:endParaRPr lang="en-US" sz="2400" dirty="0"/>
          </a:p>
          <a:p>
            <a:pPr marL="457200" lvl="0" indent="-431800" algn="l" rtl="0">
              <a:lnSpc>
                <a:spcPct val="100000"/>
              </a:lnSpc>
              <a:spcBef>
                <a:spcPts val="0"/>
              </a:spcBef>
              <a:spcAft>
                <a:spcPts val="0"/>
              </a:spcAft>
              <a:buSzPct val="100000"/>
              <a:buChar char="•"/>
            </a:pPr>
            <a:r>
              <a:rPr lang="en-US" sz="2400" dirty="0">
                <a:latin typeface="Calibri"/>
                <a:ea typeface="Calibri"/>
                <a:cs typeface="Calibri"/>
                <a:sym typeface="Calibri"/>
              </a:rPr>
              <a:t>Implementation is a </a:t>
            </a:r>
            <a:r>
              <a:rPr lang="en-US" sz="2400" i="1" dirty="0">
                <a:latin typeface="Calibri"/>
                <a:ea typeface="Calibri"/>
                <a:cs typeface="Calibri"/>
                <a:sym typeface="Calibri"/>
              </a:rPr>
              <a:t>process</a:t>
            </a:r>
            <a:r>
              <a:rPr lang="en-US" sz="2400" dirty="0">
                <a:latin typeface="Calibri"/>
                <a:ea typeface="Calibri"/>
                <a:cs typeface="Calibri"/>
                <a:sym typeface="Calibri"/>
              </a:rPr>
              <a:t>, not an event.</a:t>
            </a:r>
            <a:endParaRPr lang="en-US" sz="2400" dirty="0"/>
          </a:p>
          <a:p>
            <a:pPr marL="457200" lvl="0" indent="-431800" algn="l" rtl="0">
              <a:lnSpc>
                <a:spcPct val="100000"/>
              </a:lnSpc>
              <a:spcBef>
                <a:spcPts val="0"/>
              </a:spcBef>
              <a:spcAft>
                <a:spcPts val="0"/>
              </a:spcAft>
              <a:buSzPct val="100000"/>
              <a:buChar char="•"/>
            </a:pPr>
            <a:r>
              <a:rPr lang="en-US" sz="2400" dirty="0">
                <a:latin typeface="Calibri"/>
                <a:ea typeface="Calibri"/>
                <a:cs typeface="Calibri"/>
                <a:sym typeface="Calibri"/>
              </a:rPr>
              <a:t>A strong implementation plan contributes to the overall safety and supportiveness of learning environments to help all students achieve.</a:t>
            </a:r>
            <a:endParaRPr lang="en-US" sz="24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pic>
        <p:nvPicPr>
          <p:cNvPr id="2" name="Picture 1">
            <a:extLst>
              <a:ext uri="{FF2B5EF4-FFF2-40B4-BE49-F238E27FC236}">
                <a16:creationId xmlns:a16="http://schemas.microsoft.com/office/drawing/2014/main" id="{170CFBDE-D825-4F52-777F-B9D61276687E}"/>
              </a:ext>
            </a:extLst>
          </p:cNvPr>
          <p:cNvPicPr>
            <a:picLocks noChangeAspect="1"/>
          </p:cNvPicPr>
          <p:nvPr/>
        </p:nvPicPr>
        <p:blipFill>
          <a:blip r:embed="rId3"/>
          <a:stretch>
            <a:fillRect/>
          </a:stretch>
        </p:blipFill>
        <p:spPr>
          <a:xfrm>
            <a:off x="1005817" y="1038072"/>
            <a:ext cx="524301" cy="469433"/>
          </a:xfrm>
          <a:prstGeom prst="rect">
            <a:avLst/>
          </a:prstGeom>
        </p:spPr>
      </p:pic>
    </p:spTree>
    <p:extLst>
      <p:ext uri="{BB962C8B-B14F-4D97-AF65-F5344CB8AC3E}">
        <p14:creationId xmlns:p14="http://schemas.microsoft.com/office/powerpoint/2010/main" val="2915611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41256-342A-B595-FDB9-D25FECBC5E1F}"/>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E0F5CF4C-00BF-DBA5-FE50-4C075A576561}"/>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dirty="0"/>
          </a:p>
        </p:txBody>
      </p:sp>
      <p:sp>
        <p:nvSpPr>
          <p:cNvPr id="7" name="Google Shape;412;p21">
            <a:extLst>
              <a:ext uri="{FF2B5EF4-FFF2-40B4-BE49-F238E27FC236}">
                <a16:creationId xmlns:a16="http://schemas.microsoft.com/office/drawing/2014/main" id="{49EF7F0F-FA75-909C-D534-354D0D41FB6B}"/>
              </a:ext>
            </a:extLst>
          </p:cNvPr>
          <p:cNvSpPr txBox="1">
            <a:spLocks/>
          </p:cNvSpPr>
          <p:nvPr/>
        </p:nvSpPr>
        <p:spPr>
          <a:xfrm>
            <a:off x="489585" y="878643"/>
            <a:ext cx="10682563" cy="117774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Facilitating Implementation of the Professional Learning Action Plan</a:t>
            </a:r>
            <a:endParaRPr lang="en-US" sz="3200" dirty="0"/>
          </a:p>
        </p:txBody>
      </p:sp>
      <p:sp>
        <p:nvSpPr>
          <p:cNvPr id="5" name="TextBox 4">
            <a:extLst>
              <a:ext uri="{FF2B5EF4-FFF2-40B4-BE49-F238E27FC236}">
                <a16:creationId xmlns:a16="http://schemas.microsoft.com/office/drawing/2014/main" id="{67D1FD6B-7BA5-3821-A869-CDE861CAF0C6}"/>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8F5CC8F3-15BA-BF22-131E-8AE4D97E4424}"/>
              </a:ext>
            </a:extLst>
          </p:cNvPr>
          <p:cNvSpPr txBox="1"/>
          <p:nvPr/>
        </p:nvSpPr>
        <p:spPr>
          <a:xfrm>
            <a:off x="413657" y="2304288"/>
            <a:ext cx="5938375" cy="4222654"/>
          </a:xfrm>
          <a:prstGeom prst="rect">
            <a:avLst/>
          </a:prstGeom>
          <a:noFill/>
          <a:ln>
            <a:noFill/>
          </a:ln>
        </p:spPr>
        <p:txBody>
          <a:bodyPr spcFirstLastPara="1" wrap="square" lIns="91425" tIns="45700" rIns="91425" bIns="45700" anchor="t" anchorCtr="0">
            <a:spAutoFit/>
          </a:body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Implementation involves:</a:t>
            </a:r>
            <a:endParaRPr lang="en-US" sz="2800" dirty="0"/>
          </a:p>
          <a:p>
            <a:pPr marL="457200" lvl="0" indent="-431800" algn="l" rtl="0">
              <a:lnSpc>
                <a:spcPct val="100000"/>
              </a:lnSpc>
              <a:spcBef>
                <a:spcPts val="0"/>
              </a:spcBef>
              <a:spcAft>
                <a:spcPts val="400"/>
              </a:spcAft>
              <a:buSzPct val="100000"/>
              <a:buChar char="•"/>
            </a:pPr>
            <a:r>
              <a:rPr lang="en-US" sz="2400" dirty="0">
                <a:latin typeface="Calibri"/>
                <a:ea typeface="Calibri"/>
                <a:cs typeface="Calibri"/>
                <a:sym typeface="Calibri"/>
              </a:rPr>
              <a:t>Commitment and persistence of the implementers (you – the coach, administrators, literacy leadership team, and teachers).</a:t>
            </a:r>
            <a:endParaRPr lang="en-US" sz="3200" dirty="0"/>
          </a:p>
          <a:p>
            <a:pPr marL="457200" lvl="0" indent="-431800" algn="l" rtl="0">
              <a:lnSpc>
                <a:spcPct val="100000"/>
              </a:lnSpc>
              <a:spcBef>
                <a:spcPts val="0"/>
              </a:spcBef>
              <a:spcAft>
                <a:spcPts val="400"/>
              </a:spcAft>
              <a:buSzPct val="100000"/>
              <a:buChar char="•"/>
            </a:pPr>
            <a:r>
              <a:rPr lang="en-US" sz="2400" dirty="0">
                <a:latin typeface="Calibri"/>
                <a:ea typeface="Calibri"/>
                <a:cs typeface="Calibri"/>
                <a:sym typeface="Calibri"/>
              </a:rPr>
              <a:t>Clear understanding, by all, of what is expected.</a:t>
            </a:r>
            <a:endParaRPr lang="en-US" sz="3200" dirty="0"/>
          </a:p>
          <a:p>
            <a:pPr marL="457200" lvl="0" indent="-431800" algn="l" rtl="0">
              <a:lnSpc>
                <a:spcPct val="100000"/>
              </a:lnSpc>
              <a:spcBef>
                <a:spcPts val="0"/>
              </a:spcBef>
              <a:spcAft>
                <a:spcPts val="400"/>
              </a:spcAft>
              <a:buSzPct val="100000"/>
              <a:buChar char="•"/>
            </a:pPr>
            <a:r>
              <a:rPr lang="en-US" sz="2400" dirty="0">
                <a:latin typeface="Calibri"/>
                <a:ea typeface="Calibri"/>
                <a:cs typeface="Calibri"/>
                <a:sym typeface="Calibri"/>
              </a:rPr>
              <a:t>Willingness to engage in new practices.</a:t>
            </a:r>
            <a:endParaRPr lang="en-US" sz="32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pic>
        <p:nvPicPr>
          <p:cNvPr id="3" name="Picture 2">
            <a:extLst>
              <a:ext uri="{FF2B5EF4-FFF2-40B4-BE49-F238E27FC236}">
                <a16:creationId xmlns:a16="http://schemas.microsoft.com/office/drawing/2014/main" id="{0DE178E6-5238-CE64-4FAA-E8A7CA4C217C}"/>
              </a:ext>
            </a:extLst>
          </p:cNvPr>
          <p:cNvPicPr>
            <a:picLocks noChangeAspect="1"/>
          </p:cNvPicPr>
          <p:nvPr/>
        </p:nvPicPr>
        <p:blipFill>
          <a:blip r:embed="rId3"/>
          <a:stretch>
            <a:fillRect/>
          </a:stretch>
        </p:blipFill>
        <p:spPr>
          <a:xfrm>
            <a:off x="6093994" y="2536146"/>
            <a:ext cx="5876952" cy="3104805"/>
          </a:xfrm>
          <a:prstGeom prst="rect">
            <a:avLst/>
          </a:prstGeom>
        </p:spPr>
      </p:pic>
    </p:spTree>
    <p:extLst>
      <p:ext uri="{BB962C8B-B14F-4D97-AF65-F5344CB8AC3E}">
        <p14:creationId xmlns:p14="http://schemas.microsoft.com/office/powerpoint/2010/main" val="1636620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2EF5A-EFF5-8D48-E57F-749215075E08}"/>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FC04E325-1B4E-6F21-752F-D2213034C948}"/>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33</a:t>
            </a:fld>
            <a:endParaRPr dirty="0"/>
          </a:p>
        </p:txBody>
      </p:sp>
      <p:sp>
        <p:nvSpPr>
          <p:cNvPr id="7" name="Google Shape;412;p21">
            <a:extLst>
              <a:ext uri="{FF2B5EF4-FFF2-40B4-BE49-F238E27FC236}">
                <a16:creationId xmlns:a16="http://schemas.microsoft.com/office/drawing/2014/main" id="{04CB336C-7598-5D9F-66C2-4C6E5B100952}"/>
              </a:ext>
            </a:extLst>
          </p:cNvPr>
          <p:cNvSpPr txBox="1">
            <a:spLocks/>
          </p:cNvSpPr>
          <p:nvPr/>
        </p:nvSpPr>
        <p:spPr>
          <a:xfrm>
            <a:off x="569197" y="935509"/>
            <a:ext cx="10682563" cy="117774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Facilitating Implementation of the Professional Learning Action Plan</a:t>
            </a:r>
            <a:endParaRPr lang="en-US" sz="3200" dirty="0"/>
          </a:p>
        </p:txBody>
      </p:sp>
      <p:sp>
        <p:nvSpPr>
          <p:cNvPr id="5" name="TextBox 4">
            <a:extLst>
              <a:ext uri="{FF2B5EF4-FFF2-40B4-BE49-F238E27FC236}">
                <a16:creationId xmlns:a16="http://schemas.microsoft.com/office/drawing/2014/main" id="{6AA1D801-B04E-1CCE-D895-1AE4E12C17D0}"/>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C76ECAB6-2976-4C90-51BD-58013C6EBB11}"/>
              </a:ext>
            </a:extLst>
          </p:cNvPr>
          <p:cNvSpPr txBox="1"/>
          <p:nvPr/>
        </p:nvSpPr>
        <p:spPr>
          <a:xfrm>
            <a:off x="413657" y="2304288"/>
            <a:ext cx="5353159" cy="4715097"/>
          </a:xfrm>
          <a:prstGeom prst="rect">
            <a:avLst/>
          </a:prstGeom>
          <a:noFill/>
          <a:ln>
            <a:noFill/>
          </a:ln>
        </p:spPr>
        <p:txBody>
          <a:bodyPr spcFirstLastPara="1" wrap="square" lIns="91425" tIns="45700" rIns="91425" bIns="45700" anchor="t" anchorCtr="0">
            <a:spAutoFit/>
          </a:bodyPr>
          <a:lstStyle/>
          <a:p>
            <a:pPr marL="25400" lvl="0" indent="0" algn="l" rtl="0">
              <a:lnSpc>
                <a:spcPct val="120000"/>
              </a:lnSpc>
              <a:spcBef>
                <a:spcPts val="0"/>
              </a:spcBef>
              <a:spcAft>
                <a:spcPts val="0"/>
              </a:spcAft>
              <a:buSzPct val="182857"/>
              <a:buNone/>
            </a:pPr>
            <a:r>
              <a:rPr lang="en-US" sz="2200" b="1" dirty="0">
                <a:latin typeface="Calibri"/>
                <a:ea typeface="Calibri"/>
                <a:cs typeface="Calibri"/>
                <a:sym typeface="Calibri"/>
              </a:rPr>
              <a:t>Practice profiles </a:t>
            </a:r>
            <a:r>
              <a:rPr lang="en-US" sz="2200" dirty="0">
                <a:latin typeface="Calibri"/>
                <a:ea typeface="Calibri"/>
                <a:cs typeface="Calibri"/>
                <a:sym typeface="Calibri"/>
              </a:rPr>
              <a:t>can help establish expectations by:</a:t>
            </a:r>
          </a:p>
          <a:p>
            <a:pPr marL="457200" lvl="0" indent="-431800" algn="l" rtl="0">
              <a:lnSpc>
                <a:spcPct val="120000"/>
              </a:lnSpc>
              <a:spcBef>
                <a:spcPts val="0"/>
              </a:spcBef>
              <a:spcAft>
                <a:spcPts val="400"/>
              </a:spcAft>
              <a:buSzPct val="100000"/>
              <a:buChar char="•"/>
            </a:pPr>
            <a:r>
              <a:rPr lang="en-US" sz="2200" dirty="0">
                <a:latin typeface="Calibri"/>
                <a:ea typeface="Calibri"/>
                <a:cs typeface="Calibri"/>
                <a:sym typeface="Calibri"/>
              </a:rPr>
              <a:t>Breaking the practice or program down into components.</a:t>
            </a:r>
            <a:endParaRPr lang="en-US" sz="2200" dirty="0"/>
          </a:p>
          <a:p>
            <a:pPr marL="457200" lvl="0" indent="-431800" algn="l" rtl="0">
              <a:lnSpc>
                <a:spcPct val="120000"/>
              </a:lnSpc>
              <a:spcBef>
                <a:spcPts val="0"/>
              </a:spcBef>
              <a:spcAft>
                <a:spcPts val="400"/>
              </a:spcAft>
              <a:buSzPct val="100000"/>
              <a:buChar char="•"/>
            </a:pPr>
            <a:r>
              <a:rPr lang="en-US" sz="2200" dirty="0">
                <a:latin typeface="Calibri"/>
                <a:ea typeface="Calibri"/>
                <a:cs typeface="Calibri"/>
                <a:sym typeface="Calibri"/>
              </a:rPr>
              <a:t>Being a road map for implementation of the professional learning action plan.</a:t>
            </a:r>
            <a:endParaRPr lang="en-US" sz="2200" dirty="0"/>
          </a:p>
          <a:p>
            <a:pPr marL="457200" lvl="0" indent="-431800" algn="l" rtl="0">
              <a:lnSpc>
                <a:spcPct val="120000"/>
              </a:lnSpc>
              <a:spcBef>
                <a:spcPts val="0"/>
              </a:spcBef>
              <a:spcAft>
                <a:spcPts val="400"/>
              </a:spcAft>
              <a:buSzPct val="100000"/>
              <a:buChar char="•"/>
            </a:pPr>
            <a:r>
              <a:rPr lang="en-US" sz="2200" dirty="0">
                <a:latin typeface="Calibri"/>
                <a:ea typeface="Calibri"/>
                <a:cs typeface="Calibri"/>
                <a:sym typeface="Calibri"/>
              </a:rPr>
              <a:t>Establishing a range of implementation levels from unacceptable to developing to ideal/expected.</a:t>
            </a:r>
            <a:endParaRPr lang="en-US" sz="2200" dirty="0"/>
          </a:p>
          <a:p>
            <a:pPr marL="25400" lvl="0" algn="l" rtl="0">
              <a:lnSpc>
                <a:spcPct val="100000"/>
              </a:lnSpc>
              <a:spcBef>
                <a:spcPts val="0"/>
              </a:spcBef>
              <a:spcAft>
                <a:spcPts val="0"/>
              </a:spcAft>
              <a:buSzPct val="100000"/>
            </a:pPr>
            <a:endParaRPr lang="en-US" sz="2400" dirty="0"/>
          </a:p>
          <a:p>
            <a:pPr marL="7937" lvl="0" algn="l" rtl="0">
              <a:lnSpc>
                <a:spcPct val="120000"/>
              </a:lnSpc>
              <a:spcBef>
                <a:spcPts val="0"/>
              </a:spcBef>
              <a:spcAft>
                <a:spcPts val="0"/>
              </a:spcAft>
              <a:buClr>
                <a:schemeClr val="tx1">
                  <a:lumMod val="50000"/>
                  <a:lumOff val="50000"/>
                </a:schemeClr>
              </a:buClr>
              <a:buSzPct val="100000"/>
            </a:pPr>
            <a:endParaRPr lang="en-US" sz="2400" dirty="0"/>
          </a:p>
        </p:txBody>
      </p:sp>
      <p:pic>
        <p:nvPicPr>
          <p:cNvPr id="2" name="Picture 1">
            <a:extLst>
              <a:ext uri="{FF2B5EF4-FFF2-40B4-BE49-F238E27FC236}">
                <a16:creationId xmlns:a16="http://schemas.microsoft.com/office/drawing/2014/main" id="{01AF89EE-B507-37B9-A28C-4EEFCCA8E795}"/>
              </a:ext>
            </a:extLst>
          </p:cNvPr>
          <p:cNvPicPr>
            <a:picLocks noChangeAspect="1"/>
          </p:cNvPicPr>
          <p:nvPr/>
        </p:nvPicPr>
        <p:blipFill>
          <a:blip r:embed="rId3"/>
          <a:stretch>
            <a:fillRect/>
          </a:stretch>
        </p:blipFill>
        <p:spPr>
          <a:xfrm>
            <a:off x="5908293" y="1743456"/>
            <a:ext cx="6135364" cy="4365879"/>
          </a:xfrm>
          <a:prstGeom prst="rect">
            <a:avLst/>
          </a:prstGeom>
        </p:spPr>
      </p:pic>
    </p:spTree>
    <p:extLst>
      <p:ext uri="{BB962C8B-B14F-4D97-AF65-F5344CB8AC3E}">
        <p14:creationId xmlns:p14="http://schemas.microsoft.com/office/powerpoint/2010/main" val="1145997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FE0E-3279-1B0F-DE71-266C9F2881D7}"/>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2F780F8-F3C0-E490-61C4-B7AB6993B450}"/>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34</a:t>
            </a:fld>
            <a:endParaRPr dirty="0"/>
          </a:p>
        </p:txBody>
      </p:sp>
      <p:sp>
        <p:nvSpPr>
          <p:cNvPr id="7" name="Google Shape;412;p21">
            <a:extLst>
              <a:ext uri="{FF2B5EF4-FFF2-40B4-BE49-F238E27FC236}">
                <a16:creationId xmlns:a16="http://schemas.microsoft.com/office/drawing/2014/main" id="{1DF93A44-0E3D-C5D7-1213-2C1B124646E2}"/>
              </a:ext>
            </a:extLst>
          </p:cNvPr>
          <p:cNvSpPr txBox="1">
            <a:spLocks/>
          </p:cNvSpPr>
          <p:nvPr/>
        </p:nvSpPr>
        <p:spPr>
          <a:xfrm>
            <a:off x="591944" y="924135"/>
            <a:ext cx="10682563" cy="117774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Facilitating Implementation of the Professional Learning Action Plan</a:t>
            </a:r>
            <a:endParaRPr lang="en-US" sz="3200" dirty="0"/>
          </a:p>
        </p:txBody>
      </p:sp>
      <p:sp>
        <p:nvSpPr>
          <p:cNvPr id="5" name="TextBox 4">
            <a:extLst>
              <a:ext uri="{FF2B5EF4-FFF2-40B4-BE49-F238E27FC236}">
                <a16:creationId xmlns:a16="http://schemas.microsoft.com/office/drawing/2014/main" id="{A7368973-69D4-E597-ABBC-40E05170E209}"/>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A4B94718-966C-9A2A-03CF-6EE84945B30A}"/>
              </a:ext>
            </a:extLst>
          </p:cNvPr>
          <p:cNvSpPr txBox="1"/>
          <p:nvPr/>
        </p:nvSpPr>
        <p:spPr>
          <a:xfrm>
            <a:off x="413657" y="2304288"/>
            <a:ext cx="10851751" cy="4013366"/>
          </a:xfrm>
          <a:prstGeom prst="rect">
            <a:avLst/>
          </a:prstGeom>
          <a:noFill/>
          <a:ln>
            <a:noFill/>
          </a:ln>
        </p:spPr>
        <p:txBody>
          <a:bodyPr spcFirstLastPara="1" wrap="square" lIns="91425" tIns="45700" rIns="91425" bIns="45700" anchor="t" anchorCtr="0">
            <a:spAutoFit/>
          </a:bodyPr>
          <a:lstStyle/>
          <a:p>
            <a:pPr marL="25400" lvl="0" indent="0" algn="l" rtl="0">
              <a:lnSpc>
                <a:spcPct val="100000"/>
              </a:lnSpc>
              <a:spcBef>
                <a:spcPts val="0"/>
              </a:spcBef>
              <a:spcAft>
                <a:spcPts val="1200"/>
              </a:spcAft>
              <a:buSzPts val="3200"/>
              <a:buNone/>
            </a:pPr>
            <a:r>
              <a:rPr lang="en-US" sz="2400" dirty="0">
                <a:latin typeface="Calibri"/>
                <a:ea typeface="Calibri"/>
                <a:cs typeface="Calibri"/>
                <a:sym typeface="Calibri"/>
              </a:rPr>
              <a:t>In your small groups, examine </a:t>
            </a:r>
            <a:r>
              <a:rPr lang="en-US" sz="2400" b="1" dirty="0">
                <a:latin typeface="Calibri"/>
                <a:ea typeface="Calibri"/>
                <a:cs typeface="Calibri"/>
                <a:sym typeface="Calibri"/>
              </a:rPr>
              <a:t>Handout 13: Practice Profile for Coaching </a:t>
            </a:r>
            <a:r>
              <a:rPr lang="en-US" sz="2400" dirty="0">
                <a:latin typeface="Calibri"/>
                <a:ea typeface="Calibri"/>
                <a:cs typeface="Calibri"/>
                <a:sym typeface="Calibri"/>
              </a:rPr>
              <a:t>developed by the National Implementation Research Network. Be prepared to discuss </a:t>
            </a:r>
            <a:r>
              <a:rPr lang="en-US" sz="2400">
                <a:latin typeface="Calibri"/>
                <a:ea typeface="Calibri"/>
                <a:cs typeface="Calibri"/>
                <a:sym typeface="Calibri"/>
              </a:rPr>
              <a:t>in the whole </a:t>
            </a:r>
            <a:r>
              <a:rPr lang="en-US" sz="2400" dirty="0">
                <a:latin typeface="Calibri"/>
                <a:ea typeface="Calibri"/>
                <a:cs typeface="Calibri"/>
                <a:sym typeface="Calibri"/>
              </a:rPr>
              <a:t>group.</a:t>
            </a:r>
            <a:endParaRPr lang="en-US" sz="3200" dirty="0"/>
          </a:p>
          <a:p>
            <a:pPr marL="457200" lvl="0" indent="-431800" algn="l" rtl="0">
              <a:lnSpc>
                <a:spcPct val="100000"/>
              </a:lnSpc>
              <a:spcBef>
                <a:spcPts val="0"/>
              </a:spcBef>
              <a:spcAft>
                <a:spcPts val="0"/>
              </a:spcAft>
              <a:buSzPct val="100000"/>
              <a:buChar char="•"/>
            </a:pPr>
            <a:r>
              <a:rPr lang="en-US" sz="2400" dirty="0">
                <a:latin typeface="Calibri"/>
                <a:ea typeface="Calibri"/>
                <a:cs typeface="Calibri"/>
                <a:sym typeface="Calibri"/>
              </a:rPr>
              <a:t>How could a document like this help you implement the professional learning action plan? </a:t>
            </a:r>
            <a:endParaRPr lang="en-US" sz="3200" dirty="0"/>
          </a:p>
          <a:p>
            <a:pPr marL="457200" lvl="0" indent="-431800" algn="l" rtl="0">
              <a:lnSpc>
                <a:spcPct val="100000"/>
              </a:lnSpc>
              <a:spcBef>
                <a:spcPts val="0"/>
              </a:spcBef>
              <a:spcAft>
                <a:spcPts val="0"/>
              </a:spcAft>
              <a:buSzPct val="100000"/>
              <a:buChar char="•"/>
            </a:pPr>
            <a:r>
              <a:rPr lang="en-US" sz="2400" dirty="0">
                <a:latin typeface="Calibri"/>
                <a:ea typeface="Calibri"/>
                <a:cs typeface="Calibri"/>
                <a:sym typeface="Calibri"/>
              </a:rPr>
              <a:t>Who would be on a team that might develop a practice profile for coaching in your district or at your school?</a:t>
            </a:r>
            <a:endParaRPr lang="en-US" sz="3200" dirty="0"/>
          </a:p>
          <a:p>
            <a:pPr marL="457200" lvl="0" indent="-431800" algn="l" rtl="0">
              <a:lnSpc>
                <a:spcPct val="100000"/>
              </a:lnSpc>
              <a:spcBef>
                <a:spcPts val="0"/>
              </a:spcBef>
              <a:spcAft>
                <a:spcPts val="0"/>
              </a:spcAft>
              <a:buSzPct val="100000"/>
              <a:buChar char="•"/>
            </a:pPr>
            <a:r>
              <a:rPr lang="en-US" sz="2400" dirty="0">
                <a:latin typeface="Calibri"/>
                <a:ea typeface="Calibri"/>
                <a:cs typeface="Calibri"/>
                <a:sym typeface="Calibri"/>
              </a:rPr>
              <a:t>What elements might you include in </a:t>
            </a:r>
            <a:r>
              <a:rPr lang="en-US" sz="2400">
                <a:latin typeface="Calibri"/>
                <a:ea typeface="Calibri"/>
                <a:cs typeface="Calibri"/>
                <a:sym typeface="Calibri"/>
              </a:rPr>
              <a:t>a principal-coach </a:t>
            </a:r>
            <a:r>
              <a:rPr lang="en-US" sz="2400" dirty="0">
                <a:latin typeface="Calibri"/>
                <a:ea typeface="Calibri"/>
                <a:cs typeface="Calibri"/>
                <a:sym typeface="Calibri"/>
              </a:rPr>
              <a:t>partnership agreement? </a:t>
            </a:r>
            <a:endParaRPr lang="en-US" sz="3200" dirty="0"/>
          </a:p>
          <a:p>
            <a:pPr marL="25400" lvl="0" algn="l" rtl="0">
              <a:lnSpc>
                <a:spcPct val="100000"/>
              </a:lnSpc>
              <a:spcBef>
                <a:spcPts val="0"/>
              </a:spcBef>
              <a:spcAft>
                <a:spcPts val="0"/>
              </a:spcAft>
              <a:buSzPct val="100000"/>
            </a:pPr>
            <a:endParaRPr lang="en-US" sz="2400" dirty="0"/>
          </a:p>
          <a:p>
            <a:pPr marL="7937" lvl="0" algn="l" rtl="0">
              <a:lnSpc>
                <a:spcPct val="120000"/>
              </a:lnSpc>
              <a:spcBef>
                <a:spcPts val="0"/>
              </a:spcBef>
              <a:spcAft>
                <a:spcPts val="0"/>
              </a:spcAft>
              <a:buClr>
                <a:schemeClr val="tx1">
                  <a:lumMod val="50000"/>
                  <a:lumOff val="50000"/>
                </a:schemeClr>
              </a:buClr>
              <a:buSzPct val="100000"/>
            </a:pPr>
            <a:endParaRPr lang="en-US" sz="2400" dirty="0"/>
          </a:p>
        </p:txBody>
      </p:sp>
    </p:spTree>
    <p:extLst>
      <p:ext uri="{BB962C8B-B14F-4D97-AF65-F5344CB8AC3E}">
        <p14:creationId xmlns:p14="http://schemas.microsoft.com/office/powerpoint/2010/main" val="1218224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069F-F07F-0652-F03B-5330DB6D5B8D}"/>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A9C0373-1EA2-0534-E6D3-2FAA8E42A2D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35</a:t>
            </a:fld>
            <a:endParaRPr dirty="0"/>
          </a:p>
        </p:txBody>
      </p:sp>
      <p:sp>
        <p:nvSpPr>
          <p:cNvPr id="7" name="Google Shape;412;p21">
            <a:extLst>
              <a:ext uri="{FF2B5EF4-FFF2-40B4-BE49-F238E27FC236}">
                <a16:creationId xmlns:a16="http://schemas.microsoft.com/office/drawing/2014/main" id="{DA3DFF10-7040-3CF2-26AC-A200ECFA2ACA}"/>
              </a:ext>
            </a:extLst>
          </p:cNvPr>
          <p:cNvSpPr txBox="1">
            <a:spLocks/>
          </p:cNvSpPr>
          <p:nvPr/>
        </p:nvSpPr>
        <p:spPr>
          <a:xfrm>
            <a:off x="887645" y="1550270"/>
            <a:ext cx="10862394" cy="51749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Facilitating Implementation of the Professional Learning </a:t>
            </a:r>
            <a:br>
              <a:rPr lang="en-US" sz="3200" b="1" dirty="0">
                <a:latin typeface="Calibri"/>
                <a:ea typeface="Calibri"/>
                <a:cs typeface="Calibri"/>
                <a:sym typeface="Calibri"/>
              </a:rPr>
            </a:br>
            <a:r>
              <a:rPr lang="en-US" sz="3200" b="1" dirty="0">
                <a:latin typeface="Calibri"/>
                <a:ea typeface="Calibri"/>
                <a:cs typeface="Calibri"/>
                <a:sym typeface="Calibri"/>
              </a:rPr>
              <a:t>Action Plan</a:t>
            </a:r>
            <a:endParaRPr lang="en-US" sz="3200" dirty="0"/>
          </a:p>
        </p:txBody>
      </p:sp>
      <p:sp>
        <p:nvSpPr>
          <p:cNvPr id="9" name="Google Shape;413;p21">
            <a:extLst>
              <a:ext uri="{FF2B5EF4-FFF2-40B4-BE49-F238E27FC236}">
                <a16:creationId xmlns:a16="http://schemas.microsoft.com/office/drawing/2014/main" id="{956EBDCE-9391-3A9F-B40A-6070576068DF}"/>
              </a:ext>
            </a:extLst>
          </p:cNvPr>
          <p:cNvSpPr txBox="1"/>
          <p:nvPr/>
        </p:nvSpPr>
        <p:spPr>
          <a:xfrm>
            <a:off x="1719374"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E15B821B-F50F-A463-3429-3F5E852D1408}"/>
              </a:ext>
            </a:extLst>
          </p:cNvPr>
          <p:cNvPicPr preferRelativeResize="0"/>
          <p:nvPr/>
        </p:nvPicPr>
        <p:blipFill rotWithShape="1">
          <a:blip r:embed="rId3">
            <a:alphaModFix/>
          </a:blip>
          <a:srcRect/>
          <a:stretch/>
        </p:blipFill>
        <p:spPr>
          <a:xfrm>
            <a:off x="1167383" y="965535"/>
            <a:ext cx="551991" cy="517491"/>
          </a:xfrm>
          <a:prstGeom prst="rect">
            <a:avLst/>
          </a:prstGeom>
          <a:noFill/>
          <a:ln>
            <a:noFill/>
          </a:ln>
        </p:spPr>
      </p:pic>
      <p:sp>
        <p:nvSpPr>
          <p:cNvPr id="5" name="TextBox 4">
            <a:extLst>
              <a:ext uri="{FF2B5EF4-FFF2-40B4-BE49-F238E27FC236}">
                <a16:creationId xmlns:a16="http://schemas.microsoft.com/office/drawing/2014/main" id="{41ECE5C2-63A0-8933-FED1-272052C78B44}"/>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2EC3F7BC-584B-12E3-4ED5-2D925ADBD76F}"/>
              </a:ext>
            </a:extLst>
          </p:cNvPr>
          <p:cNvSpPr txBox="1"/>
          <p:nvPr/>
        </p:nvSpPr>
        <p:spPr>
          <a:xfrm>
            <a:off x="887645" y="2585254"/>
            <a:ext cx="10301055" cy="3976433"/>
          </a:xfrm>
          <a:prstGeom prst="rect">
            <a:avLst/>
          </a:prstGeom>
          <a:noFill/>
          <a:ln>
            <a:noFill/>
          </a:ln>
        </p:spPr>
        <p:txBody>
          <a:bodyPr spcFirstLastPara="1" wrap="square" lIns="91425" tIns="45700" rIns="91425" bIns="45700" anchor="t" anchorCtr="0">
            <a:spAutoFit/>
          </a:bodyPr>
          <a:lstStyle/>
          <a:p>
            <a:pPr marL="25400" lvl="0" indent="0" algn="l" rtl="0">
              <a:lnSpc>
                <a:spcPct val="100000"/>
              </a:lnSpc>
              <a:spcBef>
                <a:spcPts val="0"/>
              </a:spcBef>
              <a:spcAft>
                <a:spcPts val="1200"/>
              </a:spcAft>
              <a:buSzPts val="3200"/>
              <a:buNone/>
            </a:pPr>
            <a:r>
              <a:rPr lang="en-US" sz="2400" dirty="0">
                <a:latin typeface="Calibri"/>
                <a:ea typeface="Calibri"/>
                <a:cs typeface="Calibri"/>
                <a:sym typeface="Calibri"/>
              </a:rPr>
              <a:t>In your small groups, talk about the implementation of the professional learning action plan that you developed in this session. Be sure to consider the practice profile you just reviewed.</a:t>
            </a:r>
          </a:p>
          <a:p>
            <a:pPr marL="457200" lvl="0" indent="-412750" algn="l" rtl="0">
              <a:lnSpc>
                <a:spcPct val="100000"/>
              </a:lnSpc>
              <a:spcBef>
                <a:spcPts val="0"/>
              </a:spcBef>
              <a:spcAft>
                <a:spcPts val="0"/>
              </a:spcAft>
              <a:buSzPct val="100000"/>
              <a:buChar char="•"/>
            </a:pPr>
            <a:r>
              <a:rPr lang="en-US" sz="2400" dirty="0">
                <a:latin typeface="Calibri"/>
                <a:ea typeface="Calibri"/>
                <a:cs typeface="Calibri"/>
                <a:sym typeface="Calibri"/>
              </a:rPr>
              <a:t>What should implementation look like?</a:t>
            </a:r>
            <a:endParaRPr lang="en-US" sz="2400" dirty="0"/>
          </a:p>
          <a:p>
            <a:pPr marL="457200" lvl="0" indent="-412750" algn="l" rtl="0">
              <a:lnSpc>
                <a:spcPct val="100000"/>
              </a:lnSpc>
              <a:spcBef>
                <a:spcPts val="0"/>
              </a:spcBef>
              <a:spcAft>
                <a:spcPts val="0"/>
              </a:spcAft>
              <a:buSzPct val="100000"/>
              <a:buChar char="•"/>
            </a:pPr>
            <a:r>
              <a:rPr lang="en-US" sz="2400" dirty="0">
                <a:latin typeface="Calibri"/>
                <a:ea typeface="Calibri"/>
                <a:cs typeface="Calibri"/>
                <a:sym typeface="Calibri"/>
              </a:rPr>
              <a:t>What kinds of things do you do to implement the plan – thus supporting teachers in their implementation of new practices? </a:t>
            </a:r>
            <a:endParaRPr lang="en-US" sz="2400" dirty="0"/>
          </a:p>
          <a:p>
            <a:pPr marL="457200" lvl="0" indent="-412750" algn="l" rtl="0">
              <a:lnSpc>
                <a:spcPct val="100000"/>
              </a:lnSpc>
              <a:spcBef>
                <a:spcPts val="0"/>
              </a:spcBef>
              <a:spcAft>
                <a:spcPts val="0"/>
              </a:spcAft>
              <a:buSzPct val="100000"/>
              <a:buChar char="•"/>
            </a:pPr>
            <a:r>
              <a:rPr lang="en-US" sz="2400" dirty="0">
                <a:latin typeface="Calibri"/>
                <a:ea typeface="Calibri"/>
                <a:cs typeface="Calibri"/>
                <a:sym typeface="Calibri"/>
              </a:rPr>
              <a:t>What support do you need for ideal implementation?</a:t>
            </a:r>
            <a:endParaRPr lang="en-US" sz="2400" dirty="0"/>
          </a:p>
          <a:p>
            <a:pPr marL="457200" lvl="0" indent="-412750" algn="l" rtl="0">
              <a:lnSpc>
                <a:spcPct val="100000"/>
              </a:lnSpc>
              <a:spcBef>
                <a:spcPts val="0"/>
              </a:spcBef>
              <a:spcAft>
                <a:spcPts val="0"/>
              </a:spcAft>
              <a:buSzPct val="100000"/>
              <a:buChar char="•"/>
            </a:pPr>
            <a:r>
              <a:rPr lang="en-US" sz="2400" dirty="0">
                <a:latin typeface="Calibri"/>
                <a:ea typeface="Calibri"/>
                <a:cs typeface="Calibri"/>
                <a:sym typeface="Calibri"/>
              </a:rPr>
              <a:t>What do you do when implementation seems to stall?</a:t>
            </a:r>
            <a:endParaRPr lang="en-US" sz="2400" dirty="0"/>
          </a:p>
          <a:p>
            <a:pPr marL="457200" lvl="0" indent="-412750" algn="l" rtl="0">
              <a:lnSpc>
                <a:spcPct val="100000"/>
              </a:lnSpc>
              <a:spcBef>
                <a:spcPts val="0"/>
              </a:spcBef>
              <a:spcAft>
                <a:spcPts val="0"/>
              </a:spcAft>
              <a:buSzPct val="100000"/>
              <a:buChar char="•"/>
            </a:pPr>
            <a:r>
              <a:rPr lang="en-US" sz="2400" dirty="0">
                <a:latin typeface="Calibri"/>
                <a:ea typeface="Calibri"/>
                <a:cs typeface="Calibri"/>
                <a:sym typeface="Calibri"/>
              </a:rPr>
              <a:t>How do you know when your plan has been fully implemented with quality?</a:t>
            </a:r>
            <a:endParaRPr lang="en-US" sz="2400" dirty="0"/>
          </a:p>
          <a:p>
            <a:pPr marL="7620" lvl="0" algn="l" rtl="0">
              <a:lnSpc>
                <a:spcPct val="120000"/>
              </a:lnSpc>
              <a:spcBef>
                <a:spcPts val="0"/>
              </a:spcBef>
              <a:spcAft>
                <a:spcPts val="0"/>
              </a:spcAft>
              <a:buClr>
                <a:schemeClr val="tx1">
                  <a:lumMod val="50000"/>
                  <a:lumOff val="50000"/>
                </a:schemeClr>
              </a:buClr>
              <a:buSzPct val="100000"/>
            </a:pPr>
            <a:endParaRPr lang="en-US" sz="2200" dirty="0">
              <a:ea typeface="Calibri" panose="020F0502020204030204"/>
              <a:cs typeface="Calibri" panose="020F0502020204030204"/>
            </a:endParaRPr>
          </a:p>
        </p:txBody>
      </p:sp>
    </p:spTree>
    <p:extLst>
      <p:ext uri="{BB962C8B-B14F-4D97-AF65-F5344CB8AC3E}">
        <p14:creationId xmlns:p14="http://schemas.microsoft.com/office/powerpoint/2010/main" val="1496529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D3F5E-9432-0B40-2ABD-99A1A8C6184A}"/>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1F4C1E83-362C-79F5-5C6C-0E41DB9A4A65}"/>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36</a:t>
            </a:fld>
            <a:endParaRPr dirty="0"/>
          </a:p>
        </p:txBody>
      </p:sp>
      <p:sp>
        <p:nvSpPr>
          <p:cNvPr id="7" name="Google Shape;412;p21">
            <a:extLst>
              <a:ext uri="{FF2B5EF4-FFF2-40B4-BE49-F238E27FC236}">
                <a16:creationId xmlns:a16="http://schemas.microsoft.com/office/drawing/2014/main" id="{32F86524-7834-8707-A78B-D2615CE88575}"/>
              </a:ext>
            </a:extLst>
          </p:cNvPr>
          <p:cNvSpPr txBox="1">
            <a:spLocks/>
          </p:cNvSpPr>
          <p:nvPr/>
        </p:nvSpPr>
        <p:spPr>
          <a:xfrm>
            <a:off x="887645" y="1706880"/>
            <a:ext cx="10682563" cy="36088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Analyzing and Evaluating School, Teacher, and Student Outcomes to Determine Follow-Up Actions</a:t>
            </a:r>
            <a:endParaRPr lang="en-US" sz="3200" dirty="0"/>
          </a:p>
        </p:txBody>
      </p:sp>
      <p:sp>
        <p:nvSpPr>
          <p:cNvPr id="9" name="Google Shape;413;p21">
            <a:extLst>
              <a:ext uri="{FF2B5EF4-FFF2-40B4-BE49-F238E27FC236}">
                <a16:creationId xmlns:a16="http://schemas.microsoft.com/office/drawing/2014/main" id="{48D51DC0-3D7E-0F06-C92E-4DD9D802C54C}"/>
              </a:ext>
            </a:extLst>
          </p:cNvPr>
          <p:cNvSpPr txBox="1"/>
          <p:nvPr/>
        </p:nvSpPr>
        <p:spPr>
          <a:xfrm>
            <a:off x="1719374"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5" name="TextBox 4">
            <a:extLst>
              <a:ext uri="{FF2B5EF4-FFF2-40B4-BE49-F238E27FC236}">
                <a16:creationId xmlns:a16="http://schemas.microsoft.com/office/drawing/2014/main" id="{EE483D81-58BB-B5EF-3A28-D61B6D15EFC4}"/>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3C474566-4232-B950-6CC7-9749BB1E30B4}"/>
              </a:ext>
            </a:extLst>
          </p:cNvPr>
          <p:cNvSpPr txBox="1"/>
          <p:nvPr/>
        </p:nvSpPr>
        <p:spPr>
          <a:xfrm>
            <a:off x="887645" y="2987040"/>
            <a:ext cx="10301055" cy="3576323"/>
          </a:xfrm>
          <a:prstGeom prst="rect">
            <a:avLst/>
          </a:prstGeom>
          <a:noFill/>
          <a:ln>
            <a:noFill/>
          </a:ln>
        </p:spPr>
        <p:txBody>
          <a:bodyPr spcFirstLastPara="1" wrap="square" lIns="91425" tIns="45700" rIns="91425" bIns="45700" anchor="t" anchorCtr="0">
            <a:spAutoFit/>
          </a:bodyPr>
          <a:lstStyle/>
          <a:p>
            <a:pPr marL="457200" lvl="0" indent="-431800" algn="l" rtl="0">
              <a:lnSpc>
                <a:spcPct val="100000"/>
              </a:lnSpc>
              <a:spcBef>
                <a:spcPts val="0"/>
              </a:spcBef>
              <a:spcAft>
                <a:spcPts val="0"/>
              </a:spcAft>
              <a:buSzPct val="100000"/>
              <a:buChar char="•"/>
            </a:pPr>
            <a:r>
              <a:rPr lang="en-US" sz="2400" dirty="0">
                <a:latin typeface="Calibri"/>
                <a:ea typeface="Calibri"/>
                <a:cs typeface="Calibri"/>
                <a:sym typeface="Calibri"/>
              </a:rPr>
              <a:t>Analyzing and evaluating outcomes must occur on two levels in order to determine follow-up actions:</a:t>
            </a:r>
            <a:endParaRPr lang="en-US" sz="2400" dirty="0"/>
          </a:p>
          <a:p>
            <a:pPr marL="914400" lvl="1" indent="-406400" algn="l" rtl="0">
              <a:lnSpc>
                <a:spcPct val="100000"/>
              </a:lnSpc>
              <a:spcBef>
                <a:spcPts val="0"/>
              </a:spcBef>
              <a:spcAft>
                <a:spcPts val="0"/>
              </a:spcAft>
              <a:buSzPct val="100000"/>
              <a:buChar char="–"/>
            </a:pPr>
            <a:r>
              <a:rPr lang="en-US" sz="2400" dirty="0">
                <a:latin typeface="Calibri"/>
                <a:ea typeface="Calibri"/>
                <a:cs typeface="Calibri"/>
                <a:sym typeface="Calibri"/>
              </a:rPr>
              <a:t>How well the professional learning action plan was implemented by the coach and others.</a:t>
            </a:r>
            <a:endParaRPr lang="en-US" sz="2400" dirty="0"/>
          </a:p>
          <a:p>
            <a:pPr marL="914400" lvl="1" indent="-406400" algn="l" rtl="0">
              <a:lnSpc>
                <a:spcPct val="100000"/>
              </a:lnSpc>
              <a:spcBef>
                <a:spcPts val="0"/>
              </a:spcBef>
              <a:spcAft>
                <a:spcPts val="0"/>
              </a:spcAft>
              <a:buSzPct val="100000"/>
              <a:buChar char="–"/>
            </a:pPr>
            <a:r>
              <a:rPr lang="en-US" sz="2400" dirty="0">
                <a:latin typeface="Calibri"/>
                <a:ea typeface="Calibri"/>
                <a:cs typeface="Calibri"/>
                <a:sym typeface="Calibri"/>
              </a:rPr>
              <a:t>How well the instructional practices that were the focus of the plan were implemented by the teachers and has influenced student achievement.</a:t>
            </a:r>
            <a:endParaRPr lang="en-US" sz="2400" dirty="0"/>
          </a:p>
          <a:p>
            <a:pPr marL="457200" lvl="0" indent="-431800" algn="l" rtl="0">
              <a:lnSpc>
                <a:spcPct val="100000"/>
              </a:lnSpc>
              <a:spcBef>
                <a:spcPts val="0"/>
              </a:spcBef>
              <a:spcAft>
                <a:spcPts val="0"/>
              </a:spcAft>
              <a:buSzPct val="100000"/>
              <a:buChar char="•"/>
            </a:pPr>
            <a:r>
              <a:rPr lang="en-US" sz="2400" dirty="0">
                <a:latin typeface="Calibri"/>
                <a:cs typeface="Calibri"/>
                <a:sym typeface="Calibri"/>
              </a:rPr>
              <a:t>These are related – one provides evidence of the other</a:t>
            </a:r>
            <a:r>
              <a:rPr lang="en-US" sz="2400" dirty="0">
                <a:latin typeface="Calibri"/>
                <a:ea typeface="Calibri"/>
                <a:cs typeface="Calibri"/>
                <a:sym typeface="Calibri"/>
              </a:rPr>
              <a:t>.</a:t>
            </a:r>
            <a:endParaRPr lang="en-US" sz="24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pic>
        <p:nvPicPr>
          <p:cNvPr id="2" name="Picture 1">
            <a:extLst>
              <a:ext uri="{FF2B5EF4-FFF2-40B4-BE49-F238E27FC236}">
                <a16:creationId xmlns:a16="http://schemas.microsoft.com/office/drawing/2014/main" id="{DC1F9400-BAC5-8DCE-7289-4E3A16BA4708}"/>
              </a:ext>
            </a:extLst>
          </p:cNvPr>
          <p:cNvPicPr>
            <a:picLocks noChangeAspect="1"/>
          </p:cNvPicPr>
          <p:nvPr/>
        </p:nvPicPr>
        <p:blipFill>
          <a:blip r:embed="rId3"/>
          <a:stretch>
            <a:fillRect/>
          </a:stretch>
        </p:blipFill>
        <p:spPr>
          <a:xfrm>
            <a:off x="1005817" y="1038072"/>
            <a:ext cx="524301" cy="469433"/>
          </a:xfrm>
          <a:prstGeom prst="rect">
            <a:avLst/>
          </a:prstGeom>
        </p:spPr>
      </p:pic>
    </p:spTree>
    <p:extLst>
      <p:ext uri="{BB962C8B-B14F-4D97-AF65-F5344CB8AC3E}">
        <p14:creationId xmlns:p14="http://schemas.microsoft.com/office/powerpoint/2010/main" val="3607581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45AC2-37E5-BFE2-5666-C21644C91B7E}"/>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6452D8A8-F809-2B30-2548-5B8A5A4C1A81}"/>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37</a:t>
            </a:fld>
            <a:endParaRPr dirty="0"/>
          </a:p>
        </p:txBody>
      </p:sp>
      <p:sp>
        <p:nvSpPr>
          <p:cNvPr id="7" name="Google Shape;412;p21">
            <a:extLst>
              <a:ext uri="{FF2B5EF4-FFF2-40B4-BE49-F238E27FC236}">
                <a16:creationId xmlns:a16="http://schemas.microsoft.com/office/drawing/2014/main" id="{D562DF42-F0B2-684F-5172-323DE5E13FCE}"/>
              </a:ext>
            </a:extLst>
          </p:cNvPr>
          <p:cNvSpPr txBox="1">
            <a:spLocks/>
          </p:cNvSpPr>
          <p:nvPr/>
        </p:nvSpPr>
        <p:spPr>
          <a:xfrm>
            <a:off x="887645" y="1011936"/>
            <a:ext cx="10682563" cy="105582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Analyzing and Evaluating School, Teacher, and Student Outcomes to Determine Follow-Up Actions</a:t>
            </a:r>
            <a:endParaRPr lang="en-US" sz="3200" dirty="0"/>
          </a:p>
        </p:txBody>
      </p:sp>
      <p:sp>
        <p:nvSpPr>
          <p:cNvPr id="5" name="TextBox 4">
            <a:extLst>
              <a:ext uri="{FF2B5EF4-FFF2-40B4-BE49-F238E27FC236}">
                <a16:creationId xmlns:a16="http://schemas.microsoft.com/office/drawing/2014/main" id="{8EF5FA3F-E04D-7810-FDDA-9E2A36CB1D22}"/>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A9D18DBB-FC80-F410-D1A9-B0652D152EEA}"/>
              </a:ext>
            </a:extLst>
          </p:cNvPr>
          <p:cNvSpPr txBox="1"/>
          <p:nvPr/>
        </p:nvSpPr>
        <p:spPr>
          <a:xfrm>
            <a:off x="887645" y="2438400"/>
            <a:ext cx="10536259" cy="3576323"/>
          </a:xfrm>
          <a:prstGeom prst="rect">
            <a:avLst/>
          </a:prstGeom>
          <a:noFill/>
          <a:ln>
            <a:noFill/>
          </a:ln>
        </p:spPr>
        <p:txBody>
          <a:bodyPr spcFirstLastPara="1" wrap="square" lIns="91425" tIns="45700" rIns="91425" bIns="45700" anchor="t" anchorCtr="0">
            <a:spAutoFit/>
          </a:bodyPr>
          <a:lstStyle/>
          <a:p>
            <a:pPr marL="25400" lvl="0" indent="0" algn="l" rtl="0">
              <a:lnSpc>
                <a:spcPct val="100000"/>
              </a:lnSpc>
              <a:spcBef>
                <a:spcPts val="0"/>
              </a:spcBef>
              <a:spcAft>
                <a:spcPts val="0"/>
              </a:spcAft>
              <a:buSzPts val="3200"/>
              <a:buNone/>
            </a:pPr>
            <a:r>
              <a:rPr lang="en-US" sz="2400" dirty="0">
                <a:latin typeface="Calibri"/>
                <a:ea typeface="Calibri"/>
                <a:cs typeface="Calibri"/>
                <a:sym typeface="Calibri"/>
              </a:rPr>
              <a:t>Questions that relate to both levels:</a:t>
            </a:r>
            <a:endParaRPr lang="en-US" sz="2400" dirty="0"/>
          </a:p>
          <a:p>
            <a:pPr marL="914400" lvl="1" indent="-406400" algn="l" rtl="0">
              <a:lnSpc>
                <a:spcPct val="100000"/>
              </a:lnSpc>
              <a:spcBef>
                <a:spcPts val="0"/>
              </a:spcBef>
              <a:spcAft>
                <a:spcPts val="0"/>
              </a:spcAft>
              <a:buSzPct val="100000"/>
              <a:buChar char="–"/>
            </a:pPr>
            <a:r>
              <a:rPr lang="en-US" sz="2400" dirty="0">
                <a:latin typeface="Calibri"/>
                <a:ea typeface="Calibri"/>
                <a:cs typeface="Calibri"/>
                <a:sym typeface="Calibri"/>
              </a:rPr>
              <a:t>What worked and how do I know it? </a:t>
            </a:r>
            <a:endParaRPr lang="en-US" sz="2400" dirty="0"/>
          </a:p>
          <a:p>
            <a:pPr marL="914400" lvl="1" indent="-406400" algn="l" rtl="0">
              <a:lnSpc>
                <a:spcPct val="100000"/>
              </a:lnSpc>
              <a:spcBef>
                <a:spcPts val="0"/>
              </a:spcBef>
              <a:spcAft>
                <a:spcPts val="0"/>
              </a:spcAft>
              <a:buSzPct val="100000"/>
              <a:buChar char="–"/>
            </a:pPr>
            <a:r>
              <a:rPr lang="en-US" sz="2400" dirty="0">
                <a:latin typeface="Calibri"/>
                <a:ea typeface="Calibri"/>
                <a:cs typeface="Calibri"/>
                <a:sym typeface="Calibri"/>
              </a:rPr>
              <a:t>What didn’t work as well as expected and how do I know? </a:t>
            </a:r>
            <a:endParaRPr lang="en-US" sz="2400" dirty="0"/>
          </a:p>
          <a:p>
            <a:pPr marL="914400" lvl="1" indent="-406400" algn="l" rtl="0">
              <a:lnSpc>
                <a:spcPct val="100000"/>
              </a:lnSpc>
              <a:spcBef>
                <a:spcPts val="0"/>
              </a:spcBef>
              <a:spcAft>
                <a:spcPts val="0"/>
              </a:spcAft>
              <a:buSzPct val="100000"/>
              <a:buChar char="–"/>
            </a:pPr>
            <a:r>
              <a:rPr lang="en-US" sz="2400" dirty="0">
                <a:latin typeface="Calibri"/>
                <a:ea typeface="Calibri"/>
                <a:cs typeface="Calibri"/>
                <a:sym typeface="Calibri"/>
              </a:rPr>
              <a:t>What will I continue doing, stop doing, and start doing? </a:t>
            </a:r>
            <a:endParaRPr lang="en-US" sz="2400" dirty="0"/>
          </a:p>
          <a:p>
            <a:pPr marL="914400" lvl="1" indent="-406400" algn="l" rtl="0">
              <a:lnSpc>
                <a:spcPct val="100000"/>
              </a:lnSpc>
              <a:spcBef>
                <a:spcPts val="0"/>
              </a:spcBef>
              <a:spcAft>
                <a:spcPts val="0"/>
              </a:spcAft>
              <a:buSzPct val="100000"/>
              <a:buChar char="–"/>
            </a:pPr>
            <a:r>
              <a:rPr lang="en-US" sz="2400" dirty="0">
                <a:latin typeface="Calibri"/>
                <a:ea typeface="Calibri"/>
                <a:cs typeface="Calibri"/>
                <a:sym typeface="Calibri"/>
              </a:rPr>
              <a:t>What did I learn that will help me as I continue to refine my practice in this area? </a:t>
            </a:r>
            <a:endParaRPr lang="en-US" sz="2400" dirty="0"/>
          </a:p>
          <a:p>
            <a:pPr marL="914400" lvl="1" indent="-406400" algn="l" rtl="0">
              <a:lnSpc>
                <a:spcPct val="100000"/>
              </a:lnSpc>
              <a:spcBef>
                <a:spcPts val="0"/>
              </a:spcBef>
              <a:spcAft>
                <a:spcPts val="0"/>
              </a:spcAft>
              <a:buSzPct val="100000"/>
              <a:buChar char="–"/>
            </a:pPr>
            <a:r>
              <a:rPr lang="en-US" sz="2400" dirty="0">
                <a:latin typeface="Calibri"/>
                <a:ea typeface="Calibri"/>
                <a:cs typeface="Calibri"/>
                <a:sym typeface="Calibri"/>
              </a:rPr>
              <a:t>What support do I want and how will I access it? </a:t>
            </a:r>
            <a:endParaRPr lang="en-US" sz="24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spTree>
    <p:extLst>
      <p:ext uri="{BB962C8B-B14F-4D97-AF65-F5344CB8AC3E}">
        <p14:creationId xmlns:p14="http://schemas.microsoft.com/office/powerpoint/2010/main" val="351481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FCA77-8415-600C-C633-B38AB937D2E0}"/>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7BAEE98-C637-3C99-67CD-5CAC6575E26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38</a:t>
            </a:fld>
            <a:endParaRPr dirty="0"/>
          </a:p>
        </p:txBody>
      </p:sp>
      <p:sp>
        <p:nvSpPr>
          <p:cNvPr id="7" name="Google Shape;412;p21">
            <a:extLst>
              <a:ext uri="{FF2B5EF4-FFF2-40B4-BE49-F238E27FC236}">
                <a16:creationId xmlns:a16="http://schemas.microsoft.com/office/drawing/2014/main" id="{AAAAFF99-6A6D-6680-20E7-25D615ABB5DD}"/>
              </a:ext>
            </a:extLst>
          </p:cNvPr>
          <p:cNvSpPr txBox="1">
            <a:spLocks/>
          </p:cNvSpPr>
          <p:nvPr/>
        </p:nvSpPr>
        <p:spPr>
          <a:xfrm>
            <a:off x="425202" y="878643"/>
            <a:ext cx="10682563" cy="117774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Analyzing and Evaluating School, Teacher, and Student Outcomes to Determine Follow-Up Actions</a:t>
            </a:r>
            <a:endParaRPr lang="en-US" sz="3200" dirty="0"/>
          </a:p>
        </p:txBody>
      </p:sp>
      <p:sp>
        <p:nvSpPr>
          <p:cNvPr id="11" name="Google Shape;447;p75">
            <a:extLst>
              <a:ext uri="{FF2B5EF4-FFF2-40B4-BE49-F238E27FC236}">
                <a16:creationId xmlns:a16="http://schemas.microsoft.com/office/drawing/2014/main" id="{3CDC2817-98C9-E6C2-2C55-4E0AAD8A8C53}"/>
              </a:ext>
            </a:extLst>
          </p:cNvPr>
          <p:cNvSpPr txBox="1"/>
          <p:nvPr/>
        </p:nvSpPr>
        <p:spPr>
          <a:xfrm>
            <a:off x="413657" y="2051710"/>
            <a:ext cx="6221059" cy="4440149"/>
          </a:xfrm>
          <a:prstGeom prst="rect">
            <a:avLst/>
          </a:prstGeom>
          <a:noFill/>
          <a:ln>
            <a:noFill/>
          </a:ln>
        </p:spPr>
        <p:txBody>
          <a:bodyPr spcFirstLastPara="1" wrap="square" lIns="91425" tIns="45700" rIns="91425" bIns="45700" anchor="t" anchorCtr="0">
            <a:spAutoFit/>
          </a:bodyPr>
          <a:lstStyle/>
          <a:p>
            <a:pPr marL="25400" lvl="0" indent="0" algn="l" rtl="0">
              <a:lnSpc>
                <a:spcPct val="120000"/>
              </a:lnSpc>
              <a:spcBef>
                <a:spcPts val="0"/>
              </a:spcBef>
              <a:spcAft>
                <a:spcPts val="1200"/>
              </a:spcAft>
              <a:buSzPct val="200000"/>
              <a:buNone/>
            </a:pPr>
            <a:r>
              <a:rPr lang="en-US" sz="2400" dirty="0">
                <a:latin typeface="Calibri"/>
                <a:ea typeface="Calibri"/>
                <a:cs typeface="Calibri"/>
                <a:sym typeface="Calibri"/>
              </a:rPr>
              <a:t>Tools for analyzing and evaluating outcome data regarding implementation of the professional learning action plan:</a:t>
            </a:r>
          </a:p>
          <a:p>
            <a:pPr marL="577850" lvl="1" indent="-406400">
              <a:spcBef>
                <a:spcPts val="0"/>
              </a:spcBef>
              <a:spcAft>
                <a:spcPts val="400"/>
              </a:spcAft>
              <a:buSzPct val="100000"/>
              <a:buFont typeface="Arial"/>
              <a:buChar char="•"/>
            </a:pPr>
            <a:r>
              <a:rPr lang="en-US" sz="2400">
                <a:latin typeface="Calibri"/>
                <a:cs typeface="Calibri"/>
                <a:sym typeface="Calibri"/>
              </a:rPr>
              <a:t>Self-Study </a:t>
            </a:r>
            <a:r>
              <a:rPr lang="en-US" sz="2400" dirty="0">
                <a:latin typeface="Calibri"/>
                <a:cs typeface="Calibri"/>
                <a:sym typeface="Calibri"/>
              </a:rPr>
              <a:t>Guide for Evidence-Based Literacy Coaching PreK-Grade 12 </a:t>
            </a:r>
            <a:endParaRPr lang="en-US" sz="2400" dirty="0">
              <a:latin typeface="Calibri"/>
              <a:ea typeface="Calibri"/>
              <a:cs typeface="Calibri"/>
            </a:endParaRPr>
          </a:p>
          <a:p>
            <a:pPr marL="577850" lvl="1" indent="-406400">
              <a:lnSpc>
                <a:spcPct val="120000"/>
              </a:lnSpc>
              <a:spcBef>
                <a:spcPts val="0"/>
              </a:spcBef>
              <a:spcAft>
                <a:spcPts val="400"/>
              </a:spcAft>
              <a:buSzPct val="100000"/>
              <a:buFont typeface="Arial"/>
              <a:buChar char="•"/>
            </a:pPr>
            <a:r>
              <a:rPr lang="en-US" sz="2400" dirty="0">
                <a:latin typeface="Calibri"/>
                <a:cs typeface="Calibri"/>
                <a:sym typeface="Calibri"/>
              </a:rPr>
              <a:t>Program Evaluation Toolkit</a:t>
            </a:r>
            <a:endParaRPr lang="en-US" sz="2400" dirty="0">
              <a:latin typeface="Calibri"/>
              <a:ea typeface="Calibri"/>
              <a:cs typeface="Calibri"/>
            </a:endParaRPr>
          </a:p>
          <a:p>
            <a:pPr marL="577850" lvl="1" indent="-406400">
              <a:lnSpc>
                <a:spcPct val="120000"/>
              </a:lnSpc>
              <a:spcBef>
                <a:spcPts val="0"/>
              </a:spcBef>
              <a:spcAft>
                <a:spcPts val="400"/>
              </a:spcAft>
              <a:buSzPct val="100000"/>
              <a:buFont typeface="Arial"/>
              <a:buChar char="•"/>
            </a:pPr>
            <a:r>
              <a:rPr lang="en-US" sz="2400" dirty="0">
                <a:latin typeface="Calibri"/>
                <a:cs typeface="Calibri"/>
                <a:sym typeface="Calibri"/>
              </a:rPr>
              <a:t>Surveys </a:t>
            </a:r>
            <a:endParaRPr lang="en-US" sz="2400" dirty="0">
              <a:latin typeface="Calibri"/>
              <a:ea typeface="Calibri"/>
              <a:cs typeface="Calibri"/>
            </a:endParaRPr>
          </a:p>
          <a:p>
            <a:pPr marL="577850" lvl="1" indent="-406400">
              <a:lnSpc>
                <a:spcPct val="120000"/>
              </a:lnSpc>
              <a:spcBef>
                <a:spcPts val="0"/>
              </a:spcBef>
              <a:spcAft>
                <a:spcPts val="400"/>
              </a:spcAft>
              <a:buSzPct val="100000"/>
              <a:buFont typeface="Arial"/>
              <a:buChar char="•"/>
            </a:pPr>
            <a:r>
              <a:rPr lang="en-US" sz="2400" dirty="0">
                <a:latin typeface="Calibri"/>
                <a:cs typeface="Calibri"/>
                <a:sym typeface="Calibri"/>
              </a:rPr>
              <a:t>Observations (of teachers and of the coach)</a:t>
            </a:r>
            <a:endParaRPr lang="en-US" sz="2400" dirty="0">
              <a:ea typeface="Calibri"/>
              <a:cs typeface="Calibri"/>
            </a:endParaRPr>
          </a:p>
          <a:p>
            <a:pPr marL="7620" lvl="0" algn="l" rtl="0">
              <a:lnSpc>
                <a:spcPct val="120000"/>
              </a:lnSpc>
              <a:spcBef>
                <a:spcPts val="0"/>
              </a:spcBef>
              <a:spcAft>
                <a:spcPts val="0"/>
              </a:spcAft>
              <a:buClr>
                <a:schemeClr val="tx1">
                  <a:lumMod val="50000"/>
                  <a:lumOff val="50000"/>
                </a:schemeClr>
              </a:buClr>
              <a:buSzPct val="100000"/>
            </a:pPr>
            <a:endParaRPr lang="en-US" sz="2400" dirty="0">
              <a:ea typeface="Calibri"/>
              <a:cs typeface="Calibri"/>
            </a:endParaRPr>
          </a:p>
        </p:txBody>
      </p:sp>
      <p:pic>
        <p:nvPicPr>
          <p:cNvPr id="3" name="Picture 2">
            <a:extLst>
              <a:ext uri="{FF2B5EF4-FFF2-40B4-BE49-F238E27FC236}">
                <a16:creationId xmlns:a16="http://schemas.microsoft.com/office/drawing/2014/main" id="{FFEF223F-1BF0-B036-FCB6-A135E3CF8309}"/>
              </a:ext>
            </a:extLst>
          </p:cNvPr>
          <p:cNvPicPr>
            <a:picLocks noChangeAspect="1"/>
          </p:cNvPicPr>
          <p:nvPr/>
        </p:nvPicPr>
        <p:blipFill>
          <a:blip r:embed="rId3"/>
          <a:stretch>
            <a:fillRect/>
          </a:stretch>
        </p:blipFill>
        <p:spPr>
          <a:xfrm>
            <a:off x="6596616" y="2451167"/>
            <a:ext cx="2718816" cy="3543180"/>
          </a:xfrm>
          <a:prstGeom prst="rect">
            <a:avLst/>
          </a:prstGeom>
          <a:ln w="3175">
            <a:solidFill>
              <a:schemeClr val="tx1"/>
            </a:solidFill>
          </a:ln>
        </p:spPr>
      </p:pic>
      <p:pic>
        <p:nvPicPr>
          <p:cNvPr id="4" name="Picture 3">
            <a:extLst>
              <a:ext uri="{FF2B5EF4-FFF2-40B4-BE49-F238E27FC236}">
                <a16:creationId xmlns:a16="http://schemas.microsoft.com/office/drawing/2014/main" id="{D845EEE9-9549-36E0-44B5-C0E8483F04E0}"/>
              </a:ext>
            </a:extLst>
          </p:cNvPr>
          <p:cNvPicPr>
            <a:picLocks noChangeAspect="1"/>
          </p:cNvPicPr>
          <p:nvPr/>
        </p:nvPicPr>
        <p:blipFill>
          <a:blip r:embed="rId4"/>
          <a:stretch>
            <a:fillRect/>
          </a:stretch>
        </p:blipFill>
        <p:spPr>
          <a:xfrm>
            <a:off x="9382976" y="1581816"/>
            <a:ext cx="2657134" cy="3546385"/>
          </a:xfrm>
          <a:prstGeom prst="rect">
            <a:avLst/>
          </a:prstGeom>
          <a:ln>
            <a:solidFill>
              <a:schemeClr val="tx1"/>
            </a:solidFill>
          </a:ln>
        </p:spPr>
      </p:pic>
    </p:spTree>
    <p:extLst>
      <p:ext uri="{BB962C8B-B14F-4D97-AF65-F5344CB8AC3E}">
        <p14:creationId xmlns:p14="http://schemas.microsoft.com/office/powerpoint/2010/main" val="1546207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D6D0F-B0EB-66FB-1922-98737B9A2C38}"/>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2A478EA-C0C3-B8E8-EC4B-FF15CF482B51}"/>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39</a:t>
            </a:fld>
            <a:endParaRPr dirty="0"/>
          </a:p>
        </p:txBody>
      </p:sp>
      <p:sp>
        <p:nvSpPr>
          <p:cNvPr id="7" name="Google Shape;412;p21">
            <a:extLst>
              <a:ext uri="{FF2B5EF4-FFF2-40B4-BE49-F238E27FC236}">
                <a16:creationId xmlns:a16="http://schemas.microsoft.com/office/drawing/2014/main" id="{9D659FE7-0C33-9D5B-60D8-3519B85F1B4C}"/>
              </a:ext>
            </a:extLst>
          </p:cNvPr>
          <p:cNvSpPr txBox="1">
            <a:spLocks/>
          </p:cNvSpPr>
          <p:nvPr/>
        </p:nvSpPr>
        <p:spPr>
          <a:xfrm>
            <a:off x="751167" y="1057429"/>
            <a:ext cx="10682563" cy="105582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Analyzing and Evaluating School, Teacher, and Student Outcomes to Determine Follow-Up Actions</a:t>
            </a:r>
            <a:endParaRPr lang="en-US" sz="3200" dirty="0"/>
          </a:p>
        </p:txBody>
      </p:sp>
      <p:sp>
        <p:nvSpPr>
          <p:cNvPr id="5" name="TextBox 4">
            <a:extLst>
              <a:ext uri="{FF2B5EF4-FFF2-40B4-BE49-F238E27FC236}">
                <a16:creationId xmlns:a16="http://schemas.microsoft.com/office/drawing/2014/main" id="{3E4EA45C-D92F-619D-6B42-249C6D00844A}"/>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86ED4C65-1BE6-7D96-4A17-D9B3E176800F}"/>
              </a:ext>
            </a:extLst>
          </p:cNvPr>
          <p:cNvSpPr txBox="1"/>
          <p:nvPr/>
        </p:nvSpPr>
        <p:spPr>
          <a:xfrm>
            <a:off x="741341" y="2231136"/>
            <a:ext cx="10682563" cy="4114932"/>
          </a:xfrm>
          <a:prstGeom prst="rect">
            <a:avLst/>
          </a:prstGeom>
          <a:noFill/>
          <a:ln>
            <a:noFill/>
          </a:ln>
        </p:spPr>
        <p:txBody>
          <a:bodyPr spcFirstLastPara="1" wrap="square" lIns="91425" tIns="45700" rIns="91425" bIns="45700" anchor="t" anchorCtr="0">
            <a:spAutoFit/>
          </a:bodyPr>
          <a:lstStyle/>
          <a:p>
            <a:pPr marL="25400" lvl="0" indent="0" algn="l" rtl="0">
              <a:lnSpc>
                <a:spcPct val="100000"/>
              </a:lnSpc>
              <a:spcBef>
                <a:spcPts val="640"/>
              </a:spcBef>
              <a:spcAft>
                <a:spcPts val="0"/>
              </a:spcAft>
              <a:buSzPts val="3200"/>
              <a:buNone/>
            </a:pPr>
            <a:r>
              <a:rPr lang="en-US" sz="2400" dirty="0">
                <a:latin typeface="Calibri"/>
                <a:ea typeface="Calibri"/>
                <a:cs typeface="Calibri"/>
                <a:sym typeface="Calibri"/>
              </a:rPr>
              <a:t>School level data that may be helpful:</a:t>
            </a:r>
            <a:endParaRPr lang="en-US" sz="3200" dirty="0"/>
          </a:p>
          <a:p>
            <a:pPr marL="457200" lvl="0" indent="-400050" algn="l" rtl="0">
              <a:lnSpc>
                <a:spcPct val="100000"/>
              </a:lnSpc>
              <a:spcBef>
                <a:spcPts val="640"/>
              </a:spcBef>
              <a:spcAft>
                <a:spcPts val="0"/>
              </a:spcAft>
              <a:buSzPct val="100000"/>
              <a:buChar char="•"/>
            </a:pPr>
            <a:r>
              <a:rPr lang="en-US" sz="2400" dirty="0">
                <a:latin typeface="Calibri"/>
                <a:ea typeface="Calibri"/>
                <a:cs typeface="Calibri"/>
                <a:sym typeface="Calibri"/>
              </a:rPr>
              <a:t>State assessment outcomes</a:t>
            </a:r>
            <a:endParaRPr lang="en-US" sz="3200" dirty="0"/>
          </a:p>
          <a:p>
            <a:pPr marL="457200" lvl="0" indent="-400050" algn="l" rtl="0">
              <a:lnSpc>
                <a:spcPct val="100000"/>
              </a:lnSpc>
              <a:spcBef>
                <a:spcPts val="640"/>
              </a:spcBef>
              <a:spcAft>
                <a:spcPts val="0"/>
              </a:spcAft>
              <a:buSzPct val="100000"/>
              <a:buChar char="•"/>
            </a:pPr>
            <a:r>
              <a:rPr lang="en-US" sz="2400" dirty="0">
                <a:latin typeface="Calibri"/>
                <a:ea typeface="Calibri"/>
                <a:cs typeface="Calibri"/>
                <a:sym typeface="Calibri"/>
              </a:rPr>
              <a:t>Progress monitoring outcomes</a:t>
            </a:r>
            <a:endParaRPr lang="en-US" sz="3200" dirty="0"/>
          </a:p>
          <a:p>
            <a:pPr marL="457200" lvl="0" indent="-400050" algn="l" rtl="0">
              <a:lnSpc>
                <a:spcPct val="100000"/>
              </a:lnSpc>
              <a:spcBef>
                <a:spcPts val="640"/>
              </a:spcBef>
              <a:spcAft>
                <a:spcPts val="0"/>
              </a:spcAft>
              <a:buSzPct val="100000"/>
              <a:buChar char="•"/>
            </a:pPr>
            <a:r>
              <a:rPr lang="en-US" sz="2400" dirty="0">
                <a:latin typeface="Calibri"/>
                <a:ea typeface="Calibri"/>
                <a:cs typeface="Calibri"/>
                <a:sym typeface="Calibri"/>
              </a:rPr>
              <a:t>Grade-level data</a:t>
            </a:r>
            <a:endParaRPr lang="en-US" sz="3200" dirty="0"/>
          </a:p>
          <a:p>
            <a:pPr marL="457200" lvl="0" indent="-400050" algn="l" rtl="0">
              <a:lnSpc>
                <a:spcPct val="100000"/>
              </a:lnSpc>
              <a:spcBef>
                <a:spcPts val="640"/>
              </a:spcBef>
              <a:spcAft>
                <a:spcPts val="0"/>
              </a:spcAft>
              <a:buSzPct val="100000"/>
              <a:buChar char="•"/>
            </a:pPr>
            <a:r>
              <a:rPr lang="en-US" sz="2400" dirty="0">
                <a:latin typeface="Calibri"/>
                <a:ea typeface="Calibri"/>
                <a:cs typeface="Calibri"/>
                <a:sym typeface="Calibri"/>
              </a:rPr>
              <a:t>Attendance data (student and teacher)</a:t>
            </a:r>
            <a:endParaRPr lang="en-US" sz="3200" dirty="0"/>
          </a:p>
          <a:p>
            <a:pPr marL="457200" lvl="0" indent="-400050" algn="l" rtl="0">
              <a:lnSpc>
                <a:spcPct val="100000"/>
              </a:lnSpc>
              <a:spcBef>
                <a:spcPts val="640"/>
              </a:spcBef>
              <a:spcAft>
                <a:spcPts val="0"/>
              </a:spcAft>
              <a:buSzPct val="100000"/>
              <a:buChar char="•"/>
            </a:pPr>
            <a:r>
              <a:rPr lang="en-US" sz="2400" dirty="0">
                <a:latin typeface="Calibri"/>
                <a:ea typeface="Calibri"/>
                <a:cs typeface="Calibri"/>
                <a:sym typeface="Calibri"/>
              </a:rPr>
              <a:t>Media center circulation data</a:t>
            </a:r>
            <a:endParaRPr lang="en-US" sz="3200" dirty="0"/>
          </a:p>
          <a:p>
            <a:pPr marL="457200" lvl="0" indent="-400050" algn="l" rtl="0">
              <a:lnSpc>
                <a:spcPct val="100000"/>
              </a:lnSpc>
              <a:spcBef>
                <a:spcPts val="640"/>
              </a:spcBef>
              <a:spcAft>
                <a:spcPts val="0"/>
              </a:spcAft>
              <a:buSzPct val="100000"/>
              <a:buChar char="•"/>
            </a:pPr>
            <a:r>
              <a:rPr lang="en-US" sz="2400" dirty="0">
                <a:latin typeface="Calibri"/>
                <a:ea typeface="Calibri"/>
                <a:cs typeface="Calibri"/>
                <a:sym typeface="Calibri"/>
              </a:rPr>
              <a:t>Data gathered from surveys</a:t>
            </a:r>
            <a:endParaRPr lang="en-US" sz="3200" dirty="0"/>
          </a:p>
          <a:p>
            <a:pPr marL="25400" lvl="0" algn="l" rtl="0">
              <a:lnSpc>
                <a:spcPct val="100000"/>
              </a:lnSpc>
              <a:spcBef>
                <a:spcPts val="0"/>
              </a:spcBef>
              <a:spcAft>
                <a:spcPts val="0"/>
              </a:spcAft>
              <a:buSzPct val="100000"/>
            </a:pPr>
            <a:endParaRPr lang="en-US" sz="3200" dirty="0"/>
          </a:p>
          <a:p>
            <a:pPr marL="7620" lvl="0" algn="l" rtl="0">
              <a:lnSpc>
                <a:spcPct val="120000"/>
              </a:lnSpc>
              <a:spcBef>
                <a:spcPts val="0"/>
              </a:spcBef>
              <a:spcAft>
                <a:spcPts val="0"/>
              </a:spcAft>
              <a:buClr>
                <a:schemeClr val="tx1">
                  <a:lumMod val="50000"/>
                  <a:lumOff val="50000"/>
                </a:schemeClr>
              </a:buClr>
              <a:buSzPct val="100000"/>
            </a:pPr>
            <a:endParaRPr lang="en-US" sz="2200" dirty="0">
              <a:ea typeface="Calibri" panose="020F0502020204030204"/>
              <a:cs typeface="Calibri" panose="020F0502020204030204"/>
            </a:endParaRPr>
          </a:p>
        </p:txBody>
      </p:sp>
    </p:spTree>
    <p:extLst>
      <p:ext uri="{BB962C8B-B14F-4D97-AF65-F5344CB8AC3E}">
        <p14:creationId xmlns:p14="http://schemas.microsoft.com/office/powerpoint/2010/main" val="85856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a:latin typeface="Trebuchet MS" panose="020B0603020202020204" pitchFamily="34" charset="0"/>
                <a:ea typeface="Calibri"/>
                <a:cs typeface="Calibri"/>
                <a:sym typeface="Calibri"/>
              </a:rPr>
              <a:t>Norms for </a:t>
            </a:r>
            <a:r>
              <a:rPr lang="en-US" sz="3600" b="1" dirty="0">
                <a:latin typeface="Trebuchet MS" panose="020B0603020202020204" pitchFamily="34" charset="0"/>
                <a:ea typeface="Calibri"/>
                <a:cs typeface="Calibri"/>
                <a:sym typeface="Calibri"/>
              </a:rPr>
              <a:t>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dirty="0"/>
          </a:p>
        </p:txBody>
      </p:sp>
    </p:spTree>
    <p:extLst>
      <p:ext uri="{BB962C8B-B14F-4D97-AF65-F5344CB8AC3E}">
        <p14:creationId xmlns:p14="http://schemas.microsoft.com/office/powerpoint/2010/main" val="1756437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42BF0-C3DC-06F0-C123-C943E9D9234A}"/>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F9B0BD4-23D2-CD21-91E9-505035BCE16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40</a:t>
            </a:fld>
            <a:endParaRPr dirty="0"/>
          </a:p>
        </p:txBody>
      </p:sp>
      <p:sp>
        <p:nvSpPr>
          <p:cNvPr id="7" name="Google Shape;412;p21">
            <a:extLst>
              <a:ext uri="{FF2B5EF4-FFF2-40B4-BE49-F238E27FC236}">
                <a16:creationId xmlns:a16="http://schemas.microsoft.com/office/drawing/2014/main" id="{7BEAAB4F-DE9F-C390-3903-3820B10796C2}"/>
              </a:ext>
            </a:extLst>
          </p:cNvPr>
          <p:cNvSpPr txBox="1">
            <a:spLocks/>
          </p:cNvSpPr>
          <p:nvPr/>
        </p:nvSpPr>
        <p:spPr>
          <a:xfrm>
            <a:off x="796660" y="1000563"/>
            <a:ext cx="10682563" cy="105582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Analyzing and Evaluating School, Teacher, and Student Outcomes to Determine Follow-Up Actions</a:t>
            </a:r>
            <a:endParaRPr lang="en-US" sz="3200" dirty="0"/>
          </a:p>
        </p:txBody>
      </p:sp>
      <p:sp>
        <p:nvSpPr>
          <p:cNvPr id="5" name="TextBox 4">
            <a:extLst>
              <a:ext uri="{FF2B5EF4-FFF2-40B4-BE49-F238E27FC236}">
                <a16:creationId xmlns:a16="http://schemas.microsoft.com/office/drawing/2014/main" id="{D1ED02D6-EBA8-EB1B-9DB2-625739069F81}"/>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F21C6B7B-E125-C4E1-3300-F81FD45DCF4F}"/>
              </a:ext>
            </a:extLst>
          </p:cNvPr>
          <p:cNvSpPr txBox="1"/>
          <p:nvPr/>
        </p:nvSpPr>
        <p:spPr>
          <a:xfrm>
            <a:off x="741341" y="2231136"/>
            <a:ext cx="10682563" cy="4161099"/>
          </a:xfrm>
          <a:prstGeom prst="rect">
            <a:avLst/>
          </a:prstGeom>
          <a:noFill/>
          <a:ln>
            <a:noFill/>
          </a:ln>
        </p:spPr>
        <p:txBody>
          <a:bodyPr spcFirstLastPara="1" wrap="square" lIns="91425" tIns="45700" rIns="91425" bIns="45700" anchor="t" anchorCtr="0">
            <a:spAutoFit/>
          </a:bodyPr>
          <a:lstStyle/>
          <a:p>
            <a:pPr marL="25400" lvl="0" indent="0" algn="l" rtl="0">
              <a:lnSpc>
                <a:spcPct val="100000"/>
              </a:lnSpc>
              <a:spcBef>
                <a:spcPts val="640"/>
              </a:spcBef>
              <a:spcAft>
                <a:spcPts val="0"/>
              </a:spcAft>
              <a:buSzPts val="3200"/>
              <a:buNone/>
            </a:pPr>
            <a:r>
              <a:rPr lang="en-US" sz="2800" dirty="0">
                <a:latin typeface="Calibri"/>
                <a:ea typeface="Calibri"/>
                <a:cs typeface="Calibri"/>
                <a:sym typeface="Calibri"/>
              </a:rPr>
              <a:t>Types of tools for analyzing and evaluating teacher and student outcomes to determine follow-up actions:</a:t>
            </a:r>
          </a:p>
          <a:p>
            <a:pPr marL="457200" lvl="0" indent="-41275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Classroom walkthroughs and observation forms</a:t>
            </a:r>
            <a:endParaRPr lang="en-US" sz="2400" dirty="0"/>
          </a:p>
          <a:p>
            <a:pPr marL="457200" lvl="0" indent="-41275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Student work including artifacts, portfolios, and assessments</a:t>
            </a:r>
            <a:endParaRPr lang="en-US" sz="2400" dirty="0"/>
          </a:p>
          <a:p>
            <a:pPr marL="457200" lvl="0" indent="-41275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Focus group protocols</a:t>
            </a:r>
            <a:endParaRPr lang="en-US" sz="2400" dirty="0"/>
          </a:p>
          <a:p>
            <a:pPr marL="457200" lvl="0" indent="-41275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Interview protocols</a:t>
            </a:r>
            <a:endParaRPr lang="en-US" sz="2400" dirty="0"/>
          </a:p>
          <a:p>
            <a:pPr marL="457200" lvl="0" indent="-41275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Surveys</a:t>
            </a:r>
            <a:endParaRPr lang="en-US" sz="24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spTree>
    <p:extLst>
      <p:ext uri="{BB962C8B-B14F-4D97-AF65-F5344CB8AC3E}">
        <p14:creationId xmlns:p14="http://schemas.microsoft.com/office/powerpoint/2010/main" val="2044830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0C21-B8DE-FD69-4747-3893F10DBB64}"/>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42678824-8941-2A65-49D4-1B848ECD9AE4}"/>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41</a:t>
            </a:fld>
            <a:endParaRPr dirty="0"/>
          </a:p>
        </p:txBody>
      </p:sp>
      <p:sp>
        <p:nvSpPr>
          <p:cNvPr id="7" name="Google Shape;412;p21">
            <a:extLst>
              <a:ext uri="{FF2B5EF4-FFF2-40B4-BE49-F238E27FC236}">
                <a16:creationId xmlns:a16="http://schemas.microsoft.com/office/drawing/2014/main" id="{BCDDBA80-A7C6-858E-10F6-2D480799C505}"/>
              </a:ext>
            </a:extLst>
          </p:cNvPr>
          <p:cNvSpPr txBox="1">
            <a:spLocks/>
          </p:cNvSpPr>
          <p:nvPr/>
        </p:nvSpPr>
        <p:spPr>
          <a:xfrm>
            <a:off x="887645" y="1011936"/>
            <a:ext cx="10682563" cy="105582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Analyzing and Evaluating School, Teacher, and Student Outcomes to Determine Follow-Up Actions</a:t>
            </a:r>
            <a:endParaRPr lang="en-US" sz="3200" dirty="0"/>
          </a:p>
        </p:txBody>
      </p:sp>
      <p:sp>
        <p:nvSpPr>
          <p:cNvPr id="5" name="TextBox 4">
            <a:extLst>
              <a:ext uri="{FF2B5EF4-FFF2-40B4-BE49-F238E27FC236}">
                <a16:creationId xmlns:a16="http://schemas.microsoft.com/office/drawing/2014/main" id="{12865535-7346-8533-98F6-ED4A90CA4B25}"/>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EDAA5FFD-C773-6E82-48DE-83E7F0EF8CF3}"/>
              </a:ext>
            </a:extLst>
          </p:cNvPr>
          <p:cNvSpPr txBox="1"/>
          <p:nvPr/>
        </p:nvSpPr>
        <p:spPr>
          <a:xfrm>
            <a:off x="741341" y="2231136"/>
            <a:ext cx="10682563" cy="3440902"/>
          </a:xfrm>
          <a:prstGeom prst="rect">
            <a:avLst/>
          </a:prstGeom>
          <a:noFill/>
          <a:ln>
            <a:noFill/>
          </a:ln>
        </p:spPr>
        <p:txBody>
          <a:bodyPr spcFirstLastPara="1" wrap="square" lIns="91425" tIns="45700" rIns="91425" bIns="45700" anchor="t" anchorCtr="0">
            <a:spAutoFit/>
          </a:bodyPr>
          <a:lstStyle/>
          <a:p>
            <a:pPr marL="25400" lvl="0" indent="0" algn="l" rtl="0">
              <a:lnSpc>
                <a:spcPct val="120000"/>
              </a:lnSpc>
              <a:spcBef>
                <a:spcPts val="0"/>
              </a:spcBef>
              <a:spcAft>
                <a:spcPts val="0"/>
              </a:spcAft>
              <a:buSzPts val="3200"/>
              <a:buNone/>
            </a:pPr>
            <a:r>
              <a:rPr lang="en-US" sz="3200" dirty="0">
                <a:latin typeface="Calibri"/>
                <a:ea typeface="Calibri"/>
                <a:cs typeface="Calibri"/>
                <a:sym typeface="Calibri"/>
              </a:rPr>
              <a:t>Teacher level data that may be helpful</a:t>
            </a:r>
            <a:r>
              <a:rPr lang="en-US" sz="3600" dirty="0">
                <a:latin typeface="Calibri"/>
                <a:ea typeface="Calibri"/>
                <a:cs typeface="Calibri"/>
                <a:sym typeface="Calibri"/>
              </a:rPr>
              <a:t>:</a:t>
            </a:r>
            <a:endParaRPr lang="en-US" sz="36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State assessment outcomes</a:t>
            </a:r>
          </a:p>
          <a:p>
            <a:pPr marL="457200" lvl="0" indent="-431800" algn="l" rtl="0">
              <a:lnSpc>
                <a:spcPct val="100000"/>
              </a:lnSpc>
              <a:spcBef>
                <a:spcPts val="0"/>
              </a:spcBef>
              <a:spcAft>
                <a:spcPts val="0"/>
              </a:spcAft>
              <a:buClr>
                <a:schemeClr val="tx1">
                  <a:lumMod val="50000"/>
                  <a:lumOff val="50000"/>
                </a:schemeClr>
              </a:buClr>
              <a:buSzPct val="100000"/>
              <a:buChar char="•"/>
            </a:pPr>
            <a:endParaRPr lang="en-US" sz="16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Progress monitoring outcomes</a:t>
            </a:r>
          </a:p>
          <a:p>
            <a:pPr marL="457200" lvl="0" indent="-431800" algn="l" rtl="0">
              <a:lnSpc>
                <a:spcPct val="100000"/>
              </a:lnSpc>
              <a:spcBef>
                <a:spcPts val="0"/>
              </a:spcBef>
              <a:spcAft>
                <a:spcPts val="0"/>
              </a:spcAft>
              <a:buClr>
                <a:schemeClr val="tx1">
                  <a:lumMod val="50000"/>
                  <a:lumOff val="50000"/>
                </a:schemeClr>
              </a:buClr>
              <a:buSzPct val="100000"/>
              <a:buChar char="•"/>
            </a:pPr>
            <a:endParaRPr lang="en-US" sz="16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Attendance data (student and teacher)</a:t>
            </a:r>
            <a:endParaRPr lang="en-US" sz="28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spTree>
    <p:extLst>
      <p:ext uri="{BB962C8B-B14F-4D97-AF65-F5344CB8AC3E}">
        <p14:creationId xmlns:p14="http://schemas.microsoft.com/office/powerpoint/2010/main" val="1895604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E108A-0B69-2927-7192-70203B20E251}"/>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1332AAB3-11A8-F879-2244-B92762DC14F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42</a:t>
            </a:fld>
            <a:endParaRPr dirty="0"/>
          </a:p>
        </p:txBody>
      </p:sp>
      <p:sp>
        <p:nvSpPr>
          <p:cNvPr id="7" name="Google Shape;412;p21">
            <a:extLst>
              <a:ext uri="{FF2B5EF4-FFF2-40B4-BE49-F238E27FC236}">
                <a16:creationId xmlns:a16="http://schemas.microsoft.com/office/drawing/2014/main" id="{2C0BBBD3-BBCF-3498-5684-1F68DF877F58}"/>
              </a:ext>
            </a:extLst>
          </p:cNvPr>
          <p:cNvSpPr txBox="1">
            <a:spLocks/>
          </p:cNvSpPr>
          <p:nvPr/>
        </p:nvSpPr>
        <p:spPr>
          <a:xfrm>
            <a:off x="719329" y="1793862"/>
            <a:ext cx="10850880" cy="273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Analyzing and Evaluating School, Teacher, and Student Outcomes to Determine Follow-Up Actions</a:t>
            </a:r>
            <a:endParaRPr lang="en-US" sz="3200" dirty="0"/>
          </a:p>
        </p:txBody>
      </p:sp>
      <p:sp>
        <p:nvSpPr>
          <p:cNvPr id="5" name="TextBox 4">
            <a:extLst>
              <a:ext uri="{FF2B5EF4-FFF2-40B4-BE49-F238E27FC236}">
                <a16:creationId xmlns:a16="http://schemas.microsoft.com/office/drawing/2014/main" id="{A38A625E-A5C6-B3E8-D799-5582B5065199}"/>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099F9A87-E73B-2201-CEDC-4ECDFCF4A047}"/>
              </a:ext>
            </a:extLst>
          </p:cNvPr>
          <p:cNvSpPr txBox="1"/>
          <p:nvPr/>
        </p:nvSpPr>
        <p:spPr>
          <a:xfrm>
            <a:off x="762541" y="2846468"/>
            <a:ext cx="10536259" cy="3145436"/>
          </a:xfrm>
          <a:prstGeom prst="rect">
            <a:avLst/>
          </a:prstGeom>
          <a:noFill/>
          <a:ln>
            <a:noFill/>
          </a:ln>
        </p:spPr>
        <p:txBody>
          <a:bodyPr spcFirstLastPara="1" wrap="square" lIns="91425" tIns="45700" rIns="91425" bIns="45700" anchor="t" anchorCtr="0">
            <a:spAutoFit/>
          </a:bodyPr>
          <a:lstStyle/>
          <a:p>
            <a:pPr marL="25400" lvl="0" indent="0" algn="l" rtl="0">
              <a:spcBef>
                <a:spcPts val="0"/>
              </a:spcBef>
              <a:spcAft>
                <a:spcPts val="0"/>
              </a:spcAft>
              <a:buSzPts val="3200"/>
              <a:buNone/>
            </a:pPr>
            <a:r>
              <a:rPr lang="en-US" sz="2800" dirty="0">
                <a:latin typeface="Calibri"/>
                <a:ea typeface="Calibri"/>
                <a:cs typeface="Calibri"/>
                <a:sym typeface="Calibri"/>
              </a:rPr>
              <a:t>Let’s discuss:</a:t>
            </a:r>
            <a:endParaRPr lang="en-US" sz="2800" dirty="0"/>
          </a:p>
          <a:p>
            <a:pPr marL="457200" lvl="0" indent="-431800" algn="l" rtl="0">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What trends are you looking for as you analyze and evaluate school, teacher, and student outcomes?</a:t>
            </a:r>
          </a:p>
          <a:p>
            <a:pPr marL="457200" lvl="0" indent="-431800" algn="l" rtl="0">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How do these trends influence your follow-up steps?</a:t>
            </a:r>
          </a:p>
          <a:p>
            <a:pPr marL="457200" lvl="0" indent="-431800" algn="l" rtl="0">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What do you do about outliers?</a:t>
            </a:r>
            <a:endParaRPr lang="en-US" sz="28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pic>
        <p:nvPicPr>
          <p:cNvPr id="2" name="Picture 1">
            <a:extLst>
              <a:ext uri="{FF2B5EF4-FFF2-40B4-BE49-F238E27FC236}">
                <a16:creationId xmlns:a16="http://schemas.microsoft.com/office/drawing/2014/main" id="{77620BF9-7D9F-0C3B-0123-D1E75B962A82}"/>
              </a:ext>
            </a:extLst>
          </p:cNvPr>
          <p:cNvPicPr>
            <a:picLocks noChangeAspect="1"/>
          </p:cNvPicPr>
          <p:nvPr/>
        </p:nvPicPr>
        <p:blipFill>
          <a:blip r:embed="rId3"/>
          <a:stretch>
            <a:fillRect/>
          </a:stretch>
        </p:blipFill>
        <p:spPr>
          <a:xfrm>
            <a:off x="887645" y="1105601"/>
            <a:ext cx="554784" cy="518205"/>
          </a:xfrm>
          <a:prstGeom prst="rect">
            <a:avLst/>
          </a:prstGeom>
        </p:spPr>
      </p:pic>
      <p:sp>
        <p:nvSpPr>
          <p:cNvPr id="4" name="TextBox 3">
            <a:extLst>
              <a:ext uri="{FF2B5EF4-FFF2-40B4-BE49-F238E27FC236}">
                <a16:creationId xmlns:a16="http://schemas.microsoft.com/office/drawing/2014/main" id="{AF119C8A-BF66-C0BA-4CF0-FF1CEA94F5B8}"/>
              </a:ext>
            </a:extLst>
          </p:cNvPr>
          <p:cNvSpPr txBox="1"/>
          <p:nvPr/>
        </p:nvSpPr>
        <p:spPr>
          <a:xfrm>
            <a:off x="1706880" y="1105601"/>
            <a:ext cx="7437120" cy="52322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Collaborate and Practice</a:t>
            </a:r>
            <a:endParaRPr lang="en-US" sz="2800"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1957863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29951-E0A1-CC7D-BD8A-DB382CF103E8}"/>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FDE1BEC-092E-F023-0218-9A65AAA30E01}"/>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43</a:t>
            </a:fld>
            <a:endParaRPr dirty="0"/>
          </a:p>
        </p:txBody>
      </p:sp>
      <p:sp>
        <p:nvSpPr>
          <p:cNvPr id="7" name="Google Shape;412;p21">
            <a:extLst>
              <a:ext uri="{FF2B5EF4-FFF2-40B4-BE49-F238E27FC236}">
                <a16:creationId xmlns:a16="http://schemas.microsoft.com/office/drawing/2014/main" id="{F49ABF35-7FAA-6976-786D-356683566D6C}"/>
              </a:ext>
            </a:extLst>
          </p:cNvPr>
          <p:cNvSpPr txBox="1">
            <a:spLocks/>
          </p:cNvSpPr>
          <p:nvPr/>
        </p:nvSpPr>
        <p:spPr>
          <a:xfrm>
            <a:off x="887645" y="1011936"/>
            <a:ext cx="10682563" cy="105582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Recap of Module 3</a:t>
            </a:r>
            <a:endParaRPr lang="en-US" sz="3200" dirty="0"/>
          </a:p>
        </p:txBody>
      </p:sp>
      <p:sp>
        <p:nvSpPr>
          <p:cNvPr id="5" name="TextBox 4">
            <a:extLst>
              <a:ext uri="{FF2B5EF4-FFF2-40B4-BE49-F238E27FC236}">
                <a16:creationId xmlns:a16="http://schemas.microsoft.com/office/drawing/2014/main" id="{6DD26F06-2DFE-54F1-02DF-A9E762EDDAA7}"/>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42EB401B-0090-F43B-B0B6-B1FA8708DCE4}"/>
              </a:ext>
            </a:extLst>
          </p:cNvPr>
          <p:cNvSpPr txBox="1"/>
          <p:nvPr/>
        </p:nvSpPr>
        <p:spPr>
          <a:xfrm>
            <a:off x="741341" y="2231136"/>
            <a:ext cx="10682563" cy="3576323"/>
          </a:xfrm>
          <a:prstGeom prst="rect">
            <a:avLst/>
          </a:prstGeom>
          <a:noFill/>
          <a:ln>
            <a:noFill/>
          </a:ln>
        </p:spPr>
        <p:txBody>
          <a:bodyPr spcFirstLastPara="1" wrap="square" lIns="91425" tIns="45700" rIns="91425" bIns="45700" anchor="t" anchorCtr="0">
            <a:spAutoFit/>
          </a:bodyPr>
          <a:lstStyle/>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Session 7 – Data: Planning and Collecting</a:t>
            </a:r>
            <a:endParaRPr lang="en-US" sz="2800" dirty="0"/>
          </a:p>
          <a:p>
            <a:pPr marL="457200" lvl="0" indent="-228600" algn="l" rtl="0">
              <a:lnSpc>
                <a:spcPct val="100000"/>
              </a:lnSpc>
              <a:spcBef>
                <a:spcPts val="0"/>
              </a:spcBef>
              <a:spcAft>
                <a:spcPts val="0"/>
              </a:spcAft>
              <a:buClr>
                <a:schemeClr val="tx1">
                  <a:lumMod val="50000"/>
                  <a:lumOff val="50000"/>
                </a:schemeClr>
              </a:buClr>
              <a:buSzPct val="100000"/>
              <a:buNone/>
            </a:pPr>
            <a:endParaRPr lang="en-US" sz="2800" dirty="0">
              <a:latin typeface="Calibri"/>
              <a:ea typeface="Calibri"/>
              <a:cs typeface="Calibri"/>
              <a:sym typeface="Calibri"/>
            </a:endParaRPr>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Session 8 – Analyzing and Interpreting Data</a:t>
            </a:r>
            <a:endParaRPr lang="en-US" sz="2800" dirty="0"/>
          </a:p>
          <a:p>
            <a:pPr marL="457200" lvl="0" indent="-228600" algn="l" rtl="0">
              <a:lnSpc>
                <a:spcPct val="100000"/>
              </a:lnSpc>
              <a:spcBef>
                <a:spcPts val="0"/>
              </a:spcBef>
              <a:spcAft>
                <a:spcPts val="0"/>
              </a:spcAft>
              <a:buClr>
                <a:schemeClr val="tx1">
                  <a:lumMod val="50000"/>
                  <a:lumOff val="50000"/>
                </a:schemeClr>
              </a:buClr>
              <a:buSzPct val="100000"/>
              <a:buNone/>
            </a:pPr>
            <a:endParaRPr lang="en-US" sz="2800" dirty="0">
              <a:latin typeface="Calibri"/>
              <a:ea typeface="Calibri"/>
              <a:cs typeface="Calibri"/>
              <a:sym typeface="Calibri"/>
            </a:endParaRPr>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Session 9 – Developing and Implementing a Professional Learning Action Plan and Analyzing School, Teacher, and Student Outcomes</a:t>
            </a:r>
            <a:endParaRPr lang="en-US" sz="28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spTree>
    <p:extLst>
      <p:ext uri="{BB962C8B-B14F-4D97-AF65-F5344CB8AC3E}">
        <p14:creationId xmlns:p14="http://schemas.microsoft.com/office/powerpoint/2010/main" val="1417413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EBF72-1D7F-402D-E409-655FBA93309A}"/>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10CF134-ADF2-D23F-40DB-7FF4DCA01DA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44</a:t>
            </a:fld>
            <a:endParaRPr dirty="0"/>
          </a:p>
        </p:txBody>
      </p:sp>
      <p:sp>
        <p:nvSpPr>
          <p:cNvPr id="7" name="Google Shape;412;p21">
            <a:extLst>
              <a:ext uri="{FF2B5EF4-FFF2-40B4-BE49-F238E27FC236}">
                <a16:creationId xmlns:a16="http://schemas.microsoft.com/office/drawing/2014/main" id="{1D17CA76-4D02-ED58-B4EA-944AD28425A6}"/>
              </a:ext>
            </a:extLst>
          </p:cNvPr>
          <p:cNvSpPr txBox="1">
            <a:spLocks/>
          </p:cNvSpPr>
          <p:nvPr/>
        </p:nvSpPr>
        <p:spPr>
          <a:xfrm>
            <a:off x="808033" y="1280160"/>
            <a:ext cx="10682563" cy="78760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cs typeface="Calibri"/>
                <a:sym typeface="Calibri"/>
              </a:rPr>
              <a:t>Bridge to Practice Project for Module 3</a:t>
            </a:r>
            <a:endParaRPr lang="en-US" sz="3200" dirty="0"/>
          </a:p>
        </p:txBody>
      </p:sp>
      <p:sp>
        <p:nvSpPr>
          <p:cNvPr id="5" name="TextBox 4">
            <a:extLst>
              <a:ext uri="{FF2B5EF4-FFF2-40B4-BE49-F238E27FC236}">
                <a16:creationId xmlns:a16="http://schemas.microsoft.com/office/drawing/2014/main" id="{13F401CA-F409-4A49-9E23-DCE99FD4B111}"/>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74C1141E-72D0-2DD8-28CB-BA4A89720CED}"/>
              </a:ext>
            </a:extLst>
          </p:cNvPr>
          <p:cNvSpPr txBox="1"/>
          <p:nvPr/>
        </p:nvSpPr>
        <p:spPr>
          <a:xfrm>
            <a:off x="752714" y="2003673"/>
            <a:ext cx="10682563" cy="4684319"/>
          </a:xfrm>
          <a:prstGeom prst="rect">
            <a:avLst/>
          </a:prstGeom>
          <a:noFill/>
          <a:ln>
            <a:noFill/>
          </a:ln>
        </p:spPr>
        <p:txBody>
          <a:bodyPr spcFirstLastPara="1" wrap="square" lIns="91425" tIns="45700" rIns="91425" bIns="45700" anchor="t" anchorCtr="0">
            <a:spAutoFit/>
          </a:bodyPr>
          <a:lstStyle/>
          <a:p>
            <a:pPr indent="-412750">
              <a:spcBef>
                <a:spcPts val="0"/>
              </a:spcBef>
              <a:buClr>
                <a:schemeClr val="tx1">
                  <a:lumMod val="50000"/>
                  <a:lumOff val="50000"/>
                </a:schemeClr>
              </a:buClr>
              <a:buSzPct val="100000"/>
              <a:buFont typeface="Arial" panose="020B0604020202020204" pitchFamily="34" charset="0"/>
              <a:buChar char="•"/>
            </a:pPr>
            <a:r>
              <a:rPr lang="en-US" sz="2400" dirty="0">
                <a:latin typeface="Calibri"/>
                <a:cs typeface="Calibri"/>
                <a:sym typeface="Calibri"/>
              </a:rPr>
              <a:t>Develop and describe planned implementation of a professional learning action</a:t>
            </a:r>
          </a:p>
          <a:p>
            <a:pPr>
              <a:spcBef>
                <a:spcPts val="0"/>
              </a:spcBef>
              <a:buClr>
                <a:schemeClr val="tx1">
                  <a:lumMod val="50000"/>
                  <a:lumOff val="50000"/>
                </a:schemeClr>
              </a:buClr>
              <a:buSzPct val="100000"/>
            </a:pPr>
            <a:r>
              <a:rPr lang="en-US" sz="2400" dirty="0">
                <a:latin typeface="Calibri"/>
                <a:cs typeface="Calibri"/>
                <a:sym typeface="Calibri"/>
              </a:rPr>
              <a:t>      plan.</a:t>
            </a:r>
            <a:endParaRPr lang="en-US" sz="2400" dirty="0">
              <a:latin typeface="Calibri"/>
              <a:cs typeface="Calibri"/>
            </a:endParaRPr>
          </a:p>
          <a:p>
            <a:pPr indent="-412750">
              <a:spcBef>
                <a:spcPts val="0"/>
              </a:spcBef>
              <a:buClr>
                <a:schemeClr val="tx1">
                  <a:lumMod val="50000"/>
                  <a:lumOff val="50000"/>
                </a:schemeClr>
              </a:buClr>
              <a:buSzPct val="100000"/>
              <a:buFont typeface="Arial" panose="020B0604020202020204" pitchFamily="34" charset="0"/>
              <a:buChar char="•"/>
            </a:pPr>
            <a:endParaRPr lang="en-US" sz="2300" dirty="0">
              <a:latin typeface="Calibri"/>
              <a:cs typeface="Calibri"/>
              <a:sym typeface="Calibri"/>
            </a:endParaRPr>
          </a:p>
          <a:p>
            <a:pPr indent="-412750">
              <a:spcBef>
                <a:spcPts val="0"/>
              </a:spcBef>
              <a:buClr>
                <a:schemeClr val="tx1">
                  <a:lumMod val="50000"/>
                  <a:lumOff val="50000"/>
                </a:schemeClr>
              </a:buClr>
              <a:buSzPct val="100000"/>
              <a:buFont typeface="Arial" panose="020B0604020202020204" pitchFamily="34" charset="0"/>
              <a:buChar char="•"/>
            </a:pPr>
            <a:r>
              <a:rPr lang="en-US" sz="2400" dirty="0">
                <a:latin typeface="Calibri"/>
                <a:cs typeface="Calibri"/>
                <a:sym typeface="Calibri"/>
              </a:rPr>
              <a:t>Use </a:t>
            </a:r>
            <a:r>
              <a:rPr lang="en-US" sz="2400" b="1" dirty="0">
                <a:latin typeface="Calibri"/>
                <a:cs typeface="Calibri"/>
                <a:sym typeface="Calibri"/>
              </a:rPr>
              <a:t>Handout 12 </a:t>
            </a:r>
            <a:r>
              <a:rPr lang="en-US" sz="2400" dirty="0">
                <a:latin typeface="Calibri"/>
                <a:cs typeface="Calibri"/>
                <a:sym typeface="Calibri"/>
              </a:rPr>
              <a:t>(template), </a:t>
            </a:r>
            <a:r>
              <a:rPr lang="en-US" sz="2400" b="1" dirty="0">
                <a:latin typeface="Calibri"/>
                <a:cs typeface="Calibri"/>
                <a:sym typeface="Calibri"/>
              </a:rPr>
              <a:t>Handout 14 </a:t>
            </a:r>
            <a:r>
              <a:rPr lang="en-US" sz="2400" dirty="0">
                <a:latin typeface="Calibri"/>
                <a:cs typeface="Calibri"/>
                <a:sym typeface="Calibri"/>
              </a:rPr>
              <a:t>(instructions for development), and </a:t>
            </a:r>
          </a:p>
          <a:p>
            <a:pPr>
              <a:spcBef>
                <a:spcPts val="0"/>
              </a:spcBef>
              <a:buClr>
                <a:schemeClr val="tx1">
                  <a:lumMod val="50000"/>
                  <a:lumOff val="50000"/>
                </a:schemeClr>
              </a:buClr>
              <a:buSzPct val="100000"/>
            </a:pPr>
            <a:r>
              <a:rPr lang="en-US" sz="2400" b="1" dirty="0">
                <a:latin typeface="Calibri"/>
                <a:cs typeface="Calibri"/>
                <a:sym typeface="Calibri"/>
              </a:rPr>
              <a:t>      Handout 15 </a:t>
            </a:r>
            <a:r>
              <a:rPr lang="en-US" sz="2400" dirty="0">
                <a:latin typeface="Calibri"/>
                <a:cs typeface="Calibri"/>
                <a:sym typeface="Calibri"/>
              </a:rPr>
              <a:t>(rubric) to develop the plan.</a:t>
            </a:r>
            <a:endParaRPr lang="en-US" sz="2400" dirty="0">
              <a:latin typeface="Calibri"/>
              <a:cs typeface="Calibri"/>
            </a:endParaRPr>
          </a:p>
          <a:p>
            <a:pPr indent="-412750">
              <a:spcBef>
                <a:spcPts val="0"/>
              </a:spcBef>
              <a:buClr>
                <a:schemeClr val="tx1">
                  <a:lumMod val="50000"/>
                  <a:lumOff val="50000"/>
                </a:schemeClr>
              </a:buClr>
              <a:buSzPct val="100000"/>
              <a:buFont typeface="Arial" panose="020B0604020202020204" pitchFamily="34" charset="0"/>
              <a:buChar char="•"/>
            </a:pPr>
            <a:endParaRPr lang="en-US" sz="2300" dirty="0">
              <a:latin typeface="Calibri"/>
              <a:cs typeface="Calibri"/>
              <a:sym typeface="Calibri"/>
            </a:endParaRPr>
          </a:p>
          <a:p>
            <a:pPr indent="-412750">
              <a:spcBef>
                <a:spcPts val="0"/>
              </a:spcBef>
              <a:buClr>
                <a:schemeClr val="tx1">
                  <a:lumMod val="50000"/>
                  <a:lumOff val="50000"/>
                </a:schemeClr>
              </a:buClr>
              <a:buSzPct val="100000"/>
              <a:buFont typeface="Arial" panose="020B0604020202020204" pitchFamily="34" charset="0"/>
              <a:buChar char="•"/>
            </a:pPr>
            <a:r>
              <a:rPr lang="en-US" sz="2400" dirty="0">
                <a:latin typeface="Calibri"/>
                <a:cs typeface="Calibri"/>
                <a:sym typeface="Calibri"/>
              </a:rPr>
              <a:t>Write a one-paragraph description of what implementation of the plan will look</a:t>
            </a:r>
          </a:p>
          <a:p>
            <a:pPr>
              <a:spcBef>
                <a:spcPts val="0"/>
              </a:spcBef>
              <a:buClr>
                <a:schemeClr val="tx1">
                  <a:lumMod val="50000"/>
                  <a:lumOff val="50000"/>
                </a:schemeClr>
              </a:buClr>
              <a:buSzPct val="100000"/>
            </a:pPr>
            <a:r>
              <a:rPr lang="en-US" sz="2400" dirty="0">
                <a:latin typeface="Calibri"/>
                <a:cs typeface="Calibri"/>
                <a:sym typeface="Calibri"/>
              </a:rPr>
              <a:t>       like in your local context.</a:t>
            </a:r>
            <a:endParaRPr lang="en-US" sz="2400" dirty="0">
              <a:latin typeface="Calibri"/>
              <a:cs typeface="Calibri"/>
            </a:endParaRPr>
          </a:p>
          <a:p>
            <a:pPr marL="571500" lvl="0" indent="-342900" algn="l" rtl="0">
              <a:spcBef>
                <a:spcPts val="0"/>
              </a:spcBef>
              <a:spcAft>
                <a:spcPts val="0"/>
              </a:spcAft>
              <a:buClr>
                <a:schemeClr val="tx1">
                  <a:lumMod val="50000"/>
                  <a:lumOff val="50000"/>
                </a:schemeClr>
              </a:buClr>
              <a:buSzPts val="3200"/>
              <a:buFont typeface="Arial" panose="020B0604020202020204" pitchFamily="34" charset="0"/>
              <a:buChar char="•"/>
            </a:pPr>
            <a:endParaRPr lang="en-US" sz="2300" dirty="0">
              <a:latin typeface="Calibri"/>
              <a:ea typeface="Calibri"/>
              <a:cs typeface="Calibri"/>
              <a:sym typeface="Calibri"/>
            </a:endParaRPr>
          </a:p>
          <a:p>
            <a:pPr marL="457200" lvl="0" indent="-412750" algn="l" rtl="0">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Submit your plan and description to your facilitator as instructed.</a:t>
            </a:r>
            <a:endParaRPr lang="en-US" sz="2400" dirty="0"/>
          </a:p>
          <a:p>
            <a:pPr marL="25400" lvl="0" algn="l" rtl="0">
              <a:lnSpc>
                <a:spcPct val="100000"/>
              </a:lnSpc>
              <a:spcBef>
                <a:spcPts val="0"/>
              </a:spcBef>
              <a:spcAft>
                <a:spcPts val="0"/>
              </a:spcAft>
              <a:buSzPct val="100000"/>
            </a:pPr>
            <a:endParaRPr lang="en-US" sz="3200" dirty="0"/>
          </a:p>
          <a:p>
            <a:pPr marL="7937" lvl="0" algn="l" rtl="0">
              <a:lnSpc>
                <a:spcPct val="120000"/>
              </a:lnSpc>
              <a:spcBef>
                <a:spcPts val="0"/>
              </a:spcBef>
              <a:spcAft>
                <a:spcPts val="0"/>
              </a:spcAft>
              <a:buClr>
                <a:schemeClr val="tx1">
                  <a:lumMod val="50000"/>
                  <a:lumOff val="50000"/>
                </a:schemeClr>
              </a:buClr>
              <a:buSzPct val="100000"/>
            </a:pPr>
            <a:endParaRPr lang="en-US" sz="2200" dirty="0"/>
          </a:p>
        </p:txBody>
      </p:sp>
    </p:spTree>
    <p:extLst>
      <p:ext uri="{BB962C8B-B14F-4D97-AF65-F5344CB8AC3E}">
        <p14:creationId xmlns:p14="http://schemas.microsoft.com/office/powerpoint/2010/main" val="1135870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9EC87-E289-42FA-F9FA-4FDEB9FAF6E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97DE34-9B10-966B-8AE0-F1C20A7AEFB7}"/>
              </a:ext>
            </a:extLst>
          </p:cNvPr>
          <p:cNvSpPr txBox="1"/>
          <p:nvPr/>
        </p:nvSpPr>
        <p:spPr>
          <a:xfrm>
            <a:off x="1085088" y="1194816"/>
            <a:ext cx="9717024" cy="584775"/>
          </a:xfrm>
          <a:prstGeom prst="rect">
            <a:avLst/>
          </a:prstGeom>
          <a:noFill/>
        </p:spPr>
        <p:txBody>
          <a:bodyPr wrap="square">
            <a:spAutoFit/>
          </a:bodyPr>
          <a:lstStyle/>
          <a:p>
            <a:pPr lvl="0">
              <a:buClr>
                <a:schemeClr val="dk1"/>
              </a:buClr>
              <a:buSzPts val="2400"/>
            </a:pPr>
            <a:r>
              <a:rPr lang="en-US" sz="3200" b="1" dirty="0">
                <a:latin typeface="Calibri"/>
                <a:ea typeface="Calibri"/>
                <a:cs typeface="Calibri"/>
                <a:sym typeface="Calibri"/>
              </a:rPr>
              <a:t>Reflect, Plan, and Implement </a:t>
            </a:r>
            <a:endParaRPr lang="en-US" sz="3200" dirty="0"/>
          </a:p>
        </p:txBody>
      </p:sp>
      <p:sp>
        <p:nvSpPr>
          <p:cNvPr id="3" name="Google Shape;375;p67">
            <a:extLst>
              <a:ext uri="{FF2B5EF4-FFF2-40B4-BE49-F238E27FC236}">
                <a16:creationId xmlns:a16="http://schemas.microsoft.com/office/drawing/2014/main" id="{4BD7A3A4-1EA6-F242-52F7-9B0D8CA31731}"/>
              </a:ext>
            </a:extLst>
          </p:cNvPr>
          <p:cNvSpPr txBox="1"/>
          <p:nvPr/>
        </p:nvSpPr>
        <p:spPr>
          <a:xfrm>
            <a:off x="2206752" y="2777320"/>
            <a:ext cx="9168384" cy="304694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600"/>
              <a:buNone/>
            </a:pPr>
            <a:r>
              <a:rPr lang="en-US" sz="2400" b="1" dirty="0">
                <a:latin typeface="Calibri"/>
                <a:ea typeface="Calibri"/>
                <a:cs typeface="Calibri"/>
                <a:sym typeface="Calibri"/>
              </a:rPr>
              <a:t>Handout 16: The Tuning Protocol: A Framework for Personalized Professional Development</a:t>
            </a:r>
          </a:p>
          <a:p>
            <a:pPr marL="0" lvl="0" indent="0" algn="l" rtl="0">
              <a:lnSpc>
                <a:spcPct val="100000"/>
              </a:lnSpc>
              <a:spcBef>
                <a:spcPts val="0"/>
              </a:spcBef>
              <a:spcAft>
                <a:spcPts val="0"/>
              </a:spcAft>
              <a:buClr>
                <a:schemeClr val="dk1"/>
              </a:buClr>
              <a:buSzPts val="1600"/>
              <a:buNone/>
            </a:pPr>
            <a:endParaRPr lang="en-US" sz="24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None/>
            </a:pPr>
            <a:r>
              <a:rPr lang="en-US" sz="2400" dirty="0">
                <a:latin typeface="Calibri"/>
                <a:ea typeface="Calibri"/>
                <a:cs typeface="Calibri"/>
                <a:sym typeface="Calibri"/>
              </a:rPr>
              <a:t>Complete </a:t>
            </a:r>
            <a:r>
              <a:rPr lang="en-US" sz="2400" b="1" dirty="0">
                <a:latin typeface="Calibri"/>
                <a:ea typeface="Calibri"/>
                <a:cs typeface="Calibri"/>
                <a:sym typeface="Calibri"/>
              </a:rPr>
              <a:t>Self-Study 1: Reflections on Session 9</a:t>
            </a:r>
            <a:r>
              <a:rPr lang="en-US" sz="2400" dirty="0">
                <a:latin typeface="Calibri"/>
                <a:ea typeface="Calibri"/>
                <a:cs typeface="Calibri"/>
                <a:sym typeface="Calibri"/>
              </a:rPr>
              <a:t>. Note any questions about the content or format of Session 9. </a:t>
            </a:r>
          </a:p>
          <a:p>
            <a:pPr marL="0" lvl="0" indent="0" algn="l" rtl="0">
              <a:lnSpc>
                <a:spcPct val="100000"/>
              </a:lnSpc>
              <a:spcBef>
                <a:spcPts val="0"/>
              </a:spcBef>
              <a:spcAft>
                <a:spcPts val="0"/>
              </a:spcAft>
              <a:buClr>
                <a:schemeClr val="dk1"/>
              </a:buClr>
              <a:buSzPts val="1600"/>
              <a:buNone/>
            </a:pPr>
            <a:endParaRPr lang="en-US" sz="2400" b="1"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None/>
            </a:pPr>
            <a:r>
              <a:rPr lang="en-US" sz="2400" b="1" u="sng" dirty="0">
                <a:solidFill>
                  <a:schemeClr val="hlink"/>
                </a:solidFill>
                <a:latin typeface="Calibri"/>
                <a:ea typeface="Calibri"/>
                <a:cs typeface="Calibri"/>
                <a:sym typeface="Calibri"/>
                <a:hlinkClick r:id="rId3"/>
              </a:rPr>
              <a:t>Video 1: What is an Innovation Configuration Map</a:t>
            </a:r>
            <a:endParaRPr lang="en-US" sz="2400" dirty="0"/>
          </a:p>
          <a:p>
            <a:pPr marL="0" lvl="0" indent="0" algn="l" rtl="0">
              <a:lnSpc>
                <a:spcPct val="100000"/>
              </a:lnSpc>
              <a:spcBef>
                <a:spcPts val="0"/>
              </a:spcBef>
              <a:spcAft>
                <a:spcPts val="0"/>
              </a:spcAft>
              <a:buClr>
                <a:schemeClr val="dk1"/>
              </a:buClr>
              <a:buSzPts val="1600"/>
              <a:buNone/>
            </a:pPr>
            <a:r>
              <a:rPr lang="en-US" sz="2400" b="1" u="sng" dirty="0">
                <a:solidFill>
                  <a:schemeClr val="hlink"/>
                </a:solidFill>
                <a:latin typeface="Calibri"/>
                <a:ea typeface="Calibri"/>
                <a:cs typeface="Calibri"/>
                <a:sym typeface="Calibri"/>
                <a:hlinkClick r:id="rId4"/>
              </a:rPr>
              <a:t>Video 2: Example of an Innovation Configuration Map</a:t>
            </a:r>
            <a:r>
              <a:rPr lang="en-US" sz="2400" b="1" dirty="0">
                <a:latin typeface="Calibri"/>
                <a:ea typeface="Calibri"/>
                <a:cs typeface="Calibri"/>
                <a:sym typeface="Calibri"/>
              </a:rPr>
              <a:t> </a:t>
            </a:r>
          </a:p>
        </p:txBody>
      </p:sp>
      <p:pic>
        <p:nvPicPr>
          <p:cNvPr id="2" name="Google Shape;560;p36">
            <a:extLst>
              <a:ext uri="{FF2B5EF4-FFF2-40B4-BE49-F238E27FC236}">
                <a16:creationId xmlns:a16="http://schemas.microsoft.com/office/drawing/2014/main" id="{E2E6C529-5804-E85C-3C49-0BA4FAAB22CC}"/>
              </a:ext>
            </a:extLst>
          </p:cNvPr>
          <p:cNvPicPr preferRelativeResize="0"/>
          <p:nvPr/>
        </p:nvPicPr>
        <p:blipFill rotWithShape="1">
          <a:blip r:embed="rId5">
            <a:alphaModFix/>
          </a:blip>
          <a:srcRect/>
          <a:stretch/>
        </p:blipFill>
        <p:spPr>
          <a:xfrm>
            <a:off x="475488" y="1194816"/>
            <a:ext cx="487017" cy="586636"/>
          </a:xfrm>
          <a:prstGeom prst="rect">
            <a:avLst/>
          </a:prstGeom>
          <a:noFill/>
          <a:ln>
            <a:noFill/>
          </a:ln>
        </p:spPr>
      </p:pic>
      <p:sp>
        <p:nvSpPr>
          <p:cNvPr id="4" name="TextBox 3">
            <a:extLst>
              <a:ext uri="{FF2B5EF4-FFF2-40B4-BE49-F238E27FC236}">
                <a16:creationId xmlns:a16="http://schemas.microsoft.com/office/drawing/2014/main" id="{F39C63DB-36EB-A7D5-9EDD-2D6FADA137B8}"/>
              </a:ext>
            </a:extLst>
          </p:cNvPr>
          <p:cNvSpPr txBox="1"/>
          <p:nvPr/>
        </p:nvSpPr>
        <p:spPr>
          <a:xfrm>
            <a:off x="816864" y="1975104"/>
            <a:ext cx="9534144" cy="461665"/>
          </a:xfrm>
          <a:prstGeom prst="rect">
            <a:avLst/>
          </a:prstGeom>
          <a:noFill/>
        </p:spPr>
        <p:txBody>
          <a:bodyPr wrap="square" rtlCol="0">
            <a:spAutoFit/>
          </a:bodyPr>
          <a:lstStyle/>
          <a:p>
            <a:r>
              <a:rPr lang="en-US" sz="2400" b="1" dirty="0"/>
              <a:t>Post-Session Reflection, Planning, and Implementation</a:t>
            </a:r>
          </a:p>
        </p:txBody>
      </p:sp>
      <p:sp>
        <p:nvSpPr>
          <p:cNvPr id="6" name="TextBox 5">
            <a:extLst>
              <a:ext uri="{FF2B5EF4-FFF2-40B4-BE49-F238E27FC236}">
                <a16:creationId xmlns:a16="http://schemas.microsoft.com/office/drawing/2014/main" id="{795A9A19-2533-AC05-DF9C-7F07D38F464E}"/>
              </a:ext>
            </a:extLst>
          </p:cNvPr>
          <p:cNvSpPr txBox="1"/>
          <p:nvPr/>
        </p:nvSpPr>
        <p:spPr>
          <a:xfrm>
            <a:off x="658368" y="2777320"/>
            <a:ext cx="1280160" cy="523220"/>
          </a:xfrm>
          <a:prstGeom prst="rect">
            <a:avLst/>
          </a:prstGeom>
          <a:noFill/>
        </p:spPr>
        <p:txBody>
          <a:bodyPr wrap="square">
            <a:spAutoFit/>
          </a:bodyPr>
          <a:lstStyle/>
          <a:p>
            <a:r>
              <a:rPr lang="en-US" sz="2800" b="1" i="0" u="none" strike="noStrike" cap="none" dirty="0">
                <a:solidFill>
                  <a:srgbClr val="000000"/>
                </a:solidFill>
                <a:latin typeface="Arial"/>
                <a:ea typeface="Arial"/>
                <a:cs typeface="Arial"/>
                <a:sym typeface="Arial"/>
              </a:rPr>
              <a:t>READ</a:t>
            </a:r>
            <a:endParaRPr lang="en-US" sz="2800" dirty="0"/>
          </a:p>
        </p:txBody>
      </p:sp>
      <p:sp>
        <p:nvSpPr>
          <p:cNvPr id="8" name="Google Shape;562;p36">
            <a:extLst>
              <a:ext uri="{FF2B5EF4-FFF2-40B4-BE49-F238E27FC236}">
                <a16:creationId xmlns:a16="http://schemas.microsoft.com/office/drawing/2014/main" id="{2CDD6309-184D-8300-0AD2-C081DC3AC3C8}"/>
              </a:ext>
            </a:extLst>
          </p:cNvPr>
          <p:cNvSpPr txBox="1"/>
          <p:nvPr/>
        </p:nvSpPr>
        <p:spPr>
          <a:xfrm>
            <a:off x="816864" y="3938017"/>
            <a:ext cx="96316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DO</a:t>
            </a:r>
            <a:endParaRPr sz="2800" b="1" i="0" u="none" strike="noStrike" cap="none" dirty="0">
              <a:solidFill>
                <a:srgbClr val="000000"/>
              </a:solidFill>
              <a:latin typeface="Arial"/>
              <a:ea typeface="Arial"/>
              <a:cs typeface="Arial"/>
              <a:sym typeface="Arial"/>
            </a:endParaRPr>
          </a:p>
        </p:txBody>
      </p:sp>
      <p:sp>
        <p:nvSpPr>
          <p:cNvPr id="9" name="Google Shape;563;p36">
            <a:extLst>
              <a:ext uri="{FF2B5EF4-FFF2-40B4-BE49-F238E27FC236}">
                <a16:creationId xmlns:a16="http://schemas.microsoft.com/office/drawing/2014/main" id="{0B1D95E5-497E-17DD-2EB0-3392784CAE04}"/>
              </a:ext>
            </a:extLst>
          </p:cNvPr>
          <p:cNvSpPr txBox="1"/>
          <p:nvPr/>
        </p:nvSpPr>
        <p:spPr>
          <a:xfrm>
            <a:off x="353568" y="5242560"/>
            <a:ext cx="158495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WATCH</a:t>
            </a:r>
            <a:endParaRPr sz="2800" b="1" i="0" u="none" strike="noStrike" cap="none" dirty="0">
              <a:solidFill>
                <a:srgbClr val="000000"/>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7726305A-98E6-8996-B237-524AAC5DAE91}"/>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45</a:t>
            </a:fld>
            <a:endParaRPr lang="en-US" dirty="0"/>
          </a:p>
        </p:txBody>
      </p:sp>
    </p:spTree>
    <p:extLst>
      <p:ext uri="{BB962C8B-B14F-4D97-AF65-F5344CB8AC3E}">
        <p14:creationId xmlns:p14="http://schemas.microsoft.com/office/powerpoint/2010/main" val="1801720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46</a:t>
            </a:fld>
            <a:endParaRPr dirty="0"/>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3">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We have completed </a:t>
            </a:r>
            <a:endParaRPr sz="3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Session 9</a:t>
            </a:r>
            <a:endParaRPr sz="3800" b="0" i="0" u="none" strike="noStrike" cap="none" dirty="0">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47</a:t>
            </a:fld>
            <a:endParaRPr dirty="0"/>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625813" y="931372"/>
            <a:ext cx="81727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999277" y="965491"/>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950299" y="2237652"/>
            <a:ext cx="10628545" cy="387168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00000"/>
              </a:lnSpc>
              <a:spcBef>
                <a:spcPts val="0"/>
              </a:spcBef>
              <a:spcAft>
                <a:spcPts val="1200"/>
              </a:spcAft>
              <a:buClr>
                <a:schemeClr val="tx1">
                  <a:lumMod val="50000"/>
                  <a:lumOff val="50000"/>
                </a:schemeClr>
              </a:buClr>
              <a:buSzPct val="100000"/>
              <a:buChar char="•"/>
            </a:pPr>
            <a:r>
              <a:rPr lang="en-US" sz="2400" dirty="0">
                <a:latin typeface="Calibri"/>
                <a:ea typeface="Calibri"/>
                <a:cs typeface="Calibri"/>
                <a:sym typeface="Calibri"/>
              </a:rPr>
              <a:t>Review Session 8 and debrief the self-study activities completed after the session.</a:t>
            </a:r>
          </a:p>
          <a:p>
            <a:pPr marL="342900" lvl="0" indent="-342900" algn="l" rtl="0">
              <a:lnSpc>
                <a:spcPct val="100000"/>
              </a:lnSpc>
              <a:spcBef>
                <a:spcPts val="0"/>
              </a:spcBef>
              <a:spcAft>
                <a:spcPts val="1200"/>
              </a:spcAft>
              <a:buClr>
                <a:schemeClr val="tx1">
                  <a:lumMod val="50000"/>
                  <a:lumOff val="50000"/>
                </a:schemeClr>
              </a:buClr>
              <a:buSzPct val="100000"/>
              <a:buChar char="•"/>
            </a:pPr>
            <a:r>
              <a:rPr lang="en-US" sz="2400" dirty="0">
                <a:latin typeface="Calibri"/>
                <a:ea typeface="Calibri"/>
                <a:cs typeface="Calibri"/>
                <a:sym typeface="Calibri"/>
              </a:rPr>
              <a:t>Learn to collaborate with administration, instructional leaders, and teachers to develop a professional learning action plan that is informed by data analysis. </a:t>
            </a:r>
          </a:p>
          <a:p>
            <a:pPr marL="342900" lvl="0" indent="-342900" algn="l" rtl="0">
              <a:lnSpc>
                <a:spcPct val="100000"/>
              </a:lnSpc>
              <a:spcBef>
                <a:spcPts val="0"/>
              </a:spcBef>
              <a:spcAft>
                <a:spcPts val="1200"/>
              </a:spcAft>
              <a:buClr>
                <a:schemeClr val="tx1">
                  <a:lumMod val="50000"/>
                  <a:lumOff val="50000"/>
                </a:schemeClr>
              </a:buClr>
              <a:buSzPct val="100000"/>
              <a:buChar char="•"/>
            </a:pPr>
            <a:r>
              <a:rPr lang="en-US" sz="2400" dirty="0">
                <a:latin typeface="Calibri"/>
                <a:ea typeface="Calibri"/>
                <a:cs typeface="Calibri"/>
                <a:sym typeface="Calibri"/>
              </a:rPr>
              <a:t>Understand how to facilitate the implementation of the action plan.</a:t>
            </a:r>
          </a:p>
          <a:p>
            <a:pPr marL="342900" lvl="0" indent="-342900" algn="l" rtl="0">
              <a:lnSpc>
                <a:spcPct val="100000"/>
              </a:lnSpc>
              <a:spcBef>
                <a:spcPts val="0"/>
              </a:spcBef>
              <a:spcAft>
                <a:spcPts val="1200"/>
              </a:spcAft>
              <a:buClr>
                <a:schemeClr val="tx1">
                  <a:lumMod val="50000"/>
                  <a:lumOff val="50000"/>
                </a:schemeClr>
              </a:buClr>
              <a:buSzPct val="100000"/>
              <a:buChar char="•"/>
            </a:pPr>
            <a:r>
              <a:rPr lang="en-US" sz="2400" dirty="0">
                <a:latin typeface="Calibri"/>
                <a:ea typeface="Calibri"/>
                <a:cs typeface="Calibri"/>
                <a:sym typeface="Calibri"/>
              </a:rPr>
              <a:t>Learn how to analyze and evaluate school, teacher, and student outcomes to determine follow-up steps.</a:t>
            </a:r>
          </a:p>
          <a:p>
            <a:pPr marL="342900" lvl="0" indent="-342900" algn="l" rtl="0">
              <a:lnSpc>
                <a:spcPct val="100000"/>
              </a:lnSpc>
              <a:spcBef>
                <a:spcPts val="0"/>
              </a:spcBef>
              <a:spcAft>
                <a:spcPts val="1200"/>
              </a:spcAft>
              <a:buClr>
                <a:schemeClr val="tx1">
                  <a:lumMod val="50000"/>
                  <a:lumOff val="50000"/>
                </a:schemeClr>
              </a:buClr>
              <a:buSzPct val="100000"/>
              <a:buChar char="•"/>
            </a:pPr>
            <a:r>
              <a:rPr lang="en-US" sz="2400" dirty="0">
                <a:latin typeface="Calibri"/>
                <a:ea typeface="Calibri"/>
                <a:cs typeface="Calibri"/>
                <a:sym typeface="Calibri"/>
              </a:rPr>
              <a:t>Discuss the completion of the Bridge to Practice project for Module 3.</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948610" y="1449903"/>
            <a:ext cx="9031791" cy="7877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Goals for Today</a:t>
            </a:r>
            <a:endParaRPr sz="3200" dirty="0">
              <a:latin typeface="Trebuchet MS" panose="020B0603020202020204" pitchFamily="34" charset="0"/>
            </a:endParaRPr>
          </a:p>
        </p:txBody>
      </p:sp>
    </p:spTree>
    <p:extLst>
      <p:ext uri="{BB962C8B-B14F-4D97-AF65-F5344CB8AC3E}">
        <p14:creationId xmlns:p14="http://schemas.microsoft.com/office/powerpoint/2010/main" val="18198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630544" y="993686"/>
            <a:ext cx="8440974" cy="52318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sz="2800" b="1" i="0" u="none" strike="noStrike" cap="none" dirty="0">
                <a:solidFill>
                  <a:schemeClr val="dk1"/>
                </a:solidFill>
                <a:latin typeface="Trebuchet MS" panose="020B0603020202020204" pitchFamily="34" charset="0"/>
                <a:ea typeface="Calibri"/>
                <a:cs typeface="Calibri"/>
                <a:sym typeface="Calibri"/>
              </a:rPr>
              <a:t>Debrief</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829875" y="2113401"/>
            <a:ext cx="10303603" cy="360883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ct val="100000"/>
              <a:buNone/>
            </a:pPr>
            <a:r>
              <a:rPr lang="en-US" sz="2400" b="1" dirty="0">
                <a:latin typeface="Calibri"/>
                <a:ea typeface="Calibri"/>
                <a:cs typeface="Calibri"/>
                <a:sym typeface="Calibri"/>
              </a:rPr>
              <a:t>Self-Study 1 </a:t>
            </a:r>
            <a:r>
              <a:rPr lang="en-US" sz="2400" dirty="0">
                <a:latin typeface="Calibri"/>
                <a:ea typeface="Calibri"/>
                <a:cs typeface="Calibri"/>
                <a:sym typeface="Calibri"/>
              </a:rPr>
              <a:t>(Reflection, </a:t>
            </a:r>
            <a:r>
              <a:rPr lang="en-US" sz="2400">
                <a:latin typeface="Calibri"/>
                <a:ea typeface="Calibri"/>
                <a:cs typeface="Calibri"/>
                <a:sym typeface="Calibri"/>
              </a:rPr>
              <a:t>Handout 11: Data-Driven Decision Making Inforgraphic)</a:t>
            </a:r>
            <a:endParaRPr lang="en-US" sz="2400" dirty="0">
              <a:latin typeface="Calibri"/>
              <a:ea typeface="Calibri"/>
              <a:cs typeface="Calibri"/>
              <a:sym typeface="Calibri"/>
            </a:endParaRPr>
          </a:p>
          <a:p>
            <a:pPr marL="342900" lvl="0" indent="-3429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What insights did you gain from reviewing </a:t>
            </a:r>
            <a:r>
              <a:rPr lang="en-US" sz="2400" b="1">
                <a:latin typeface="Calibri"/>
                <a:ea typeface="Calibri"/>
                <a:cs typeface="Calibri"/>
                <a:sym typeface="Calibri"/>
              </a:rPr>
              <a:t>Handout 11</a:t>
            </a:r>
            <a:r>
              <a:rPr lang="en-US" sz="2400">
                <a:latin typeface="Calibri"/>
                <a:ea typeface="Calibri"/>
                <a:cs typeface="Calibri"/>
                <a:sym typeface="Calibri"/>
              </a:rPr>
              <a:t>?</a:t>
            </a:r>
            <a:endParaRPr lang="en-US" sz="2400" dirty="0"/>
          </a:p>
          <a:p>
            <a:pPr marL="342900" lvl="0" indent="-3429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How can you, as a coach, ensure that the focus remains on instruction and not on issues that are beyond the control of the teacher?</a:t>
            </a:r>
          </a:p>
          <a:p>
            <a:pPr marL="342900" lvl="0" indent="-3429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Any comments or questions about Session 8?</a:t>
            </a:r>
          </a:p>
          <a:p>
            <a:pPr marL="0" lvl="0" indent="0" algn="l" rtl="0">
              <a:lnSpc>
                <a:spcPct val="100000"/>
              </a:lnSpc>
              <a:spcBef>
                <a:spcPts val="0"/>
              </a:spcBef>
              <a:spcAft>
                <a:spcPts val="0"/>
              </a:spcAft>
              <a:buClr>
                <a:schemeClr val="dk1"/>
              </a:buClr>
              <a:buSzPct val="100000"/>
              <a:buNone/>
            </a:pPr>
            <a:endParaRPr lang="en-US" sz="2400" dirty="0">
              <a:latin typeface="Calibri"/>
              <a:ea typeface="Calibri"/>
              <a:cs typeface="Calibri"/>
              <a:sym typeface="Calibri"/>
            </a:endParaRPr>
          </a:p>
          <a:p>
            <a:pPr marL="0" lvl="0" indent="0" algn="l" rtl="0">
              <a:lnSpc>
                <a:spcPct val="100000"/>
              </a:lnSpc>
              <a:spcBef>
                <a:spcPts val="0"/>
              </a:spcBef>
              <a:spcAft>
                <a:spcPts val="0"/>
              </a:spcAft>
              <a:buClr>
                <a:schemeClr val="tx1">
                  <a:lumMod val="50000"/>
                  <a:lumOff val="50000"/>
                </a:schemeClr>
              </a:buClr>
              <a:buSzPct val="100000"/>
              <a:buNone/>
            </a:pPr>
            <a:r>
              <a:rPr lang="en-US" sz="2400" b="1" dirty="0">
                <a:latin typeface="Calibri"/>
                <a:ea typeface="Calibri"/>
                <a:cs typeface="Calibri"/>
                <a:sym typeface="Calibri"/>
              </a:rPr>
              <a:t>Self-Study 2</a:t>
            </a:r>
            <a:r>
              <a:rPr lang="en-US" sz="2400">
                <a:latin typeface="Calibri"/>
                <a:ea typeface="Calibri"/>
                <a:cs typeface="Calibri"/>
                <a:sym typeface="Calibri"/>
              </a:rPr>
              <a:t>: </a:t>
            </a:r>
            <a:r>
              <a:rPr lang="en-US" sz="2400" b="1">
                <a:latin typeface="Calibri"/>
                <a:ea typeface="Calibri"/>
                <a:cs typeface="Calibri"/>
                <a:sym typeface="Calibri"/>
              </a:rPr>
              <a:t>Video Viewing </a:t>
            </a:r>
            <a:r>
              <a:rPr lang="en-US" sz="2400" b="1" dirty="0">
                <a:latin typeface="Calibri"/>
                <a:ea typeface="Calibri"/>
                <a:cs typeface="Calibri"/>
                <a:sym typeface="Calibri"/>
              </a:rPr>
              <a:t>Guide: Grade-Level Data Meeting with Third Grade Teachers</a:t>
            </a:r>
          </a:p>
          <a:p>
            <a:pPr marL="342900" lvl="0" indent="-3429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Share responses to questions about </a:t>
            </a:r>
            <a:r>
              <a:rPr lang="en-US" sz="2400" b="1" dirty="0">
                <a:latin typeface="Calibri"/>
                <a:ea typeface="Calibri"/>
                <a:cs typeface="Calibri"/>
                <a:sym typeface="Calibri"/>
              </a:rPr>
              <a:t>Self-Study 2</a:t>
            </a:r>
            <a:r>
              <a:rPr lang="en-US" sz="2400" dirty="0">
                <a:latin typeface="Calibri"/>
                <a:ea typeface="Calibri"/>
                <a:cs typeface="Calibri"/>
                <a:sym typeface="Calibri"/>
              </a:rPr>
              <a:t>.</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828987" y="1516867"/>
            <a:ext cx="9026310" cy="6776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2400" b="1" i="0" u="none" strike="noStrike" kern="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Review of Module 3, Session 8</a:t>
            </a:r>
            <a:endParaRPr sz="2400" dirty="0">
              <a:latin typeface="Trebuchet MS" panose="020B0603020202020204" pitchFamily="34" charset="0"/>
            </a:endParaRPr>
          </a:p>
        </p:txBody>
      </p:sp>
      <p:pic>
        <p:nvPicPr>
          <p:cNvPr id="2" name="Picture 1">
            <a:extLst>
              <a:ext uri="{FF2B5EF4-FFF2-40B4-BE49-F238E27FC236}">
                <a16:creationId xmlns:a16="http://schemas.microsoft.com/office/drawing/2014/main" id="{F6A9F8B7-77D2-58F2-B43D-8F09F47CCCCF}"/>
              </a:ext>
            </a:extLst>
          </p:cNvPr>
          <p:cNvPicPr>
            <a:picLocks noChangeAspect="1"/>
          </p:cNvPicPr>
          <p:nvPr/>
        </p:nvPicPr>
        <p:blipFill>
          <a:blip r:embed="rId3"/>
          <a:stretch>
            <a:fillRect/>
          </a:stretch>
        </p:blipFill>
        <p:spPr>
          <a:xfrm>
            <a:off x="999584" y="993686"/>
            <a:ext cx="530398" cy="463336"/>
          </a:xfrm>
          <a:prstGeom prst="rect">
            <a:avLst/>
          </a:prstGeom>
        </p:spPr>
      </p:pic>
    </p:spTree>
    <p:extLst>
      <p:ext uri="{BB962C8B-B14F-4D97-AF65-F5344CB8AC3E}">
        <p14:creationId xmlns:p14="http://schemas.microsoft.com/office/powerpoint/2010/main" val="371140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699038" y="883102"/>
            <a:ext cx="9485376" cy="11033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Literacy Coach Domain and Standards: Session 9</a:t>
            </a:r>
            <a:endParaRPr sz="3200" dirty="0">
              <a:latin typeface="Trebuchet MS" panose="020B0603020202020204" pitchFamily="34" charset="0"/>
            </a:endParaRPr>
          </a:p>
        </p:txBody>
      </p:sp>
      <p:sp>
        <p:nvSpPr>
          <p:cNvPr id="2" name="Google Shape;206;p12">
            <a:extLst>
              <a:ext uri="{FF2B5EF4-FFF2-40B4-BE49-F238E27FC236}">
                <a16:creationId xmlns:a16="http://schemas.microsoft.com/office/drawing/2014/main" id="{9774401E-5385-8F79-7515-E0E7CA574DAC}"/>
              </a:ext>
            </a:extLst>
          </p:cNvPr>
          <p:cNvSpPr txBox="1">
            <a:spLocks/>
          </p:cNvSpPr>
          <p:nvPr/>
        </p:nvSpPr>
        <p:spPr>
          <a:xfrm>
            <a:off x="697484" y="2157984"/>
            <a:ext cx="10458026" cy="382828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2400"/>
              <a:buNone/>
            </a:pPr>
            <a:r>
              <a:rPr lang="en-US" sz="2400" b="1" dirty="0">
                <a:latin typeface="Calibri"/>
                <a:ea typeface="Calibri"/>
                <a:cs typeface="Calibri"/>
                <a:sym typeface="Calibri"/>
              </a:rPr>
              <a:t>C.</a:t>
            </a:r>
            <a:r>
              <a:rPr lang="en-US" sz="2400" dirty="0">
                <a:latin typeface="Calibri"/>
                <a:ea typeface="Calibri"/>
                <a:cs typeface="Calibri"/>
                <a:sym typeface="Calibri"/>
              </a:rPr>
              <a:t> Ability to effectively collect and use data on instructional practices to </a:t>
            </a:r>
            <a:r>
              <a:rPr lang="en-US" sz="2400">
                <a:latin typeface="Calibri"/>
                <a:ea typeface="Calibri"/>
                <a:cs typeface="Calibri"/>
                <a:sym typeface="Calibri"/>
              </a:rPr>
              <a:t>inform   </a:t>
            </a:r>
            <a:br>
              <a:rPr lang="en-US" sz="2400">
                <a:latin typeface="Calibri"/>
                <a:ea typeface="Calibri"/>
                <a:cs typeface="Calibri"/>
                <a:sym typeface="Calibri"/>
              </a:rPr>
            </a:br>
            <a:r>
              <a:rPr lang="en-US" sz="2400">
                <a:latin typeface="Calibri"/>
                <a:ea typeface="Calibri"/>
                <a:cs typeface="Calibri"/>
                <a:sym typeface="Calibri"/>
              </a:rPr>
              <a:t>    and implement professional learning opportunities. Coaches will be able to:</a:t>
            </a:r>
            <a:endParaRPr lang="en-US" sz="2400">
              <a:ea typeface="Calibri"/>
              <a:cs typeface="Calibri"/>
            </a:endParaRPr>
          </a:p>
          <a:p>
            <a:pPr marL="0" lvl="0" indent="0" algn="l" rtl="0">
              <a:lnSpc>
                <a:spcPct val="100000"/>
              </a:lnSpc>
              <a:spcBef>
                <a:spcPts val="0"/>
              </a:spcBef>
              <a:spcAft>
                <a:spcPts val="0"/>
              </a:spcAft>
              <a:buSzPts val="2400"/>
              <a:buNone/>
            </a:pPr>
            <a:endParaRPr lang="en-US" sz="2400" dirty="0">
              <a:latin typeface="Calibri"/>
              <a:ea typeface="Calibri"/>
              <a:cs typeface="Calibri"/>
              <a:sym typeface="Calibri"/>
            </a:endParaRPr>
          </a:p>
          <a:p>
            <a:pPr marL="577850" indent="-342900">
              <a:spcBef>
                <a:spcPts val="0"/>
              </a:spcBef>
              <a:buClr>
                <a:schemeClr val="tx1"/>
              </a:buClr>
              <a:buSzPct val="100000"/>
              <a:buFont typeface="+mj-lt"/>
              <a:buAutoNum type="arabicPeriod" startAt="8"/>
            </a:pPr>
            <a:r>
              <a:rPr lang="en-US" sz="2400" dirty="0">
                <a:latin typeface="Calibri"/>
                <a:cs typeface="Calibri"/>
                <a:sym typeface="Calibri"/>
              </a:rPr>
              <a:t>Collaborate with administration, instructional leaders, and teachers to develop a professional learning action plan that is informed by data analysis.</a:t>
            </a:r>
          </a:p>
          <a:p>
            <a:pPr marL="577850" indent="-342900">
              <a:spcBef>
                <a:spcPts val="0"/>
              </a:spcBef>
              <a:buClr>
                <a:schemeClr val="tx1"/>
              </a:buClr>
              <a:buSzPct val="100000"/>
              <a:buFont typeface="+mj-lt"/>
              <a:buAutoNum type="arabicPeriod" startAt="8"/>
            </a:pPr>
            <a:endParaRPr lang="en-US" sz="2400" dirty="0">
              <a:latin typeface="Calibri"/>
              <a:cs typeface="Calibri"/>
              <a:sym typeface="Calibri"/>
            </a:endParaRPr>
          </a:p>
          <a:p>
            <a:pPr marL="577850" indent="-342900">
              <a:spcBef>
                <a:spcPts val="0"/>
              </a:spcBef>
              <a:buClr>
                <a:schemeClr val="tx1"/>
              </a:buClr>
              <a:buSzPct val="100000"/>
              <a:buFont typeface="+mj-lt"/>
              <a:buAutoNum type="arabicPeriod" startAt="8"/>
            </a:pPr>
            <a:r>
              <a:rPr lang="en-US" sz="2400" dirty="0">
                <a:latin typeface="Calibri"/>
                <a:cs typeface="Calibri"/>
                <a:sym typeface="Calibri"/>
              </a:rPr>
              <a:t>Facilitate the implementation of an action plan based on data analysis.</a:t>
            </a:r>
            <a:endParaRPr lang="en-US" sz="2400" dirty="0">
              <a:latin typeface="Calibri"/>
              <a:cs typeface="Calibri"/>
            </a:endParaRPr>
          </a:p>
          <a:p>
            <a:pPr marL="577850" indent="-342900">
              <a:spcBef>
                <a:spcPts val="0"/>
              </a:spcBef>
              <a:buClr>
                <a:schemeClr val="tx1"/>
              </a:buClr>
              <a:buSzPct val="100000"/>
              <a:buFont typeface="+mj-lt"/>
              <a:buAutoNum type="arabicPeriod" startAt="8"/>
            </a:pPr>
            <a:endParaRPr lang="en-US" sz="2400" dirty="0">
              <a:latin typeface="Calibri"/>
              <a:cs typeface="Calibri"/>
              <a:sym typeface="Calibri"/>
            </a:endParaRPr>
          </a:p>
          <a:p>
            <a:pPr marL="577850" indent="-342900">
              <a:spcBef>
                <a:spcPts val="0"/>
              </a:spcBef>
              <a:buClr>
                <a:schemeClr val="tx1"/>
              </a:buClr>
              <a:buSzPct val="100000"/>
              <a:buFont typeface="+mj-lt"/>
              <a:buAutoNum type="arabicPeriod" startAt="8"/>
            </a:pPr>
            <a:r>
              <a:rPr lang="en-US" sz="2400" dirty="0">
                <a:latin typeface="Calibri"/>
                <a:cs typeface="Calibri"/>
                <a:sym typeface="Calibri"/>
              </a:rPr>
              <a:t> Analyze and evaluate school, teacher, and student outcomes to </a:t>
            </a:r>
            <a:r>
              <a:rPr lang="en-US" sz="2400">
                <a:latin typeface="Calibri"/>
                <a:cs typeface="Calibri"/>
                <a:sym typeface="Calibri"/>
              </a:rPr>
              <a:t>determine  </a:t>
            </a:r>
            <a:br>
              <a:rPr lang="en-US" sz="2400">
                <a:latin typeface="Calibri"/>
                <a:cs typeface="Calibri"/>
                <a:sym typeface="Calibri"/>
              </a:rPr>
            </a:br>
            <a:r>
              <a:rPr lang="en-US" sz="2400">
                <a:latin typeface="Calibri"/>
                <a:cs typeface="Calibri"/>
                <a:sym typeface="Calibri"/>
              </a:rPr>
              <a:t> follow-up </a:t>
            </a:r>
            <a:r>
              <a:rPr lang="en-US" sz="2400" dirty="0">
                <a:latin typeface="Calibri"/>
                <a:cs typeface="Calibri"/>
                <a:sym typeface="Calibri"/>
              </a:rPr>
              <a:t>actions.</a:t>
            </a:r>
            <a:endParaRPr lang="en-US" sz="2400" dirty="0">
              <a:latin typeface="Calibri"/>
              <a:ea typeface="Calibri"/>
              <a:cs typeface="Calibri"/>
            </a:endParaRPr>
          </a:p>
        </p:txBody>
      </p:sp>
    </p:spTree>
    <p:extLst>
      <p:ext uri="{BB962C8B-B14F-4D97-AF65-F5344CB8AC3E}">
        <p14:creationId xmlns:p14="http://schemas.microsoft.com/office/powerpoint/2010/main" val="126608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A9D5A-6210-0BE0-7376-D41CC195D56A}"/>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C06D6D7C-B8DD-D059-2431-FF0521A39044}"/>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
        <p:nvSpPr>
          <p:cNvPr id="14" name="Google Shape;336;g10083df9ad4_0_36">
            <a:extLst>
              <a:ext uri="{FF2B5EF4-FFF2-40B4-BE49-F238E27FC236}">
                <a16:creationId xmlns:a16="http://schemas.microsoft.com/office/drawing/2014/main" id="{A723E9FF-6E28-668A-5A95-DA5ABA15BEBF}"/>
              </a:ext>
            </a:extLst>
          </p:cNvPr>
          <p:cNvSpPr txBox="1">
            <a:spLocks noGrp="1"/>
          </p:cNvSpPr>
          <p:nvPr>
            <p:ph type="title" idx="4294967295"/>
          </p:nvPr>
        </p:nvSpPr>
        <p:spPr>
          <a:xfrm>
            <a:off x="633984" y="2072640"/>
            <a:ext cx="10058400" cy="1219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Moving on From Data Analysis and Interpretation to Planning, Implementation, and Evaluation</a:t>
            </a:r>
            <a:endParaRPr sz="3200" dirty="0">
              <a:latin typeface="Trebuchet MS" panose="020B0603020202020204" pitchFamily="34" charset="0"/>
            </a:endParaRPr>
          </a:p>
        </p:txBody>
      </p:sp>
      <p:pic>
        <p:nvPicPr>
          <p:cNvPr id="2" name="Google Shape;415;p21">
            <a:extLst>
              <a:ext uri="{FF2B5EF4-FFF2-40B4-BE49-F238E27FC236}">
                <a16:creationId xmlns:a16="http://schemas.microsoft.com/office/drawing/2014/main" id="{2EDF08D4-692A-028C-FA98-CCDD531A3917}"/>
              </a:ext>
            </a:extLst>
          </p:cNvPr>
          <p:cNvPicPr preferRelativeResize="0"/>
          <p:nvPr/>
        </p:nvPicPr>
        <p:blipFill rotWithShape="1">
          <a:blip r:embed="rId3">
            <a:alphaModFix/>
          </a:blip>
          <a:srcRect/>
          <a:stretch/>
        </p:blipFill>
        <p:spPr>
          <a:xfrm>
            <a:off x="701996" y="1022985"/>
            <a:ext cx="521389" cy="471255"/>
          </a:xfrm>
          <a:prstGeom prst="rect">
            <a:avLst/>
          </a:prstGeom>
          <a:noFill/>
          <a:ln>
            <a:noFill/>
          </a:ln>
        </p:spPr>
      </p:pic>
      <p:sp>
        <p:nvSpPr>
          <p:cNvPr id="4" name="TextBox 3">
            <a:extLst>
              <a:ext uri="{FF2B5EF4-FFF2-40B4-BE49-F238E27FC236}">
                <a16:creationId xmlns:a16="http://schemas.microsoft.com/office/drawing/2014/main" id="{398870C5-C2B7-70D7-7603-35333D5A385A}"/>
              </a:ext>
            </a:extLst>
          </p:cNvPr>
          <p:cNvSpPr txBox="1"/>
          <p:nvPr/>
        </p:nvSpPr>
        <p:spPr>
          <a:xfrm>
            <a:off x="1433835" y="1022985"/>
            <a:ext cx="7607807" cy="52322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Learn and Confirm</a:t>
            </a:r>
            <a:endParaRPr lang="en-US" sz="2800" b="0" i="0" u="none" strike="noStrike" cap="none" dirty="0">
              <a:solidFill>
                <a:srgbClr val="000000"/>
              </a:solidFill>
              <a:latin typeface="Trebuchet MS" panose="020B0603020202020204" pitchFamily="34" charset="0"/>
              <a:ea typeface="Arial"/>
              <a:cs typeface="Arial"/>
              <a:sym typeface="Arial"/>
            </a:endParaRPr>
          </a:p>
        </p:txBody>
      </p:sp>
      <p:pic>
        <p:nvPicPr>
          <p:cNvPr id="5" name="Picture 4">
            <a:extLst>
              <a:ext uri="{FF2B5EF4-FFF2-40B4-BE49-F238E27FC236}">
                <a16:creationId xmlns:a16="http://schemas.microsoft.com/office/drawing/2014/main" id="{BA85ADE2-F8AD-4195-1DCA-6F65C9E32BE0}"/>
              </a:ext>
            </a:extLst>
          </p:cNvPr>
          <p:cNvPicPr>
            <a:picLocks noChangeAspect="1"/>
          </p:cNvPicPr>
          <p:nvPr/>
        </p:nvPicPr>
        <p:blipFill>
          <a:blip r:embed="rId4"/>
          <a:stretch>
            <a:fillRect/>
          </a:stretch>
        </p:blipFill>
        <p:spPr>
          <a:xfrm>
            <a:off x="1719072" y="2720996"/>
            <a:ext cx="8206154" cy="3662239"/>
          </a:xfrm>
          <a:prstGeom prst="rect">
            <a:avLst/>
          </a:prstGeom>
        </p:spPr>
      </p:pic>
    </p:spTree>
    <p:extLst>
      <p:ext uri="{BB962C8B-B14F-4D97-AF65-F5344CB8AC3E}">
        <p14:creationId xmlns:p14="http://schemas.microsoft.com/office/powerpoint/2010/main" val="124851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780288" y="1170433"/>
            <a:ext cx="9558527" cy="70713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ts val="2400"/>
              <a:buNone/>
            </a:pPr>
            <a:r>
              <a:rPr lang="en-US" sz="3200" b="1" dirty="0">
                <a:latin typeface="Calibri"/>
                <a:ea typeface="Calibri"/>
                <a:cs typeface="Calibri"/>
                <a:sym typeface="Calibri"/>
              </a:rPr>
              <a:t>What a Professional Learning Action Plan Is and Isn’t</a:t>
            </a:r>
            <a:endParaRPr lang="en-US" sz="2400" dirty="0">
              <a:latin typeface="Calibri"/>
              <a:ea typeface="Calibri"/>
              <a:cs typeface="Calibri"/>
              <a:sym typeface="Calibri"/>
            </a:endParaRPr>
          </a:p>
        </p:txBody>
      </p:sp>
      <p:sp>
        <p:nvSpPr>
          <p:cNvPr id="4" name="TextBox 3">
            <a:extLst>
              <a:ext uri="{FF2B5EF4-FFF2-40B4-BE49-F238E27FC236}">
                <a16:creationId xmlns:a16="http://schemas.microsoft.com/office/drawing/2014/main" id="{5FF889C0-DD8E-A7F7-E67E-7F480A1E41F7}"/>
              </a:ext>
            </a:extLst>
          </p:cNvPr>
          <p:cNvSpPr txBox="1"/>
          <p:nvPr/>
        </p:nvSpPr>
        <p:spPr>
          <a:xfrm>
            <a:off x="670561" y="2133599"/>
            <a:ext cx="9924286" cy="3970318"/>
          </a:xfrm>
          <a:prstGeom prst="rect">
            <a:avLst/>
          </a:prstGeom>
          <a:noFill/>
        </p:spPr>
        <p:txBody>
          <a:bodyPr wrap="square" lIns="91440" tIns="45720" rIns="91440" bIns="45720" anchor="t">
            <a:spAutoFit/>
          </a:bodyPr>
          <a:lstStyle/>
          <a:p>
            <a:pPr marL="457200" lvl="0" indent="-431800" algn="l" rtl="0">
              <a:lnSpc>
                <a:spcPct val="100000"/>
              </a:lnSpc>
              <a:spcBef>
                <a:spcPts val="0"/>
              </a:spcBef>
              <a:spcAft>
                <a:spcPts val="0"/>
              </a:spcAft>
              <a:buSzPct val="100000"/>
              <a:buChar char="•"/>
            </a:pPr>
            <a:r>
              <a:rPr lang="en-US" sz="2800" dirty="0">
                <a:latin typeface="Calibri"/>
                <a:ea typeface="Calibri"/>
                <a:cs typeface="Calibri"/>
                <a:sym typeface="Calibri"/>
              </a:rPr>
              <a:t>A professional learning action plan is a “set of purposeful, planned actions and the support system necessary to achieve the identified goals. Effective [professional learning] programs are ongoing, coherent, and linked to student achievement.”</a:t>
            </a:r>
            <a:endParaRPr lang="en-US" sz="2800" dirty="0"/>
          </a:p>
          <a:p>
            <a:pPr marL="25400">
              <a:buSzPct val="100000"/>
            </a:pPr>
            <a:endParaRPr lang="en-US" sz="2800" dirty="0">
              <a:latin typeface="Calibri"/>
              <a:ea typeface="Calibri"/>
              <a:cs typeface="Calibri"/>
            </a:endParaRPr>
          </a:p>
          <a:p>
            <a:pPr marL="457200" lvl="0" indent="-431800" algn="l" rtl="0">
              <a:lnSpc>
                <a:spcPct val="100000"/>
              </a:lnSpc>
              <a:spcBef>
                <a:spcPts val="0"/>
              </a:spcBef>
              <a:spcAft>
                <a:spcPts val="0"/>
              </a:spcAft>
              <a:buSzPct val="100000"/>
              <a:buChar char="•"/>
            </a:pPr>
            <a:r>
              <a:rPr lang="en-US" sz="2800" dirty="0">
                <a:latin typeface="Calibri"/>
                <a:ea typeface="Calibri"/>
                <a:cs typeface="Calibri"/>
                <a:sym typeface="Calibri"/>
              </a:rPr>
              <a:t>A professional learning action plan is not a series of events. Events are occasional, episodic, disconnected incidents throughout the school year and do little to produce substantial change.</a:t>
            </a:r>
            <a:endParaRPr lang="en-US" sz="2800" dirty="0"/>
          </a:p>
        </p:txBody>
      </p:sp>
      <p:sp>
        <p:nvSpPr>
          <p:cNvPr id="3" name="TextBox 2">
            <a:extLst>
              <a:ext uri="{FF2B5EF4-FFF2-40B4-BE49-F238E27FC236}">
                <a16:creationId xmlns:a16="http://schemas.microsoft.com/office/drawing/2014/main" id="{B1464D62-A14D-2C03-9555-D029F8F66C34}"/>
              </a:ext>
            </a:extLst>
          </p:cNvPr>
          <p:cNvSpPr txBox="1"/>
          <p:nvPr/>
        </p:nvSpPr>
        <p:spPr>
          <a:xfrm>
            <a:off x="8753854" y="6017370"/>
            <a:ext cx="2133601" cy="369332"/>
          </a:xfrm>
          <a:prstGeom prst="rect">
            <a:avLst/>
          </a:prstGeom>
          <a:noFill/>
        </p:spPr>
        <p:txBody>
          <a:bodyPr wrap="square">
            <a:spAutoFit/>
          </a:bodyPr>
          <a:lstStyle/>
          <a:p>
            <a:r>
              <a:rPr lang="en-US" dirty="0">
                <a:latin typeface="Calibri"/>
                <a:ea typeface="Calibri"/>
                <a:cs typeface="Calibri"/>
                <a:sym typeface="Calibri"/>
              </a:rPr>
              <a:t>(Killion, 2008)</a:t>
            </a:r>
            <a:endParaRPr lang="en-US" dirty="0"/>
          </a:p>
        </p:txBody>
      </p:sp>
    </p:spTree>
    <p:extLst>
      <p:ext uri="{BB962C8B-B14F-4D97-AF65-F5344CB8AC3E}">
        <p14:creationId xmlns:p14="http://schemas.microsoft.com/office/powerpoint/2010/main" val="4113726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A8AF03-AAAF-4753-8CC1-595E186FC51F}">
  <ds:schemaRefs>
    <ds:schemaRef ds:uri="http://schemas.microsoft.com/sharepoint/v3/contenttype/forms"/>
  </ds:schemaRefs>
</ds:datastoreItem>
</file>

<file path=customXml/itemProps2.xml><?xml version="1.0" encoding="utf-8"?>
<ds:datastoreItem xmlns:ds="http://schemas.openxmlformats.org/officeDocument/2006/customXml" ds:itemID="{ADAB6F8E-4D88-45E5-95F6-8B5D07FFDA94}">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496a2341-6b8f-451c-ba40-d2260ea7ac3b"/>
    <ds:schemaRef ds:uri="http://schemas.openxmlformats.org/package/2006/metadata/core-properties"/>
    <ds:schemaRef ds:uri="83eaff22-c69d-47eb-bce9-d86f52f68881"/>
    <ds:schemaRef ds:uri="http://www.w3.org/XML/1998/namespace"/>
  </ds:schemaRefs>
</ds:datastoreItem>
</file>

<file path=customXml/itemProps3.xml><?xml version="1.0" encoding="utf-8"?>
<ds:datastoreItem xmlns:ds="http://schemas.openxmlformats.org/officeDocument/2006/customXml" ds:itemID="{30ED0ACB-1A4B-45D4-B5C8-B564569D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2034</TotalTime>
  <Words>7591</Words>
  <Application>Microsoft Office PowerPoint</Application>
  <PresentationFormat>Widescreen</PresentationFormat>
  <Paragraphs>558</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Trebuchet MS</vt:lpstr>
      <vt:lpstr>Office Theme</vt:lpstr>
      <vt:lpstr>PowerPoint Presentation</vt:lpstr>
      <vt:lpstr>PowerPoint Presentation</vt:lpstr>
      <vt:lpstr>Bridge to Practice Projects for Coaches</vt:lpstr>
      <vt:lpstr>Norms for Our Course</vt:lpstr>
      <vt:lpstr>Goals for Today</vt:lpstr>
      <vt:lpstr>Review of Module 3, Session 8</vt:lpstr>
      <vt:lpstr>Literacy Coach Domain and Standards: Session 9</vt:lpstr>
      <vt:lpstr>Moving on From Data Analysis and Interpretation to Planning, Implementation, and Evaluation</vt:lpstr>
      <vt:lpstr>PowerPoint Presentation</vt:lpstr>
      <vt:lpstr>PowerPoint Presentation</vt:lpstr>
      <vt:lpstr>PowerPoint Presentation</vt:lpstr>
      <vt:lpstr>PowerPoint Presentation</vt:lpstr>
      <vt:lpstr>PowerPoint Presentation</vt:lpstr>
      <vt:lpstr>Steps for Developing a Professional Learning Action Plan</vt:lpstr>
      <vt:lpstr>Steps for Developing a Professional Learning Action Plan</vt:lpstr>
      <vt:lpstr>Steps for Developing a Professional Learning Action Plan</vt:lpstr>
      <vt:lpstr>Steps for Developing a Professional Learning Action Plan</vt:lpstr>
      <vt:lpstr>Steps for Developing a Professional Learning Action Plan</vt:lpstr>
      <vt:lpstr>Steps for Developing a Professional Learning Action Plan</vt:lpstr>
      <vt:lpstr>Steps for Developing a Professional Learning Action Plan</vt:lpstr>
      <vt:lpstr>PowerPoint Presentation</vt:lpstr>
      <vt:lpstr>PowerPoint Presentation</vt:lpstr>
      <vt:lpstr>PowerPoint Presentation</vt:lpstr>
      <vt:lpstr>PowerPoint Presentation</vt:lpstr>
      <vt:lpstr>PowerPoint Presentation</vt:lpstr>
      <vt:lpstr>Steps for Developing a Professional Learning Action Plan</vt:lpstr>
      <vt:lpstr>Steps for Developing a Professional Learning 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127</cp:revision>
  <dcterms:created xsi:type="dcterms:W3CDTF">2023-12-13T15:55:56Z</dcterms:created>
  <dcterms:modified xsi:type="dcterms:W3CDTF">2024-11-12T17:50:15Z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