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416" r:id="rId5"/>
    <p:sldId id="417" r:id="rId6"/>
    <p:sldId id="418" r:id="rId7"/>
    <p:sldId id="419" r:id="rId8"/>
    <p:sldId id="275" r:id="rId9"/>
    <p:sldId id="383" r:id="rId10"/>
    <p:sldId id="384" r:id="rId11"/>
    <p:sldId id="304" r:id="rId12"/>
    <p:sldId id="396" r:id="rId13"/>
    <p:sldId id="334" r:id="rId14"/>
    <p:sldId id="385" r:id="rId15"/>
    <p:sldId id="386" r:id="rId16"/>
    <p:sldId id="387" r:id="rId17"/>
    <p:sldId id="388" r:id="rId18"/>
    <p:sldId id="389" r:id="rId19"/>
    <p:sldId id="390" r:id="rId20"/>
    <p:sldId id="391" r:id="rId21"/>
    <p:sldId id="392" r:id="rId22"/>
    <p:sldId id="284" r:id="rId23"/>
    <p:sldId id="393" r:id="rId24"/>
    <p:sldId id="394" r:id="rId25"/>
    <p:sldId id="357" r:id="rId26"/>
    <p:sldId id="395"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333" r:id="rId47"/>
    <p:sldId id="299"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A333B4-30A6-35E7-CDC0-E5FEB1127E3D}" name="Katrina Notarmaso-Mahoney" initials="KN" userId="S::katrina@excelined.org::543b94d8-a113-4787-a6ad-6203a4f58870" providerId="AD"/>
  <p188:author id="{B242C5BF-98D6-44AA-0145-4AEAB9BB99D9}" name="Sonya Yates" initials="SY" userId="S::sonya@excelined.org::555b4f29-d8dd-44bf-876a-b9d526afb45e" providerId="AD"/>
  <p188:author id="{55A842C4-9099-2C0E-9FA9-0E61D1729E35}" name="Laurie Lee" initials="LL" userId="Laurie Lee" providerId="None"/>
  <p188:author id="{2D766EE5-3A07-15EE-FFE2-4DAE02834998}" name="Kymyona Burk" initials="KB" userId="S::kymyona@excelined.org::347128d6-314b-493c-a7a3-dba4bf3c9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1" autoAdjust="0"/>
    <p:restoredTop sz="73997" autoAdjust="0"/>
  </p:normalViewPr>
  <p:slideViewPr>
    <p:cSldViewPr snapToGrid="0">
      <p:cViewPr varScale="1">
        <p:scale>
          <a:sx n="122" d="100"/>
          <a:sy n="122" d="100"/>
        </p:scale>
        <p:origin x="34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02FC04A1-F7C3-4BAA-9EA5-4A0D10684F27}"/>
    <pc:docChg chg="undo custSel modSld">
      <pc:chgData name="Jacob Vinson" userId="4d9785c4-bc8c-44b8-a745-b1e3ed407221" providerId="ADAL" clId="{02FC04A1-F7C3-4BAA-9EA5-4A0D10684F27}" dt="2024-11-12T16:13:05.140" v="161" actId="14100"/>
      <pc:docMkLst>
        <pc:docMk/>
      </pc:docMkLst>
      <pc:sldChg chg="modSp mod">
        <pc:chgData name="Jacob Vinson" userId="4d9785c4-bc8c-44b8-a745-b1e3ed407221" providerId="ADAL" clId="{02FC04A1-F7C3-4BAA-9EA5-4A0D10684F27}" dt="2024-11-12T16:03:38.150" v="132" actId="113"/>
        <pc:sldMkLst>
          <pc:docMk/>
          <pc:sldMk cId="1266081632" sldId="334"/>
        </pc:sldMkLst>
        <pc:spChg chg="mod">
          <ac:chgData name="Jacob Vinson" userId="4d9785c4-bc8c-44b8-a745-b1e3ed407221" providerId="ADAL" clId="{02FC04A1-F7C3-4BAA-9EA5-4A0D10684F27}" dt="2024-11-12T16:03:38.150" v="132" actId="113"/>
          <ac:spMkLst>
            <pc:docMk/>
            <pc:sldMk cId="1266081632" sldId="334"/>
            <ac:spMk id="2" creationId="{9774401E-5385-8F79-7515-E0E7CA574DAC}"/>
          </ac:spMkLst>
        </pc:spChg>
      </pc:sldChg>
      <pc:sldChg chg="modSp mod">
        <pc:chgData name="Jacob Vinson" userId="4d9785c4-bc8c-44b8-a745-b1e3ed407221" providerId="ADAL" clId="{02FC04A1-F7C3-4BAA-9EA5-4A0D10684F27}" dt="2024-11-12T16:04:24.351" v="135" actId="113"/>
        <pc:sldMkLst>
          <pc:docMk/>
          <pc:sldMk cId="2496004905" sldId="386"/>
        </pc:sldMkLst>
        <pc:spChg chg="mod">
          <ac:chgData name="Jacob Vinson" userId="4d9785c4-bc8c-44b8-a745-b1e3ed407221" providerId="ADAL" clId="{02FC04A1-F7C3-4BAA-9EA5-4A0D10684F27}" dt="2024-11-12T16:04:24.351" v="135" actId="113"/>
          <ac:spMkLst>
            <pc:docMk/>
            <pc:sldMk cId="2496004905" sldId="386"/>
            <ac:spMk id="11" creationId="{6E7BE270-DD36-352D-7651-29E8097F1351}"/>
          </ac:spMkLst>
        </pc:spChg>
        <pc:spChg chg="mod">
          <ac:chgData name="Jacob Vinson" userId="4d9785c4-bc8c-44b8-a745-b1e3ed407221" providerId="ADAL" clId="{02FC04A1-F7C3-4BAA-9EA5-4A0D10684F27}" dt="2024-11-12T16:04:18.058" v="134" actId="20577"/>
          <ac:spMkLst>
            <pc:docMk/>
            <pc:sldMk cId="2496004905" sldId="386"/>
            <ac:spMk id="14" creationId="{BBE3094E-136E-55D9-BA5A-DFA2E8684BBC}"/>
          </ac:spMkLst>
        </pc:spChg>
      </pc:sldChg>
      <pc:sldChg chg="modSp mod">
        <pc:chgData name="Jacob Vinson" userId="4d9785c4-bc8c-44b8-a745-b1e3ed407221" providerId="ADAL" clId="{02FC04A1-F7C3-4BAA-9EA5-4A0D10684F27}" dt="2024-11-12T16:04:46.770" v="136" actId="20577"/>
        <pc:sldMkLst>
          <pc:docMk/>
          <pc:sldMk cId="3262369393" sldId="387"/>
        </pc:sldMkLst>
        <pc:spChg chg="mod">
          <ac:chgData name="Jacob Vinson" userId="4d9785c4-bc8c-44b8-a745-b1e3ed407221" providerId="ADAL" clId="{02FC04A1-F7C3-4BAA-9EA5-4A0D10684F27}" dt="2024-11-12T16:04:46.770" v="136" actId="20577"/>
          <ac:spMkLst>
            <pc:docMk/>
            <pc:sldMk cId="3262369393" sldId="387"/>
            <ac:spMk id="11" creationId="{6E7BE270-DD36-352D-7651-29E8097F1351}"/>
          </ac:spMkLst>
        </pc:spChg>
      </pc:sldChg>
      <pc:sldChg chg="modSp mod">
        <pc:chgData name="Jacob Vinson" userId="4d9785c4-bc8c-44b8-a745-b1e3ed407221" providerId="ADAL" clId="{02FC04A1-F7C3-4BAA-9EA5-4A0D10684F27}" dt="2024-11-12T16:05:15.923" v="138" actId="20577"/>
        <pc:sldMkLst>
          <pc:docMk/>
          <pc:sldMk cId="3669673994" sldId="389"/>
        </pc:sldMkLst>
        <pc:spChg chg="mod">
          <ac:chgData name="Jacob Vinson" userId="4d9785c4-bc8c-44b8-a745-b1e3ed407221" providerId="ADAL" clId="{02FC04A1-F7C3-4BAA-9EA5-4A0D10684F27}" dt="2024-11-12T16:05:15.923" v="138" actId="20577"/>
          <ac:spMkLst>
            <pc:docMk/>
            <pc:sldMk cId="3669673994" sldId="389"/>
            <ac:spMk id="11" creationId="{6E7BE270-DD36-352D-7651-29E8097F1351}"/>
          </ac:spMkLst>
        </pc:spChg>
      </pc:sldChg>
      <pc:sldChg chg="modSp mod">
        <pc:chgData name="Jacob Vinson" userId="4d9785c4-bc8c-44b8-a745-b1e3ed407221" providerId="ADAL" clId="{02FC04A1-F7C3-4BAA-9EA5-4A0D10684F27}" dt="2024-11-12T16:05:46.693" v="142" actId="20577"/>
        <pc:sldMkLst>
          <pc:docMk/>
          <pc:sldMk cId="3155717401" sldId="391"/>
        </pc:sldMkLst>
        <pc:spChg chg="mod">
          <ac:chgData name="Jacob Vinson" userId="4d9785c4-bc8c-44b8-a745-b1e3ed407221" providerId="ADAL" clId="{02FC04A1-F7C3-4BAA-9EA5-4A0D10684F27}" dt="2024-11-12T16:05:46.693" v="142" actId="20577"/>
          <ac:spMkLst>
            <pc:docMk/>
            <pc:sldMk cId="3155717401" sldId="391"/>
            <ac:spMk id="11" creationId="{6E7BE270-DD36-352D-7651-29E8097F1351}"/>
          </ac:spMkLst>
        </pc:spChg>
      </pc:sldChg>
      <pc:sldChg chg="modSp mod">
        <pc:chgData name="Jacob Vinson" userId="4d9785c4-bc8c-44b8-a745-b1e3ed407221" providerId="ADAL" clId="{02FC04A1-F7C3-4BAA-9EA5-4A0D10684F27}" dt="2024-11-12T16:06:36.290" v="145" actId="20577"/>
        <pc:sldMkLst>
          <pc:docMk/>
          <pc:sldMk cId="3356216690" sldId="392"/>
        </pc:sldMkLst>
        <pc:spChg chg="mod">
          <ac:chgData name="Jacob Vinson" userId="4d9785c4-bc8c-44b8-a745-b1e3ed407221" providerId="ADAL" clId="{02FC04A1-F7C3-4BAA-9EA5-4A0D10684F27}" dt="2024-11-12T16:06:36.290" v="145" actId="20577"/>
          <ac:spMkLst>
            <pc:docMk/>
            <pc:sldMk cId="3356216690" sldId="392"/>
            <ac:spMk id="11" creationId="{6E7BE270-DD36-352D-7651-29E8097F1351}"/>
          </ac:spMkLst>
        </pc:spChg>
      </pc:sldChg>
      <pc:sldChg chg="modSp mod">
        <pc:chgData name="Jacob Vinson" userId="4d9785c4-bc8c-44b8-a745-b1e3ed407221" providerId="ADAL" clId="{02FC04A1-F7C3-4BAA-9EA5-4A0D10684F27}" dt="2024-11-12T16:08:51.925" v="154" actId="20577"/>
        <pc:sldMkLst>
          <pc:docMk/>
          <pc:sldMk cId="1535372364" sldId="395"/>
        </pc:sldMkLst>
        <pc:spChg chg="mod">
          <ac:chgData name="Jacob Vinson" userId="4d9785c4-bc8c-44b8-a745-b1e3ed407221" providerId="ADAL" clId="{02FC04A1-F7C3-4BAA-9EA5-4A0D10684F27}" dt="2024-11-12T16:08:51.925" v="154" actId="20577"/>
          <ac:spMkLst>
            <pc:docMk/>
            <pc:sldMk cId="1535372364" sldId="395"/>
            <ac:spMk id="2" creationId="{D08D490C-1736-4140-B8F3-E651DA454069}"/>
          </ac:spMkLst>
        </pc:spChg>
      </pc:sldChg>
      <pc:sldChg chg="modSp mod">
        <pc:chgData name="Jacob Vinson" userId="4d9785c4-bc8c-44b8-a745-b1e3ed407221" providerId="ADAL" clId="{02FC04A1-F7C3-4BAA-9EA5-4A0D10684F27}" dt="2024-11-12T16:03:10.666" v="130" actId="20577"/>
        <pc:sldMkLst>
          <pc:docMk/>
          <pc:sldMk cId="3990821013" sldId="396"/>
        </pc:sldMkLst>
        <pc:spChg chg="mod">
          <ac:chgData name="Jacob Vinson" userId="4d9785c4-bc8c-44b8-a745-b1e3ed407221" providerId="ADAL" clId="{02FC04A1-F7C3-4BAA-9EA5-4A0D10684F27}" dt="2024-11-12T16:03:10.666" v="130" actId="20577"/>
          <ac:spMkLst>
            <pc:docMk/>
            <pc:sldMk cId="3990821013" sldId="396"/>
            <ac:spMk id="11" creationId="{6E7BE270-DD36-352D-7651-29E8097F1351}"/>
          </ac:spMkLst>
        </pc:spChg>
      </pc:sldChg>
      <pc:sldChg chg="modSp mod">
        <pc:chgData name="Jacob Vinson" userId="4d9785c4-bc8c-44b8-a745-b1e3ed407221" providerId="ADAL" clId="{02FC04A1-F7C3-4BAA-9EA5-4A0D10684F27}" dt="2024-11-12T16:10:24.186" v="156" actId="20577"/>
        <pc:sldMkLst>
          <pc:docMk/>
          <pc:sldMk cId="4215078822" sldId="397"/>
        </pc:sldMkLst>
        <pc:spChg chg="mod">
          <ac:chgData name="Jacob Vinson" userId="4d9785c4-bc8c-44b8-a745-b1e3ed407221" providerId="ADAL" clId="{02FC04A1-F7C3-4BAA-9EA5-4A0D10684F27}" dt="2024-11-12T16:10:24.186" v="156" actId="20577"/>
          <ac:spMkLst>
            <pc:docMk/>
            <pc:sldMk cId="4215078822" sldId="397"/>
            <ac:spMk id="2" creationId="{D08D490C-1736-4140-B8F3-E651DA454069}"/>
          </ac:spMkLst>
        </pc:spChg>
      </pc:sldChg>
      <pc:sldChg chg="modSp mod">
        <pc:chgData name="Jacob Vinson" userId="4d9785c4-bc8c-44b8-a745-b1e3ed407221" providerId="ADAL" clId="{02FC04A1-F7C3-4BAA-9EA5-4A0D10684F27}" dt="2024-11-12T16:10:54.880" v="157" actId="20577"/>
        <pc:sldMkLst>
          <pc:docMk/>
          <pc:sldMk cId="1317583135" sldId="398"/>
        </pc:sldMkLst>
        <pc:spChg chg="mod">
          <ac:chgData name="Jacob Vinson" userId="4d9785c4-bc8c-44b8-a745-b1e3ed407221" providerId="ADAL" clId="{02FC04A1-F7C3-4BAA-9EA5-4A0D10684F27}" dt="2024-11-12T16:10:54.880" v="157" actId="20577"/>
          <ac:spMkLst>
            <pc:docMk/>
            <pc:sldMk cId="1317583135" sldId="398"/>
            <ac:spMk id="2" creationId="{D08D490C-1736-4140-B8F3-E651DA454069}"/>
          </ac:spMkLst>
        </pc:spChg>
      </pc:sldChg>
      <pc:sldChg chg="modSp mod">
        <pc:chgData name="Jacob Vinson" userId="4d9785c4-bc8c-44b8-a745-b1e3ed407221" providerId="ADAL" clId="{02FC04A1-F7C3-4BAA-9EA5-4A0D10684F27}" dt="2024-11-12T16:12:18.988" v="160" actId="113"/>
        <pc:sldMkLst>
          <pc:docMk/>
          <pc:sldMk cId="2693838767" sldId="403"/>
        </pc:sldMkLst>
        <pc:spChg chg="mod">
          <ac:chgData name="Jacob Vinson" userId="4d9785c4-bc8c-44b8-a745-b1e3ed407221" providerId="ADAL" clId="{02FC04A1-F7C3-4BAA-9EA5-4A0D10684F27}" dt="2024-11-12T16:12:18.988" v="160" actId="113"/>
          <ac:spMkLst>
            <pc:docMk/>
            <pc:sldMk cId="2693838767" sldId="403"/>
            <ac:spMk id="11" creationId="{6E7BE270-DD36-352D-7651-29E8097F1351}"/>
          </ac:spMkLst>
        </pc:spChg>
      </pc:sldChg>
      <pc:sldChg chg="modSp mod">
        <pc:chgData name="Jacob Vinson" userId="4d9785c4-bc8c-44b8-a745-b1e3ed407221" providerId="ADAL" clId="{02FC04A1-F7C3-4BAA-9EA5-4A0D10684F27}" dt="2024-11-12T16:13:05.140" v="161" actId="14100"/>
        <pc:sldMkLst>
          <pc:docMk/>
          <pc:sldMk cId="2089119730" sldId="407"/>
        </pc:sldMkLst>
        <pc:spChg chg="mod">
          <ac:chgData name="Jacob Vinson" userId="4d9785c4-bc8c-44b8-a745-b1e3ed407221" providerId="ADAL" clId="{02FC04A1-F7C3-4BAA-9EA5-4A0D10684F27}" dt="2024-11-12T16:13:05.140" v="161" actId="14100"/>
          <ac:spMkLst>
            <pc:docMk/>
            <pc:sldMk cId="2089119730" sldId="407"/>
            <ac:spMk id="5" creationId="{F2A598DC-A59A-4439-E6B6-9BF801D6F6C0}"/>
          </ac:spMkLst>
        </pc:spChg>
      </pc:sldChg>
      <pc:sldChg chg="modSp mod">
        <pc:chgData name="Jacob Vinson" userId="4d9785c4-bc8c-44b8-a745-b1e3ed407221" providerId="ADAL" clId="{02FC04A1-F7C3-4BAA-9EA5-4A0D10684F27}" dt="2024-11-12T16:00:17.707" v="1" actId="20577"/>
        <pc:sldMkLst>
          <pc:docMk/>
          <pc:sldMk cId="764071959" sldId="418"/>
        </pc:sldMkLst>
        <pc:graphicFrameChg chg="modGraphic">
          <ac:chgData name="Jacob Vinson" userId="4d9785c4-bc8c-44b8-a745-b1e3ed407221" providerId="ADAL" clId="{02FC04A1-F7C3-4BAA-9EA5-4A0D10684F27}" dt="2024-11-12T16:00:17.707" v="1" actId="20577"/>
          <ac:graphicFrameMkLst>
            <pc:docMk/>
            <pc:sldMk cId="764071959" sldId="418"/>
            <ac:graphicFrameMk id="2" creationId="{5AF1CD50-55AE-C206-3354-BE13C81FF800}"/>
          </ac:graphicFrameMkLst>
        </pc:graphicFrameChg>
      </pc:sldChg>
      <pc:sldChg chg="modSp mod">
        <pc:chgData name="Jacob Vinson" userId="4d9785c4-bc8c-44b8-a745-b1e3ed407221" providerId="ADAL" clId="{02FC04A1-F7C3-4BAA-9EA5-4A0D10684F27}" dt="2024-11-12T16:00:40.031" v="2" actId="20577"/>
        <pc:sldMkLst>
          <pc:docMk/>
          <pc:sldMk cId="4242694147" sldId="419"/>
        </pc:sldMkLst>
        <pc:spChg chg="mod">
          <ac:chgData name="Jacob Vinson" userId="4d9785c4-bc8c-44b8-a745-b1e3ed407221" providerId="ADAL" clId="{02FC04A1-F7C3-4BAA-9EA5-4A0D10684F27}" dt="2024-11-12T16:00:40.031" v="2" actId="20577"/>
          <ac:spMkLst>
            <pc:docMk/>
            <pc:sldMk cId="4242694147" sldId="419"/>
            <ac:spMk id="2" creationId="{0F5D6A51-1884-718A-F6D6-54F874904F57}"/>
          </ac:spMkLst>
        </pc:spChg>
      </pc:sldChg>
    </pc:docChg>
  </pc:docChgLst>
  <pc:docChgLst>
    <pc:chgData name="Kevin Smith" userId="f02b7fb0-fdf1-4cca-a478-0caecbfd7073" providerId="ADAL" clId="{E314FAE2-F9A8-4120-BD0F-527041CDFDC6}"/>
    <pc:docChg chg="modSld">
      <pc:chgData name="Kevin Smith" userId="f02b7fb0-fdf1-4cca-a478-0caecbfd7073" providerId="ADAL" clId="{E314FAE2-F9A8-4120-BD0F-527041CDFDC6}" dt="2024-04-25T14:14:21.656" v="56" actId="20577"/>
      <pc:docMkLst>
        <pc:docMk/>
      </pc:docMkLst>
      <pc:sldChg chg="modSp mod">
        <pc:chgData name="Kevin Smith" userId="f02b7fb0-fdf1-4cca-a478-0caecbfd7073" providerId="ADAL" clId="{E314FAE2-F9A8-4120-BD0F-527041CDFDC6}" dt="2024-04-25T14:14:12.129" v="52" actId="20577"/>
        <pc:sldMkLst>
          <pc:docMk/>
          <pc:sldMk cId="1819802109" sldId="275"/>
        </pc:sldMkLst>
        <pc:spChg chg="mod">
          <ac:chgData name="Kevin Smith" userId="f02b7fb0-fdf1-4cca-a478-0caecbfd7073" providerId="ADAL" clId="{E314FAE2-F9A8-4120-BD0F-527041CDFDC6}" dt="2024-04-25T14:14:12.129" v="52" actId="20577"/>
          <ac:spMkLst>
            <pc:docMk/>
            <pc:sldMk cId="1819802109" sldId="275"/>
            <ac:spMk id="11" creationId="{6E7BE270-DD36-352D-7651-29E8097F1351}"/>
          </ac:spMkLst>
        </pc:spChg>
      </pc:sldChg>
      <pc:sldChg chg="modSp mod modNotesTx">
        <pc:chgData name="Kevin Smith" userId="f02b7fb0-fdf1-4cca-a478-0caecbfd7073" providerId="ADAL" clId="{E314FAE2-F9A8-4120-BD0F-527041CDFDC6}" dt="2024-04-25T14:13:24.738" v="32" actId="20577"/>
        <pc:sldMkLst>
          <pc:docMk/>
          <pc:sldMk cId="3711401692" sldId="304"/>
        </pc:sldMkLst>
        <pc:spChg chg="mod">
          <ac:chgData name="Kevin Smith" userId="f02b7fb0-fdf1-4cca-a478-0caecbfd7073" providerId="ADAL" clId="{E314FAE2-F9A8-4120-BD0F-527041CDFDC6}" dt="2024-04-25T14:13:05.270" v="28" actId="20577"/>
          <ac:spMkLst>
            <pc:docMk/>
            <pc:sldMk cId="3711401692" sldId="304"/>
            <ac:spMk id="11" creationId="{6E7BE270-DD36-352D-7651-29E8097F1351}"/>
          </ac:spMkLst>
        </pc:spChg>
      </pc:sldChg>
      <pc:sldChg chg="modSp mod">
        <pc:chgData name="Kevin Smith" userId="f02b7fb0-fdf1-4cca-a478-0caecbfd7073" providerId="ADAL" clId="{E314FAE2-F9A8-4120-BD0F-527041CDFDC6}" dt="2024-04-25T14:14:21.656" v="56" actId="20577"/>
        <pc:sldMkLst>
          <pc:docMk/>
          <pc:sldMk cId="1310419641" sldId="383"/>
        </pc:sldMkLst>
        <pc:spChg chg="mod">
          <ac:chgData name="Kevin Smith" userId="f02b7fb0-fdf1-4cca-a478-0caecbfd7073" providerId="ADAL" clId="{E314FAE2-F9A8-4120-BD0F-527041CDFDC6}" dt="2024-04-25T14:14:21.656" v="56" actId="20577"/>
          <ac:spMkLst>
            <pc:docMk/>
            <pc:sldMk cId="1310419641" sldId="383"/>
            <ac:spMk id="11" creationId="{6E7BE270-DD36-352D-7651-29E8097F1351}"/>
          </ac:spMkLst>
        </pc:spChg>
      </pc:sldChg>
      <pc:sldChg chg="modSp mod modNotesTx">
        <pc:chgData name="Kevin Smith" userId="f02b7fb0-fdf1-4cca-a478-0caecbfd7073" providerId="ADAL" clId="{E314FAE2-F9A8-4120-BD0F-527041CDFDC6}" dt="2024-04-25T14:13:59.703" v="44" actId="20577"/>
        <pc:sldMkLst>
          <pc:docMk/>
          <pc:sldMk cId="764071959" sldId="418"/>
        </pc:sldMkLst>
        <pc:spChg chg="mod">
          <ac:chgData name="Kevin Smith" userId="f02b7fb0-fdf1-4cca-a478-0caecbfd7073" providerId="ADAL" clId="{E314FAE2-F9A8-4120-BD0F-527041CDFDC6}" dt="2024-04-25T14:13:50.505" v="40" actId="20577"/>
          <ac:spMkLst>
            <pc:docMk/>
            <pc:sldMk cId="764071959" sldId="418"/>
            <ac:spMk id="5" creationId="{4409B59F-4B6A-333C-9247-9D3F67C04C61}"/>
          </ac:spMkLst>
        </pc:spChg>
      </pc:sldChg>
    </pc:docChg>
  </pc:docChgLst>
  <pc:docChgLst>
    <pc:chgData name="Laurie Lee" userId="9f666aa1-e01d-4c43-8589-9b3508f014ba" providerId="ADAL" clId="{EAC62FB4-6BF3-401D-B724-19940B0CECEC}"/>
    <pc:docChg chg="modSld">
      <pc:chgData name="Laurie Lee" userId="9f666aa1-e01d-4c43-8589-9b3508f014ba" providerId="ADAL" clId="{EAC62FB4-6BF3-401D-B724-19940B0CECEC}" dt="2024-04-03T14:36:50.543" v="1" actId="14100"/>
      <pc:docMkLst>
        <pc:docMk/>
      </pc:docMkLst>
      <pc:sldChg chg="modSp mod">
        <pc:chgData name="Laurie Lee" userId="9f666aa1-e01d-4c43-8589-9b3508f014ba" providerId="ADAL" clId="{EAC62FB4-6BF3-401D-B724-19940B0CECEC}" dt="2024-04-03T14:36:50.543" v="1" actId="14100"/>
        <pc:sldMkLst>
          <pc:docMk/>
          <pc:sldMk cId="2709936317" sldId="390"/>
        </pc:sldMkLst>
        <pc:picChg chg="mod">
          <ac:chgData name="Laurie Lee" userId="9f666aa1-e01d-4c43-8589-9b3508f014ba" providerId="ADAL" clId="{EAC62FB4-6BF3-401D-B724-19940B0CECEC}" dt="2024-04-03T14:36:50.543" v="1" actId="14100"/>
          <ac:picMkLst>
            <pc:docMk/>
            <pc:sldMk cId="2709936317" sldId="390"/>
            <ac:picMk id="4" creationId="{F0FE50FD-41B7-DAFB-47D9-EB0A4646109E}"/>
          </ac:picMkLst>
        </pc:picChg>
      </pc:sldChg>
    </pc:docChg>
  </pc:docChgLst>
  <pc:docChgLst>
    <pc:chgData name="Jacob Vinson" userId="4d9785c4-bc8c-44b8-a745-b1e3ed407221" providerId="ADAL" clId="{7E45C86D-3EBC-493C-91BD-C92E43AB5B9E}"/>
    <pc:docChg chg="modSld">
      <pc:chgData name="Jacob Vinson" userId="4d9785c4-bc8c-44b8-a745-b1e3ed407221" providerId="ADAL" clId="{7E45C86D-3EBC-493C-91BD-C92E43AB5B9E}" dt="2024-07-02T17:38:16.709" v="2" actId="255"/>
      <pc:docMkLst>
        <pc:docMk/>
      </pc:docMkLst>
      <pc:sldChg chg="modSp mod">
        <pc:chgData name="Jacob Vinson" userId="4d9785c4-bc8c-44b8-a745-b1e3ed407221" providerId="ADAL" clId="{7E45C86D-3EBC-493C-91BD-C92E43AB5B9E}" dt="2024-07-02T17:38:16.709" v="2" actId="255"/>
        <pc:sldMkLst>
          <pc:docMk/>
          <pc:sldMk cId="4220985895" sldId="417"/>
        </pc:sldMkLst>
        <pc:graphicFrameChg chg="modGraphic">
          <ac:chgData name="Jacob Vinson" userId="4d9785c4-bc8c-44b8-a745-b1e3ed407221" providerId="ADAL" clId="{7E45C86D-3EBC-493C-91BD-C92E43AB5B9E}" dt="2024-07-02T17:38:16.709" v="2" actId="255"/>
          <ac:graphicFrameMkLst>
            <pc:docMk/>
            <pc:sldMk cId="4220985895" sldId="417"/>
            <ac:graphicFrameMk id="7" creationId="{FD13B1F1-01C8-C3C0-EDE8-FD6CBBCC5D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Fundamentals of Literacy Coaching Professional Development Modules – Session 7: Data: Planning and Collecting</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This is the Literacy Coach Domain and the first two standards of the five that will be covered during this session. Note that we will focus on the first part of the second standard in this session and talk about assisting teachers with data analysis in the next session. You will see the remaining three standards on the next slide.</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379637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Here is the Literacy Coach Domain again and the final three standards of the five that will be covered during this session. Although it appears we skipped standard three, know that we will address that standard in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245030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In his book The Impact Cycle, Jim Knight summarizes the overall mission of a coach. The domains and standards in the literacy coach program support this mission. We will focus primarily on the first two bullets in this session.</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297922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This is one way to look at the partnership between coaches and teachers.</a:t>
            </a:r>
            <a:r>
              <a:rPr lang="en-US" dirty="0"/>
              <a:t> You learned a bit about The Impact Cycle – Identify, Learn, Improve - in Session 6. </a:t>
            </a:r>
            <a:r>
              <a:rPr lang="en-US" b="0" dirty="0"/>
              <a:t>This cycle provides the opportunity for coaches and teachers work together to identify the current situation, help the teacher learn practices that might help address any challenges identified in their current context, and assist teachers in incorporating their learning into instructional practice in order to improve student achievement.</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2544846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This</a:t>
            </a:r>
            <a:r>
              <a:rPr lang="en-US" b="1" dirty="0"/>
              <a:t> </a:t>
            </a:r>
            <a:r>
              <a:rPr lang="en-US" dirty="0"/>
              <a:t>graphic in Jim Knight’s book depicts the kind of data that can be gathered in order to get a clear view of reality. The knowledge of what reality looks like is necessary for both identifying an area of focus aligned to goals and to informing the analysis of teaching and learning. Although only one of these is labeled specifically as “observations” the use of videos and data gained from students also can be considered an observation of what is happening in the classroom. Keep in mind that coaches need to decide the desired form of feedback they will provide teacher  - appreciation, coaching, or evaluative - the purpose of the observation, and the type of data that will be gathered during an observation.</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Knight, J. (2018). </a:t>
            </a:r>
            <a:r>
              <a:rPr lang="en-US" sz="1200" b="0" i="1" u="none" strike="noStrike" cap="none" dirty="0">
                <a:solidFill>
                  <a:schemeClr val="dk1"/>
                </a:solidFill>
                <a:latin typeface="Calibri"/>
                <a:ea typeface="Calibri"/>
                <a:cs typeface="Calibri"/>
                <a:sym typeface="Calibri"/>
              </a:rPr>
              <a:t>The impact cycle: What instructional coaches should do to foster powerful improvements in teaching</a:t>
            </a:r>
            <a:r>
              <a:rPr lang="en-US" sz="1200" b="0" i="0" u="none" strike="noStrike" cap="none" dirty="0">
                <a:solidFill>
                  <a:schemeClr val="dk1"/>
                </a:solidFill>
                <a:latin typeface="Calibri"/>
                <a:ea typeface="Calibri"/>
                <a:cs typeface="Calibri"/>
                <a:sym typeface="Calibri"/>
              </a:rPr>
              <a:t>. Corwin press.</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331315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Here are some of the types of tools that can be used to conduct teacher observations. Are there others that you use?</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146742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These are examples of tools that might be helpful to collect data.</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Lee, L. E., Smith, K. G., &amp; Lancashire, H. (2020). Guide and Checklists for a School Leader's Walkthrough during Literacy Instruction in Grades 4-12. REL 2020-018. </a:t>
            </a:r>
            <a:r>
              <a:rPr lang="en-US" sz="1200" b="0" i="1" u="none" strike="noStrike" cap="none" dirty="0">
                <a:solidFill>
                  <a:schemeClr val="dk1"/>
                </a:solidFill>
                <a:latin typeface="Calibri"/>
                <a:ea typeface="Calibri"/>
                <a:cs typeface="Calibri"/>
                <a:sym typeface="Calibri"/>
              </a:rPr>
              <a:t>Regional Educational Laboratory Southeast</a:t>
            </a:r>
            <a:r>
              <a:rPr lang="en-US" sz="1200" b="0" i="0" u="none" strike="noStrike" cap="none" dirty="0">
                <a:solidFill>
                  <a:schemeClr val="dk1"/>
                </a:solidFill>
                <a:latin typeface="Calibri"/>
                <a:ea typeface="Calibri"/>
                <a:cs typeface="Calibri"/>
                <a:sym typeface="Calibri"/>
              </a:rPr>
              <a:t>.</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Knight, J. (2018). </a:t>
            </a:r>
            <a:r>
              <a:rPr lang="en-US" sz="1200" b="0" i="1" u="none" strike="noStrike" cap="none" dirty="0">
                <a:solidFill>
                  <a:schemeClr val="dk1"/>
                </a:solidFill>
                <a:latin typeface="Calibri"/>
                <a:ea typeface="Calibri"/>
                <a:cs typeface="Calibri"/>
                <a:sym typeface="Calibri"/>
              </a:rPr>
              <a:t>The impact cycle: What instructional coaches should do to foster powerful improvements in teaching</a:t>
            </a:r>
            <a:r>
              <a:rPr lang="en-US" sz="1200" b="0" i="0" u="none" strike="noStrike" cap="none" dirty="0">
                <a:solidFill>
                  <a:schemeClr val="dk1"/>
                </a:solidFill>
                <a:latin typeface="Calibri"/>
                <a:ea typeface="Calibri"/>
                <a:cs typeface="Calibri"/>
                <a:sym typeface="Calibri"/>
              </a:rPr>
              <a:t>. Corwin press.</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1754169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15 minutes for this activity. Review the directions on the slide. Use </a:t>
            </a:r>
            <a:r>
              <a:rPr lang="en-US" b="1" dirty="0"/>
              <a:t>Handout 1: Data that May be Collected During Classroom Observations.</a:t>
            </a:r>
            <a:endParaRPr lang="en-US" b="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4231060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Read the scenario on the slide. We will be working from this scenario for the next few activities.</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28457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dirty="0"/>
              <a:t>Please review </a:t>
            </a:r>
            <a:r>
              <a:rPr lang="en-US" b="1" dirty="0"/>
              <a:t>Handout 2: Second Grade Walkthrough</a:t>
            </a:r>
            <a:r>
              <a:rPr lang="en-US" dirty="0"/>
              <a:t>. This is just the second grade vocabulary page of the walkthrough tool as that is the grade level and focus of the teacher’s lesson review that we will view on the video.. We know that you don’t have the benefit of context, so let’s assume the teacher has taught these words prior to this interaction with students.  She’s also conducted a read aloud that contains these words. The teacher has modeled using context clues and using the relationships between words in the read aloud to help address state standards.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We’ll watch the video twice. The first time, just watch and get a sense of what is going on with the teacher and students. The second time, please collect data about this lesson on the vocabulary section of </a:t>
            </a:r>
            <a:r>
              <a:rPr lang="en-US" b="1" dirty="0"/>
              <a:t>Handout 2. </a:t>
            </a:r>
            <a:r>
              <a:rPr lang="en-US" b="0" dirty="0"/>
              <a:t>The handout has a place to reflect what you see the teacher doing (teacher instruction), what you see the students doing (student learning), and the instructional materials that are being used. In addition, you will see at the bottom of the handout a place to document the evidence you see of a literacy rich environment, the classroom arrangement, and classroom management.</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Video retrieved at https://www.youtube.com/watch?app=desktop&amp;v=8R1hy3uHds0 on 1/24/24.</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28917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Fundamentals of Literacy Coaching 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about 20 minutes for the activity that began on the previous slide and concludes on this one.</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SAY</a:t>
            </a:r>
            <a:r>
              <a:rPr lang="en-US" b="0" dirty="0"/>
              <a:t> Now review the data you collected using </a:t>
            </a:r>
            <a:r>
              <a:rPr lang="en-US" b="1" dirty="0"/>
              <a:t>Handout 2: Second Grade Walkthrough</a:t>
            </a:r>
            <a:r>
              <a:rPr lang="en-US" b="0" dirty="0"/>
              <a:t>, and in small groups, talk about the questions on the slide. This type of work helps to identify an area of focus that is related to the goal of the school and thus is a coaching goal for you, and a learning goal for students.  Keep in mind this is only one observation. You will want to use additional data to confirm that you need to work on the area of focus you have identified. This will also help you to think about an action plan that you could develop with this teacher.</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360813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It is important that as you work to get an accurate picture of where instruction and learning are at the school, you use multiple data points. We’ll talk more about reviewing data with teachers in upcoming sessions, but this is a reminder that reviewing data with teachers is one of the most powerful things you can do.</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106561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If your district or school is looking for a progress monitoring tool, the National Center on Intensive Intervention is a good place to start. They review programs and include ratings on the technical rigor of the tools. While you will probably want to gather additional information, this is a very helpful website. In this session, we talk about identifying tools, and in the next session, we’ll talk about analyzing student data. Student data should be used in conjunction with the data you gather about instructional practices to help establish an area of focus and assist teachers in developing an action plan.</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46229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20 minutes for this activity.</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SAY </a:t>
            </a:r>
            <a:r>
              <a:rPr lang="en-US" b="0" dirty="0"/>
              <a:t>You have two data packets – one for each fictional teacher. </a:t>
            </a:r>
            <a:r>
              <a:rPr lang="en-US" b="1" dirty="0"/>
              <a:t>Handouts 3A, B, and C </a:t>
            </a:r>
            <a:r>
              <a:rPr lang="en-US" b="0" dirty="0"/>
              <a:t>are for Ms. Jones and Handouts </a:t>
            </a:r>
            <a:r>
              <a:rPr lang="en-US" b="1" dirty="0"/>
              <a:t>4A, B, and C </a:t>
            </a:r>
            <a:r>
              <a:rPr lang="en-US" b="0" dirty="0"/>
              <a:t>are for Ms. Miller. You will use these handouts for this activity. After you have d</a:t>
            </a:r>
            <a:r>
              <a:rPr lang="en-US" dirty="0"/>
              <a:t>etermined areas of focus, be prepared to share out what you discussed in your small group and how you reached your conclusion.</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i="1" dirty="0"/>
              <a:t>Describe the activity.</a:t>
            </a:r>
            <a:endParaRPr lang="en-US" b="1"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624288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Once we have determined an area of focus related to our goal, we need to help teachers develop an action plan for addressing the area of focus. The action plan could include elements that are listed on the slide and is a plan for learning and improvement. Note that we have multiple goals – as shared in Standard 1. We are now addressing a goal at the teacher level – your goal as a coach will be to help this teacher meet their goal. Take a moment to review</a:t>
            </a:r>
            <a:r>
              <a:rPr lang="en-US" b="1" dirty="0"/>
              <a:t> Handout 5: Coaching Action Plan. </a:t>
            </a:r>
            <a:r>
              <a:rPr lang="en-US" b="0" dirty="0"/>
              <a:t>This template for creating an action plan, has been adapted from one developed by the National Implementation Research Network. There are others you could use, or you could develop your own.</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2892270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20 minutes for this activity.</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Now that you have reviewed the data that you have for each teacher, let’s practice creating an action plan. Get with a partner – one of you will be the coach and the other will be one of the teachers (Ms. Jones or Ms. Miller). Choose one set of teacher data and work together to create an action plan. You’ll have about 10 minutes – then we’ll switch roles.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2346642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have looked at how to collect data and use it to make decisions regarding the types of professional learning opportunities in your school(s). You see on this slide the overall goals for providing professional learning for your teachers. It is very important that we don’t waste time conducting professional development that is not effective. In the next few minutes we’ll talk about evaluating the professional learning opportunities we provide to make sure they are beneficial and effective.</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554796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This quote from Breslow &amp; Bock summarizes the reasoning behind the evaluation of professional learning. Take a moment to read this quote.</a:t>
            </a:r>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Breslow, N., &amp; Bock, G. (2020). A TOOL FOR SCHOOLS AND DISTRICTS.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3405397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 Institute of Education Sciences released a toolkit in 2020 to help schools and districts evaluate professional learning. This toolkit, </a:t>
            </a:r>
            <a:r>
              <a:rPr lang="en-US" b="1" dirty="0"/>
              <a:t>Handout 10, </a:t>
            </a:r>
            <a:r>
              <a:rPr lang="en-US" b="0" dirty="0"/>
              <a:t>may be a good resource for you as you develop professional learning initiatives related to the goals of your school. We will use parts of this toolkit today but know that the entire toolkit is in your Guide.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We are going to talk about the process; however, remember that you would not go through this process for every professional development or coaching session you provide. You would use this process to look at your professional learning opportunities more globally and their relationship to your goals. For instance, using our scenario, if the school goal was to increase the vocabulary of students in the school, you may offer professional learning sessions followed up by individual coaching sessions. Your evaluation would look at all of the support you provide. The information on this slide provides us with some aspects of the professional learning and questions to think about as we think about the evaluation process.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4265018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about five minutes for a short discussion.</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This chart may be found on page 3 of the Handout 10 – Evaluating Professional Learning – A Tool for Schools and Districts. It addresses each of the evaluation levels on the previous slide along with ideas of the types of tools that could be used to gather information about each one, what exactly would be measured, and how the information could be used. At your tables, talk about information you’ve gathered in the past to provide you with feedback on your professional learning activities.</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207636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These are the areas of the evaluation of professional learning that the toolkit addresses. Note that the process begins with your initiative and the design of your professional learning opportunities. We then move to developing a logic model – a plan for delivering the professional learning, crafting strong evaluation questions, developing a plan to collect data related to your questions, and finally making meaning of your data. We will discuss these components briefly, but will spend most of the time on developing a data collection plan. Your self-study activity for this session will involve examining </a:t>
            </a:r>
            <a:r>
              <a:rPr lang="en-US" b="1" dirty="0"/>
              <a:t>Handout 10,</a:t>
            </a:r>
            <a:r>
              <a:rPr lang="en-US" b="0" dirty="0"/>
              <a:t> the Evaluating Professional Learning Toolkit and viewing a webinar about the toolkit; therefore, although we will just provide an overview of the components here, you will be able to spend more time with them on your own. </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4040009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dirty="0"/>
              <a:t>Review the slide – this was mentioned in Session 6.</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 </a:t>
            </a:r>
            <a:r>
              <a:rPr lang="en-US" b="0" dirty="0"/>
              <a:t>We’ve talked about features of professional learning in other sessions – keep in mind these characteristics when you select or design professional learning opportunities for your teachers.</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2875305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Logic models are simply a visual of what the plan looks like for solving a problem – in our case that problem will be related to improving teacher instruction. Logic models can either be very simple, like the one above, or a bit more detailed and complex. The logic model above provides the components of a coaching model and the anticipated outcomes from implementing that model.</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Glover, T. A. (2017). A data-driven coaching model used to promote students’ response to early reading intervention. </a:t>
            </a:r>
            <a:r>
              <a:rPr lang="en-US" sz="1200" b="0" i="1" u="none" strike="noStrike" cap="none" dirty="0">
                <a:solidFill>
                  <a:schemeClr val="dk1"/>
                </a:solidFill>
                <a:latin typeface="Calibri"/>
                <a:ea typeface="Calibri"/>
                <a:cs typeface="Calibri"/>
                <a:sym typeface="Calibri"/>
              </a:rPr>
              <a:t>Theory Into Practice</a:t>
            </a:r>
            <a:r>
              <a:rPr lang="en-US" sz="1200" b="0" i="0" u="none" strike="noStrike" cap="none"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56</a:t>
            </a:r>
            <a:r>
              <a:rPr lang="en-US" sz="1200" b="0" i="0" u="none" strike="noStrike" cap="none" dirty="0">
                <a:solidFill>
                  <a:schemeClr val="dk1"/>
                </a:solidFill>
                <a:latin typeface="Calibri"/>
                <a:ea typeface="Calibri"/>
                <a:cs typeface="Calibri"/>
                <a:sym typeface="Calibri"/>
              </a:rPr>
              <a:t>(1), 13-20.</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199523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Here is an example of a more detailed logic model that may be found on page 7 of Handout 10 – Evaluating Professional Learning – A Tool for Schools and Districts. You see that it include the problem statement – in our case it would be something like “Students in the school do not have the vocabulary knowledge necessary to understand grade-level texts” or something to that effect. You see there is a column for resources that you have that could help with this problem, strategies and activities that you would facilitate – these are your professional learning activities – and outputs, which include the actual tangible results, meaning there will be an anticipated number of teachers attending professional learning sessions and the number you coached in support of the initiative. </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The last three columns are dedicated to what is anticipated to happen as a result. For instance, a short-term outcome may be that teachers increase their knowledge of how to deliver vocabulary instruction, or one step further, that they change their practice to implement that knowledge. A long-term outcome may be that students increase their vocabulary. And finally, the impact might be that students are better able to comprehend grade-level texts, and therefore, increase their knowledge base overall.</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3948490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Once the logic model is developed and you’ve depicted the problem and what you need to do to address it, you can then turn your attention to developing evaluation questions that help provide insight into each of the components of the logic model. Ultimately, you want to know whether outcomes are being met and the impact you hoped to see is happening.</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3507602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As you begin to develop your data collection plan, there are some questions that you need to think about, including those on your screen. It is important that you do your best to ensure that as many stakeholders as possible are included in your data set and that they represent the demographics of the population that participated in the learning initiative.</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2319562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How you collect your data is important to its validity and reliability. The data should be collected in the same way for everyone, and the instrument you use, whether it be a survey, focus group, or interview should measure what you’re looking at.</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36</a:t>
            </a:fld>
            <a:endParaRPr lang="en-US"/>
          </a:p>
        </p:txBody>
      </p:sp>
    </p:spTree>
    <p:extLst>
      <p:ext uri="{BB962C8B-B14F-4D97-AF65-F5344CB8AC3E}">
        <p14:creationId xmlns:p14="http://schemas.microsoft.com/office/powerpoint/2010/main" val="1680692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Be sure to collect all of the data you can. If you don’t have enough participants that provide you with data, then you can’t be sure that your data is representative of what really happened. Therefore, your evaluation may not be accurate.</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37</a:t>
            </a:fld>
            <a:endParaRPr lang="en-US"/>
          </a:p>
        </p:txBody>
      </p:sp>
    </p:spTree>
    <p:extLst>
      <p:ext uri="{BB962C8B-B14F-4D97-AF65-F5344CB8AC3E}">
        <p14:creationId xmlns:p14="http://schemas.microsoft.com/office/powerpoint/2010/main" val="3437260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Allow about 10 minutes for this activity.</a:t>
            </a: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a:t>
            </a:r>
            <a:r>
              <a:rPr lang="en-US" dirty="0"/>
              <a:t> In your small groups, think about a professional learning initiative that each of you is implementing at your school. Talk about the goal of that initiative, the questions you might pose to ascertain the goal is being met, and the kind of data you would need to answer your question(s). On </a:t>
            </a:r>
            <a:r>
              <a:rPr lang="en-US" b="1" dirty="0"/>
              <a:t>Handout 6: Existing Data Sources </a:t>
            </a:r>
            <a:r>
              <a:rPr lang="en-US" dirty="0"/>
              <a:t>– jot down the data you are currently collecting that pertains to your professional learning initiative. It could be student progress monitoring data, teacher observation data, or data from your coaching log. Document how that data is currently being used and then formulate an evaluation question that this data might be used to answer. Share with your group. Talk about other sources of data that might be helpful. Be prepared to share out in our whole group.</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38</a:t>
            </a:fld>
            <a:endParaRPr lang="en-US"/>
          </a:p>
        </p:txBody>
      </p:sp>
    </p:spTree>
    <p:extLst>
      <p:ext uri="{BB962C8B-B14F-4D97-AF65-F5344CB8AC3E}">
        <p14:creationId xmlns:p14="http://schemas.microsoft.com/office/powerpoint/2010/main" val="1183823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a:t>
            </a:r>
            <a:r>
              <a:rPr lang="en-US" dirty="0"/>
              <a:t> Allow about 10 minutes for this activity.</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SAY</a:t>
            </a:r>
            <a:r>
              <a:rPr lang="en-US" dirty="0"/>
              <a:t> There are a number of forms in the Evaluating Professional Learning toolkit that may be helpful to you. Review Handouts 7-9 in your small group and discuss the questions on the slide.</a:t>
            </a:r>
          </a:p>
          <a:p>
            <a:pPr marL="457200" marR="0" lvl="0" indent="-22860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39</a:t>
            </a:fld>
            <a:endParaRPr lang="en-US"/>
          </a:p>
        </p:txBody>
      </p:sp>
    </p:spTree>
    <p:extLst>
      <p:ext uri="{BB962C8B-B14F-4D97-AF65-F5344CB8AC3E}">
        <p14:creationId xmlns:p14="http://schemas.microsoft.com/office/powerpoint/2010/main" val="277001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The standard related to evaluating professional learning in this session is the gathering of data; however, data is of no use unless you analyze that data. Note that in this figure from the Evaluating Professional Learning toolkit, the last step is acting on the data. There is no use in going through the process of collecting and analyzing data unless you use it in some way to change your practice. We’ll talk more about analyzing data in the next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40</a:t>
            </a:fld>
            <a:endParaRPr lang="en-US"/>
          </a:p>
        </p:txBody>
      </p:sp>
    </p:spTree>
    <p:extLst>
      <p:ext uri="{BB962C8B-B14F-4D97-AF65-F5344CB8AC3E}">
        <p14:creationId xmlns:p14="http://schemas.microsoft.com/office/powerpoint/2010/main" val="72469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Since there are several standards to address in this session, we grouped and summarized them here. We began our session by talking about observational data and how we can use it to inform analysis of teaching and learning and to ensure we are focusing on aspects of instruction that are important to our goals. We then moved to collecting data – including student progress monitoring data – to help teachers develop a plan to improve their instruction, and we finished up by talking about what we can do, as coaches, to ensure that the professional development we provide is helpful to our teachers. Do you have any questions we need to discuss before we talk about the self-study activities?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41</a:t>
            </a:fld>
            <a:endParaRPr lang="en-US"/>
          </a:p>
        </p:txBody>
      </p:sp>
    </p:spTree>
    <p:extLst>
      <p:ext uri="{BB962C8B-B14F-4D97-AF65-F5344CB8AC3E}">
        <p14:creationId xmlns:p14="http://schemas.microsoft.com/office/powerpoint/2010/main" val="157066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Review the slide</a:t>
            </a:r>
          </a:p>
          <a:p>
            <a:pPr marL="457200" marR="0" lvl="0" indent="-22860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42</a:t>
            </a:fld>
            <a:endParaRPr lang="en-US"/>
          </a:p>
        </p:txBody>
      </p:sp>
    </p:spTree>
    <p:extLst>
      <p:ext uri="{BB962C8B-B14F-4D97-AF65-F5344CB8AC3E}">
        <p14:creationId xmlns:p14="http://schemas.microsoft.com/office/powerpoint/2010/main" val="39210389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b="0" dirty="0"/>
              <a:t> </a:t>
            </a:r>
            <a:r>
              <a:rPr lang="en-US" dirty="0"/>
              <a:t>As we near the end of today’s session, here are the self-study activities to complete before we meet for Session 8. First, spend some time with </a:t>
            </a:r>
            <a:r>
              <a:rPr lang="en-US" b="1" dirty="0"/>
              <a:t>Handout 10: </a:t>
            </a:r>
            <a:r>
              <a:rPr lang="en-US" b="1" i="0" dirty="0"/>
              <a:t>Evaluating Professional Learning: A Tool for Schools and Districts</a:t>
            </a:r>
            <a:r>
              <a:rPr lang="en-US" dirty="0"/>
              <a:t>. That may help you as you reflect upon the content of today’s session and complete Self-Study 1. </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dirty="0"/>
              <a:t>Then, please view </a:t>
            </a:r>
            <a:r>
              <a:rPr lang="en-US" sz="1200" b="1" i="0" u="none" strike="noStrike" cap="none" dirty="0">
                <a:solidFill>
                  <a:schemeClr val="dk1"/>
                </a:solidFill>
                <a:latin typeface="Calibri"/>
                <a:ea typeface="Calibri"/>
                <a:cs typeface="Calibri"/>
                <a:sym typeface="Calibri"/>
              </a:rPr>
              <a:t>Video 2: Evaluating Professional Learning: Introduction to a Tool for Schools and Districts</a:t>
            </a:r>
            <a:r>
              <a:rPr lang="en-US" sz="1200" b="0" i="0" u="none" strike="noStrike" cap="none" dirty="0">
                <a:solidFill>
                  <a:schemeClr val="dk1"/>
                </a:solidFill>
                <a:latin typeface="Calibri"/>
                <a:ea typeface="Calibri"/>
                <a:cs typeface="Calibri"/>
                <a:sym typeface="Calibri"/>
              </a:rPr>
              <a:t>, which is a webinar (1:08). T</a:t>
            </a:r>
            <a:r>
              <a:rPr lang="en-US" dirty="0"/>
              <a:t>he webinar link is found on Self-Study 2: Webinar Reflection Guide and complete the reflection guide. We’ll debrief at the beginning of Session 8.</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Video </a:t>
            </a:r>
            <a:r>
              <a:rPr lang="en-US"/>
              <a:t>retrieved from </a:t>
            </a:r>
            <a:r>
              <a:rPr lang="en-US" dirty="0"/>
              <a:t>https://www.youtube.com/watch?v=vvh8HZvYtQk&amp;t=</a:t>
            </a:r>
            <a:r>
              <a:rPr lang="en-US"/>
              <a:t>32s on 1/24/24.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43</a:t>
            </a:fld>
            <a:endParaRPr lang="en-US"/>
          </a:p>
        </p:txBody>
      </p:sp>
    </p:spTree>
    <p:extLst>
      <p:ext uri="{BB962C8B-B14F-4D97-AF65-F5344CB8AC3E}">
        <p14:creationId xmlns:p14="http://schemas.microsoft.com/office/powerpoint/2010/main" val="4031234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44</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7!  We look forward to seeing you for Session 8. We’ll begin that session by debriefing on the homework assignments which include an activity sheet that you complete where you will reflect on Session 7 and record any questions that you might have.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45</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b="1" dirty="0">
                <a:solidFill>
                  <a:schemeClr val="dk1"/>
                </a:solidFill>
              </a:rPr>
              <a:t>NOTES </a:t>
            </a:r>
            <a:r>
              <a:rPr lang="en-US" dirty="0"/>
              <a:t>Share and discuss these goals for today’s session (continued from previous slide).</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427772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Since there are several standards to address in this session, we have grouped and summarized them. We begin by talking about observational data and how we can use it to inform analysis of teaching and learning and to ensure we are focusing on aspects of instruction that are important to our goals. We then move to collecting data – including student progress monitoring data – to help teachers develop a plan to improve their instruction, and we finish up by talking about what we can do, as coaches, to ensure that the professional development we provide is helpful to our teachers.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392697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SAY </a:t>
            </a:r>
            <a:r>
              <a:rPr lang="en-US" b="0" dirty="0"/>
              <a:t>Let’s debrief about the Bridge to Practice activity for Module 2 before you submit it. Let’s talk about what went well and the challenges you faced in completing this project.</a:t>
            </a:r>
            <a:endParaRPr lang="en-US" sz="1200" b="0" i="1"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r>
              <a:rPr lang="en-US" dirty="0"/>
              <a:t>Provide an overview of the goal and content for Module 3. </a:t>
            </a:r>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1047378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11/12/2024</a:t>
            </a:fld>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drive/u/0/folders/1-esAR6XNdIrDZmGQzm_Fs6vYW25DR3V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watch?app=desktop&amp;v=8R1hy3uHds0" TargetMode="External"/><Relationship Id="rId5" Type="http://schemas.openxmlformats.org/officeDocument/2006/relationships/hyperlink" Target="https://drive.google.com/file/d/1Oijq4J4llQck91s0k5x3pzrTi_xkkM7p/view?usp=sharing"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harts.intensiveintervention.org/aprogressmonito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youtube.com/watch?v=vvh8HZvYtQk&amp;t=32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18310" y="2589189"/>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3, Session 7</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242253" y="3161980"/>
            <a:ext cx="5815584" cy="757710"/>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Data: Planning and Collecting</a:t>
            </a:r>
          </a:p>
        </p:txBody>
      </p:sp>
    </p:spTree>
    <p:extLst>
      <p:ext uri="{BB962C8B-B14F-4D97-AF65-F5344CB8AC3E}">
        <p14:creationId xmlns:p14="http://schemas.microsoft.com/office/powerpoint/2010/main" val="135477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14506" y="1139953"/>
            <a:ext cx="9424416" cy="110337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7</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633984" y="2243328"/>
            <a:ext cx="10119360" cy="374294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2400" b="1" dirty="0">
                <a:latin typeface="Calibri"/>
                <a:ea typeface="Calibri"/>
                <a:cs typeface="Calibri"/>
                <a:sym typeface="Calibri"/>
              </a:rPr>
              <a:t>C. </a:t>
            </a:r>
            <a:r>
              <a:rPr lang="en-US" sz="2400" dirty="0">
                <a:latin typeface="Calibri"/>
                <a:ea typeface="Calibri"/>
                <a:cs typeface="Calibri"/>
                <a:sym typeface="Calibri"/>
              </a:rPr>
              <a:t>Ability to effectively collect and use data on instructional practices to inform and implement professional learning opportunities. Coaches will be able to:</a:t>
            </a:r>
            <a:endParaRPr lang="en-US" sz="2400" dirty="0"/>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746125" lvl="0" indent="-300038" algn="l" rtl="0">
              <a:lnSpc>
                <a:spcPct val="100000"/>
              </a:lnSpc>
              <a:spcBef>
                <a:spcPts val="0"/>
              </a:spcBef>
              <a:spcAft>
                <a:spcPts val="0"/>
              </a:spcAft>
              <a:buClr>
                <a:schemeClr val="dk1"/>
              </a:buClr>
              <a:buSzPct val="100000"/>
              <a:buFont typeface="+mj-lt"/>
              <a:buAutoNum type="arabicPeriod"/>
            </a:pPr>
            <a:r>
              <a:rPr lang="en-US" sz="2400" dirty="0">
                <a:latin typeface="Calibri"/>
                <a:ea typeface="Calibri"/>
                <a:cs typeface="Calibri"/>
                <a:sym typeface="Calibri"/>
              </a:rPr>
              <a:t> Determine appropriate area of focus based on observational data aligned to goals (e.g., school goals, coaching goals, learning goals, teacher goals).</a:t>
            </a:r>
            <a:endParaRPr lang="en-US" sz="2400" dirty="0"/>
          </a:p>
          <a:p>
            <a:pPr marL="746125" lvl="0" indent="-300038" algn="l" rtl="0">
              <a:lnSpc>
                <a:spcPct val="100000"/>
              </a:lnSpc>
              <a:spcBef>
                <a:spcPts val="0"/>
              </a:spcBef>
              <a:spcAft>
                <a:spcPts val="0"/>
              </a:spcAft>
              <a:buClr>
                <a:schemeClr val="dk1"/>
              </a:buClr>
              <a:buSzPct val="100000"/>
              <a:buFont typeface="+mj-lt"/>
              <a:buAutoNum type="arabicPeriod"/>
            </a:pPr>
            <a:endParaRPr lang="en-US" sz="2400" dirty="0">
              <a:latin typeface="Calibri"/>
              <a:ea typeface="Calibri"/>
              <a:cs typeface="Calibri"/>
              <a:sym typeface="Calibri"/>
            </a:endParaRPr>
          </a:p>
          <a:p>
            <a:pPr marL="746125" lvl="0" indent="-300038" algn="l" rtl="0">
              <a:lnSpc>
                <a:spcPct val="100000"/>
              </a:lnSpc>
              <a:spcBef>
                <a:spcPts val="0"/>
              </a:spcBef>
              <a:spcAft>
                <a:spcPts val="0"/>
              </a:spcAft>
              <a:buClr>
                <a:schemeClr val="dk1"/>
              </a:buClr>
              <a:buSzPct val="100000"/>
              <a:buFont typeface="+mj-lt"/>
              <a:buAutoNum type="arabicPeriod"/>
            </a:pPr>
            <a:r>
              <a:rPr lang="en-US" sz="2400" dirty="0">
                <a:latin typeface="Calibri"/>
                <a:ea typeface="Calibri"/>
                <a:cs typeface="Calibri"/>
                <a:sym typeface="Calibri"/>
              </a:rPr>
              <a:t> Identify and apply appropriate student progress monitoring instruments and assist with data analysis after students are assessed.</a:t>
            </a:r>
          </a:p>
        </p:txBody>
      </p:sp>
    </p:spTree>
    <p:extLst>
      <p:ext uri="{BB962C8B-B14F-4D97-AF65-F5344CB8AC3E}">
        <p14:creationId xmlns:p14="http://schemas.microsoft.com/office/powerpoint/2010/main" val="126608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29154" y="883102"/>
            <a:ext cx="9375648"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Literacy Coach Domain and Standards: Session 7</a:t>
            </a:r>
            <a:endParaRPr sz="3200" dirty="0">
              <a:latin typeface="Trebuchet MS" panose="020B0603020202020204" pitchFamily="34" charset="0"/>
            </a:endParaRPr>
          </a:p>
        </p:txBody>
      </p:sp>
      <p:sp>
        <p:nvSpPr>
          <p:cNvPr id="2" name="Google Shape;206;p12">
            <a:extLst>
              <a:ext uri="{FF2B5EF4-FFF2-40B4-BE49-F238E27FC236}">
                <a16:creationId xmlns:a16="http://schemas.microsoft.com/office/drawing/2014/main" id="{9774401E-5385-8F79-7515-E0E7CA574DAC}"/>
              </a:ext>
            </a:extLst>
          </p:cNvPr>
          <p:cNvSpPr txBox="1">
            <a:spLocks/>
          </p:cNvSpPr>
          <p:nvPr/>
        </p:nvSpPr>
        <p:spPr>
          <a:xfrm>
            <a:off x="633984" y="2243328"/>
            <a:ext cx="10119360" cy="374294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SzPts val="2400"/>
              <a:buNone/>
            </a:pPr>
            <a:r>
              <a:rPr lang="en-US" sz="2400" b="1" dirty="0">
                <a:latin typeface="Calibri"/>
                <a:ea typeface="Calibri"/>
                <a:cs typeface="Calibri"/>
                <a:sym typeface="Calibri"/>
              </a:rPr>
              <a:t>C. </a:t>
            </a:r>
            <a:r>
              <a:rPr lang="en-US" sz="2400" dirty="0">
                <a:latin typeface="Calibri"/>
                <a:ea typeface="Calibri"/>
                <a:cs typeface="Calibri"/>
                <a:sym typeface="Calibri"/>
              </a:rPr>
              <a:t>Ability to effectively collect and use data on instructional practices to inform and implement professional learning opportunities. Coaches will be able to:</a:t>
            </a:r>
            <a:endParaRPr lang="en-US" sz="2400" dirty="0"/>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746125" indent="-285750">
              <a:lnSpc>
                <a:spcPct val="100000"/>
              </a:lnSpc>
              <a:spcBef>
                <a:spcPts val="0"/>
              </a:spcBef>
              <a:buClr>
                <a:schemeClr val="dk1"/>
              </a:buClr>
              <a:buSzPct val="100000"/>
              <a:buFont typeface="+mj-lt"/>
              <a:buAutoNum type="arabicPeriod" startAt="4"/>
            </a:pPr>
            <a:r>
              <a:rPr lang="en-US" sz="2400" dirty="0">
                <a:latin typeface="Calibri"/>
                <a:ea typeface="Calibri"/>
                <a:cs typeface="Calibri"/>
                <a:sym typeface="Calibri"/>
              </a:rPr>
              <a:t>Identify and apply appropriate data collection methods that assist colleagues in developing action plans.</a:t>
            </a:r>
            <a:endParaRPr lang="en-US" sz="2400" dirty="0"/>
          </a:p>
          <a:p>
            <a:pPr marL="746125" lvl="0" indent="-285750" algn="l" rtl="0">
              <a:lnSpc>
                <a:spcPct val="100000"/>
              </a:lnSpc>
              <a:spcBef>
                <a:spcPts val="0"/>
              </a:spcBef>
              <a:spcAft>
                <a:spcPts val="0"/>
              </a:spcAft>
              <a:buClr>
                <a:schemeClr val="dk1"/>
              </a:buClr>
              <a:buSzPct val="100000"/>
              <a:buFont typeface="+mj-lt"/>
              <a:buAutoNum type="arabicPeriod" startAt="4"/>
            </a:pPr>
            <a:r>
              <a:rPr lang="en-US" sz="2400" dirty="0">
                <a:latin typeface="Calibri"/>
                <a:ea typeface="Calibri"/>
                <a:cs typeface="Calibri"/>
                <a:sym typeface="Calibri"/>
              </a:rPr>
              <a:t>Identify and apply appropriate data collection methods that measure </a:t>
            </a:r>
            <a:br>
              <a:rPr lang="en-US" sz="2400" dirty="0">
                <a:latin typeface="Calibri"/>
                <a:ea typeface="Calibri"/>
                <a:cs typeface="Calibri"/>
                <a:sym typeface="Calibri"/>
              </a:rPr>
            </a:br>
            <a:r>
              <a:rPr lang="en-US" sz="2400" dirty="0">
                <a:latin typeface="Calibri"/>
                <a:ea typeface="Calibri"/>
                <a:cs typeface="Calibri"/>
                <a:sym typeface="Calibri"/>
              </a:rPr>
              <a:t>the effectiveness of professional learning.</a:t>
            </a:r>
            <a:endParaRPr lang="en-US" sz="2400" dirty="0"/>
          </a:p>
          <a:p>
            <a:pPr marL="746125" lvl="0" indent="-285750" algn="l" rtl="0">
              <a:lnSpc>
                <a:spcPct val="100000"/>
              </a:lnSpc>
              <a:spcBef>
                <a:spcPts val="0"/>
              </a:spcBef>
              <a:spcAft>
                <a:spcPts val="0"/>
              </a:spcAft>
              <a:buClr>
                <a:schemeClr val="dk1"/>
              </a:buClr>
              <a:buSzPct val="100000"/>
              <a:buFont typeface="+mj-lt"/>
              <a:buAutoNum type="arabicPeriod" startAt="4"/>
            </a:pPr>
            <a:r>
              <a:rPr lang="en-US" sz="2400" dirty="0">
                <a:latin typeface="Calibri"/>
                <a:ea typeface="Calibri"/>
                <a:cs typeface="Calibri"/>
                <a:sym typeface="Calibri"/>
              </a:rPr>
              <a:t>Observe classroom instruction and active student engagement to collect data that informs the analysis of teaching and learning.</a:t>
            </a:r>
          </a:p>
        </p:txBody>
      </p:sp>
    </p:spTree>
    <p:extLst>
      <p:ext uri="{BB962C8B-B14F-4D97-AF65-F5344CB8AC3E}">
        <p14:creationId xmlns:p14="http://schemas.microsoft.com/office/powerpoint/2010/main" val="309639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51966" y="1114525"/>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Learn and Confirm</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207008" y="2938273"/>
            <a:ext cx="10192512" cy="279301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400" dirty="0">
                <a:latin typeface="Calibri"/>
                <a:ea typeface="Calibri"/>
                <a:cs typeface="Calibri"/>
                <a:sym typeface="Calibri"/>
              </a:rPr>
              <a:t>Instructional coaches partner with teachers to:</a:t>
            </a:r>
            <a:endParaRPr lang="en-US" sz="2400" dirty="0"/>
          </a:p>
          <a:p>
            <a:pPr marL="25400" lvl="0" indent="0" algn="l" rtl="0">
              <a:lnSpc>
                <a:spcPct val="100000"/>
              </a:lnSpc>
              <a:spcBef>
                <a:spcPts val="0"/>
              </a:spcBef>
              <a:spcAft>
                <a:spcPts val="0"/>
              </a:spcAft>
              <a:buSzPts val="3200"/>
              <a:buNone/>
            </a:pPr>
            <a:endParaRPr lang="en-US" sz="2400" dirty="0">
              <a:latin typeface="Calibri"/>
              <a:ea typeface="Calibri"/>
              <a:cs typeface="Calibri"/>
              <a:sym typeface="Calibri"/>
            </a:endParaRPr>
          </a:p>
          <a:p>
            <a:pPr marL="457200" lvl="0" indent="-431800" algn="l" rtl="0">
              <a:lnSpc>
                <a:spcPct val="100000"/>
              </a:lnSpc>
              <a:spcBef>
                <a:spcPts val="0"/>
              </a:spcBef>
              <a:spcAft>
                <a:spcPts val="0"/>
              </a:spcAft>
              <a:buClr>
                <a:schemeClr val="tx1">
                  <a:lumMod val="50000"/>
                  <a:lumOff val="50000"/>
                </a:schemeClr>
              </a:buClr>
              <a:buSzPct val="100000"/>
              <a:buFont typeface="Arial"/>
              <a:buChar char="•"/>
            </a:pPr>
            <a:r>
              <a:rPr lang="en-US" sz="2400" dirty="0">
                <a:latin typeface="Calibri"/>
                <a:ea typeface="Calibri"/>
                <a:cs typeface="Calibri"/>
                <a:sym typeface="Calibri"/>
              </a:rPr>
              <a:t>Analyze current reality</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Font typeface="Arial"/>
              <a:buChar char="•"/>
            </a:pPr>
            <a:r>
              <a:rPr lang="en-US" sz="2400" dirty="0">
                <a:latin typeface="Calibri"/>
                <a:ea typeface="Calibri"/>
                <a:cs typeface="Calibri"/>
                <a:sym typeface="Calibri"/>
              </a:rPr>
              <a:t>Set goals</a:t>
            </a:r>
          </a:p>
          <a:p>
            <a:pPr marL="457200" lvl="0" indent="-431800" algn="l" rtl="0">
              <a:lnSpc>
                <a:spcPct val="100000"/>
              </a:lnSpc>
              <a:spcBef>
                <a:spcPts val="0"/>
              </a:spcBef>
              <a:spcAft>
                <a:spcPts val="0"/>
              </a:spcAft>
              <a:buClr>
                <a:schemeClr val="tx1">
                  <a:lumMod val="50000"/>
                  <a:lumOff val="50000"/>
                </a:schemeClr>
              </a:buClr>
              <a:buSzPct val="100000"/>
              <a:buFont typeface="Arial"/>
              <a:buChar char="•"/>
            </a:pPr>
            <a:r>
              <a:rPr lang="en-US" sz="2400" dirty="0">
                <a:latin typeface="Calibri"/>
                <a:ea typeface="Calibri"/>
                <a:cs typeface="Calibri"/>
                <a:sym typeface="Calibri"/>
              </a:rPr>
              <a:t>Identify and explain teaching strategies to meet goals</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Font typeface="Arial"/>
              <a:buChar char="•"/>
            </a:pPr>
            <a:r>
              <a:rPr lang="en-US" sz="2400" dirty="0">
                <a:latin typeface="Calibri"/>
                <a:ea typeface="Calibri"/>
                <a:cs typeface="Calibri"/>
                <a:sym typeface="Calibri"/>
              </a:rPr>
              <a:t>Provide support until goals are met</a:t>
            </a:r>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059095" y="1400471"/>
            <a:ext cx="9068367" cy="188976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Calibri"/>
                <a:ea typeface="Calibri"/>
                <a:cs typeface="Calibri"/>
                <a:sym typeface="Calibri"/>
              </a:rPr>
              <a:t>Collecting </a:t>
            </a:r>
            <a:r>
              <a:rPr lang="en-US" sz="3200" b="1">
                <a:latin typeface="Calibri"/>
                <a:ea typeface="Calibri"/>
                <a:cs typeface="Calibri"/>
                <a:sym typeface="Calibri"/>
              </a:rPr>
              <a:t>Data Is </a:t>
            </a:r>
            <a:r>
              <a:rPr lang="en-US" sz="3200" b="1" dirty="0">
                <a:latin typeface="Calibri"/>
                <a:ea typeface="Calibri"/>
                <a:cs typeface="Calibri"/>
                <a:sym typeface="Calibri"/>
              </a:rPr>
              <a:t>Critical to </a:t>
            </a:r>
            <a:r>
              <a:rPr lang="en-US" sz="3200" b="1">
                <a:latin typeface="Calibri"/>
                <a:ea typeface="Calibri"/>
                <a:cs typeface="Calibri"/>
                <a:sym typeface="Calibri"/>
              </a:rPr>
              <a:t>the Coach-Teacher </a:t>
            </a:r>
            <a:r>
              <a:rPr lang="en-US" sz="3200" b="1" dirty="0">
                <a:latin typeface="Calibri"/>
                <a:ea typeface="Calibri"/>
                <a:cs typeface="Calibri"/>
                <a:sym typeface="Calibri"/>
              </a:rPr>
              <a:t>Partnership</a:t>
            </a:r>
            <a:endParaRPr sz="3200" dirty="0">
              <a:latin typeface="Trebuchet MS" panose="020B0603020202020204" pitchFamily="34" charset="0"/>
            </a:endParaRPr>
          </a:p>
        </p:txBody>
      </p:sp>
      <p:pic>
        <p:nvPicPr>
          <p:cNvPr id="2" name="Picture 1">
            <a:extLst>
              <a:ext uri="{FF2B5EF4-FFF2-40B4-BE49-F238E27FC236}">
                <a16:creationId xmlns:a16="http://schemas.microsoft.com/office/drawing/2014/main" id="{0404CBD5-6760-0703-F31A-81EB4FBC611E}"/>
              </a:ext>
            </a:extLst>
          </p:cNvPr>
          <p:cNvPicPr>
            <a:picLocks noChangeAspect="1"/>
          </p:cNvPicPr>
          <p:nvPr/>
        </p:nvPicPr>
        <p:blipFill>
          <a:blip r:embed="rId3"/>
          <a:stretch>
            <a:fillRect/>
          </a:stretch>
        </p:blipFill>
        <p:spPr>
          <a:xfrm>
            <a:off x="1207008" y="1183512"/>
            <a:ext cx="518205" cy="469433"/>
          </a:xfrm>
          <a:prstGeom prst="rect">
            <a:avLst/>
          </a:prstGeom>
        </p:spPr>
      </p:pic>
    </p:spTree>
    <p:extLst>
      <p:ext uri="{BB962C8B-B14F-4D97-AF65-F5344CB8AC3E}">
        <p14:creationId xmlns:p14="http://schemas.microsoft.com/office/powerpoint/2010/main" val="249600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353568" y="1426464"/>
            <a:ext cx="6047232" cy="430481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The Impact Cycle involves 1) identifying a current reality, </a:t>
            </a:r>
            <a:r>
              <a:rPr lang="en-US" sz="2400" b="0" i="0" u="none" strike="noStrike" cap="none">
                <a:solidFill>
                  <a:srgbClr val="000000"/>
                </a:solidFill>
                <a:latin typeface="Calibri"/>
                <a:ea typeface="Calibri"/>
                <a:cs typeface="Calibri"/>
                <a:sym typeface="Calibri"/>
              </a:rPr>
              <a:t>setting goals, </a:t>
            </a:r>
            <a:r>
              <a:rPr lang="en-US" sz="2400" b="0" i="0" u="none" strike="noStrike" cap="none" dirty="0">
                <a:solidFill>
                  <a:srgbClr val="000000"/>
                </a:solidFill>
                <a:latin typeface="Calibri"/>
                <a:ea typeface="Calibri"/>
                <a:cs typeface="Calibri"/>
                <a:sym typeface="Calibri"/>
              </a:rPr>
              <a:t>and identifying practices to change that reality, 2) providing teachers with the opportunity to learn by providing them with teaching practices, modeling, co-teaching, etc., and 3) improving what happens when teachers implement what they have learned in their classroom. This session will focus on the first step – </a:t>
            </a:r>
            <a:r>
              <a:rPr lang="en-US" sz="2400" b="1" i="0" u="none" strike="noStrike" cap="none" dirty="0">
                <a:solidFill>
                  <a:srgbClr val="000000"/>
                </a:solidFill>
                <a:latin typeface="Calibri"/>
                <a:ea typeface="Calibri"/>
                <a:cs typeface="Calibri"/>
                <a:sym typeface="Calibri"/>
              </a:rPr>
              <a:t>identifying</a:t>
            </a:r>
            <a:r>
              <a:rPr lang="en-US" sz="2400" i="0" u="none" strike="noStrike" cap="none" dirty="0">
                <a:solidFill>
                  <a:srgbClr val="000000"/>
                </a:solidFill>
                <a:latin typeface="Calibri"/>
                <a:ea typeface="Calibri"/>
                <a:cs typeface="Calibri"/>
                <a:sym typeface="Calibri"/>
              </a:rPr>
              <a:t>.</a:t>
            </a:r>
            <a:endParaRPr lang="en-US" sz="1200" dirty="0"/>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4" name="TextBox 3">
            <a:extLst>
              <a:ext uri="{FF2B5EF4-FFF2-40B4-BE49-F238E27FC236}">
                <a16:creationId xmlns:a16="http://schemas.microsoft.com/office/drawing/2014/main" id="{93223BD8-5238-1995-5089-B6568225CB3F}"/>
              </a:ext>
            </a:extLst>
          </p:cNvPr>
          <p:cNvSpPr txBox="1"/>
          <p:nvPr/>
        </p:nvSpPr>
        <p:spPr>
          <a:xfrm>
            <a:off x="7144512" y="1133856"/>
            <a:ext cx="4255008" cy="584775"/>
          </a:xfrm>
          <a:prstGeom prst="rect">
            <a:avLst/>
          </a:prstGeom>
          <a:noFill/>
        </p:spPr>
        <p:txBody>
          <a:bodyPr wrap="square">
            <a:spAutoFit/>
          </a:bodyPr>
          <a:lstStyle/>
          <a:p>
            <a:pPr marL="0" marR="0" lvl="0" indent="0" algn="l" rtl="0">
              <a:lnSpc>
                <a:spcPct val="100000"/>
              </a:lnSpc>
              <a:spcBef>
                <a:spcPts val="0"/>
              </a:spcBef>
              <a:spcAft>
                <a:spcPts val="0"/>
              </a:spcAft>
              <a:buNone/>
            </a:pPr>
            <a:r>
              <a:rPr lang="en-US" sz="3200" b="1" i="0" u="none" strike="noStrike" cap="none" dirty="0">
                <a:solidFill>
                  <a:srgbClr val="000000"/>
                </a:solidFill>
                <a:latin typeface="Arial"/>
                <a:ea typeface="Arial"/>
                <a:cs typeface="Arial"/>
                <a:sym typeface="Arial"/>
              </a:rPr>
              <a:t>The Impact Cycle</a:t>
            </a:r>
            <a:endParaRPr lang="en-US" sz="3200" dirty="0"/>
          </a:p>
        </p:txBody>
      </p:sp>
      <p:sp>
        <p:nvSpPr>
          <p:cNvPr id="8" name="TextBox 7">
            <a:extLst>
              <a:ext uri="{FF2B5EF4-FFF2-40B4-BE49-F238E27FC236}">
                <a16:creationId xmlns:a16="http://schemas.microsoft.com/office/drawing/2014/main" id="{F8A5C5D2-EEE6-A54C-2A64-C9A2B98D6B33}"/>
              </a:ext>
            </a:extLst>
          </p:cNvPr>
          <p:cNvSpPr txBox="1"/>
          <p:nvPr/>
        </p:nvSpPr>
        <p:spPr>
          <a:xfrm>
            <a:off x="8363712" y="5925312"/>
            <a:ext cx="2267712" cy="369332"/>
          </a:xfrm>
          <a:prstGeom prst="rect">
            <a:avLst/>
          </a:prstGeom>
          <a:noFill/>
        </p:spPr>
        <p:txBody>
          <a:bodyPr wrap="square">
            <a:spAutoFit/>
          </a:bodyPr>
          <a:lstStyle/>
          <a:p>
            <a:pPr marL="25400" lvl="0" algn="r">
              <a:buSzPts val="3200"/>
            </a:pPr>
            <a:r>
              <a:rPr lang="en-US" dirty="0">
                <a:latin typeface="Calibri"/>
                <a:ea typeface="Calibri"/>
                <a:cs typeface="Calibri"/>
                <a:sym typeface="Calibri"/>
              </a:rPr>
              <a:t>(Knight, 2018, p. 33)</a:t>
            </a:r>
            <a:endParaRPr lang="en-US" dirty="0"/>
          </a:p>
        </p:txBody>
      </p:sp>
      <p:pic>
        <p:nvPicPr>
          <p:cNvPr id="12" name="Picture 11">
            <a:extLst>
              <a:ext uri="{FF2B5EF4-FFF2-40B4-BE49-F238E27FC236}">
                <a16:creationId xmlns:a16="http://schemas.microsoft.com/office/drawing/2014/main" id="{14678FE2-976A-13BA-976D-4437890CC7E3}"/>
              </a:ext>
            </a:extLst>
          </p:cNvPr>
          <p:cNvPicPr>
            <a:picLocks noChangeAspect="1"/>
          </p:cNvPicPr>
          <p:nvPr/>
        </p:nvPicPr>
        <p:blipFill>
          <a:blip r:embed="rId3"/>
          <a:stretch>
            <a:fillRect/>
          </a:stretch>
        </p:blipFill>
        <p:spPr>
          <a:xfrm>
            <a:off x="6864096" y="1935329"/>
            <a:ext cx="4462272" cy="3573373"/>
          </a:xfrm>
          <a:prstGeom prst="rect">
            <a:avLst/>
          </a:prstGeom>
        </p:spPr>
      </p:pic>
    </p:spTree>
    <p:extLst>
      <p:ext uri="{BB962C8B-B14F-4D97-AF65-F5344CB8AC3E}">
        <p14:creationId xmlns:p14="http://schemas.microsoft.com/office/powerpoint/2010/main" val="326236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390144" y="1597152"/>
            <a:ext cx="3779520" cy="413413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3200" b="0" i="0" u="none" strike="noStrike" cap="none" dirty="0">
                <a:solidFill>
                  <a:srgbClr val="000000"/>
                </a:solidFill>
                <a:latin typeface="Calibri"/>
                <a:ea typeface="Calibri"/>
                <a:cs typeface="Calibri"/>
                <a:sym typeface="Calibri"/>
              </a:rPr>
              <a:t>Identifying a clear picture of reality involves data collection.</a:t>
            </a:r>
            <a:endParaRPr lang="en-US" sz="3200" dirty="0"/>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8" name="TextBox 7">
            <a:extLst>
              <a:ext uri="{FF2B5EF4-FFF2-40B4-BE49-F238E27FC236}">
                <a16:creationId xmlns:a16="http://schemas.microsoft.com/office/drawing/2014/main" id="{F8A5C5D2-EEE6-A54C-2A64-C9A2B98D6B33}"/>
              </a:ext>
            </a:extLst>
          </p:cNvPr>
          <p:cNvSpPr txBox="1"/>
          <p:nvPr/>
        </p:nvSpPr>
        <p:spPr>
          <a:xfrm>
            <a:off x="999744" y="5925312"/>
            <a:ext cx="2133600" cy="369332"/>
          </a:xfrm>
          <a:prstGeom prst="rect">
            <a:avLst/>
          </a:prstGeom>
          <a:noFill/>
        </p:spPr>
        <p:txBody>
          <a:bodyPr wrap="square">
            <a:spAutoFit/>
          </a:bodyPr>
          <a:lstStyle/>
          <a:p>
            <a:pPr marL="25400" lvl="0" algn="r">
              <a:buSzPts val="3200"/>
            </a:pPr>
            <a:r>
              <a:rPr lang="en-US" dirty="0">
                <a:latin typeface="Calibri"/>
                <a:ea typeface="Calibri"/>
                <a:cs typeface="Calibri"/>
                <a:sym typeface="Calibri"/>
              </a:rPr>
              <a:t>(Knight, 2018, p. 48)</a:t>
            </a:r>
            <a:endParaRPr lang="en-US" dirty="0"/>
          </a:p>
        </p:txBody>
      </p:sp>
      <p:pic>
        <p:nvPicPr>
          <p:cNvPr id="2" name="Picture 1">
            <a:extLst>
              <a:ext uri="{FF2B5EF4-FFF2-40B4-BE49-F238E27FC236}">
                <a16:creationId xmlns:a16="http://schemas.microsoft.com/office/drawing/2014/main" id="{1554D85F-4E04-1DDF-154F-8F9B6248ED71}"/>
              </a:ext>
            </a:extLst>
          </p:cNvPr>
          <p:cNvPicPr>
            <a:picLocks noChangeAspect="1"/>
          </p:cNvPicPr>
          <p:nvPr/>
        </p:nvPicPr>
        <p:blipFill>
          <a:blip r:embed="rId3"/>
          <a:stretch>
            <a:fillRect/>
          </a:stretch>
        </p:blipFill>
        <p:spPr>
          <a:xfrm>
            <a:off x="5022869" y="847196"/>
            <a:ext cx="6169387" cy="5063479"/>
          </a:xfrm>
          <a:prstGeom prst="rect">
            <a:avLst/>
          </a:prstGeom>
        </p:spPr>
      </p:pic>
    </p:spTree>
    <p:extLst>
      <p:ext uri="{BB962C8B-B14F-4D97-AF65-F5344CB8AC3E}">
        <p14:creationId xmlns:p14="http://schemas.microsoft.com/office/powerpoint/2010/main" val="406972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207008" y="1126717"/>
            <a:ext cx="898961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Conducting Observations and Using the Data</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207008" y="2060448"/>
            <a:ext cx="10192512" cy="38648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Tools for </a:t>
            </a:r>
            <a:r>
              <a:rPr lang="en-US" sz="2800">
                <a:latin typeface="Calibri"/>
                <a:ea typeface="Calibri"/>
                <a:cs typeface="Calibri"/>
                <a:sym typeface="Calibri"/>
              </a:rPr>
              <a:t>collecting data:</a:t>
            </a:r>
            <a:endParaRPr lang="en-US" sz="2800" dirty="0">
              <a:latin typeface="Calibri"/>
              <a:ea typeface="Calibri"/>
              <a:cs typeface="Calibri"/>
              <a:sym typeface="Calibri"/>
            </a:endParaRPr>
          </a:p>
          <a:p>
            <a:pPr marL="25400" lvl="0" indent="0" algn="l" rtl="0">
              <a:lnSpc>
                <a:spcPct val="100000"/>
              </a:lnSpc>
              <a:spcBef>
                <a:spcPts val="0"/>
              </a:spcBef>
              <a:spcAft>
                <a:spcPts val="0"/>
              </a:spcAft>
              <a:buSzPts val="3200"/>
              <a:buNone/>
            </a:pPr>
            <a:endParaRPr lang="en-US" sz="1800" dirty="0">
              <a:latin typeface="Calibri"/>
              <a:ea typeface="Calibri"/>
              <a:cs typeface="Calibri"/>
              <a:sym typeface="Calibri"/>
            </a:endParaRPr>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Needs Assessments</a:t>
            </a:r>
            <a:endParaRPr lang="en-US"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Checklists</a:t>
            </a:r>
            <a:endParaRPr lang="en-US"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a:latin typeface="Calibri"/>
                <a:ea typeface="Calibri"/>
                <a:cs typeface="Calibri"/>
                <a:sym typeface="Calibri"/>
              </a:rPr>
              <a:t>Walkthrough Tools</a:t>
            </a:r>
            <a:endParaRPr lang="en-US"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Seating Charts</a:t>
            </a:r>
            <a:endParaRPr lang="en-US"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Templates/Charts</a:t>
            </a:r>
            <a:endParaRPr lang="en-US"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Videos</a:t>
            </a:r>
            <a:endParaRPr lang="en-US" dirty="0"/>
          </a:p>
          <a:p>
            <a:pPr marL="342900" lvl="0" indent="-342900" algn="l" rtl="0">
              <a:lnSpc>
                <a:spcPct val="100000"/>
              </a:lnSpc>
              <a:spcBef>
                <a:spcPts val="0"/>
              </a:spcBef>
              <a:spcAft>
                <a:spcPts val="0"/>
              </a:spcAft>
              <a:buClr>
                <a:srgbClr val="7F7F7F"/>
              </a:buClr>
              <a:buSzPts val="1800"/>
              <a:buChar char="•"/>
            </a:pPr>
            <a:endParaRPr lang="en-US" sz="2200" dirty="0"/>
          </a:p>
        </p:txBody>
      </p:sp>
    </p:spTree>
    <p:extLst>
      <p:ext uri="{BB962C8B-B14F-4D97-AF65-F5344CB8AC3E}">
        <p14:creationId xmlns:p14="http://schemas.microsoft.com/office/powerpoint/2010/main" val="366967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522618" y="724395"/>
            <a:ext cx="899161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Examples of Data Collection Tools</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522618" y="1228036"/>
            <a:ext cx="10448544" cy="459697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800" b="1" dirty="0">
                <a:latin typeface="Calibri"/>
                <a:ea typeface="Calibri"/>
                <a:cs typeface="Calibri"/>
                <a:sym typeface="Calibri"/>
              </a:rPr>
              <a:t>Walkthrough Tool</a:t>
            </a:r>
          </a:p>
        </p:txBody>
      </p:sp>
      <p:pic>
        <p:nvPicPr>
          <p:cNvPr id="4" name="Picture 3">
            <a:extLst>
              <a:ext uri="{FF2B5EF4-FFF2-40B4-BE49-F238E27FC236}">
                <a16:creationId xmlns:a16="http://schemas.microsoft.com/office/drawing/2014/main" id="{F0FE50FD-41B7-DAFB-47D9-EB0A4646109E}"/>
              </a:ext>
            </a:extLst>
          </p:cNvPr>
          <p:cNvPicPr>
            <a:picLocks noChangeAspect="1"/>
          </p:cNvPicPr>
          <p:nvPr/>
        </p:nvPicPr>
        <p:blipFill>
          <a:blip r:embed="rId3"/>
          <a:stretch>
            <a:fillRect/>
          </a:stretch>
        </p:blipFill>
        <p:spPr>
          <a:xfrm>
            <a:off x="427511" y="1786907"/>
            <a:ext cx="7707085" cy="3773779"/>
          </a:xfrm>
          <a:prstGeom prst="rect">
            <a:avLst/>
          </a:prstGeom>
        </p:spPr>
      </p:pic>
      <p:pic>
        <p:nvPicPr>
          <p:cNvPr id="5" name="Picture 4">
            <a:extLst>
              <a:ext uri="{FF2B5EF4-FFF2-40B4-BE49-F238E27FC236}">
                <a16:creationId xmlns:a16="http://schemas.microsoft.com/office/drawing/2014/main" id="{42677447-71F7-D898-ACC1-E55A6F488E6A}"/>
              </a:ext>
            </a:extLst>
          </p:cNvPr>
          <p:cNvPicPr>
            <a:picLocks noChangeAspect="1"/>
          </p:cNvPicPr>
          <p:nvPr/>
        </p:nvPicPr>
        <p:blipFill>
          <a:blip r:embed="rId4"/>
          <a:stretch>
            <a:fillRect/>
          </a:stretch>
        </p:blipFill>
        <p:spPr>
          <a:xfrm>
            <a:off x="8428959" y="1989699"/>
            <a:ext cx="3238513" cy="3570987"/>
          </a:xfrm>
          <a:prstGeom prst="rect">
            <a:avLst/>
          </a:prstGeom>
        </p:spPr>
      </p:pic>
      <p:sp>
        <p:nvSpPr>
          <p:cNvPr id="8" name="TextBox 7">
            <a:extLst>
              <a:ext uri="{FF2B5EF4-FFF2-40B4-BE49-F238E27FC236}">
                <a16:creationId xmlns:a16="http://schemas.microsoft.com/office/drawing/2014/main" id="{786E5148-7E97-904D-3D5B-EBA25FE5C9DC}"/>
              </a:ext>
            </a:extLst>
          </p:cNvPr>
          <p:cNvSpPr txBox="1"/>
          <p:nvPr/>
        </p:nvSpPr>
        <p:spPr>
          <a:xfrm>
            <a:off x="792480" y="5731283"/>
            <a:ext cx="3619500" cy="307777"/>
          </a:xfrm>
          <a:prstGeom prst="rect">
            <a:avLst/>
          </a:prstGeom>
          <a:noFill/>
        </p:spPr>
        <p:txBody>
          <a:bodyPr wrap="square">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(Lee, Smith, &amp; Lancashire, 2020; Knight, 2018)</a:t>
            </a:r>
            <a:endParaRPr lang="en-US" sz="1400" dirty="0"/>
          </a:p>
        </p:txBody>
      </p:sp>
    </p:spTree>
    <p:extLst>
      <p:ext uri="{BB962C8B-B14F-4D97-AF65-F5344CB8AC3E}">
        <p14:creationId xmlns:p14="http://schemas.microsoft.com/office/powerpoint/2010/main" val="270993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993898" y="1091334"/>
            <a:ext cx="939652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Identifying Tools to Collect Data</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91540" y="2434590"/>
            <a:ext cx="10507980" cy="349072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Review the type of data that you might collect from </a:t>
            </a:r>
            <a:r>
              <a:rPr lang="en-US" sz="2800" b="1" dirty="0">
                <a:latin typeface="Calibri"/>
                <a:ea typeface="Calibri"/>
                <a:cs typeface="Calibri"/>
                <a:sym typeface="Calibri"/>
              </a:rPr>
              <a:t>Handout 1.</a:t>
            </a:r>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Jot down the type of tool (checklist, template/chart, walkthrough tool, etc.) you think would be best suited to gather this data.</a:t>
            </a:r>
          </a:p>
          <a:p>
            <a:pPr marL="457200" indent="-431800">
              <a:lnSpc>
                <a:spcPct val="100000"/>
              </a:lnSpc>
              <a:spcBef>
                <a:spcPts val="0"/>
              </a:spcBef>
              <a:buClr>
                <a:schemeClr val="tx1">
                  <a:lumMod val="50000"/>
                  <a:lumOff val="50000"/>
                </a:schemeClr>
              </a:buClr>
              <a:buSzPct val="100000"/>
            </a:pPr>
            <a:r>
              <a:rPr lang="en-US" sz="2800" dirty="0">
                <a:latin typeface="Calibri"/>
                <a:ea typeface="Calibri"/>
                <a:cs typeface="Calibri"/>
                <a:sym typeface="Calibri"/>
              </a:rPr>
              <a:t>Discuss in your small </a:t>
            </a:r>
            <a:r>
              <a:rPr lang="en-US" dirty="0">
                <a:latin typeface="Calibri"/>
                <a:ea typeface="Calibri"/>
                <a:cs typeface="Calibri"/>
                <a:sym typeface="Calibri"/>
              </a:rPr>
              <a:t>groups: Are</a:t>
            </a:r>
            <a:r>
              <a:rPr lang="en-US" sz="2800" dirty="0">
                <a:latin typeface="Calibri"/>
                <a:ea typeface="Calibri"/>
                <a:cs typeface="Calibri"/>
                <a:sym typeface="Calibri"/>
              </a:rPr>
              <a:t> there tools you need to develop to collect the data you need?</a:t>
            </a:r>
            <a:endParaRPr lang="en-US" sz="2800" dirty="0">
              <a:latin typeface="Calibri"/>
              <a:ea typeface="Calibri"/>
              <a:cs typeface="Calibri"/>
            </a:endParaRPr>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Be prepared to share </a:t>
            </a:r>
            <a:r>
              <a:rPr lang="en-US" sz="2800">
                <a:latin typeface="Calibri"/>
                <a:ea typeface="Calibri"/>
                <a:cs typeface="Calibri"/>
                <a:sym typeface="Calibri"/>
              </a:rPr>
              <a:t>out with </a:t>
            </a:r>
            <a:r>
              <a:rPr lang="en-US" sz="2800" dirty="0">
                <a:latin typeface="Calibri"/>
                <a:ea typeface="Calibri"/>
                <a:cs typeface="Calibri"/>
                <a:sym typeface="Calibri"/>
              </a:rPr>
              <a:t>our whole group.</a:t>
            </a:r>
            <a:endParaRPr lang="en-US" dirty="0"/>
          </a:p>
          <a:p>
            <a:pPr marL="342900" lvl="0" indent="-342900" algn="l" rtl="0">
              <a:lnSpc>
                <a:spcPct val="100000"/>
              </a:lnSpc>
              <a:spcBef>
                <a:spcPts val="0"/>
              </a:spcBef>
              <a:spcAft>
                <a:spcPts val="0"/>
              </a:spcAft>
              <a:buClr>
                <a:srgbClr val="7F7F7F"/>
              </a:buClr>
              <a:buSzPts val="1800"/>
              <a:buChar char="•"/>
            </a:pPr>
            <a:endParaRPr lang="en-US" sz="2200" dirty="0"/>
          </a:p>
        </p:txBody>
      </p:sp>
    </p:spTree>
    <p:extLst>
      <p:ext uri="{BB962C8B-B14F-4D97-AF65-F5344CB8AC3E}">
        <p14:creationId xmlns:p14="http://schemas.microsoft.com/office/powerpoint/2010/main" val="315571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565910" y="1091334"/>
            <a:ext cx="872215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dirty="0">
                <a:latin typeface="Calibri"/>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91540" y="2434590"/>
            <a:ext cx="10507980" cy="349072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Scenario: One of </a:t>
            </a:r>
            <a:r>
              <a:rPr lang="en-US" sz="2800">
                <a:latin typeface="Calibri"/>
                <a:ea typeface="Calibri"/>
                <a:cs typeface="Calibri"/>
                <a:sym typeface="Calibri"/>
              </a:rPr>
              <a:t>the school’s </a:t>
            </a:r>
            <a:r>
              <a:rPr lang="en-US" sz="2800" dirty="0">
                <a:latin typeface="Calibri"/>
                <a:ea typeface="Calibri"/>
                <a:cs typeface="Calibri"/>
                <a:sym typeface="Calibri"/>
              </a:rPr>
              <a:t>goals is to increase second grade students’ vocabulary knowledge. As a coach, you have been charged with helping teachers improve their vocabulary instruction. </a:t>
            </a:r>
            <a:endParaRPr lang="en-US" sz="2800" dirty="0"/>
          </a:p>
          <a:p>
            <a:pPr marL="342900" lvl="0" indent="-342900" algn="l" rtl="0">
              <a:lnSpc>
                <a:spcPct val="100000"/>
              </a:lnSpc>
              <a:spcBef>
                <a:spcPts val="0"/>
              </a:spcBef>
              <a:spcAft>
                <a:spcPts val="0"/>
              </a:spcAft>
              <a:buClr>
                <a:srgbClr val="7F7F7F"/>
              </a:buClr>
              <a:buSzPts val="1800"/>
              <a:buChar char="•"/>
            </a:pPr>
            <a:endParaRPr lang="en-US" sz="2200" dirty="0"/>
          </a:p>
        </p:txBody>
      </p:sp>
      <p:pic>
        <p:nvPicPr>
          <p:cNvPr id="2" name="Picture 1">
            <a:extLst>
              <a:ext uri="{FF2B5EF4-FFF2-40B4-BE49-F238E27FC236}">
                <a16:creationId xmlns:a16="http://schemas.microsoft.com/office/drawing/2014/main" id="{BF0BCDA3-EDA5-92FB-1067-619B4BA09BE5}"/>
              </a:ext>
            </a:extLst>
          </p:cNvPr>
          <p:cNvPicPr>
            <a:picLocks noChangeAspect="1"/>
          </p:cNvPicPr>
          <p:nvPr/>
        </p:nvPicPr>
        <p:blipFill>
          <a:blip r:embed="rId3"/>
          <a:stretch>
            <a:fillRect/>
          </a:stretch>
        </p:blipFill>
        <p:spPr>
          <a:xfrm>
            <a:off x="1011126" y="1157864"/>
            <a:ext cx="554784" cy="518205"/>
          </a:xfrm>
          <a:prstGeom prst="rect">
            <a:avLst/>
          </a:prstGeom>
        </p:spPr>
      </p:pic>
      <p:sp>
        <p:nvSpPr>
          <p:cNvPr id="4" name="TextBox 3">
            <a:extLst>
              <a:ext uri="{FF2B5EF4-FFF2-40B4-BE49-F238E27FC236}">
                <a16:creationId xmlns:a16="http://schemas.microsoft.com/office/drawing/2014/main" id="{72323F80-9483-1C89-36FA-4528861E54D4}"/>
              </a:ext>
            </a:extLst>
          </p:cNvPr>
          <p:cNvSpPr txBox="1"/>
          <p:nvPr/>
        </p:nvSpPr>
        <p:spPr>
          <a:xfrm>
            <a:off x="1011126" y="1742599"/>
            <a:ext cx="8135731" cy="461665"/>
          </a:xfrm>
          <a:prstGeom prst="rect">
            <a:avLst/>
          </a:prstGeom>
          <a:noFill/>
        </p:spPr>
        <p:txBody>
          <a:bodyPr wrap="square">
            <a:spAutoFit/>
          </a:bodyPr>
          <a:lstStyle/>
          <a:p>
            <a:r>
              <a:rPr lang="en-US" sz="2400" b="1" dirty="0">
                <a:latin typeface="Calibri"/>
                <a:ea typeface="Calibri"/>
                <a:cs typeface="Calibri"/>
                <a:sym typeface="Calibri"/>
              </a:rPr>
              <a:t>Let’s practice…</a:t>
            </a:r>
            <a:endParaRPr lang="en-US" sz="2400" dirty="0"/>
          </a:p>
        </p:txBody>
      </p:sp>
    </p:spTree>
    <p:extLst>
      <p:ext uri="{BB962C8B-B14F-4D97-AF65-F5344CB8AC3E}">
        <p14:creationId xmlns:p14="http://schemas.microsoft.com/office/powerpoint/2010/main" val="335621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052605" y="1614829"/>
            <a:ext cx="10320528" cy="8378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640"/>
              </a:spcBef>
              <a:spcAft>
                <a:spcPts val="0"/>
              </a:spcAft>
              <a:buSzPts val="3200"/>
              <a:buNone/>
            </a:pPr>
            <a:r>
              <a:rPr lang="en-US" sz="2400" dirty="0">
                <a:latin typeface="Calibri"/>
                <a:ea typeface="Calibri"/>
                <a:cs typeface="Calibri"/>
                <a:sym typeface="Calibri"/>
              </a:rPr>
              <a:t>Collect data on this teacher’s vocabulary lesson review using the provided </a:t>
            </a:r>
            <a:r>
              <a:rPr lang="en-US" sz="2400" b="1" dirty="0">
                <a:latin typeface="Calibri"/>
                <a:ea typeface="Calibri"/>
                <a:cs typeface="Calibri"/>
                <a:sym typeface="Calibri"/>
              </a:rPr>
              <a:t>Second Grade Walkthrough Tool (Handout 2)</a:t>
            </a:r>
            <a:r>
              <a:rPr lang="en-US" sz="2400" dirty="0">
                <a:latin typeface="Calibri"/>
                <a:ea typeface="Calibri"/>
                <a:cs typeface="Calibri"/>
                <a:sym typeface="Calibri"/>
              </a:rPr>
              <a:t>.</a:t>
            </a:r>
            <a:endParaRPr lang="en-US" sz="2400"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109471" y="1030094"/>
            <a:ext cx="4809855"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Let’s practice…</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2" name="Google Shape;310;p65">
            <a:hlinkClick r:id="rId3"/>
            <a:extLst>
              <a:ext uri="{FF2B5EF4-FFF2-40B4-BE49-F238E27FC236}">
                <a16:creationId xmlns:a16="http://schemas.microsoft.com/office/drawing/2014/main" id="{656B395C-CCF8-21D0-9922-B3E97009917D}"/>
              </a:ext>
            </a:extLst>
          </p:cNvPr>
          <p:cNvPicPr preferRelativeResize="0"/>
          <p:nvPr/>
        </p:nvPicPr>
        <p:blipFill rotWithShape="1">
          <a:blip r:embed="rId4">
            <a:alphaModFix/>
          </a:blip>
          <a:srcRect/>
          <a:stretch/>
        </p:blipFill>
        <p:spPr>
          <a:xfrm>
            <a:off x="3509010" y="2731770"/>
            <a:ext cx="4892040" cy="2663190"/>
          </a:xfrm>
          <a:prstGeom prst="rect">
            <a:avLst/>
          </a:prstGeom>
          <a:noFill/>
          <a:ln>
            <a:noFill/>
          </a:ln>
        </p:spPr>
      </p:pic>
      <p:sp>
        <p:nvSpPr>
          <p:cNvPr id="5" name="TextBox 4">
            <a:extLst>
              <a:ext uri="{FF2B5EF4-FFF2-40B4-BE49-F238E27FC236}">
                <a16:creationId xmlns:a16="http://schemas.microsoft.com/office/drawing/2014/main" id="{98D81D23-04C2-ACA8-EAA4-01F790E58B36}"/>
              </a:ext>
            </a:extLst>
          </p:cNvPr>
          <p:cNvSpPr txBox="1"/>
          <p:nvPr/>
        </p:nvSpPr>
        <p:spPr>
          <a:xfrm>
            <a:off x="3509010" y="5643240"/>
            <a:ext cx="4491990" cy="369332"/>
          </a:xfrm>
          <a:prstGeom prst="rect">
            <a:avLst/>
          </a:prstGeom>
          <a:noFill/>
        </p:spPr>
        <p:txBody>
          <a:bodyPr wrap="square">
            <a:spAutoFit/>
          </a:bodyPr>
          <a:lstStyle/>
          <a:p>
            <a:pPr marL="0" lvl="0" indent="0" algn="ctr" rtl="0">
              <a:spcBef>
                <a:spcPts val="0"/>
              </a:spcBef>
              <a:spcAft>
                <a:spcPts val="0"/>
              </a:spcAft>
              <a:buNone/>
            </a:pPr>
            <a:r>
              <a:rPr lang="en-US" sz="1800" b="1" u="sng" dirty="0">
                <a:solidFill>
                  <a:schemeClr val="hlink"/>
                </a:solidFill>
                <a:latin typeface="Calibri"/>
                <a:ea typeface="Calibri"/>
                <a:cs typeface="Calibri"/>
                <a:sym typeface="Calibri"/>
                <a:hlinkClick r:id="rId5"/>
              </a:rPr>
              <a:t>Video 1: Second Grade Vocabulary Lesson</a:t>
            </a:r>
            <a:endParaRPr lang="en-US" sz="2000" dirty="0"/>
          </a:p>
        </p:txBody>
      </p:sp>
      <p:sp>
        <p:nvSpPr>
          <p:cNvPr id="3" name="TextBox 2">
            <a:extLst>
              <a:ext uri="{FF2B5EF4-FFF2-40B4-BE49-F238E27FC236}">
                <a16:creationId xmlns:a16="http://schemas.microsoft.com/office/drawing/2014/main" id="{41826FDF-FC6E-837A-6F1E-9461FF40A753}"/>
              </a:ext>
            </a:extLst>
          </p:cNvPr>
          <p:cNvSpPr txBox="1"/>
          <p:nvPr/>
        </p:nvSpPr>
        <p:spPr>
          <a:xfrm>
            <a:off x="3383280" y="6012573"/>
            <a:ext cx="6366510" cy="276999"/>
          </a:xfrm>
          <a:prstGeom prst="rect">
            <a:avLst/>
          </a:prstGeom>
          <a:noFill/>
        </p:spPr>
        <p:txBody>
          <a:bodyPr wrap="square" rtlCol="0">
            <a:spAutoFit/>
          </a:bodyPr>
          <a:lstStyle/>
          <a:p>
            <a:r>
              <a:rPr lang="en-US" sz="1200" dirty="0"/>
              <a:t>Video retrieved at </a:t>
            </a:r>
            <a:r>
              <a:rPr lang="en-US" sz="1200" dirty="0">
                <a:hlinkClick r:id="rId6"/>
              </a:rPr>
              <a:t>https://www.youtube.com/watch?app=desktop&amp;v=8R1hy3uHds0</a:t>
            </a:r>
            <a:r>
              <a:rPr lang="en-US" sz="1200" dirty="0"/>
              <a:t> on 1/24/24</a:t>
            </a:r>
          </a:p>
        </p:txBody>
      </p:sp>
    </p:spTree>
    <p:extLst>
      <p:ext uri="{BB962C8B-B14F-4D97-AF65-F5344CB8AC3E}">
        <p14:creationId xmlns:p14="http://schemas.microsoft.com/office/powerpoint/2010/main" val="411372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4186737735"/>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9</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11</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422098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982525" y="2104769"/>
            <a:ext cx="10507980" cy="349072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640"/>
              </a:spcBef>
              <a:spcAft>
                <a:spcPts val="0"/>
              </a:spcAft>
              <a:buSzPts val="3200"/>
              <a:buNone/>
            </a:pPr>
            <a:r>
              <a:rPr lang="en-US" sz="2800" dirty="0">
                <a:latin typeface="Calibri"/>
                <a:ea typeface="Calibri"/>
                <a:cs typeface="Calibri"/>
                <a:sym typeface="Calibri"/>
              </a:rPr>
              <a:t>In your small groups, talk about the data you gathered and discuss:</a:t>
            </a:r>
          </a:p>
          <a:p>
            <a:pPr marL="25400" lvl="0" indent="0" algn="l" rtl="0">
              <a:lnSpc>
                <a:spcPct val="100000"/>
              </a:lnSpc>
              <a:spcBef>
                <a:spcPts val="640"/>
              </a:spcBef>
              <a:spcAft>
                <a:spcPts val="0"/>
              </a:spcAft>
              <a:buSzPts val="3200"/>
              <a:buNone/>
            </a:pPr>
            <a:endParaRPr lang="en-US" sz="1400" dirty="0"/>
          </a:p>
          <a:p>
            <a:pPr marL="457200" lvl="0" indent="-431800" algn="l" rtl="0">
              <a:lnSpc>
                <a:spcPct val="100000"/>
              </a:lnSpc>
              <a:spcBef>
                <a:spcPts val="640"/>
              </a:spcBef>
              <a:spcAft>
                <a:spcPts val="0"/>
              </a:spcAft>
              <a:buClr>
                <a:schemeClr val="tx1">
                  <a:lumMod val="50000"/>
                  <a:lumOff val="50000"/>
                </a:schemeClr>
              </a:buClr>
              <a:buSzPct val="100000"/>
              <a:buFont typeface="Arial"/>
              <a:buChar char="•"/>
            </a:pPr>
            <a:r>
              <a:rPr lang="en-US" sz="2800" dirty="0">
                <a:latin typeface="Calibri"/>
                <a:ea typeface="Calibri"/>
                <a:cs typeface="Calibri"/>
                <a:sym typeface="Calibri"/>
              </a:rPr>
              <a:t>What did the teacher do to make progress toward the goal of increasing students’ vocabulary knowledge?</a:t>
            </a:r>
            <a:endParaRPr lang="en-US" sz="1400" dirty="0">
              <a:latin typeface="Calibri"/>
              <a:ea typeface="Calibri"/>
              <a:cs typeface="Calibri"/>
              <a:sym typeface="Calibri"/>
            </a:endParaRPr>
          </a:p>
          <a:p>
            <a:pPr marL="457200" lvl="0" indent="-431800" algn="l" rtl="0">
              <a:lnSpc>
                <a:spcPct val="100000"/>
              </a:lnSpc>
              <a:spcBef>
                <a:spcPts val="640"/>
              </a:spcBef>
              <a:spcAft>
                <a:spcPts val="0"/>
              </a:spcAft>
              <a:buClr>
                <a:schemeClr val="tx1">
                  <a:lumMod val="50000"/>
                  <a:lumOff val="50000"/>
                </a:schemeClr>
              </a:buClr>
              <a:buSzPct val="100000"/>
              <a:buFont typeface="Arial"/>
              <a:buChar char="•"/>
            </a:pPr>
            <a:r>
              <a:rPr lang="en-US" sz="2800" dirty="0">
                <a:latin typeface="Calibri"/>
                <a:ea typeface="Calibri"/>
                <a:cs typeface="Calibri"/>
                <a:sym typeface="Calibri"/>
              </a:rPr>
              <a:t>What would you specifically focus on with her as next steps to help her students make even more progress toward the goal?</a:t>
            </a:r>
            <a:endParaRPr lang="en-US" sz="2800" dirty="0"/>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891540" y="1424151"/>
            <a:ext cx="8255317" cy="584775"/>
          </a:xfrm>
          <a:prstGeom prst="rect">
            <a:avLst/>
          </a:prstGeom>
          <a:noFill/>
        </p:spPr>
        <p:txBody>
          <a:bodyPr wrap="square">
            <a:spAutoFit/>
          </a:bodyPr>
          <a:lstStyle/>
          <a:p>
            <a:r>
              <a:rPr lang="en-US" sz="3200" b="1" dirty="0">
                <a:latin typeface="Calibri"/>
                <a:ea typeface="Calibri"/>
                <a:cs typeface="Calibri"/>
                <a:sym typeface="Calibri"/>
              </a:rPr>
              <a:t>Let’s practice…</a:t>
            </a:r>
            <a:endParaRPr lang="en-US" sz="3200" dirty="0"/>
          </a:p>
        </p:txBody>
      </p:sp>
    </p:spTree>
    <p:extLst>
      <p:ext uri="{BB962C8B-B14F-4D97-AF65-F5344CB8AC3E}">
        <p14:creationId xmlns:p14="http://schemas.microsoft.com/office/powerpoint/2010/main" val="1037058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792480" y="2400300"/>
            <a:ext cx="10607040" cy="352501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20000"/>
              </a:lnSpc>
              <a:spcBef>
                <a:spcPts val="0"/>
              </a:spcBef>
              <a:spcAft>
                <a:spcPts val="0"/>
              </a:spcAft>
              <a:buSzPct val="133056"/>
              <a:buNone/>
            </a:pPr>
            <a:r>
              <a:rPr lang="en-US" sz="2400" dirty="0">
                <a:latin typeface="Calibri"/>
                <a:ea typeface="Calibri"/>
                <a:cs typeface="Calibri"/>
                <a:sym typeface="Calibri"/>
              </a:rPr>
              <a:t>Use multiple data points that include:</a:t>
            </a:r>
            <a:endParaRPr lang="en-US" sz="2400" dirty="0"/>
          </a:p>
          <a:p>
            <a:pPr marL="457200" lvl="0" indent="-431800" algn="l" rtl="0">
              <a:lnSpc>
                <a:spcPct val="12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Needs Assessment</a:t>
            </a:r>
            <a:endParaRPr lang="en-US" sz="2400" dirty="0"/>
          </a:p>
          <a:p>
            <a:pPr marL="457200" lvl="0" indent="-431800" algn="l" rtl="0">
              <a:lnSpc>
                <a:spcPct val="12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Observations (videos and in-person)</a:t>
            </a:r>
            <a:endParaRPr lang="en-US" sz="2400" dirty="0"/>
          </a:p>
          <a:p>
            <a:pPr marL="457200" lvl="0" indent="-431800" algn="l" rtl="0">
              <a:lnSpc>
                <a:spcPct val="12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Student data</a:t>
            </a:r>
            <a:endParaRPr lang="en-US" sz="2400" dirty="0"/>
          </a:p>
          <a:p>
            <a:pPr marL="508000" lvl="1" indent="0" algn="l" rtl="0">
              <a:lnSpc>
                <a:spcPct val="120000"/>
              </a:lnSpc>
              <a:spcBef>
                <a:spcPts val="0"/>
              </a:spcBef>
              <a:spcAft>
                <a:spcPts val="0"/>
              </a:spcAft>
              <a:buClr>
                <a:schemeClr val="tx1">
                  <a:lumMod val="50000"/>
                  <a:lumOff val="50000"/>
                </a:schemeClr>
              </a:buClr>
              <a:buSzPct val="100000"/>
              <a:buNone/>
            </a:pPr>
            <a:r>
              <a:rPr lang="en-US" dirty="0">
                <a:latin typeface="Calibri"/>
                <a:ea typeface="Calibri"/>
                <a:cs typeface="Calibri"/>
                <a:sym typeface="Calibri"/>
              </a:rPr>
              <a:t>“The frequency coaches review assessment data with teachers has been associated with positive outcomes.”</a:t>
            </a:r>
            <a:endParaRPr lang="en-US" dirty="0"/>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792480" y="1040130"/>
            <a:ext cx="8354377" cy="1077218"/>
          </a:xfrm>
          <a:prstGeom prst="rect">
            <a:avLst/>
          </a:prstGeom>
          <a:noFill/>
        </p:spPr>
        <p:txBody>
          <a:bodyPr wrap="square">
            <a:spAutoFit/>
          </a:bodyPr>
          <a:lstStyle/>
          <a:p>
            <a:r>
              <a:rPr lang="en-US" sz="3200" b="1" dirty="0">
                <a:latin typeface="Calibri"/>
                <a:ea typeface="Calibri"/>
                <a:cs typeface="Calibri"/>
                <a:sym typeface="Calibri"/>
              </a:rPr>
              <a:t>Determining an Area of Focus Based on the Current Identified Reality</a:t>
            </a:r>
            <a:endParaRPr lang="en-US" sz="3200" dirty="0"/>
          </a:p>
        </p:txBody>
      </p:sp>
      <p:sp>
        <p:nvSpPr>
          <p:cNvPr id="3" name="TextBox 2">
            <a:extLst>
              <a:ext uri="{FF2B5EF4-FFF2-40B4-BE49-F238E27FC236}">
                <a16:creationId xmlns:a16="http://schemas.microsoft.com/office/drawing/2014/main" id="{7622E83C-5340-8346-49BA-83DA7A456F64}"/>
              </a:ext>
            </a:extLst>
          </p:cNvPr>
          <p:cNvSpPr txBox="1"/>
          <p:nvPr/>
        </p:nvSpPr>
        <p:spPr>
          <a:xfrm>
            <a:off x="2857500" y="5892702"/>
            <a:ext cx="7760969" cy="369332"/>
          </a:xfrm>
          <a:prstGeom prst="rect">
            <a:avLst/>
          </a:prstGeom>
          <a:noFill/>
        </p:spPr>
        <p:txBody>
          <a:bodyPr wrap="square">
            <a:spAutoFit/>
          </a:bodyPr>
          <a:lstStyle/>
          <a:p>
            <a:pPr marL="25400" lvl="0" algn="r">
              <a:buSzPts val="3200"/>
            </a:pPr>
            <a:r>
              <a:rPr lang="en-US" dirty="0">
                <a:latin typeface="Calibri"/>
                <a:ea typeface="Calibri"/>
                <a:cs typeface="Calibri"/>
                <a:sym typeface="Calibri"/>
              </a:rPr>
              <a:t>(Marsh, McCombs, Lockwood, </a:t>
            </a:r>
            <a:r>
              <a:rPr lang="en-US" dirty="0" err="1">
                <a:latin typeface="Calibri"/>
                <a:ea typeface="Calibri"/>
                <a:cs typeface="Calibri"/>
                <a:sym typeface="Calibri"/>
              </a:rPr>
              <a:t>Matrorell</a:t>
            </a:r>
            <a:r>
              <a:rPr lang="en-US" dirty="0">
                <a:latin typeface="Calibri"/>
                <a:ea typeface="Calibri"/>
                <a:cs typeface="Calibri"/>
                <a:sym typeface="Calibri"/>
              </a:rPr>
              <a:t>, Gershwin, </a:t>
            </a:r>
            <a:r>
              <a:rPr lang="en-US" dirty="0" err="1">
                <a:latin typeface="Calibri"/>
                <a:ea typeface="Calibri"/>
                <a:cs typeface="Calibri"/>
                <a:sym typeface="Calibri"/>
              </a:rPr>
              <a:t>Naftel</a:t>
            </a:r>
            <a:r>
              <a:rPr lang="en-US" dirty="0">
                <a:latin typeface="Calibri"/>
                <a:ea typeface="Calibri"/>
                <a:cs typeface="Calibri"/>
                <a:sym typeface="Calibri"/>
              </a:rPr>
              <a:t>, et al., 2008, pg. xxi)</a:t>
            </a:r>
            <a:endParaRPr lang="en-US" dirty="0"/>
          </a:p>
        </p:txBody>
      </p:sp>
    </p:spTree>
    <p:extLst>
      <p:ext uri="{BB962C8B-B14F-4D97-AF65-F5344CB8AC3E}">
        <p14:creationId xmlns:p14="http://schemas.microsoft.com/office/powerpoint/2010/main" val="157648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024129" y="1020403"/>
            <a:ext cx="8447139" cy="10156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b="1" dirty="0">
                <a:latin typeface="Calibri"/>
                <a:ea typeface="Calibri"/>
                <a:cs typeface="Calibri"/>
                <a:sym typeface="Calibri"/>
              </a:rPr>
              <a:t>Learn and Confirm</a:t>
            </a:r>
            <a:endParaRPr lang="en-US" sz="3200" b="1" dirty="0"/>
          </a:p>
        </p:txBody>
      </p:sp>
      <p:pic>
        <p:nvPicPr>
          <p:cNvPr id="3" name="Picture 2">
            <a:extLst>
              <a:ext uri="{FF2B5EF4-FFF2-40B4-BE49-F238E27FC236}">
                <a16:creationId xmlns:a16="http://schemas.microsoft.com/office/drawing/2014/main" id="{A897CFFD-0751-640D-9CE9-B9F147A26BF5}"/>
              </a:ext>
            </a:extLst>
          </p:cNvPr>
          <p:cNvPicPr>
            <a:picLocks noChangeAspect="1"/>
          </p:cNvPicPr>
          <p:nvPr/>
        </p:nvPicPr>
        <p:blipFill>
          <a:blip r:embed="rId3"/>
          <a:stretch>
            <a:fillRect/>
          </a:stretch>
        </p:blipFill>
        <p:spPr>
          <a:xfrm>
            <a:off x="505924" y="1058801"/>
            <a:ext cx="518205" cy="469433"/>
          </a:xfrm>
          <a:prstGeom prst="rect">
            <a:avLst/>
          </a:prstGeom>
        </p:spPr>
      </p:pic>
      <p:sp>
        <p:nvSpPr>
          <p:cNvPr id="6" name="TextBox 5">
            <a:extLst>
              <a:ext uri="{FF2B5EF4-FFF2-40B4-BE49-F238E27FC236}">
                <a16:creationId xmlns:a16="http://schemas.microsoft.com/office/drawing/2014/main" id="{D32D2E6A-52BB-1E6B-E88D-F7AC8845B05D}"/>
              </a:ext>
            </a:extLst>
          </p:cNvPr>
          <p:cNvSpPr txBox="1"/>
          <p:nvPr/>
        </p:nvSpPr>
        <p:spPr>
          <a:xfrm>
            <a:off x="505924" y="2160270"/>
            <a:ext cx="5266226" cy="2677656"/>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The National Center on Intensive Intervention shares information on academic progress monitoring tools. This is a good place to start if your school or district is looking for a tool to use.</a:t>
            </a:r>
            <a:endParaRPr lang="en-US" sz="2400" dirty="0"/>
          </a:p>
          <a:p>
            <a:pPr marL="0" marR="0" lvl="0" indent="0" algn="l" rtl="0">
              <a:lnSpc>
                <a:spcPct val="100000"/>
              </a:lnSpc>
              <a:spcBef>
                <a:spcPts val="0"/>
              </a:spcBef>
              <a:spcAft>
                <a:spcPts val="0"/>
              </a:spcAft>
              <a:buNone/>
            </a:pPr>
            <a:r>
              <a:rPr lang="en-US" sz="24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https://charts.intensiveintervention.org/aprogressmonitoring</a:t>
            </a:r>
            <a:r>
              <a:rPr lang="en-US" sz="2400" b="0" i="0" u="none" strike="noStrike" cap="none" dirty="0">
                <a:solidFill>
                  <a:srgbClr val="000000"/>
                </a:solidFill>
                <a:latin typeface="Calibri"/>
                <a:ea typeface="Calibri"/>
                <a:cs typeface="Calibri"/>
                <a:sym typeface="Calibri"/>
              </a:rPr>
              <a:t> </a:t>
            </a:r>
            <a:endParaRPr lang="en-US" sz="2400" dirty="0"/>
          </a:p>
        </p:txBody>
      </p:sp>
      <p:pic>
        <p:nvPicPr>
          <p:cNvPr id="8" name="Picture 7">
            <a:extLst>
              <a:ext uri="{FF2B5EF4-FFF2-40B4-BE49-F238E27FC236}">
                <a16:creationId xmlns:a16="http://schemas.microsoft.com/office/drawing/2014/main" id="{8D69A4F4-0320-F31D-D755-C315CB978D63}"/>
              </a:ext>
            </a:extLst>
          </p:cNvPr>
          <p:cNvPicPr>
            <a:picLocks noChangeAspect="1"/>
          </p:cNvPicPr>
          <p:nvPr/>
        </p:nvPicPr>
        <p:blipFill>
          <a:blip r:embed="rId5"/>
          <a:stretch>
            <a:fillRect/>
          </a:stretch>
        </p:blipFill>
        <p:spPr>
          <a:xfrm>
            <a:off x="6141373" y="1906804"/>
            <a:ext cx="4790136" cy="3751046"/>
          </a:xfrm>
          <a:prstGeom prst="rect">
            <a:avLst/>
          </a:prstGeom>
        </p:spPr>
      </p:pic>
    </p:spTree>
    <p:extLst>
      <p:ext uri="{BB962C8B-B14F-4D97-AF65-F5344CB8AC3E}">
        <p14:creationId xmlns:p14="http://schemas.microsoft.com/office/powerpoint/2010/main" val="1844481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23</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640079" y="2462784"/>
            <a:ext cx="10010987" cy="405231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20000"/>
              </a:lnSpc>
              <a:spcBef>
                <a:spcPts val="0"/>
              </a:spcBef>
              <a:spcAft>
                <a:spcPts val="0"/>
              </a:spcAft>
              <a:buSzPct val="129032"/>
              <a:buNone/>
            </a:pPr>
            <a:r>
              <a:rPr lang="en-US" sz="2400" dirty="0">
                <a:latin typeface="Calibri"/>
                <a:ea typeface="Calibri"/>
                <a:cs typeface="Calibri"/>
                <a:sym typeface="Calibri"/>
              </a:rPr>
              <a:t>In your small groups:</a:t>
            </a:r>
            <a:endParaRPr lang="en-US" sz="2400" dirty="0"/>
          </a:p>
          <a:p>
            <a:pPr marL="400050" lvl="1" indent="-385763" algn="l" rtl="0">
              <a:lnSpc>
                <a:spcPct val="100000"/>
              </a:lnSpc>
              <a:spcBef>
                <a:spcPts val="0"/>
              </a:spcBef>
              <a:spcAft>
                <a:spcPts val="0"/>
              </a:spcAft>
              <a:buClr>
                <a:schemeClr val="tx1">
                  <a:lumMod val="50000"/>
                  <a:lumOff val="50000"/>
                </a:schemeClr>
              </a:buClr>
              <a:buSzPct val="129032"/>
              <a:buFont typeface="Arial"/>
              <a:buChar char="•"/>
            </a:pPr>
            <a:r>
              <a:rPr lang="en-US" dirty="0">
                <a:latin typeface="Calibri"/>
                <a:ea typeface="Calibri"/>
                <a:cs typeface="Calibri"/>
                <a:sym typeface="Calibri"/>
              </a:rPr>
              <a:t>Examine the needs assessment completed by two </a:t>
            </a:r>
            <a:r>
              <a:rPr lang="en-US">
                <a:latin typeface="Calibri"/>
                <a:ea typeface="Calibri"/>
                <a:cs typeface="Calibri"/>
                <a:sym typeface="Calibri"/>
              </a:rPr>
              <a:t>fictional second-grade </a:t>
            </a:r>
            <a:r>
              <a:rPr lang="en-US" dirty="0">
                <a:latin typeface="Calibri"/>
                <a:ea typeface="Calibri"/>
                <a:cs typeface="Calibri"/>
                <a:sym typeface="Calibri"/>
              </a:rPr>
              <a:t>teachers.</a:t>
            </a:r>
            <a:endParaRPr lang="en-US" dirty="0"/>
          </a:p>
          <a:p>
            <a:pPr marL="400050" lvl="1" indent="-385763" algn="l" rtl="0">
              <a:lnSpc>
                <a:spcPct val="120000"/>
              </a:lnSpc>
              <a:spcBef>
                <a:spcPts val="0"/>
              </a:spcBef>
              <a:spcAft>
                <a:spcPts val="0"/>
              </a:spcAft>
              <a:buClr>
                <a:schemeClr val="tx1">
                  <a:lumMod val="50000"/>
                  <a:lumOff val="50000"/>
                </a:schemeClr>
              </a:buClr>
              <a:buSzPct val="129032"/>
              <a:buFont typeface="Arial"/>
              <a:buChar char="•"/>
            </a:pPr>
            <a:r>
              <a:rPr lang="en-US" dirty="0">
                <a:latin typeface="Calibri"/>
                <a:ea typeface="Calibri"/>
                <a:cs typeface="Calibri"/>
                <a:sym typeface="Calibri"/>
              </a:rPr>
              <a:t>Examine completed walkthroughs for the teachers. </a:t>
            </a:r>
            <a:endParaRPr lang="en-US" dirty="0"/>
          </a:p>
          <a:p>
            <a:pPr marL="400050" lvl="1" indent="-385763" algn="l" rtl="0">
              <a:lnSpc>
                <a:spcPct val="120000"/>
              </a:lnSpc>
              <a:spcBef>
                <a:spcPts val="0"/>
              </a:spcBef>
              <a:spcAft>
                <a:spcPts val="0"/>
              </a:spcAft>
              <a:buClr>
                <a:schemeClr val="tx1">
                  <a:lumMod val="50000"/>
                  <a:lumOff val="50000"/>
                </a:schemeClr>
              </a:buClr>
              <a:buSzPct val="129032"/>
              <a:buFont typeface="Arial"/>
              <a:buChar char="•"/>
            </a:pPr>
            <a:r>
              <a:rPr lang="en-US" dirty="0">
                <a:latin typeface="Calibri"/>
                <a:ea typeface="Calibri"/>
                <a:cs typeface="Calibri"/>
                <a:sym typeface="Calibri"/>
              </a:rPr>
              <a:t>Examine the class progress monitoring data for these teachers.</a:t>
            </a:r>
            <a:endParaRPr lang="en-US" dirty="0"/>
          </a:p>
          <a:p>
            <a:pPr marL="400050" lvl="1" indent="-385763" algn="l" rtl="0">
              <a:lnSpc>
                <a:spcPct val="100000"/>
              </a:lnSpc>
              <a:spcBef>
                <a:spcPts val="0"/>
              </a:spcBef>
              <a:spcAft>
                <a:spcPts val="0"/>
              </a:spcAft>
              <a:buClr>
                <a:schemeClr val="tx1">
                  <a:lumMod val="50000"/>
                  <a:lumOff val="50000"/>
                </a:schemeClr>
              </a:buClr>
              <a:buSzPct val="129032"/>
              <a:buFont typeface="Arial"/>
              <a:buChar char="•"/>
            </a:pPr>
            <a:r>
              <a:rPr lang="en-US" dirty="0">
                <a:latin typeface="Calibri"/>
                <a:ea typeface="Calibri"/>
                <a:cs typeface="Calibri"/>
                <a:sym typeface="Calibri"/>
              </a:rPr>
              <a:t>Determine an area of focus for the teachers – it can be individual to each teacher, or multiple teachers may have need to focus on the same area.</a:t>
            </a:r>
          </a:p>
          <a:p>
            <a:pPr marL="400050" lvl="1" indent="-385763" algn="l" rtl="0">
              <a:lnSpc>
                <a:spcPct val="120000"/>
              </a:lnSpc>
              <a:spcBef>
                <a:spcPts val="0"/>
              </a:spcBef>
              <a:spcAft>
                <a:spcPts val="0"/>
              </a:spcAft>
              <a:buClr>
                <a:schemeClr val="tx1">
                  <a:lumMod val="50000"/>
                  <a:lumOff val="50000"/>
                </a:schemeClr>
              </a:buClr>
              <a:buSzPct val="100000"/>
              <a:buFont typeface="Calibri"/>
              <a:buChar char="•"/>
            </a:pPr>
            <a:r>
              <a:rPr lang="en-US" dirty="0">
                <a:latin typeface="Calibri"/>
                <a:ea typeface="Calibri"/>
                <a:cs typeface="Calibri"/>
                <a:sym typeface="Calibri"/>
              </a:rPr>
              <a:t>Be prepared to share </a:t>
            </a:r>
            <a:r>
              <a:rPr lang="en-US">
                <a:latin typeface="Calibri"/>
                <a:ea typeface="Calibri"/>
                <a:cs typeface="Calibri"/>
                <a:sym typeface="Calibri"/>
              </a:rPr>
              <a:t>out with </a:t>
            </a:r>
            <a:r>
              <a:rPr lang="en-US" dirty="0">
                <a:latin typeface="Calibri"/>
                <a:ea typeface="Calibri"/>
                <a:cs typeface="Calibri"/>
                <a:sym typeface="Calibri"/>
              </a:rPr>
              <a:t>whole group.</a:t>
            </a:r>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543562" y="999744"/>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Collaborate and Practice</a:t>
            </a: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640080" y="1469178"/>
            <a:ext cx="9795510" cy="99360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Review the Data to Determine an Area of Focus Based on the Current Identified Reality</a:t>
            </a:r>
            <a:endParaRPr lang="en-US" sz="3200" b="1" dirty="0"/>
          </a:p>
        </p:txBody>
      </p:sp>
      <p:pic>
        <p:nvPicPr>
          <p:cNvPr id="6" name="Picture 5">
            <a:extLst>
              <a:ext uri="{FF2B5EF4-FFF2-40B4-BE49-F238E27FC236}">
                <a16:creationId xmlns:a16="http://schemas.microsoft.com/office/drawing/2014/main" id="{C8A55151-DBF8-5C21-B012-7DA2364FEEFA}"/>
              </a:ext>
            </a:extLst>
          </p:cNvPr>
          <p:cNvPicPr>
            <a:picLocks noChangeAspect="1"/>
          </p:cNvPicPr>
          <p:nvPr/>
        </p:nvPicPr>
        <p:blipFill>
          <a:blip r:embed="rId3"/>
          <a:stretch>
            <a:fillRect/>
          </a:stretch>
        </p:blipFill>
        <p:spPr>
          <a:xfrm>
            <a:off x="828077" y="1035132"/>
            <a:ext cx="554784" cy="518205"/>
          </a:xfrm>
          <a:prstGeom prst="rect">
            <a:avLst/>
          </a:prstGeom>
        </p:spPr>
      </p:pic>
    </p:spTree>
    <p:extLst>
      <p:ext uri="{BB962C8B-B14F-4D97-AF65-F5344CB8AC3E}">
        <p14:creationId xmlns:p14="http://schemas.microsoft.com/office/powerpoint/2010/main" val="153537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707358" y="2268187"/>
            <a:ext cx="10062242" cy="424691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8300" indent="-342900">
              <a:lnSpc>
                <a:spcPct val="100000"/>
              </a:lnSpc>
              <a:spcBef>
                <a:spcPts val="0"/>
              </a:spcBef>
              <a:buSzPts val="3200"/>
            </a:pPr>
            <a:r>
              <a:rPr lang="en-US" sz="2400" dirty="0">
                <a:latin typeface="Calibri"/>
                <a:ea typeface="Calibri"/>
                <a:cs typeface="Calibri"/>
                <a:sym typeface="Calibri"/>
              </a:rPr>
              <a:t>Develop goal for coaching. </a:t>
            </a:r>
            <a:endParaRPr lang="en-US" sz="2400" dirty="0"/>
          </a:p>
          <a:p>
            <a:pPr marL="368300" indent="-342900">
              <a:lnSpc>
                <a:spcPct val="100000"/>
              </a:lnSpc>
              <a:spcBef>
                <a:spcPts val="0"/>
              </a:spcBef>
              <a:buSzPts val="3200"/>
            </a:pPr>
            <a:r>
              <a:rPr lang="en-US" sz="2400" dirty="0">
                <a:latin typeface="Calibri"/>
                <a:ea typeface="Calibri"/>
                <a:cs typeface="Calibri"/>
                <a:sym typeface="Calibri"/>
              </a:rPr>
              <a:t>Determine criteria for success.</a:t>
            </a:r>
            <a:endParaRPr lang="en-US" sz="2400" dirty="0"/>
          </a:p>
          <a:p>
            <a:pPr marL="368300" indent="-342900">
              <a:lnSpc>
                <a:spcPct val="100000"/>
              </a:lnSpc>
              <a:spcBef>
                <a:spcPts val="0"/>
              </a:spcBef>
              <a:buSzPts val="3200"/>
            </a:pPr>
            <a:r>
              <a:rPr lang="en-US" sz="2400" dirty="0">
                <a:latin typeface="Calibri"/>
                <a:ea typeface="Calibri"/>
                <a:cs typeface="Calibri"/>
                <a:sym typeface="Calibri"/>
              </a:rPr>
              <a:t>Document what learning opportunities and support will be needed to address the goal such as:</a:t>
            </a:r>
            <a:endParaRPr lang="en-US" sz="2400" dirty="0"/>
          </a:p>
          <a:p>
            <a:pPr marL="860425" lvl="0" indent="-398463" algn="l" rtl="0">
              <a:lnSpc>
                <a:spcPct val="100000"/>
              </a:lnSpc>
              <a:spcBef>
                <a:spcPts val="0"/>
              </a:spcBef>
              <a:spcAft>
                <a:spcPts val="0"/>
              </a:spcAft>
              <a:buClr>
                <a:schemeClr val="tx1">
                  <a:lumMod val="50000"/>
                  <a:lumOff val="50000"/>
                </a:schemeClr>
              </a:buClr>
              <a:buSzPct val="100000"/>
              <a:buChar char="•"/>
            </a:pPr>
            <a:r>
              <a:rPr lang="en-US" sz="2400">
                <a:latin typeface="Calibri"/>
                <a:ea typeface="Calibri"/>
                <a:cs typeface="Calibri"/>
                <a:sym typeface="Calibri"/>
              </a:rPr>
              <a:t>Professional development sessions</a:t>
            </a:r>
            <a:endParaRPr lang="en-US" sz="2400" dirty="0"/>
          </a:p>
          <a:p>
            <a:pPr marL="860425" lvl="0" indent="-398463"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Embedded professional development in the classroom (modeling by the coach, co-teaching, etc.)</a:t>
            </a:r>
            <a:endParaRPr lang="en-US" sz="2400" dirty="0"/>
          </a:p>
          <a:p>
            <a:pPr marL="860425" lvl="0" indent="-398463"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Visiting other classrooms</a:t>
            </a:r>
            <a:endParaRPr lang="en-US" sz="2400" dirty="0"/>
          </a:p>
          <a:p>
            <a:pPr marL="368300" indent="-342900">
              <a:lnSpc>
                <a:spcPct val="100000"/>
              </a:lnSpc>
              <a:spcBef>
                <a:spcPts val="0"/>
              </a:spcBef>
              <a:buSzPts val="3200"/>
            </a:pPr>
            <a:r>
              <a:rPr lang="en-US" sz="2400" dirty="0">
                <a:latin typeface="Calibri"/>
                <a:ea typeface="Calibri"/>
                <a:cs typeface="Calibri"/>
                <a:sym typeface="Calibri"/>
              </a:rPr>
              <a:t>Develop a timeline with time for learning and points for measuring progress toward the objective(s).</a:t>
            </a:r>
            <a:endParaRPr lang="en-US" sz="2400"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341912" y="593767"/>
            <a:ext cx="6953855" cy="88678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Calibri"/>
                <a:ea typeface="Calibri"/>
                <a:cs typeface="Calibri"/>
                <a:sym typeface="Calibri"/>
              </a:rPr>
              <a:t>Learn and Confirm</a:t>
            </a:r>
            <a:endParaRPr lang="en-US" sz="3200" b="0" i="0" u="none" strike="noStrike" cap="none" dirty="0">
              <a:solidFill>
                <a:srgbClr val="000000"/>
              </a:solidFill>
              <a:latin typeface="Arial"/>
              <a:ea typeface="Arial"/>
              <a:cs typeface="Arial"/>
              <a:sym typeface="Arial"/>
            </a:endParaRP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707358" y="1270660"/>
            <a:ext cx="9728231" cy="119212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Using Data to Help Teachers Develop an Action Plan – Planning for Learning and Improvement</a:t>
            </a:r>
            <a:endParaRPr lang="en-US" sz="3200" b="1" dirty="0"/>
          </a:p>
        </p:txBody>
      </p:sp>
      <p:pic>
        <p:nvPicPr>
          <p:cNvPr id="3" name="Picture 2">
            <a:extLst>
              <a:ext uri="{FF2B5EF4-FFF2-40B4-BE49-F238E27FC236}">
                <a16:creationId xmlns:a16="http://schemas.microsoft.com/office/drawing/2014/main" id="{7771A281-2B65-E1C9-08F2-8EB705918431}"/>
              </a:ext>
            </a:extLst>
          </p:cNvPr>
          <p:cNvPicPr>
            <a:picLocks noChangeAspect="1"/>
          </p:cNvPicPr>
          <p:nvPr/>
        </p:nvPicPr>
        <p:blipFill>
          <a:blip r:embed="rId3"/>
          <a:stretch>
            <a:fillRect/>
          </a:stretch>
        </p:blipFill>
        <p:spPr>
          <a:xfrm>
            <a:off x="707358" y="801227"/>
            <a:ext cx="518205" cy="469433"/>
          </a:xfrm>
          <a:prstGeom prst="rect">
            <a:avLst/>
          </a:prstGeom>
        </p:spPr>
      </p:pic>
    </p:spTree>
    <p:extLst>
      <p:ext uri="{BB962C8B-B14F-4D97-AF65-F5344CB8AC3E}">
        <p14:creationId xmlns:p14="http://schemas.microsoft.com/office/powerpoint/2010/main" val="421507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25</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640080" y="2462784"/>
            <a:ext cx="9540240" cy="405231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400">
                <a:latin typeface="Calibri"/>
                <a:ea typeface="Calibri"/>
                <a:cs typeface="Calibri"/>
                <a:sym typeface="Calibri"/>
              </a:rPr>
              <a:t>Role-playing </a:t>
            </a:r>
            <a:r>
              <a:rPr lang="en-US" sz="2400" dirty="0">
                <a:latin typeface="Calibri"/>
                <a:ea typeface="Calibri"/>
                <a:cs typeface="Calibri"/>
                <a:sym typeface="Calibri"/>
              </a:rPr>
              <a:t>with a partner. </a:t>
            </a:r>
            <a:endParaRPr lang="en-US" sz="2400" dirty="0"/>
          </a:p>
          <a:p>
            <a:pPr marL="457200" lvl="0" indent="-228600" algn="l" rtl="0">
              <a:lnSpc>
                <a:spcPct val="100000"/>
              </a:lnSpc>
              <a:spcBef>
                <a:spcPts val="0"/>
              </a:spcBef>
              <a:spcAft>
                <a:spcPts val="0"/>
              </a:spcAft>
              <a:buClr>
                <a:schemeClr val="tx1">
                  <a:lumMod val="50000"/>
                  <a:lumOff val="50000"/>
                </a:schemeClr>
              </a:buClr>
              <a:buSzPct val="100000"/>
              <a:buNone/>
            </a:pPr>
            <a:endParaRPr lang="en-US" sz="2400" dirty="0">
              <a:latin typeface="Calibri"/>
              <a:ea typeface="Calibri"/>
              <a:cs typeface="Calibri"/>
              <a:sym typeface="Calibri"/>
            </a:endParaRPr>
          </a:p>
          <a:p>
            <a:pPr marL="457200" indent="-431800">
              <a:lnSpc>
                <a:spcPct val="100000"/>
              </a:lnSpc>
              <a:spcBef>
                <a:spcPts val="0"/>
              </a:spcBef>
              <a:buClr>
                <a:schemeClr val="tx1">
                  <a:lumMod val="50000"/>
                  <a:lumOff val="50000"/>
                </a:schemeClr>
              </a:buClr>
              <a:buSzPct val="100000"/>
            </a:pPr>
            <a:r>
              <a:rPr lang="en-US" sz="2400" dirty="0">
                <a:latin typeface="Calibri"/>
                <a:ea typeface="Calibri"/>
                <a:cs typeface="Calibri"/>
                <a:sym typeface="Calibri"/>
              </a:rPr>
              <a:t>Use the data from one of the observation forms, class data, and needs assessment to complete an action plan. </a:t>
            </a:r>
            <a:endParaRPr lang="en-US" sz="2400" dirty="0"/>
          </a:p>
          <a:p>
            <a:pPr marL="914400" lvl="1" indent="-406400" algn="l" rtl="0">
              <a:lnSpc>
                <a:spcPct val="100000"/>
              </a:lnSpc>
              <a:spcBef>
                <a:spcPts val="0"/>
              </a:spcBef>
              <a:spcAft>
                <a:spcPts val="0"/>
              </a:spcAft>
              <a:buSzPts val="2800"/>
              <a:buChar char="–"/>
            </a:pPr>
            <a:r>
              <a:rPr lang="en-US" dirty="0">
                <a:latin typeface="Calibri"/>
                <a:ea typeface="Calibri"/>
                <a:cs typeface="Calibri"/>
                <a:sym typeface="Calibri"/>
              </a:rPr>
              <a:t>One partner is the coach</a:t>
            </a:r>
            <a:endParaRPr lang="en-US" dirty="0"/>
          </a:p>
          <a:p>
            <a:pPr marL="914400" lvl="1" indent="-406400" algn="l" rtl="0">
              <a:lnSpc>
                <a:spcPct val="100000"/>
              </a:lnSpc>
              <a:spcBef>
                <a:spcPts val="0"/>
              </a:spcBef>
              <a:spcAft>
                <a:spcPts val="0"/>
              </a:spcAft>
              <a:buSzPts val="2800"/>
              <a:buChar char="–"/>
            </a:pPr>
            <a:r>
              <a:rPr lang="en-US" dirty="0">
                <a:latin typeface="Calibri"/>
                <a:ea typeface="Calibri"/>
                <a:cs typeface="Calibri"/>
                <a:sym typeface="Calibri"/>
              </a:rPr>
              <a:t>The other partner is the teacher</a:t>
            </a:r>
            <a:endParaRPr lang="en-US" dirty="0"/>
          </a:p>
          <a:p>
            <a:pPr marL="914400" lvl="1" indent="-406400" algn="l" rtl="0">
              <a:lnSpc>
                <a:spcPct val="100000"/>
              </a:lnSpc>
              <a:spcBef>
                <a:spcPts val="0"/>
              </a:spcBef>
              <a:spcAft>
                <a:spcPts val="0"/>
              </a:spcAft>
              <a:buSzPts val="2800"/>
              <a:buChar char="–"/>
            </a:pPr>
            <a:r>
              <a:rPr lang="en-US" dirty="0">
                <a:latin typeface="Calibri"/>
                <a:ea typeface="Calibri"/>
                <a:cs typeface="Calibri"/>
                <a:sym typeface="Calibri"/>
              </a:rPr>
              <a:t>Choose another teacher’s data and partners switch roles</a:t>
            </a:r>
            <a:endParaRPr lang="en-US"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509442" y="999744"/>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Collaborate and Practice</a:t>
            </a: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640080" y="1469178"/>
            <a:ext cx="9795510" cy="99360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Let’s practice…</a:t>
            </a:r>
            <a:endParaRPr lang="en-US" sz="3200" b="1" dirty="0"/>
          </a:p>
        </p:txBody>
      </p:sp>
      <p:pic>
        <p:nvPicPr>
          <p:cNvPr id="6" name="Picture 5">
            <a:extLst>
              <a:ext uri="{FF2B5EF4-FFF2-40B4-BE49-F238E27FC236}">
                <a16:creationId xmlns:a16="http://schemas.microsoft.com/office/drawing/2014/main" id="{C8A55151-DBF8-5C21-B012-7DA2364FEEFA}"/>
              </a:ext>
            </a:extLst>
          </p:cNvPr>
          <p:cNvPicPr>
            <a:picLocks noChangeAspect="1"/>
          </p:cNvPicPr>
          <p:nvPr/>
        </p:nvPicPr>
        <p:blipFill>
          <a:blip r:embed="rId3"/>
          <a:stretch>
            <a:fillRect/>
          </a:stretch>
        </p:blipFill>
        <p:spPr>
          <a:xfrm>
            <a:off x="771211" y="1001013"/>
            <a:ext cx="554784" cy="518205"/>
          </a:xfrm>
          <a:prstGeom prst="rect">
            <a:avLst/>
          </a:prstGeom>
        </p:spPr>
      </p:pic>
    </p:spTree>
    <p:extLst>
      <p:ext uri="{BB962C8B-B14F-4D97-AF65-F5344CB8AC3E}">
        <p14:creationId xmlns:p14="http://schemas.microsoft.com/office/powerpoint/2010/main" val="131758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640080" y="2611375"/>
            <a:ext cx="10035540" cy="390372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Professional learning opportunities provided in groups should address the school goal(s) and provide the foundation for future embedded professional learning in classrooms.</a:t>
            </a:r>
            <a:endParaRPr lang="en-US" sz="2800" dirty="0"/>
          </a:p>
          <a:p>
            <a:pPr marL="25400" lvl="0" indent="0" algn="l" rtl="0">
              <a:lnSpc>
                <a:spcPct val="100000"/>
              </a:lnSpc>
              <a:spcBef>
                <a:spcPts val="0"/>
              </a:spcBef>
              <a:spcAft>
                <a:spcPts val="0"/>
              </a:spcAft>
              <a:buClr>
                <a:schemeClr val="tx1">
                  <a:lumMod val="50000"/>
                  <a:lumOff val="50000"/>
                </a:schemeClr>
              </a:buClr>
              <a:buSzPct val="100000"/>
              <a:buNone/>
            </a:pPr>
            <a:endParaRPr lang="en-US" sz="1400" dirty="0">
              <a:latin typeface="Calibri"/>
              <a:ea typeface="Calibri"/>
              <a:cs typeface="Calibri"/>
              <a:sym typeface="Calibri"/>
            </a:endParaRPr>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Embedded professional learning opportunities (coaching in classrooms) should help teachers move from knowledge building to implementation.</a:t>
            </a:r>
            <a:endParaRPr lang="en-US" sz="2800" dirty="0"/>
          </a:p>
          <a:p>
            <a:pPr marL="25400" lvl="0" indent="0" algn="l" rtl="0">
              <a:lnSpc>
                <a:spcPct val="100000"/>
              </a:lnSpc>
              <a:spcBef>
                <a:spcPts val="0"/>
              </a:spcBef>
              <a:spcAft>
                <a:spcPts val="0"/>
              </a:spcAft>
              <a:buClr>
                <a:schemeClr val="tx1">
                  <a:lumMod val="50000"/>
                  <a:lumOff val="50000"/>
                </a:schemeClr>
              </a:buClr>
              <a:buSzPct val="100000"/>
              <a:buNone/>
            </a:pPr>
            <a:endParaRPr lang="en-US" sz="1400" dirty="0">
              <a:latin typeface="Calibri"/>
              <a:ea typeface="Calibri"/>
              <a:cs typeface="Calibri"/>
              <a:sym typeface="Calibri"/>
            </a:endParaRPr>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Implementation should result in increased student learning, which should be a part of the school goal.</a:t>
            </a:r>
            <a:endParaRPr lang="en-US" sz="2800"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531620" y="851154"/>
            <a:ext cx="6934744" cy="61802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Calibri"/>
                <a:ea typeface="Calibri"/>
                <a:cs typeface="Calibri"/>
                <a:sym typeface="Calibri"/>
              </a:rPr>
              <a:t>Learn and Confirm</a:t>
            </a:r>
            <a:endParaRPr lang="en-US" sz="3200" b="0" i="0" u="none" strike="noStrike" cap="none" dirty="0">
              <a:solidFill>
                <a:srgbClr val="000000"/>
              </a:solidFill>
              <a:latin typeface="Arial"/>
              <a:ea typeface="Arial"/>
              <a:cs typeface="Arial"/>
              <a:sym typeface="Arial"/>
            </a:endParaRP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640080" y="1469178"/>
            <a:ext cx="10984230" cy="99360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Overall Goals of Providing Professional Learning Opportunities in Your School</a:t>
            </a:r>
            <a:endParaRPr lang="en-US" sz="3200" b="1" dirty="0"/>
          </a:p>
        </p:txBody>
      </p:sp>
      <p:pic>
        <p:nvPicPr>
          <p:cNvPr id="3" name="Picture 2">
            <a:extLst>
              <a:ext uri="{FF2B5EF4-FFF2-40B4-BE49-F238E27FC236}">
                <a16:creationId xmlns:a16="http://schemas.microsoft.com/office/drawing/2014/main" id="{7771A281-2B65-E1C9-08F2-8EB705918431}"/>
              </a:ext>
            </a:extLst>
          </p:cNvPr>
          <p:cNvPicPr>
            <a:picLocks noChangeAspect="1"/>
          </p:cNvPicPr>
          <p:nvPr/>
        </p:nvPicPr>
        <p:blipFill>
          <a:blip r:embed="rId3"/>
          <a:stretch>
            <a:fillRect/>
          </a:stretch>
        </p:blipFill>
        <p:spPr>
          <a:xfrm>
            <a:off x="832463" y="851154"/>
            <a:ext cx="518205" cy="469433"/>
          </a:xfrm>
          <a:prstGeom prst="rect">
            <a:avLst/>
          </a:prstGeom>
        </p:spPr>
      </p:pic>
    </p:spTree>
    <p:extLst>
      <p:ext uri="{BB962C8B-B14F-4D97-AF65-F5344CB8AC3E}">
        <p14:creationId xmlns:p14="http://schemas.microsoft.com/office/powerpoint/2010/main" val="229164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792480" y="2057400"/>
            <a:ext cx="10607040" cy="386791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640"/>
              </a:spcBef>
              <a:spcAft>
                <a:spcPts val="0"/>
              </a:spcAft>
              <a:buSzPts val="3200"/>
              <a:buNone/>
            </a:pPr>
            <a:r>
              <a:rPr lang="en-US" sz="2400" dirty="0">
                <a:latin typeface="Calibri"/>
                <a:ea typeface="Calibri"/>
                <a:cs typeface="Calibri"/>
                <a:sym typeface="Calibri"/>
              </a:rPr>
              <a:t>“Evaluating professional learning can help decision makers determine whether the results warrant further investment to continue or expand the professional learning activities, or whether it is time to discontinue efforts and try a new approach. Evaluation also provides important insight about the strengths and challenges of the professional learning and how current efforts can be improved.”</a:t>
            </a:r>
            <a:endParaRPr lang="en-US" sz="2800" dirty="0"/>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792480" y="1040130"/>
            <a:ext cx="9083040" cy="584775"/>
          </a:xfrm>
          <a:prstGeom prst="rect">
            <a:avLst/>
          </a:prstGeom>
          <a:noFill/>
        </p:spPr>
        <p:txBody>
          <a:bodyPr wrap="square">
            <a:spAutoFit/>
          </a:bodyPr>
          <a:lstStyle/>
          <a:p>
            <a:r>
              <a:rPr lang="en-US" sz="3200" b="1" dirty="0">
                <a:latin typeface="Calibri"/>
                <a:ea typeface="Calibri"/>
                <a:cs typeface="Calibri"/>
                <a:sym typeface="Calibri"/>
              </a:rPr>
              <a:t>Evaluating Professional Learning Informs the Future</a:t>
            </a:r>
            <a:endParaRPr lang="en-US" sz="3200" dirty="0"/>
          </a:p>
        </p:txBody>
      </p:sp>
      <p:sp>
        <p:nvSpPr>
          <p:cNvPr id="3" name="TextBox 2">
            <a:extLst>
              <a:ext uri="{FF2B5EF4-FFF2-40B4-BE49-F238E27FC236}">
                <a16:creationId xmlns:a16="http://schemas.microsoft.com/office/drawing/2014/main" id="{7622E83C-5340-8346-49BA-83DA7A456F64}"/>
              </a:ext>
            </a:extLst>
          </p:cNvPr>
          <p:cNvSpPr txBox="1"/>
          <p:nvPr/>
        </p:nvSpPr>
        <p:spPr>
          <a:xfrm>
            <a:off x="2857500" y="5892702"/>
            <a:ext cx="7760969" cy="646331"/>
          </a:xfrm>
          <a:prstGeom prst="rect">
            <a:avLst/>
          </a:prstGeom>
          <a:noFill/>
        </p:spPr>
        <p:txBody>
          <a:bodyPr wrap="square">
            <a:spAutoFit/>
          </a:bodyPr>
          <a:lstStyle/>
          <a:p>
            <a:pPr marL="25400" algn="r">
              <a:buSzPts val="3200"/>
            </a:pPr>
            <a:r>
              <a:rPr lang="en-US" dirty="0">
                <a:latin typeface="Calibri"/>
                <a:ea typeface="Calibri"/>
                <a:cs typeface="Calibri"/>
                <a:sym typeface="Calibri"/>
              </a:rPr>
              <a:t>(Breslow &amp; Bock, 2020, p. 1)</a:t>
            </a:r>
            <a:endParaRPr lang="en-US" dirty="0"/>
          </a:p>
          <a:p>
            <a:pPr marL="25400" lvl="0" algn="r">
              <a:buSzPts val="3200"/>
            </a:pPr>
            <a:endParaRPr lang="en-US" dirty="0"/>
          </a:p>
        </p:txBody>
      </p:sp>
    </p:spTree>
    <p:extLst>
      <p:ext uri="{BB962C8B-B14F-4D97-AF65-F5344CB8AC3E}">
        <p14:creationId xmlns:p14="http://schemas.microsoft.com/office/powerpoint/2010/main" val="173321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792480" y="1748790"/>
            <a:ext cx="10607040" cy="417652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20000"/>
              </a:lnSpc>
              <a:spcBef>
                <a:spcPts val="0"/>
              </a:spcBef>
              <a:spcAft>
                <a:spcPts val="0"/>
              </a:spcAft>
              <a:buSzPct val="188235"/>
              <a:buNone/>
            </a:pPr>
            <a:r>
              <a:rPr lang="en-US" sz="2000" dirty="0">
                <a:latin typeface="Calibri"/>
                <a:ea typeface="Calibri"/>
                <a:cs typeface="Calibri"/>
                <a:sym typeface="Calibri"/>
              </a:rPr>
              <a:t>“Effective evaluation of professional learning requires consideration of five critical levels of information (Guskey, 2000, 2013): </a:t>
            </a:r>
          </a:p>
          <a:p>
            <a:pPr marL="457200" lvl="0" indent="-42545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Level 1: Participants’ reactions: Did participants feel the professional learning was useful?</a:t>
            </a:r>
            <a:endParaRPr lang="en-US" sz="2000" dirty="0"/>
          </a:p>
          <a:p>
            <a:pPr marL="457200" lvl="0" indent="-42545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Level 2: Participants’ learning: Did they acquire the intended knowledge and skills?</a:t>
            </a:r>
            <a:endParaRPr lang="en-US" sz="2000" dirty="0"/>
          </a:p>
          <a:p>
            <a:pPr marL="457200" lvl="0" indent="-42545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Level 3: Organization support and change: Was professional learning implementation advocated, facilitated, and supported at the school? </a:t>
            </a:r>
            <a:endParaRPr lang="en-US" sz="2000" dirty="0"/>
          </a:p>
          <a:p>
            <a:pPr marL="457200" lvl="0" indent="-42545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Level 4: Participants’ use of new knowledge and skills: Did participants effectively apply the new knowledge and skills?</a:t>
            </a:r>
            <a:endParaRPr lang="en-US" sz="2000" dirty="0"/>
          </a:p>
          <a:p>
            <a:pPr marL="457200" lvl="0" indent="-425450" algn="l" rtl="0">
              <a:lnSpc>
                <a:spcPct val="120000"/>
              </a:lnSpc>
              <a:spcBef>
                <a:spcPts val="0"/>
              </a:spcBef>
              <a:spcAft>
                <a:spcPts val="0"/>
              </a:spcAft>
              <a:buClr>
                <a:schemeClr val="tx1">
                  <a:lumMod val="50000"/>
                  <a:lumOff val="50000"/>
                </a:schemeClr>
              </a:buClr>
              <a:buSzPct val="100000"/>
              <a:buChar char="•"/>
            </a:pPr>
            <a:r>
              <a:rPr lang="en-US" sz="2000" dirty="0">
                <a:latin typeface="Calibri"/>
                <a:ea typeface="Calibri"/>
                <a:cs typeface="Calibri"/>
                <a:sym typeface="Calibri"/>
              </a:rPr>
              <a:t>Level 5: Student learning outcomes: What was the impact on students?”</a:t>
            </a:r>
            <a:endParaRPr lang="en-US" sz="20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792480" y="1040130"/>
            <a:ext cx="9083040" cy="584775"/>
          </a:xfrm>
          <a:prstGeom prst="rect">
            <a:avLst/>
          </a:prstGeom>
          <a:noFill/>
        </p:spPr>
        <p:txBody>
          <a:bodyPr wrap="square">
            <a:spAutoFit/>
          </a:bodyPr>
          <a:lstStyle/>
          <a:p>
            <a:r>
              <a:rPr lang="en-US" sz="3200" b="1" dirty="0">
                <a:latin typeface="Calibri"/>
                <a:ea typeface="Calibri"/>
                <a:cs typeface="Calibri"/>
                <a:sym typeface="Calibri"/>
              </a:rPr>
              <a:t>Evaluating Professional Learning</a:t>
            </a:r>
            <a:endParaRPr lang="en-US" sz="3200" dirty="0"/>
          </a:p>
        </p:txBody>
      </p:sp>
      <p:sp>
        <p:nvSpPr>
          <p:cNvPr id="3" name="TextBox 2">
            <a:extLst>
              <a:ext uri="{FF2B5EF4-FFF2-40B4-BE49-F238E27FC236}">
                <a16:creationId xmlns:a16="http://schemas.microsoft.com/office/drawing/2014/main" id="{7622E83C-5340-8346-49BA-83DA7A456F64}"/>
              </a:ext>
            </a:extLst>
          </p:cNvPr>
          <p:cNvSpPr txBox="1"/>
          <p:nvPr/>
        </p:nvSpPr>
        <p:spPr>
          <a:xfrm>
            <a:off x="2857500" y="5892702"/>
            <a:ext cx="7760969" cy="646331"/>
          </a:xfrm>
          <a:prstGeom prst="rect">
            <a:avLst/>
          </a:prstGeom>
          <a:noFill/>
        </p:spPr>
        <p:txBody>
          <a:bodyPr wrap="square">
            <a:spAutoFit/>
          </a:bodyPr>
          <a:lstStyle/>
          <a:p>
            <a:pPr marL="25400" algn="r">
              <a:buSzPts val="3200"/>
            </a:pPr>
            <a:r>
              <a:rPr lang="en-US" dirty="0">
                <a:latin typeface="Calibri"/>
                <a:ea typeface="Calibri"/>
                <a:cs typeface="Calibri"/>
                <a:sym typeface="Calibri"/>
              </a:rPr>
              <a:t>(Breslow &amp; Bock, 2020, p. 3)</a:t>
            </a:r>
            <a:endParaRPr lang="en-US" dirty="0"/>
          </a:p>
          <a:p>
            <a:pPr marL="25400" lvl="0" algn="r">
              <a:buSzPts val="3200"/>
            </a:pPr>
            <a:endParaRPr lang="en-US" dirty="0"/>
          </a:p>
        </p:txBody>
      </p:sp>
    </p:spTree>
    <p:extLst>
      <p:ext uri="{BB962C8B-B14F-4D97-AF65-F5344CB8AC3E}">
        <p14:creationId xmlns:p14="http://schemas.microsoft.com/office/powerpoint/2010/main" val="382421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29</a:t>
            </a:fld>
            <a:endParaRPr dirty="0"/>
          </a:p>
        </p:txBody>
      </p:sp>
      <p:sp>
        <p:nvSpPr>
          <p:cNvPr id="4" name="TextBox 3">
            <a:extLst>
              <a:ext uri="{FF2B5EF4-FFF2-40B4-BE49-F238E27FC236}">
                <a16:creationId xmlns:a16="http://schemas.microsoft.com/office/drawing/2014/main" id="{72323F80-9483-1C89-36FA-4528861E54D4}"/>
              </a:ext>
            </a:extLst>
          </p:cNvPr>
          <p:cNvSpPr txBox="1"/>
          <p:nvPr/>
        </p:nvSpPr>
        <p:spPr>
          <a:xfrm>
            <a:off x="792480" y="1040130"/>
            <a:ext cx="9083040" cy="584775"/>
          </a:xfrm>
          <a:prstGeom prst="rect">
            <a:avLst/>
          </a:prstGeom>
          <a:noFill/>
        </p:spPr>
        <p:txBody>
          <a:bodyPr wrap="square">
            <a:spAutoFit/>
          </a:bodyPr>
          <a:lstStyle/>
          <a:p>
            <a:r>
              <a:rPr lang="en-US" sz="3200" b="1" dirty="0">
                <a:latin typeface="Calibri"/>
                <a:ea typeface="Calibri"/>
                <a:cs typeface="Calibri"/>
                <a:sym typeface="Calibri"/>
              </a:rPr>
              <a:t>Evaluating Professional Learning</a:t>
            </a:r>
            <a:endParaRPr lang="en-US" sz="3200" dirty="0"/>
          </a:p>
        </p:txBody>
      </p:sp>
      <p:pic>
        <p:nvPicPr>
          <p:cNvPr id="2" name="Google Shape;402;p75">
            <a:extLst>
              <a:ext uri="{FF2B5EF4-FFF2-40B4-BE49-F238E27FC236}">
                <a16:creationId xmlns:a16="http://schemas.microsoft.com/office/drawing/2014/main" id="{0C7563EC-BA08-95B1-8A0E-FE82EDABE0D6}"/>
              </a:ext>
            </a:extLst>
          </p:cNvPr>
          <p:cNvPicPr preferRelativeResize="0"/>
          <p:nvPr/>
        </p:nvPicPr>
        <p:blipFill rotWithShape="1">
          <a:blip r:embed="rId3">
            <a:alphaModFix/>
          </a:blip>
          <a:srcRect/>
          <a:stretch/>
        </p:blipFill>
        <p:spPr>
          <a:xfrm>
            <a:off x="1580943" y="1624905"/>
            <a:ext cx="7471617" cy="4484430"/>
          </a:xfrm>
          <a:prstGeom prst="rect">
            <a:avLst/>
          </a:prstGeom>
          <a:noFill/>
          <a:ln>
            <a:noFill/>
          </a:ln>
        </p:spPr>
      </p:pic>
    </p:spTree>
    <p:extLst>
      <p:ext uri="{BB962C8B-B14F-4D97-AF65-F5344CB8AC3E}">
        <p14:creationId xmlns:p14="http://schemas.microsoft.com/office/powerpoint/2010/main" val="148683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Bridge to Practice Projects for Coaches</a:t>
            </a:r>
            <a:endParaRPr sz="3200" dirty="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lang="en-US" sz="1800" dirty="0">
              <a:solidFill>
                <a:prstClr val="black"/>
              </a:solidFill>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1717188348"/>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b="0" dirty="0">
                          <a:solidFill>
                            <a:schemeClr val="tx1"/>
                          </a:solidFill>
                        </a:rPr>
                        <a:t>Module 1</a:t>
                      </a:r>
                    </a:p>
                  </a:txBody>
                  <a:tcPr>
                    <a:solidFill>
                      <a:schemeClr val="tx2">
                        <a:lumMod val="20000"/>
                        <a:lumOff val="80000"/>
                      </a:schemeClr>
                    </a:solidFill>
                  </a:tcPr>
                </a:tc>
                <a:tc>
                  <a:txBody>
                    <a:bodyPr/>
                    <a:lstStyle/>
                    <a:p>
                      <a:r>
                        <a:rPr lang="en-US" sz="1800" b="0" kern="1200" dirty="0">
                          <a:solidFill>
                            <a:schemeClr val="dk1"/>
                          </a:solidFill>
                          <a:latin typeface="+mn-lt"/>
                          <a:cs typeface="Calibri"/>
                        </a:rPr>
                        <a:t>Develop </a:t>
                      </a:r>
                      <a:r>
                        <a:rPr lang="en-US" sz="1800" b="0" kern="1200">
                          <a:solidFill>
                            <a:schemeClr val="dk1"/>
                          </a:solidFill>
                          <a:latin typeface="+mn-lt"/>
                          <a:cs typeface="Calibri"/>
                        </a:rPr>
                        <a:t>a principal-coach </a:t>
                      </a:r>
                      <a:r>
                        <a:rPr lang="en-US" sz="1800" b="0" kern="1200" dirty="0">
                          <a:solidFill>
                            <a:schemeClr val="dk1"/>
                          </a:solidFill>
                          <a:latin typeface="+mn-lt"/>
                          <a:cs typeface="Calibri"/>
                        </a:rPr>
                        <a:t>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dirty="0"/>
                        <a:t>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 needs assessment for professional development on evidence-based instructional practices and complete an </a:t>
                      </a:r>
                      <a:r>
                        <a:rPr lang="en-US" sz="1800" u="sng" dirty="0">
                          <a:solidFill>
                            <a:schemeClr val="hlink"/>
                          </a:solidFill>
                          <a:latin typeface="+mn-lt"/>
                          <a:ea typeface="Calibri"/>
                          <a:cs typeface="Calibri"/>
                          <a:sym typeface="Calibri"/>
                          <a:hlinkClick r:id="rId3"/>
                        </a:rPr>
                        <a:t>ADDIE model </a:t>
                      </a:r>
                      <a:r>
                        <a:rPr lang="en-US" sz="1800" dirty="0">
                          <a:latin typeface="+mn-lt"/>
                          <a:ea typeface="Calibri"/>
                          <a:cs typeface="Calibri"/>
                          <a:sym typeface="Calibri"/>
                        </a:rPr>
                        <a:t>for planning this professional development. </a:t>
                      </a:r>
                      <a:endParaRPr lang="en-US" dirty="0"/>
                    </a:p>
                  </a:txBody>
                  <a:tcPr/>
                </a:tc>
                <a:extLst>
                  <a:ext uri="{0D108BD9-81ED-4DB2-BD59-A6C34878D82A}">
                    <a16:rowId xmlns:a16="http://schemas.microsoft.com/office/drawing/2014/main" val="966963956"/>
                  </a:ext>
                </a:extLst>
              </a:tr>
              <a:tr h="0">
                <a:tc>
                  <a:txBody>
                    <a:bodyPr/>
                    <a:lstStyle/>
                    <a:p>
                      <a:r>
                        <a:rPr lang="en-US" dirty="0"/>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Develop and describe planned implementation of a professional learning action plan. </a:t>
                      </a:r>
                      <a:endParaRPr lang="en-US" dirty="0"/>
                    </a:p>
                  </a:txBody>
                  <a:tcPr/>
                </a:tc>
                <a:extLst>
                  <a:ext uri="{0D108BD9-81ED-4DB2-BD59-A6C34878D82A}">
                    <a16:rowId xmlns:a16="http://schemas.microsoft.com/office/drawing/2014/main" val="534207610"/>
                  </a:ext>
                </a:extLst>
              </a:tr>
              <a:tr h="370840">
                <a:tc>
                  <a:txBody>
                    <a:bodyPr/>
                    <a:lstStyle/>
                    <a:p>
                      <a:r>
                        <a:rPr lang="en-US" dirty="0"/>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Create a video that reflects coaching to help teachers plan, implement, and analyze standards-based literacy instruction.</a:t>
                      </a:r>
                      <a:endParaRPr lang="en-US" dirty="0"/>
                    </a:p>
                  </a:txBody>
                  <a:tcPr/>
                </a:tc>
                <a:extLst>
                  <a:ext uri="{0D108BD9-81ED-4DB2-BD59-A6C34878D82A}">
                    <a16:rowId xmlns:a16="http://schemas.microsoft.com/office/drawing/2014/main" val="2190186905"/>
                  </a:ext>
                </a:extLst>
              </a:tr>
              <a:tr h="370840">
                <a:tc>
                  <a:txBody>
                    <a:bodyPr/>
                    <a:lstStyle/>
                    <a:p>
                      <a:r>
                        <a:rPr lang="en-US" dirty="0"/>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ea typeface="Calibri"/>
                          <a:cs typeface="Calibri"/>
                          <a:sym typeface="Calibri"/>
                        </a:rPr>
                        <a:t>Complete a reflection on </a:t>
                      </a:r>
                      <a:r>
                        <a:rPr lang="en-US" sz="1800">
                          <a:latin typeface="+mn-lt"/>
                          <a:ea typeface="Calibri"/>
                          <a:cs typeface="Calibri"/>
                          <a:sym typeface="Calibri"/>
                        </a:rPr>
                        <a:t>the course, </a:t>
                      </a:r>
                      <a:r>
                        <a:rPr lang="en-US" sz="1800" dirty="0">
                          <a:latin typeface="+mn-lt"/>
                          <a:ea typeface="Calibri"/>
                          <a:cs typeface="Calibri"/>
                          <a:sym typeface="Calibri"/>
                        </a:rPr>
                        <a:t>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dirty="0"/>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76407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948690" y="2411730"/>
            <a:ext cx="10450830" cy="351358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Design or select high-quality professional learning.</a:t>
            </a:r>
            <a:endParaRPr lang="en-US" sz="24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Develop a logic model.</a:t>
            </a:r>
            <a:endParaRPr lang="en-US" sz="24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Develop strong evaluation questions.</a:t>
            </a:r>
            <a:endParaRPr lang="en-US" sz="24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400" b="1" dirty="0">
                <a:latin typeface="Calibri"/>
                <a:ea typeface="Calibri"/>
                <a:cs typeface="Calibri"/>
                <a:sym typeface="Calibri"/>
              </a:rPr>
              <a:t>Develop a data collection plan.</a:t>
            </a:r>
            <a:endParaRPr lang="en-US" sz="24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400">
                <a:latin typeface="Calibri"/>
                <a:ea typeface="Calibri"/>
                <a:cs typeface="Calibri"/>
                <a:sym typeface="Calibri"/>
              </a:rPr>
              <a:t>Make </a:t>
            </a:r>
            <a:r>
              <a:rPr lang="en-US" sz="2400" dirty="0">
                <a:latin typeface="Calibri"/>
                <a:ea typeface="Calibri"/>
                <a:cs typeface="Calibri"/>
                <a:sym typeface="Calibri"/>
              </a:rPr>
              <a:t>meaning of your data.</a:t>
            </a:r>
            <a:endParaRPr lang="en-US" sz="24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948690" y="932688"/>
            <a:ext cx="8696053" cy="1077218"/>
          </a:xfrm>
          <a:prstGeom prst="rect">
            <a:avLst/>
          </a:prstGeom>
          <a:noFill/>
        </p:spPr>
        <p:txBody>
          <a:bodyPr wrap="square">
            <a:spAutoFit/>
          </a:bodyPr>
          <a:lstStyle/>
          <a:p>
            <a:r>
              <a:rPr lang="en-US" sz="3200" b="1" dirty="0">
                <a:latin typeface="Calibri"/>
                <a:ea typeface="Calibri"/>
                <a:cs typeface="Calibri"/>
                <a:sym typeface="Calibri"/>
              </a:rPr>
              <a:t>Collecting Data to Measure the Effectiveness of Professional Learning Provided to Teachers</a:t>
            </a:r>
            <a:endParaRPr lang="en-US" sz="3200" dirty="0"/>
          </a:p>
        </p:txBody>
      </p:sp>
    </p:spTree>
    <p:extLst>
      <p:ext uri="{BB962C8B-B14F-4D97-AF65-F5344CB8AC3E}">
        <p14:creationId xmlns:p14="http://schemas.microsoft.com/office/powerpoint/2010/main" val="2693838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51560" y="2023110"/>
            <a:ext cx="10347960" cy="390220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Keep in mind the features of effective professional learning:</a:t>
            </a:r>
            <a:endParaRPr lang="en-US" sz="28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Content focused</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Incorporates active learning</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Supports collaboration</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Uses model of effective practice</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Provides coaching and expert support</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Offers feedback and reflection</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Is of sustained duration</a:t>
            </a:r>
            <a:endParaRPr lang="en-US" sz="24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948690" y="932688"/>
            <a:ext cx="9486900" cy="584775"/>
          </a:xfrm>
          <a:prstGeom prst="rect">
            <a:avLst/>
          </a:prstGeom>
          <a:noFill/>
        </p:spPr>
        <p:txBody>
          <a:bodyPr wrap="square">
            <a:spAutoFit/>
          </a:bodyPr>
          <a:lstStyle/>
          <a:p>
            <a:r>
              <a:rPr lang="en-US" sz="3200" b="1" dirty="0">
                <a:latin typeface="Calibri"/>
                <a:ea typeface="Calibri"/>
                <a:cs typeface="Calibri"/>
                <a:sym typeface="Calibri"/>
              </a:rPr>
              <a:t>Design or Select High-Quality Professional Learning</a:t>
            </a:r>
            <a:endParaRPr lang="en-US" sz="3200" dirty="0"/>
          </a:p>
        </p:txBody>
      </p:sp>
    </p:spTree>
    <p:extLst>
      <p:ext uri="{BB962C8B-B14F-4D97-AF65-F5344CB8AC3E}">
        <p14:creationId xmlns:p14="http://schemas.microsoft.com/office/powerpoint/2010/main" val="181957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dirty="0"/>
          </a:p>
        </p:txBody>
      </p:sp>
      <p:sp>
        <p:nvSpPr>
          <p:cNvPr id="4" name="TextBox 3">
            <a:extLst>
              <a:ext uri="{FF2B5EF4-FFF2-40B4-BE49-F238E27FC236}">
                <a16:creationId xmlns:a16="http://schemas.microsoft.com/office/drawing/2014/main" id="{72323F80-9483-1C89-36FA-4528861E54D4}"/>
              </a:ext>
            </a:extLst>
          </p:cNvPr>
          <p:cNvSpPr txBox="1"/>
          <p:nvPr/>
        </p:nvSpPr>
        <p:spPr>
          <a:xfrm>
            <a:off x="948690" y="932688"/>
            <a:ext cx="9486900" cy="584775"/>
          </a:xfrm>
          <a:prstGeom prst="rect">
            <a:avLst/>
          </a:prstGeom>
          <a:noFill/>
        </p:spPr>
        <p:txBody>
          <a:bodyPr wrap="square">
            <a:spAutoFit/>
          </a:bodyPr>
          <a:lstStyle/>
          <a:p>
            <a:r>
              <a:rPr lang="en-US" sz="3200" b="1" dirty="0">
                <a:latin typeface="Calibri"/>
                <a:ea typeface="Calibri"/>
                <a:cs typeface="Calibri"/>
                <a:sym typeface="Calibri"/>
              </a:rPr>
              <a:t>Develop a Logic Model</a:t>
            </a:r>
            <a:endParaRPr lang="en-US" sz="3200" dirty="0"/>
          </a:p>
        </p:txBody>
      </p:sp>
      <p:pic>
        <p:nvPicPr>
          <p:cNvPr id="2" name="Picture 1">
            <a:extLst>
              <a:ext uri="{FF2B5EF4-FFF2-40B4-BE49-F238E27FC236}">
                <a16:creationId xmlns:a16="http://schemas.microsoft.com/office/drawing/2014/main" id="{335D68BC-CC0F-DB43-E18C-72B4E3DA6B16}"/>
              </a:ext>
            </a:extLst>
          </p:cNvPr>
          <p:cNvPicPr>
            <a:picLocks noChangeAspect="1"/>
          </p:cNvPicPr>
          <p:nvPr/>
        </p:nvPicPr>
        <p:blipFill>
          <a:blip r:embed="rId3"/>
          <a:stretch>
            <a:fillRect/>
          </a:stretch>
        </p:blipFill>
        <p:spPr>
          <a:xfrm>
            <a:off x="1520190" y="1663345"/>
            <a:ext cx="8731041" cy="4084934"/>
          </a:xfrm>
          <a:prstGeom prst="rect">
            <a:avLst/>
          </a:prstGeom>
        </p:spPr>
      </p:pic>
      <p:sp>
        <p:nvSpPr>
          <p:cNvPr id="5" name="TextBox 4">
            <a:extLst>
              <a:ext uri="{FF2B5EF4-FFF2-40B4-BE49-F238E27FC236}">
                <a16:creationId xmlns:a16="http://schemas.microsoft.com/office/drawing/2014/main" id="{AC627E2F-27B9-C9ED-CC7C-45C810A368F8}"/>
              </a:ext>
            </a:extLst>
          </p:cNvPr>
          <p:cNvSpPr txBox="1"/>
          <p:nvPr/>
        </p:nvSpPr>
        <p:spPr>
          <a:xfrm>
            <a:off x="8355330" y="5902168"/>
            <a:ext cx="2316480" cy="369332"/>
          </a:xfrm>
          <a:prstGeom prst="rect">
            <a:avLst/>
          </a:prstGeom>
          <a:noFill/>
        </p:spPr>
        <p:txBody>
          <a:bodyPr wrap="square">
            <a:spAutoFit/>
          </a:bodyPr>
          <a:lstStyle/>
          <a:p>
            <a:pPr lvl="0" algn="r"/>
            <a:r>
              <a:rPr lang="en-US" dirty="0">
                <a:latin typeface="Calibri"/>
                <a:ea typeface="Calibri"/>
                <a:cs typeface="Calibri"/>
                <a:sym typeface="Calibri"/>
              </a:rPr>
              <a:t>(Glover, 2017, p.14) </a:t>
            </a:r>
            <a:endParaRPr lang="en-US" dirty="0"/>
          </a:p>
        </p:txBody>
      </p:sp>
    </p:spTree>
    <p:extLst>
      <p:ext uri="{BB962C8B-B14F-4D97-AF65-F5344CB8AC3E}">
        <p14:creationId xmlns:p14="http://schemas.microsoft.com/office/powerpoint/2010/main" val="1563988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dirty="0"/>
          </a:p>
        </p:txBody>
      </p:sp>
      <p:sp>
        <p:nvSpPr>
          <p:cNvPr id="4" name="TextBox 3">
            <a:extLst>
              <a:ext uri="{FF2B5EF4-FFF2-40B4-BE49-F238E27FC236}">
                <a16:creationId xmlns:a16="http://schemas.microsoft.com/office/drawing/2014/main" id="{72323F80-9483-1C89-36FA-4528861E54D4}"/>
              </a:ext>
            </a:extLst>
          </p:cNvPr>
          <p:cNvSpPr txBox="1"/>
          <p:nvPr/>
        </p:nvSpPr>
        <p:spPr>
          <a:xfrm>
            <a:off x="948690" y="932688"/>
            <a:ext cx="9486900" cy="584775"/>
          </a:xfrm>
          <a:prstGeom prst="rect">
            <a:avLst/>
          </a:prstGeom>
          <a:noFill/>
        </p:spPr>
        <p:txBody>
          <a:bodyPr wrap="square">
            <a:spAutoFit/>
          </a:bodyPr>
          <a:lstStyle/>
          <a:p>
            <a:r>
              <a:rPr lang="en-US" sz="3200" b="1" dirty="0">
                <a:latin typeface="Calibri"/>
                <a:ea typeface="Calibri"/>
                <a:cs typeface="Calibri"/>
                <a:sym typeface="Calibri"/>
              </a:rPr>
              <a:t>Develop a Logic Model</a:t>
            </a:r>
            <a:endParaRPr lang="en-US" sz="3200" dirty="0"/>
          </a:p>
        </p:txBody>
      </p:sp>
      <p:pic>
        <p:nvPicPr>
          <p:cNvPr id="3" name="Picture 2">
            <a:extLst>
              <a:ext uri="{FF2B5EF4-FFF2-40B4-BE49-F238E27FC236}">
                <a16:creationId xmlns:a16="http://schemas.microsoft.com/office/drawing/2014/main" id="{1C645D2D-1643-29ED-1E27-965CA5805412}"/>
              </a:ext>
            </a:extLst>
          </p:cNvPr>
          <p:cNvPicPr>
            <a:picLocks noChangeAspect="1"/>
          </p:cNvPicPr>
          <p:nvPr/>
        </p:nvPicPr>
        <p:blipFill>
          <a:blip r:embed="rId3"/>
          <a:stretch>
            <a:fillRect/>
          </a:stretch>
        </p:blipFill>
        <p:spPr>
          <a:xfrm>
            <a:off x="1756410" y="1517463"/>
            <a:ext cx="8290560" cy="4677597"/>
          </a:xfrm>
          <a:prstGeom prst="rect">
            <a:avLst/>
          </a:prstGeom>
        </p:spPr>
      </p:pic>
    </p:spTree>
    <p:extLst>
      <p:ext uri="{BB962C8B-B14F-4D97-AF65-F5344CB8AC3E}">
        <p14:creationId xmlns:p14="http://schemas.microsoft.com/office/powerpoint/2010/main" val="1624582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dirty="0"/>
          </a:p>
        </p:txBody>
      </p:sp>
      <p:sp>
        <p:nvSpPr>
          <p:cNvPr id="4" name="TextBox 3">
            <a:extLst>
              <a:ext uri="{FF2B5EF4-FFF2-40B4-BE49-F238E27FC236}">
                <a16:creationId xmlns:a16="http://schemas.microsoft.com/office/drawing/2014/main" id="{72323F80-9483-1C89-36FA-4528861E54D4}"/>
              </a:ext>
            </a:extLst>
          </p:cNvPr>
          <p:cNvSpPr txBox="1"/>
          <p:nvPr/>
        </p:nvSpPr>
        <p:spPr>
          <a:xfrm>
            <a:off x="948690" y="932688"/>
            <a:ext cx="9486900" cy="584775"/>
          </a:xfrm>
          <a:prstGeom prst="rect">
            <a:avLst/>
          </a:prstGeom>
          <a:noFill/>
        </p:spPr>
        <p:txBody>
          <a:bodyPr wrap="square">
            <a:spAutoFit/>
          </a:bodyPr>
          <a:lstStyle/>
          <a:p>
            <a:r>
              <a:rPr lang="en-US" sz="3200" b="1" dirty="0">
                <a:latin typeface="Calibri"/>
                <a:ea typeface="Calibri"/>
                <a:cs typeface="Calibri"/>
                <a:sym typeface="Calibri"/>
              </a:rPr>
              <a:t>Develop Strong Evaluation Questions</a:t>
            </a:r>
            <a:endParaRPr lang="en-US" sz="3200" dirty="0"/>
          </a:p>
        </p:txBody>
      </p:sp>
      <p:sp>
        <p:nvSpPr>
          <p:cNvPr id="5" name="TextBox 4">
            <a:extLst>
              <a:ext uri="{FF2B5EF4-FFF2-40B4-BE49-F238E27FC236}">
                <a16:creationId xmlns:a16="http://schemas.microsoft.com/office/drawing/2014/main" id="{F2A598DC-A59A-4439-E6B6-9BF801D6F6C0}"/>
              </a:ext>
            </a:extLst>
          </p:cNvPr>
          <p:cNvSpPr txBox="1"/>
          <p:nvPr/>
        </p:nvSpPr>
        <p:spPr>
          <a:xfrm>
            <a:off x="948690" y="2251710"/>
            <a:ext cx="3341956" cy="1384995"/>
          </a:xfrm>
          <a:prstGeom prst="rect">
            <a:avLst/>
          </a:prstGeom>
          <a:noFill/>
        </p:spPr>
        <p:txBody>
          <a:bodyPr wrap="square">
            <a:spAutoFit/>
          </a:bodyPr>
          <a:lstStyle/>
          <a:p>
            <a:pPr marL="25400" lvl="0" indent="0" algn="l" rtl="0">
              <a:lnSpc>
                <a:spcPct val="100000"/>
              </a:lnSpc>
              <a:spcBef>
                <a:spcPts val="640"/>
              </a:spcBef>
              <a:spcAft>
                <a:spcPts val="0"/>
              </a:spcAft>
              <a:buSzPts val="3200"/>
              <a:buNone/>
            </a:pPr>
            <a:r>
              <a:rPr lang="en-US" sz="2800" dirty="0">
                <a:latin typeface="Calibri"/>
                <a:ea typeface="Calibri"/>
                <a:cs typeface="Calibri"/>
                <a:sym typeface="Calibri"/>
              </a:rPr>
              <a:t>Use the logic model to help develop evaluation questions.</a:t>
            </a:r>
            <a:endParaRPr lang="en-US" sz="2800" dirty="0"/>
          </a:p>
        </p:txBody>
      </p:sp>
      <p:pic>
        <p:nvPicPr>
          <p:cNvPr id="6" name="Picture 5">
            <a:extLst>
              <a:ext uri="{FF2B5EF4-FFF2-40B4-BE49-F238E27FC236}">
                <a16:creationId xmlns:a16="http://schemas.microsoft.com/office/drawing/2014/main" id="{5B1395E1-26CE-3B16-C33E-EE72715F9717}"/>
              </a:ext>
            </a:extLst>
          </p:cNvPr>
          <p:cNvPicPr>
            <a:picLocks noChangeAspect="1"/>
          </p:cNvPicPr>
          <p:nvPr/>
        </p:nvPicPr>
        <p:blipFill>
          <a:blip r:embed="rId3"/>
          <a:stretch>
            <a:fillRect/>
          </a:stretch>
        </p:blipFill>
        <p:spPr>
          <a:xfrm>
            <a:off x="4087904" y="1908810"/>
            <a:ext cx="6622006" cy="3909060"/>
          </a:xfrm>
          <a:prstGeom prst="rect">
            <a:avLst/>
          </a:prstGeom>
        </p:spPr>
      </p:pic>
    </p:spTree>
    <p:extLst>
      <p:ext uri="{BB962C8B-B14F-4D97-AF65-F5344CB8AC3E}">
        <p14:creationId xmlns:p14="http://schemas.microsoft.com/office/powerpoint/2010/main" val="208911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69078" y="2286000"/>
            <a:ext cx="10450830" cy="363931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810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800" dirty="0">
                <a:latin typeface="Calibri"/>
                <a:ea typeface="Calibri"/>
                <a:cs typeface="Calibri"/>
                <a:sym typeface="Calibri"/>
              </a:rPr>
              <a:t>Are the data representative?</a:t>
            </a:r>
          </a:p>
          <a:p>
            <a:pPr marL="457200" lvl="0" indent="-3810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800" dirty="0">
                <a:latin typeface="Calibri"/>
                <a:ea typeface="Calibri"/>
                <a:cs typeface="Calibri"/>
                <a:sym typeface="Calibri"/>
              </a:rPr>
              <a:t>Do the data include all stakeholders involved in the professional learning initiative?</a:t>
            </a:r>
            <a:endParaRPr lang="en-US" sz="2800" dirty="0"/>
          </a:p>
          <a:p>
            <a:pPr marL="457200" lvl="0" indent="-3810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800" dirty="0">
                <a:latin typeface="Calibri"/>
                <a:ea typeface="Calibri"/>
                <a:cs typeface="Calibri"/>
                <a:sym typeface="Calibri"/>
              </a:rPr>
              <a:t>Do the data reflect the demographics of the population involved in the professional learning initiative?</a:t>
            </a:r>
            <a:endParaRPr lang="en-US" sz="28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1016133" y="1165633"/>
            <a:ext cx="9646920" cy="584775"/>
          </a:xfrm>
          <a:prstGeom prst="rect">
            <a:avLst/>
          </a:prstGeom>
          <a:noFill/>
        </p:spPr>
        <p:txBody>
          <a:bodyPr wrap="square">
            <a:spAutoFit/>
          </a:bodyPr>
          <a:lstStyle/>
          <a:p>
            <a:r>
              <a:rPr lang="en-US" sz="3200" b="1" dirty="0">
                <a:latin typeface="Calibri"/>
                <a:ea typeface="Calibri"/>
                <a:cs typeface="Calibri"/>
                <a:sym typeface="Calibri"/>
              </a:rPr>
              <a:t>Develop a Data Collection Plan – Questions to Ask</a:t>
            </a:r>
            <a:endParaRPr lang="en-US" sz="3200" dirty="0"/>
          </a:p>
        </p:txBody>
      </p:sp>
    </p:spTree>
    <p:extLst>
      <p:ext uri="{BB962C8B-B14F-4D97-AF65-F5344CB8AC3E}">
        <p14:creationId xmlns:p14="http://schemas.microsoft.com/office/powerpoint/2010/main" val="2531952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69078" y="2251881"/>
            <a:ext cx="10450830" cy="363931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810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800" dirty="0">
                <a:latin typeface="Calibri"/>
                <a:ea typeface="Calibri"/>
                <a:cs typeface="Calibri"/>
                <a:sym typeface="Calibri"/>
              </a:rPr>
              <a:t>Are the data valid and reliable?</a:t>
            </a:r>
          </a:p>
          <a:p>
            <a:pPr marL="457200" lvl="0" indent="-3810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800" dirty="0">
                <a:latin typeface="Calibri"/>
                <a:ea typeface="Calibri"/>
                <a:cs typeface="Calibri"/>
                <a:sym typeface="Calibri"/>
              </a:rPr>
              <a:t>Have the data been collected in a consistent way?</a:t>
            </a:r>
            <a:endParaRPr lang="en-US" sz="2800" dirty="0"/>
          </a:p>
          <a:p>
            <a:pPr marL="457200" lvl="0" indent="-3810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800" dirty="0">
                <a:latin typeface="Calibri"/>
                <a:ea typeface="Calibri"/>
                <a:cs typeface="Calibri"/>
                <a:sym typeface="Calibri"/>
              </a:rPr>
              <a:t>Does the data collection instrument accurately measure the outcome of interest?</a:t>
            </a:r>
            <a:endParaRPr lang="en-US" sz="28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788670" y="1120140"/>
            <a:ext cx="9646920" cy="584775"/>
          </a:xfrm>
          <a:prstGeom prst="rect">
            <a:avLst/>
          </a:prstGeom>
          <a:noFill/>
        </p:spPr>
        <p:txBody>
          <a:bodyPr wrap="square">
            <a:spAutoFit/>
          </a:bodyPr>
          <a:lstStyle/>
          <a:p>
            <a:r>
              <a:rPr lang="en-US" sz="3200" b="1" dirty="0">
                <a:latin typeface="Calibri"/>
                <a:ea typeface="Calibri"/>
                <a:cs typeface="Calibri"/>
                <a:sym typeface="Calibri"/>
              </a:rPr>
              <a:t>Develop a Data Collection Plan – Questions to Ask</a:t>
            </a:r>
            <a:endParaRPr lang="en-US" sz="3200" dirty="0"/>
          </a:p>
        </p:txBody>
      </p:sp>
    </p:spTree>
    <p:extLst>
      <p:ext uri="{BB962C8B-B14F-4D97-AF65-F5344CB8AC3E}">
        <p14:creationId xmlns:p14="http://schemas.microsoft.com/office/powerpoint/2010/main" val="1055931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37</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869078" y="2334051"/>
            <a:ext cx="10450830" cy="312496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81000">
              <a:spcBef>
                <a:spcPts val="0"/>
              </a:spcBef>
              <a:buClr>
                <a:schemeClr val="tx1">
                  <a:lumMod val="50000"/>
                  <a:lumOff val="50000"/>
                </a:schemeClr>
              </a:buClr>
              <a:buSzPct val="100000"/>
              <a:buFont typeface="Arial" panose="020B0604020202020204" pitchFamily="34" charset="0"/>
              <a:buChar char="•"/>
            </a:pPr>
            <a:r>
              <a:rPr lang="en-US" sz="2800" dirty="0">
                <a:latin typeface="Calibri"/>
                <a:cs typeface="Calibri"/>
                <a:sym typeface="Calibri"/>
              </a:rPr>
              <a:t>Are the data complete?</a:t>
            </a:r>
            <a:endParaRPr lang="en-US" sz="2800" dirty="0"/>
          </a:p>
          <a:p>
            <a:pPr lvl="0" indent="-381000">
              <a:spcBef>
                <a:spcPts val="0"/>
              </a:spcBef>
              <a:buClr>
                <a:schemeClr val="tx1">
                  <a:lumMod val="50000"/>
                  <a:lumOff val="50000"/>
                </a:schemeClr>
              </a:buClr>
              <a:buSzPct val="100000"/>
              <a:buFont typeface="Arial" panose="020B0604020202020204" pitchFamily="34" charset="0"/>
              <a:buChar char="•"/>
            </a:pPr>
            <a:r>
              <a:rPr lang="en-US" sz="2800" dirty="0">
                <a:latin typeface="Calibri"/>
                <a:cs typeface="Calibri"/>
                <a:sym typeface="Calibri"/>
              </a:rPr>
              <a:t>Was the sample size large enough?</a:t>
            </a:r>
            <a:endParaRPr lang="en-US" sz="2800" dirty="0"/>
          </a:p>
          <a:p>
            <a:pPr indent="-381000">
              <a:spcBef>
                <a:spcPts val="0"/>
              </a:spcBef>
              <a:buClr>
                <a:schemeClr val="tx1">
                  <a:lumMod val="50000"/>
                  <a:lumOff val="50000"/>
                </a:schemeClr>
              </a:buClr>
              <a:buSzPct val="100000"/>
              <a:buFont typeface="Arial" panose="020B0604020202020204" pitchFamily="34" charset="0"/>
              <a:buChar char="•"/>
            </a:pPr>
            <a:r>
              <a:rPr lang="en-US" sz="2800" dirty="0">
                <a:latin typeface="Calibri"/>
                <a:cs typeface="Calibri"/>
                <a:sym typeface="Calibri"/>
              </a:rPr>
              <a:t>Did enough people respond to the survey?</a:t>
            </a:r>
            <a:endParaRPr lang="en-US" sz="2800" dirty="0">
              <a:latin typeface="Calibri"/>
              <a:cs typeface="Calibri"/>
            </a:endParaRPr>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800100" y="1417320"/>
            <a:ext cx="9635490" cy="584775"/>
          </a:xfrm>
          <a:prstGeom prst="rect">
            <a:avLst/>
          </a:prstGeom>
          <a:noFill/>
        </p:spPr>
        <p:txBody>
          <a:bodyPr wrap="square">
            <a:spAutoFit/>
          </a:bodyPr>
          <a:lstStyle/>
          <a:p>
            <a:r>
              <a:rPr lang="en-US" sz="3200" b="1" dirty="0">
                <a:latin typeface="Calibri"/>
                <a:ea typeface="Calibri"/>
                <a:cs typeface="Calibri"/>
                <a:sym typeface="Calibri"/>
              </a:rPr>
              <a:t>Develop a Data Collection Plan – Questions to Ask</a:t>
            </a:r>
            <a:endParaRPr lang="en-US" sz="3200" dirty="0"/>
          </a:p>
        </p:txBody>
      </p:sp>
    </p:spTree>
    <p:extLst>
      <p:ext uri="{BB962C8B-B14F-4D97-AF65-F5344CB8AC3E}">
        <p14:creationId xmlns:p14="http://schemas.microsoft.com/office/powerpoint/2010/main" val="2882180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38</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640080" y="2462784"/>
            <a:ext cx="9540240" cy="405231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In your small groups, review </a:t>
            </a:r>
            <a:r>
              <a:rPr lang="en-US" sz="2400" b="1" dirty="0">
                <a:latin typeface="Calibri"/>
                <a:ea typeface="Calibri"/>
                <a:cs typeface="Calibri"/>
                <a:sym typeface="Calibri"/>
              </a:rPr>
              <a:t>Handout 6: Existing Data Sources</a:t>
            </a:r>
            <a:r>
              <a:rPr lang="en-US" sz="2400" dirty="0">
                <a:latin typeface="Calibri"/>
                <a:ea typeface="Calibri"/>
                <a:cs typeface="Calibri"/>
                <a:sym typeface="Calibri"/>
              </a:rPr>
              <a:t>. Discuss the types of data that you currently collect to evaluate one of the professional learning initiatives you provide, even though the evaluation may not be a formal one. Each group member should complete Handout 6.</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Are there other types of data that would be helpful for you to gather?</a:t>
            </a:r>
            <a:endParaRPr lang="en-US" sz="24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Be prepared to share with the whole group.</a:t>
            </a:r>
            <a:endParaRPr lang="en-US" sz="2400"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520816" y="1079356"/>
            <a:ext cx="6820444" cy="46943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4400"/>
            </a:pPr>
            <a:r>
              <a:rPr lang="en-US" sz="3200" b="1" dirty="0">
                <a:latin typeface="Calibri"/>
                <a:ea typeface="Calibri"/>
                <a:cs typeface="Calibri"/>
                <a:sym typeface="Calibri"/>
              </a:rPr>
              <a:t>Collaborate and Practice</a:t>
            </a: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640080" y="1805940"/>
            <a:ext cx="9795510" cy="65684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Common Data Sources</a:t>
            </a:r>
            <a:endParaRPr lang="en-US" sz="3200" b="1" dirty="0"/>
          </a:p>
        </p:txBody>
      </p:sp>
      <p:pic>
        <p:nvPicPr>
          <p:cNvPr id="6" name="Picture 5">
            <a:extLst>
              <a:ext uri="{FF2B5EF4-FFF2-40B4-BE49-F238E27FC236}">
                <a16:creationId xmlns:a16="http://schemas.microsoft.com/office/drawing/2014/main" id="{C8A55151-DBF8-5C21-B012-7DA2364FEEFA}"/>
              </a:ext>
            </a:extLst>
          </p:cNvPr>
          <p:cNvPicPr>
            <a:picLocks noChangeAspect="1"/>
          </p:cNvPicPr>
          <p:nvPr/>
        </p:nvPicPr>
        <p:blipFill>
          <a:blip r:embed="rId3"/>
          <a:stretch>
            <a:fillRect/>
          </a:stretch>
        </p:blipFill>
        <p:spPr>
          <a:xfrm>
            <a:off x="748465" y="1080624"/>
            <a:ext cx="554784" cy="518205"/>
          </a:xfrm>
          <a:prstGeom prst="rect">
            <a:avLst/>
          </a:prstGeom>
        </p:spPr>
      </p:pic>
    </p:spTree>
    <p:extLst>
      <p:ext uri="{BB962C8B-B14F-4D97-AF65-F5344CB8AC3E}">
        <p14:creationId xmlns:p14="http://schemas.microsoft.com/office/powerpoint/2010/main" val="3216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39</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914400" y="2354580"/>
            <a:ext cx="10485120" cy="357073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640"/>
              </a:spcBef>
              <a:spcAft>
                <a:spcPts val="0"/>
              </a:spcAft>
              <a:buSzPts val="3200"/>
              <a:buNone/>
            </a:pPr>
            <a:r>
              <a:rPr lang="en-US" sz="2800" dirty="0">
                <a:latin typeface="Calibri"/>
                <a:ea typeface="Calibri"/>
                <a:cs typeface="Calibri"/>
                <a:sym typeface="Calibri"/>
              </a:rPr>
              <a:t>In your small groups, review </a:t>
            </a:r>
            <a:r>
              <a:rPr lang="en-US" sz="2800" b="1" dirty="0">
                <a:latin typeface="Calibri"/>
                <a:ea typeface="Calibri"/>
                <a:cs typeface="Calibri"/>
                <a:sym typeface="Calibri"/>
              </a:rPr>
              <a:t>Handouts 7-9</a:t>
            </a:r>
            <a:r>
              <a:rPr lang="en-US" sz="2800" dirty="0">
                <a:latin typeface="Calibri"/>
                <a:ea typeface="Calibri"/>
                <a:cs typeface="Calibri"/>
                <a:sym typeface="Calibri"/>
              </a:rPr>
              <a:t>. Discuss the following:</a:t>
            </a:r>
            <a:endParaRPr lang="en-US" sz="32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What are the benefits of these tools?</a:t>
            </a:r>
            <a:endParaRPr lang="en-US" sz="28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Is there anything else that might be helpful?</a:t>
            </a:r>
            <a:endParaRPr lang="en-US" sz="2800" dirty="0"/>
          </a:p>
          <a:p>
            <a:pPr marL="457200" lvl="0" indent="-431800" algn="l" rtl="0">
              <a:lnSpc>
                <a:spcPct val="100000"/>
              </a:lnSpc>
              <a:spcBef>
                <a:spcPts val="640"/>
              </a:spcBef>
              <a:spcAft>
                <a:spcPts val="0"/>
              </a:spcAft>
              <a:buClr>
                <a:schemeClr val="tx1">
                  <a:lumMod val="50000"/>
                  <a:lumOff val="50000"/>
                </a:schemeClr>
              </a:buClr>
              <a:buSzPct val="100000"/>
              <a:buChar char="•"/>
            </a:pPr>
            <a:r>
              <a:rPr lang="en-US" sz="2800" dirty="0">
                <a:latin typeface="Calibri"/>
                <a:ea typeface="Calibri"/>
                <a:cs typeface="Calibri"/>
                <a:sym typeface="Calibri"/>
              </a:rPr>
              <a:t>Which of the tools do you think you can most easily incorporate into your work?</a:t>
            </a:r>
            <a:endParaRPr lang="en-US" sz="28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800100" y="1417320"/>
            <a:ext cx="9635490" cy="584775"/>
          </a:xfrm>
          <a:prstGeom prst="rect">
            <a:avLst/>
          </a:prstGeom>
          <a:noFill/>
        </p:spPr>
        <p:txBody>
          <a:bodyPr wrap="square">
            <a:spAutoFit/>
          </a:bodyPr>
          <a:lstStyle/>
          <a:p>
            <a:r>
              <a:rPr lang="en-US" sz="3200" b="1" dirty="0">
                <a:latin typeface="Calibri"/>
                <a:ea typeface="Calibri"/>
                <a:cs typeface="Calibri"/>
                <a:sym typeface="Calibri"/>
              </a:rPr>
              <a:t>Review the Tools to Assist with Data Collection</a:t>
            </a:r>
            <a:endParaRPr lang="en-US" sz="3200" dirty="0"/>
          </a:p>
        </p:txBody>
      </p:sp>
    </p:spTree>
    <p:extLst>
      <p:ext uri="{BB962C8B-B14F-4D97-AF65-F5344CB8AC3E}">
        <p14:creationId xmlns:p14="http://schemas.microsoft.com/office/powerpoint/2010/main" val="64847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a:latin typeface="Trebuchet MS" panose="020B0603020202020204" pitchFamily="34" charset="0"/>
                <a:ea typeface="Calibri"/>
                <a:cs typeface="Calibri"/>
                <a:sym typeface="Calibri"/>
              </a:rPr>
              <a:t>Norms for </a:t>
            </a:r>
            <a:r>
              <a:rPr lang="en-US" sz="3600" b="1" dirty="0">
                <a:latin typeface="Trebuchet MS" panose="020B0603020202020204" pitchFamily="34" charset="0"/>
                <a:ea typeface="Calibri"/>
                <a:cs typeface="Calibri"/>
                <a:sym typeface="Calibri"/>
              </a:rPr>
              <a:t>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4242694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40</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640080" y="2611375"/>
            <a:ext cx="4046220" cy="224637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Clr>
                <a:schemeClr val="tx1">
                  <a:lumMod val="50000"/>
                  <a:lumOff val="50000"/>
                </a:schemeClr>
              </a:buClr>
              <a:buSzPct val="100000"/>
              <a:buNone/>
            </a:pPr>
            <a:r>
              <a:rPr lang="en-US" dirty="0">
                <a:latin typeface="Calibri"/>
                <a:ea typeface="Calibri"/>
                <a:cs typeface="Calibri"/>
                <a:sym typeface="Calibri"/>
              </a:rPr>
              <a:t>In order to understand your data, you must analyze it. This figure depicts the steps in this process.</a:t>
            </a:r>
            <a:endParaRPr lang="en-US"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315530" y="851154"/>
            <a:ext cx="6934744" cy="61802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Calibri"/>
                <a:ea typeface="Calibri"/>
                <a:cs typeface="Calibri"/>
                <a:sym typeface="Calibri"/>
              </a:rPr>
              <a:t>Learn and Confirm</a:t>
            </a:r>
            <a:endParaRPr lang="en-US" sz="3200" b="0" i="0" u="none" strike="noStrike" cap="none" dirty="0">
              <a:solidFill>
                <a:srgbClr val="000000"/>
              </a:solidFill>
              <a:latin typeface="Arial"/>
              <a:ea typeface="Arial"/>
              <a:cs typeface="Arial"/>
              <a:sym typeface="Arial"/>
            </a:endParaRP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640080" y="1703070"/>
            <a:ext cx="10984230" cy="75971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Making Meaning of Your Data</a:t>
            </a:r>
            <a:endParaRPr lang="en-US" sz="3200" b="1" dirty="0"/>
          </a:p>
        </p:txBody>
      </p:sp>
      <p:pic>
        <p:nvPicPr>
          <p:cNvPr id="3" name="Picture 2">
            <a:extLst>
              <a:ext uri="{FF2B5EF4-FFF2-40B4-BE49-F238E27FC236}">
                <a16:creationId xmlns:a16="http://schemas.microsoft.com/office/drawing/2014/main" id="{7771A281-2B65-E1C9-08F2-8EB705918431}"/>
              </a:ext>
            </a:extLst>
          </p:cNvPr>
          <p:cNvPicPr>
            <a:picLocks noChangeAspect="1"/>
          </p:cNvPicPr>
          <p:nvPr/>
        </p:nvPicPr>
        <p:blipFill>
          <a:blip r:embed="rId3"/>
          <a:stretch>
            <a:fillRect/>
          </a:stretch>
        </p:blipFill>
        <p:spPr>
          <a:xfrm>
            <a:off x="684612" y="919393"/>
            <a:ext cx="518205" cy="469433"/>
          </a:xfrm>
          <a:prstGeom prst="rect">
            <a:avLst/>
          </a:prstGeom>
        </p:spPr>
      </p:pic>
      <p:pic>
        <p:nvPicPr>
          <p:cNvPr id="6" name="Picture 5">
            <a:extLst>
              <a:ext uri="{FF2B5EF4-FFF2-40B4-BE49-F238E27FC236}">
                <a16:creationId xmlns:a16="http://schemas.microsoft.com/office/drawing/2014/main" id="{C2D1FD5C-F3DA-BBCF-B386-8A5AD65F3E9B}"/>
              </a:ext>
            </a:extLst>
          </p:cNvPr>
          <p:cNvPicPr>
            <a:picLocks noChangeAspect="1"/>
          </p:cNvPicPr>
          <p:nvPr/>
        </p:nvPicPr>
        <p:blipFill>
          <a:blip r:embed="rId4"/>
          <a:stretch>
            <a:fillRect/>
          </a:stretch>
        </p:blipFill>
        <p:spPr>
          <a:xfrm>
            <a:off x="4722147" y="2696677"/>
            <a:ext cx="6731516" cy="2857460"/>
          </a:xfrm>
          <a:prstGeom prst="rect">
            <a:avLst/>
          </a:prstGeom>
        </p:spPr>
      </p:pic>
    </p:spTree>
    <p:extLst>
      <p:ext uri="{BB962C8B-B14F-4D97-AF65-F5344CB8AC3E}">
        <p14:creationId xmlns:p14="http://schemas.microsoft.com/office/powerpoint/2010/main" val="1012246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41</a:t>
            </a:fld>
            <a:endParaRPr dirty="0"/>
          </a:p>
        </p:txBody>
      </p:sp>
      <p:sp>
        <p:nvSpPr>
          <p:cNvPr id="2" name="Google Shape;223;p57">
            <a:extLst>
              <a:ext uri="{FF2B5EF4-FFF2-40B4-BE49-F238E27FC236}">
                <a16:creationId xmlns:a16="http://schemas.microsoft.com/office/drawing/2014/main" id="{D08D490C-1736-4140-B8F3-E651DA454069}"/>
              </a:ext>
            </a:extLst>
          </p:cNvPr>
          <p:cNvSpPr txBox="1">
            <a:spLocks/>
          </p:cNvSpPr>
          <p:nvPr/>
        </p:nvSpPr>
        <p:spPr>
          <a:xfrm>
            <a:off x="754380" y="2251711"/>
            <a:ext cx="9144000" cy="260604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400" lvl="0" indent="0" algn="l" rtl="0">
              <a:lnSpc>
                <a:spcPct val="100000"/>
              </a:lnSpc>
              <a:spcBef>
                <a:spcPts val="0"/>
              </a:spcBef>
              <a:spcAft>
                <a:spcPts val="0"/>
              </a:spcAft>
              <a:buSzPts val="3200"/>
              <a:buNone/>
            </a:pPr>
            <a:r>
              <a:rPr lang="en-US" sz="2800" dirty="0">
                <a:latin typeface="Calibri"/>
                <a:ea typeface="Calibri"/>
                <a:cs typeface="Calibri"/>
                <a:sym typeface="Calibri"/>
              </a:rPr>
              <a:t>This session addressed the following:</a:t>
            </a:r>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Collecting and using observational data to inform analysis of teaching and learning and to focus on areas aligned to goals. </a:t>
            </a:r>
            <a:endParaRPr lang="en-US" sz="28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Collecting data (including student progress monitoring data) to help teachers develop an action plan.</a:t>
            </a:r>
            <a:endParaRPr lang="en-US" sz="2800" dirty="0"/>
          </a:p>
          <a:p>
            <a:pPr marL="457200" lvl="0" indent="-431800" algn="l" rtl="0">
              <a:lnSpc>
                <a:spcPct val="100000"/>
              </a:lnSpc>
              <a:spcBef>
                <a:spcPts val="0"/>
              </a:spcBef>
              <a:spcAft>
                <a:spcPts val="0"/>
              </a:spcAft>
              <a:buClr>
                <a:schemeClr val="tx1">
                  <a:lumMod val="50000"/>
                  <a:lumOff val="50000"/>
                </a:schemeClr>
              </a:buClr>
              <a:buSzPct val="100000"/>
              <a:buChar char="•"/>
            </a:pPr>
            <a:r>
              <a:rPr lang="en-US" sz="2800" dirty="0">
                <a:latin typeface="Calibri"/>
                <a:ea typeface="Calibri"/>
                <a:cs typeface="Calibri"/>
                <a:sym typeface="Calibri"/>
              </a:rPr>
              <a:t>Collecting data to measure the effectiveness of the professional learning you provide.</a:t>
            </a:r>
            <a:endParaRPr lang="en-US" sz="2800" dirty="0"/>
          </a:p>
        </p:txBody>
      </p:sp>
      <p:sp>
        <p:nvSpPr>
          <p:cNvPr id="4" name="Google Shape;222;p57">
            <a:extLst>
              <a:ext uri="{FF2B5EF4-FFF2-40B4-BE49-F238E27FC236}">
                <a16:creationId xmlns:a16="http://schemas.microsoft.com/office/drawing/2014/main" id="{E9FB396C-A499-4ABE-B4AC-A3521E29C3E3}"/>
              </a:ext>
            </a:extLst>
          </p:cNvPr>
          <p:cNvSpPr txBox="1">
            <a:spLocks/>
          </p:cNvSpPr>
          <p:nvPr/>
        </p:nvSpPr>
        <p:spPr>
          <a:xfrm>
            <a:off x="1452008" y="976258"/>
            <a:ext cx="6934744" cy="618023"/>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Calibri"/>
                <a:ea typeface="Calibri"/>
                <a:cs typeface="Calibri"/>
                <a:sym typeface="Calibri"/>
              </a:rPr>
              <a:t>Debrief</a:t>
            </a:r>
            <a:endParaRPr lang="en-US" sz="3200" b="0" i="0" u="none" strike="noStrike" cap="none" dirty="0">
              <a:solidFill>
                <a:srgbClr val="000000"/>
              </a:solidFill>
              <a:latin typeface="Arial"/>
              <a:ea typeface="Arial"/>
              <a:cs typeface="Arial"/>
              <a:sym typeface="Arial"/>
            </a:endParaRPr>
          </a:p>
        </p:txBody>
      </p:sp>
      <p:sp>
        <p:nvSpPr>
          <p:cNvPr id="5" name="Google Shape;198;p26">
            <a:extLst>
              <a:ext uri="{FF2B5EF4-FFF2-40B4-BE49-F238E27FC236}">
                <a16:creationId xmlns:a16="http://schemas.microsoft.com/office/drawing/2014/main" id="{5F7C3FAC-E0D3-5E8B-16D0-38DFD14A8404}"/>
              </a:ext>
            </a:extLst>
          </p:cNvPr>
          <p:cNvSpPr txBox="1">
            <a:spLocks/>
          </p:cNvSpPr>
          <p:nvPr/>
        </p:nvSpPr>
        <p:spPr>
          <a:xfrm>
            <a:off x="640080" y="1703070"/>
            <a:ext cx="10984230" cy="759714"/>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3200" b="1" dirty="0">
                <a:latin typeface="Calibri"/>
                <a:ea typeface="Calibri"/>
                <a:cs typeface="Calibri"/>
                <a:sym typeface="Calibri"/>
              </a:rPr>
              <a:t>Recap of this Session</a:t>
            </a:r>
            <a:endParaRPr lang="en-US" sz="3200" b="1" dirty="0"/>
          </a:p>
        </p:txBody>
      </p:sp>
      <p:pic>
        <p:nvPicPr>
          <p:cNvPr id="7" name="Picture 6">
            <a:extLst>
              <a:ext uri="{FF2B5EF4-FFF2-40B4-BE49-F238E27FC236}">
                <a16:creationId xmlns:a16="http://schemas.microsoft.com/office/drawing/2014/main" id="{6EB4CE52-50AE-9222-8D04-CF9B978D38A4}"/>
              </a:ext>
            </a:extLst>
          </p:cNvPr>
          <p:cNvPicPr>
            <a:picLocks noChangeAspect="1"/>
          </p:cNvPicPr>
          <p:nvPr/>
        </p:nvPicPr>
        <p:blipFill>
          <a:blip r:embed="rId3"/>
          <a:stretch>
            <a:fillRect/>
          </a:stretch>
        </p:blipFill>
        <p:spPr>
          <a:xfrm>
            <a:off x="756336" y="1051334"/>
            <a:ext cx="530398" cy="463336"/>
          </a:xfrm>
          <a:prstGeom prst="rect">
            <a:avLst/>
          </a:prstGeom>
        </p:spPr>
      </p:pic>
    </p:spTree>
    <p:extLst>
      <p:ext uri="{BB962C8B-B14F-4D97-AF65-F5344CB8AC3E}">
        <p14:creationId xmlns:p14="http://schemas.microsoft.com/office/powerpoint/2010/main" val="314240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42</a:t>
            </a:fld>
            <a:endParaRPr dirty="0"/>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914400" y="2354580"/>
            <a:ext cx="10485120" cy="357073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Bridge to Practice Activity for Module 3:</a:t>
            </a:r>
            <a:endParaRPr lang="en-US" sz="2400" dirty="0"/>
          </a:p>
          <a:p>
            <a:pPr marL="914400" lvl="1" indent="-406400" algn="l" rtl="0">
              <a:lnSpc>
                <a:spcPct val="100000"/>
              </a:lnSpc>
              <a:spcBef>
                <a:spcPts val="560"/>
              </a:spcBef>
              <a:spcAft>
                <a:spcPts val="0"/>
              </a:spcAft>
              <a:buClr>
                <a:schemeClr val="tx1"/>
              </a:buClr>
              <a:buSzPct val="100000"/>
              <a:buChar char="–"/>
            </a:pPr>
            <a:r>
              <a:rPr lang="en-US" dirty="0">
                <a:latin typeface="Calibri"/>
                <a:ea typeface="Calibri"/>
                <a:cs typeface="Calibri"/>
                <a:sym typeface="Calibri"/>
              </a:rPr>
              <a:t>Develop and describe planned implementation of a professional learning action plan.</a:t>
            </a:r>
          </a:p>
          <a:p>
            <a:pPr marL="457200" lvl="0" indent="-431800" algn="l" rtl="0">
              <a:lnSpc>
                <a:spcPct val="100000"/>
              </a:lnSpc>
              <a:spcBef>
                <a:spcPts val="640"/>
              </a:spcBef>
              <a:spcAft>
                <a:spcPts val="0"/>
              </a:spcAft>
              <a:buClr>
                <a:schemeClr val="tx1">
                  <a:lumMod val="50000"/>
                  <a:lumOff val="50000"/>
                </a:schemeClr>
              </a:buClr>
              <a:buSzPct val="100000"/>
              <a:buChar char="•"/>
            </a:pPr>
            <a:r>
              <a:rPr lang="en-US" sz="2400" dirty="0">
                <a:latin typeface="Calibri"/>
                <a:ea typeface="Calibri"/>
                <a:cs typeface="Calibri"/>
                <a:sym typeface="Calibri"/>
              </a:rPr>
              <a:t>You’ve gained some of the information you need for this project in this session, and you’ll learn more in the next two sessions. Start thinking about what an action plan for your coaching might look like.</a:t>
            </a:r>
            <a:endParaRPr lang="en-US" sz="2400" dirty="0"/>
          </a:p>
          <a:p>
            <a:pPr marL="25400" lvl="0" indent="0" algn="l" rtl="0">
              <a:lnSpc>
                <a:spcPct val="120000"/>
              </a:lnSpc>
              <a:spcBef>
                <a:spcPts val="0"/>
              </a:spcBef>
              <a:spcAft>
                <a:spcPts val="0"/>
              </a:spcAft>
              <a:buClr>
                <a:schemeClr val="tx1">
                  <a:lumMod val="50000"/>
                  <a:lumOff val="50000"/>
                </a:schemeClr>
              </a:buClr>
              <a:buSzPct val="100000"/>
              <a:buNone/>
            </a:pPr>
            <a:r>
              <a:rPr lang="en-US" sz="2000" dirty="0">
                <a:latin typeface="Calibri"/>
                <a:ea typeface="Calibri"/>
                <a:cs typeface="Calibri"/>
                <a:sym typeface="Calibri"/>
              </a:rPr>
              <a:t>	</a:t>
            </a:r>
            <a:endParaRPr lang="en-US" sz="2000" dirty="0"/>
          </a:p>
        </p:txBody>
      </p:sp>
      <p:sp>
        <p:nvSpPr>
          <p:cNvPr id="4" name="TextBox 3">
            <a:extLst>
              <a:ext uri="{FF2B5EF4-FFF2-40B4-BE49-F238E27FC236}">
                <a16:creationId xmlns:a16="http://schemas.microsoft.com/office/drawing/2014/main" id="{72323F80-9483-1C89-36FA-4528861E54D4}"/>
              </a:ext>
            </a:extLst>
          </p:cNvPr>
          <p:cNvSpPr txBox="1"/>
          <p:nvPr/>
        </p:nvSpPr>
        <p:spPr>
          <a:xfrm>
            <a:off x="800100" y="1417320"/>
            <a:ext cx="9635490" cy="584775"/>
          </a:xfrm>
          <a:prstGeom prst="rect">
            <a:avLst/>
          </a:prstGeom>
          <a:noFill/>
        </p:spPr>
        <p:txBody>
          <a:bodyPr wrap="square">
            <a:spAutoFit/>
          </a:bodyPr>
          <a:lstStyle/>
          <a:p>
            <a:r>
              <a:rPr lang="en-US" sz="3200" b="1" dirty="0">
                <a:latin typeface="Calibri"/>
                <a:ea typeface="Calibri"/>
                <a:cs typeface="Calibri"/>
                <a:sym typeface="Calibri"/>
              </a:rPr>
              <a:t>Module 3 Bridge to Practice Activity</a:t>
            </a:r>
            <a:endParaRPr lang="en-US" sz="3200" dirty="0"/>
          </a:p>
        </p:txBody>
      </p:sp>
    </p:spTree>
    <p:extLst>
      <p:ext uri="{BB962C8B-B14F-4D97-AF65-F5344CB8AC3E}">
        <p14:creationId xmlns:p14="http://schemas.microsoft.com/office/powerpoint/2010/main" val="374303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43</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19072" y="1060704"/>
            <a:ext cx="84775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Reflect, Plan, and Implement</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678749" y="1799190"/>
            <a:ext cx="9324399" cy="7680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Post-Session Reflection, Planning, and Implementation</a:t>
            </a:r>
            <a:endParaRPr sz="2400" dirty="0">
              <a:latin typeface="Trebuchet MS" panose="020B0603020202020204" pitchFamily="34" charset="0"/>
            </a:endParaRPr>
          </a:p>
        </p:txBody>
      </p:sp>
      <p:pic>
        <p:nvPicPr>
          <p:cNvPr id="3" name="Picture 2">
            <a:extLst>
              <a:ext uri="{FF2B5EF4-FFF2-40B4-BE49-F238E27FC236}">
                <a16:creationId xmlns:a16="http://schemas.microsoft.com/office/drawing/2014/main" id="{C2BC6C3F-6E79-99A1-F690-481102005E4E}"/>
              </a:ext>
            </a:extLst>
          </p:cNvPr>
          <p:cNvPicPr>
            <a:picLocks noChangeAspect="1"/>
          </p:cNvPicPr>
          <p:nvPr/>
        </p:nvPicPr>
        <p:blipFill>
          <a:blip r:embed="rId3"/>
          <a:stretch>
            <a:fillRect/>
          </a:stretch>
        </p:blipFill>
        <p:spPr>
          <a:xfrm>
            <a:off x="792480" y="1059749"/>
            <a:ext cx="666099" cy="585267"/>
          </a:xfrm>
          <a:prstGeom prst="rect">
            <a:avLst/>
          </a:prstGeom>
        </p:spPr>
      </p:pic>
      <p:sp>
        <p:nvSpPr>
          <p:cNvPr id="2" name="TextBox 1">
            <a:extLst>
              <a:ext uri="{FF2B5EF4-FFF2-40B4-BE49-F238E27FC236}">
                <a16:creationId xmlns:a16="http://schemas.microsoft.com/office/drawing/2014/main" id="{53E08FAD-BA15-2291-5D91-3568AB711EBA}"/>
              </a:ext>
            </a:extLst>
          </p:cNvPr>
          <p:cNvSpPr txBox="1"/>
          <p:nvPr/>
        </p:nvSpPr>
        <p:spPr>
          <a:xfrm>
            <a:off x="560832" y="2827705"/>
            <a:ext cx="869247" cy="369332"/>
          </a:xfrm>
          <a:prstGeom prst="rect">
            <a:avLst/>
          </a:prstGeom>
          <a:noFill/>
        </p:spPr>
        <p:txBody>
          <a:bodyPr wrap="square" rtlCol="0">
            <a:spAutoFit/>
          </a:bodyPr>
          <a:lstStyle/>
          <a:p>
            <a:r>
              <a:rPr lang="en-US" b="1" dirty="0"/>
              <a:t>READ</a:t>
            </a:r>
          </a:p>
        </p:txBody>
      </p:sp>
      <p:sp>
        <p:nvSpPr>
          <p:cNvPr id="4" name="TextBox 3">
            <a:extLst>
              <a:ext uri="{FF2B5EF4-FFF2-40B4-BE49-F238E27FC236}">
                <a16:creationId xmlns:a16="http://schemas.microsoft.com/office/drawing/2014/main" id="{67DC8FB8-6377-7939-4ECE-D0155E3A0FEA}"/>
              </a:ext>
            </a:extLst>
          </p:cNvPr>
          <p:cNvSpPr txBox="1"/>
          <p:nvPr/>
        </p:nvSpPr>
        <p:spPr>
          <a:xfrm>
            <a:off x="648633" y="4004396"/>
            <a:ext cx="548641" cy="369332"/>
          </a:xfrm>
          <a:prstGeom prst="rect">
            <a:avLst/>
          </a:prstGeom>
          <a:noFill/>
        </p:spPr>
        <p:txBody>
          <a:bodyPr wrap="square" rtlCol="0">
            <a:spAutoFit/>
          </a:bodyPr>
          <a:lstStyle/>
          <a:p>
            <a:r>
              <a:rPr lang="en-US" b="1" dirty="0"/>
              <a:t>DO</a:t>
            </a:r>
          </a:p>
        </p:txBody>
      </p:sp>
      <p:sp>
        <p:nvSpPr>
          <p:cNvPr id="5" name="TextBox 4">
            <a:extLst>
              <a:ext uri="{FF2B5EF4-FFF2-40B4-BE49-F238E27FC236}">
                <a16:creationId xmlns:a16="http://schemas.microsoft.com/office/drawing/2014/main" id="{45C10C66-E230-E5A9-5AAB-192EE48B0D01}"/>
              </a:ext>
            </a:extLst>
          </p:cNvPr>
          <p:cNvSpPr txBox="1"/>
          <p:nvPr/>
        </p:nvSpPr>
        <p:spPr>
          <a:xfrm>
            <a:off x="530285" y="5181087"/>
            <a:ext cx="899794" cy="369332"/>
          </a:xfrm>
          <a:prstGeom prst="rect">
            <a:avLst/>
          </a:prstGeom>
          <a:noFill/>
        </p:spPr>
        <p:txBody>
          <a:bodyPr wrap="square" rtlCol="0">
            <a:spAutoFit/>
          </a:bodyPr>
          <a:lstStyle/>
          <a:p>
            <a:r>
              <a:rPr lang="en-US" b="1" dirty="0"/>
              <a:t>WATCH</a:t>
            </a:r>
          </a:p>
        </p:txBody>
      </p:sp>
      <p:sp>
        <p:nvSpPr>
          <p:cNvPr id="6" name="Google Shape;423;p42">
            <a:extLst>
              <a:ext uri="{FF2B5EF4-FFF2-40B4-BE49-F238E27FC236}">
                <a16:creationId xmlns:a16="http://schemas.microsoft.com/office/drawing/2014/main" id="{69765F13-76D5-2D43-48AF-3A41C7CD440D}"/>
              </a:ext>
            </a:extLst>
          </p:cNvPr>
          <p:cNvSpPr txBox="1">
            <a:spLocks/>
          </p:cNvSpPr>
          <p:nvPr/>
        </p:nvSpPr>
        <p:spPr>
          <a:xfrm>
            <a:off x="1399533" y="2698752"/>
            <a:ext cx="8797088" cy="269824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dk1"/>
              </a:buClr>
              <a:buSzPct val="100000"/>
              <a:buNone/>
            </a:pPr>
            <a:r>
              <a:rPr lang="en-US" sz="1800" b="1" dirty="0">
                <a:latin typeface="Calibri"/>
                <a:ea typeface="Calibri"/>
                <a:cs typeface="Calibri"/>
                <a:sym typeface="Calibri"/>
              </a:rPr>
              <a:t>Handout 10: Evaluating Professional Learning: A Tool for Schools and Districts</a:t>
            </a:r>
            <a:r>
              <a:rPr lang="en-US" sz="1800" b="1" i="1" dirty="0">
                <a:latin typeface="Calibri"/>
                <a:ea typeface="Calibri"/>
                <a:cs typeface="Calibri"/>
                <a:sym typeface="Calibri"/>
              </a:rPr>
              <a:t> </a:t>
            </a:r>
            <a:r>
              <a:rPr lang="en-US" sz="1800" dirty="0">
                <a:latin typeface="Calibri"/>
                <a:ea typeface="Calibri"/>
                <a:cs typeface="Calibri"/>
                <a:sym typeface="Calibri"/>
              </a:rPr>
              <a:t>and note any questions.</a:t>
            </a:r>
          </a:p>
          <a:p>
            <a:pPr marL="0" lvl="0" indent="0" algn="l" rtl="0">
              <a:lnSpc>
                <a:spcPct val="120000"/>
              </a:lnSpc>
              <a:spcBef>
                <a:spcPts val="0"/>
              </a:spcBef>
              <a:spcAft>
                <a:spcPts val="0"/>
              </a:spcAft>
              <a:buClr>
                <a:schemeClr val="dk1"/>
              </a:buClr>
              <a:buSzPct val="100000"/>
              <a:buNone/>
            </a:pPr>
            <a:endParaRPr lang="en-US" sz="1800" dirty="0">
              <a:latin typeface="Calibri"/>
              <a:ea typeface="Calibri"/>
              <a:cs typeface="Calibri"/>
              <a:sym typeface="Calibri"/>
            </a:endParaRPr>
          </a:p>
          <a:p>
            <a:pPr marL="342900" lvl="0" indent="-342900" algn="l" rtl="0">
              <a:lnSpc>
                <a:spcPct val="120000"/>
              </a:lnSpc>
              <a:spcBef>
                <a:spcPts val="0"/>
              </a:spcBef>
              <a:spcAft>
                <a:spcPts val="0"/>
              </a:spcAft>
              <a:buClr>
                <a:schemeClr val="tx1">
                  <a:lumMod val="50000"/>
                  <a:lumOff val="50000"/>
                </a:schemeClr>
              </a:buClr>
              <a:buSzPct val="100000"/>
              <a:buChar char="•"/>
            </a:pPr>
            <a:r>
              <a:rPr lang="en-US" sz="1800" dirty="0">
                <a:latin typeface="Calibri"/>
                <a:ea typeface="Calibri"/>
                <a:cs typeface="Calibri"/>
                <a:sym typeface="Calibri"/>
              </a:rPr>
              <a:t>Complete the </a:t>
            </a:r>
            <a:r>
              <a:rPr lang="en-US" sz="1800" b="1" dirty="0">
                <a:latin typeface="Calibri"/>
                <a:ea typeface="Calibri"/>
                <a:cs typeface="Calibri"/>
                <a:sym typeface="Calibri"/>
              </a:rPr>
              <a:t>Self-Study 1: Reflections on Session 7.</a:t>
            </a:r>
            <a:endParaRPr lang="en-US" sz="1800" dirty="0">
              <a:latin typeface="Calibri"/>
              <a:ea typeface="Calibri"/>
              <a:cs typeface="Calibri"/>
              <a:sym typeface="Calibri"/>
            </a:endParaRPr>
          </a:p>
          <a:p>
            <a:pPr marL="342900" lvl="0" indent="-342900" algn="l" rtl="0">
              <a:lnSpc>
                <a:spcPct val="120000"/>
              </a:lnSpc>
              <a:spcBef>
                <a:spcPts val="0"/>
              </a:spcBef>
              <a:spcAft>
                <a:spcPts val="0"/>
              </a:spcAft>
              <a:buClr>
                <a:schemeClr val="tx1">
                  <a:lumMod val="50000"/>
                  <a:lumOff val="50000"/>
                </a:schemeClr>
              </a:buClr>
              <a:buSzPct val="100000"/>
              <a:buChar char="•"/>
            </a:pPr>
            <a:r>
              <a:rPr lang="en-US" sz="1800" dirty="0">
                <a:latin typeface="Calibri"/>
                <a:ea typeface="Calibri"/>
                <a:cs typeface="Calibri"/>
                <a:sym typeface="Calibri"/>
              </a:rPr>
              <a:t>Reflect on your participation in Session 7 by noting any questions about the content or format on Self-Study 1. Bring this self-study assignment to Session 8.</a:t>
            </a:r>
            <a:endParaRPr lang="en-US" sz="1800" dirty="0"/>
          </a:p>
          <a:p>
            <a:pPr marL="0" lvl="0" indent="0" algn="l" rtl="0">
              <a:lnSpc>
                <a:spcPct val="120000"/>
              </a:lnSpc>
              <a:spcBef>
                <a:spcPts val="0"/>
              </a:spcBef>
              <a:spcAft>
                <a:spcPts val="0"/>
              </a:spcAft>
              <a:buClr>
                <a:schemeClr val="dk1"/>
              </a:buClr>
              <a:buSzPct val="100000"/>
              <a:buNone/>
            </a:pPr>
            <a:endParaRPr lang="en-US" sz="1800" b="1" dirty="0">
              <a:latin typeface="Calibri"/>
              <a:ea typeface="Calibri"/>
              <a:cs typeface="Calibri"/>
              <a:sym typeface="Calibri"/>
            </a:endParaRPr>
          </a:p>
          <a:p>
            <a:pPr marL="0" lvl="0" indent="0" algn="l" rtl="0">
              <a:lnSpc>
                <a:spcPct val="120000"/>
              </a:lnSpc>
              <a:spcBef>
                <a:spcPts val="0"/>
              </a:spcBef>
              <a:spcAft>
                <a:spcPts val="0"/>
              </a:spcAft>
              <a:buSzPct val="100000"/>
              <a:buNone/>
            </a:pPr>
            <a:r>
              <a:rPr lang="en-US" sz="1800" b="1" u="sng" dirty="0">
                <a:solidFill>
                  <a:schemeClr val="hlink"/>
                </a:solidFill>
                <a:latin typeface="Calibri"/>
                <a:ea typeface="Calibri"/>
                <a:cs typeface="Calibri"/>
                <a:sym typeface="Calibri"/>
                <a:hlinkClick r:id="rId4"/>
              </a:rPr>
              <a:t>Video 2: Evaluating Professional Learning: Introduction to a Tool for Schools and Districts (Webinar)</a:t>
            </a:r>
            <a:r>
              <a:rPr lang="en-US" sz="1800" dirty="0">
                <a:solidFill>
                  <a:schemeClr val="tx1"/>
                </a:solidFill>
                <a:latin typeface="Calibri"/>
                <a:ea typeface="Calibri"/>
                <a:cs typeface="Calibri"/>
                <a:sym typeface="Calibri"/>
                <a:hlinkClick r:id="rId4"/>
              </a:rPr>
              <a:t> </a:t>
            </a:r>
            <a:r>
              <a:rPr lang="en-US" sz="1800" dirty="0">
                <a:latin typeface="Calibri"/>
                <a:ea typeface="Calibri"/>
                <a:cs typeface="Calibri"/>
                <a:sym typeface="Calibri"/>
              </a:rPr>
              <a:t>and complete </a:t>
            </a:r>
            <a:r>
              <a:rPr lang="en-US" sz="1800" b="1" dirty="0">
                <a:latin typeface="Calibri"/>
                <a:ea typeface="Calibri"/>
                <a:cs typeface="Calibri"/>
                <a:sym typeface="Calibri"/>
              </a:rPr>
              <a:t>Self-Study 2</a:t>
            </a:r>
            <a:r>
              <a:rPr lang="en-US" sz="1800" dirty="0">
                <a:latin typeface="Calibri"/>
                <a:ea typeface="Calibri"/>
                <a:cs typeface="Calibri"/>
                <a:sym typeface="Calibri"/>
              </a:rPr>
              <a:t>: </a:t>
            </a:r>
            <a:r>
              <a:rPr lang="en-US" sz="1800" b="1" dirty="0">
                <a:latin typeface="Calibri"/>
                <a:ea typeface="Calibri"/>
                <a:cs typeface="Calibri"/>
                <a:sym typeface="Calibri"/>
              </a:rPr>
              <a:t>Webinar Reflection Guide. </a:t>
            </a:r>
            <a:r>
              <a:rPr lang="en-US" sz="1800" dirty="0">
                <a:latin typeface="Calibri"/>
                <a:ea typeface="Calibri"/>
                <a:cs typeface="Calibri"/>
                <a:sym typeface="Calibri"/>
              </a:rPr>
              <a:t>Be prepared to debrief at the beginning of Session 8.</a:t>
            </a:r>
          </a:p>
        </p:txBody>
      </p:sp>
    </p:spTree>
    <p:extLst>
      <p:ext uri="{BB962C8B-B14F-4D97-AF65-F5344CB8AC3E}">
        <p14:creationId xmlns:p14="http://schemas.microsoft.com/office/powerpoint/2010/main" val="2824265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44</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7</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45</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70" y="1126717"/>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43387" y="1050253"/>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207008" y="2304288"/>
            <a:ext cx="10192512" cy="34269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0"/>
              </a:spcAft>
              <a:buClr>
                <a:srgbClr val="7F7F7F"/>
              </a:buClr>
              <a:buSzPts val="1800"/>
              <a:buChar char="•"/>
            </a:pPr>
            <a:r>
              <a:rPr lang="en-US" sz="2400" dirty="0">
                <a:latin typeface="Calibri"/>
                <a:ea typeface="Calibri"/>
                <a:cs typeface="Calibri"/>
                <a:sym typeface="Calibri"/>
              </a:rPr>
              <a:t>Review Session 6 and debrief the Bridge to Practice activity completed after the session.</a:t>
            </a:r>
            <a:endParaRPr lang="en-US" sz="2400" dirty="0">
              <a:latin typeface="Calibri"/>
              <a:ea typeface="Calibri"/>
              <a:cs typeface="Calibri"/>
            </a:endParaRPr>
          </a:p>
          <a:p>
            <a:pPr marL="342900" indent="-342900">
              <a:lnSpc>
                <a:spcPct val="100000"/>
              </a:lnSpc>
              <a:spcBef>
                <a:spcPts val="0"/>
              </a:spcBef>
              <a:buClr>
                <a:srgbClr val="7F7F7F"/>
              </a:buClr>
              <a:buSzPts val="1800"/>
            </a:pPr>
            <a:r>
              <a:rPr lang="en-US" sz="2400" dirty="0">
                <a:latin typeface="Calibri"/>
                <a:ea typeface="Calibri"/>
                <a:cs typeface="Calibri"/>
                <a:sym typeface="Calibri"/>
              </a:rPr>
              <a:t>Learn how to determine an appropriate area of focus based on data and aligned to goals. </a:t>
            </a:r>
          </a:p>
          <a:p>
            <a:pPr marL="342900" lvl="0" indent="-342900" algn="l" rtl="0">
              <a:lnSpc>
                <a:spcPct val="100000"/>
              </a:lnSpc>
              <a:spcBef>
                <a:spcPts val="0"/>
              </a:spcBef>
              <a:spcAft>
                <a:spcPts val="0"/>
              </a:spcAft>
              <a:buClr>
                <a:srgbClr val="7F7F7F"/>
              </a:buClr>
              <a:buSzPts val="1800"/>
              <a:buChar char="•"/>
            </a:pPr>
            <a:r>
              <a:rPr lang="en-US" sz="2400" dirty="0">
                <a:latin typeface="Calibri"/>
                <a:ea typeface="Calibri"/>
                <a:cs typeface="Calibri"/>
                <a:sym typeface="Calibri"/>
              </a:rPr>
              <a:t>Learn how to identify and apply appropriate student progress monitoring instruments and assist with data analysis.</a:t>
            </a:r>
          </a:p>
          <a:p>
            <a:pPr marL="342900" lvl="0" indent="-342900" algn="l" rtl="0">
              <a:lnSpc>
                <a:spcPct val="100000"/>
              </a:lnSpc>
              <a:spcBef>
                <a:spcPts val="0"/>
              </a:spcBef>
              <a:spcAft>
                <a:spcPts val="0"/>
              </a:spcAft>
              <a:buClr>
                <a:srgbClr val="7F7F7F"/>
              </a:buClr>
              <a:buSzPts val="1800"/>
              <a:buChar char="•"/>
            </a:pPr>
            <a:r>
              <a:rPr lang="en-US" sz="2400" dirty="0">
                <a:latin typeface="Calibri"/>
                <a:ea typeface="Calibri"/>
                <a:cs typeface="Calibri"/>
                <a:sym typeface="Calibri"/>
              </a:rPr>
              <a:t>Learn how to identify and apply appropriate data collection methods to help colleagues develop action plans and to help measure the effectiveness of professional learning.</a:t>
            </a:r>
            <a:endParaRPr lang="en-US" sz="2400"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207008" y="1726361"/>
            <a:ext cx="8909871" cy="4399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a:t>
            </a:r>
            <a:endParaRPr sz="32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70" y="1126717"/>
            <a:ext cx="82145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43387" y="1050253"/>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207008" y="2652055"/>
            <a:ext cx="10192512" cy="30792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Learn how to observe classroom instruction and active student engagement </a:t>
            </a:r>
            <a:br>
              <a:rPr lang="en-US" sz="2400" dirty="0">
                <a:latin typeface="Calibri"/>
                <a:ea typeface="Calibri"/>
                <a:cs typeface="Calibri"/>
                <a:sym typeface="Calibri"/>
              </a:rPr>
            </a:br>
            <a:r>
              <a:rPr lang="en-US" sz="2400" dirty="0">
                <a:latin typeface="Calibri"/>
                <a:ea typeface="Calibri"/>
                <a:cs typeface="Calibri"/>
                <a:sym typeface="Calibri"/>
              </a:rPr>
              <a:t>to collect data that informs the analysis of teaching and learning.</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Preview the self-study activities to be completed before Session 8.</a:t>
            </a: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Preview the Bridge to Practice activity for Module 3.</a:t>
            </a:r>
            <a:endParaRPr lang="en-US" sz="2400" dirty="0"/>
          </a:p>
          <a:p>
            <a:pPr marL="342900" lvl="0" indent="-342900" algn="l" rtl="0">
              <a:lnSpc>
                <a:spcPct val="100000"/>
              </a:lnSpc>
              <a:spcBef>
                <a:spcPts val="0"/>
              </a:spcBef>
              <a:spcAft>
                <a:spcPts val="0"/>
              </a:spcAft>
              <a:buClr>
                <a:srgbClr val="7F7F7F"/>
              </a:buClr>
              <a:buSzPts val="1800"/>
              <a:buChar char="•"/>
            </a:pPr>
            <a:endParaRPr lang="en-US" sz="2200" dirty="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207008" y="1389888"/>
            <a:ext cx="8909871" cy="126216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603020202020204" pitchFamily="34" charset="0"/>
                <a:ea typeface="Calibri"/>
                <a:cs typeface="Calibri"/>
                <a:sym typeface="Calibri"/>
              </a:rPr>
              <a:t>Goals for Today (cont’d)</a:t>
            </a:r>
            <a:endParaRPr sz="3200" dirty="0">
              <a:latin typeface="Trebuchet MS" panose="020B0603020202020204" pitchFamily="34" charset="0"/>
            </a:endParaRPr>
          </a:p>
        </p:txBody>
      </p:sp>
    </p:spTree>
    <p:extLst>
      <p:ext uri="{BB962C8B-B14F-4D97-AF65-F5344CB8AC3E}">
        <p14:creationId xmlns:p14="http://schemas.microsoft.com/office/powerpoint/2010/main" val="131041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207008" y="1126717"/>
            <a:ext cx="898961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Focus of the Session</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207008" y="2060448"/>
            <a:ext cx="10192512" cy="38648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31800" algn="l" rtl="0">
              <a:lnSpc>
                <a:spcPct val="100000"/>
              </a:lnSpc>
              <a:spcBef>
                <a:spcPts val="0"/>
              </a:spcBef>
              <a:spcAft>
                <a:spcPts val="0"/>
              </a:spcAft>
              <a:buClr>
                <a:schemeClr val="tx1">
                  <a:lumMod val="50000"/>
                  <a:lumOff val="50000"/>
                </a:schemeClr>
              </a:buClr>
              <a:buSzPct val="100000"/>
              <a:buChar char="•"/>
            </a:pPr>
            <a:r>
              <a:rPr lang="en-US" dirty="0">
                <a:latin typeface="Calibri"/>
                <a:ea typeface="Calibri"/>
                <a:cs typeface="Calibri"/>
                <a:sym typeface="Calibri"/>
              </a:rPr>
              <a:t>Collecting and using observational data to inform analysis of teaching and learning and to focus on areas aligned to goals. </a:t>
            </a:r>
          </a:p>
          <a:p>
            <a:pPr marL="457200" lvl="0" indent="-431800" algn="l" rtl="0">
              <a:lnSpc>
                <a:spcPct val="100000"/>
              </a:lnSpc>
              <a:spcBef>
                <a:spcPts val="0"/>
              </a:spcBef>
              <a:spcAft>
                <a:spcPts val="0"/>
              </a:spcAft>
              <a:buClr>
                <a:schemeClr val="tx1">
                  <a:lumMod val="50000"/>
                  <a:lumOff val="50000"/>
                </a:schemeClr>
              </a:buClr>
              <a:buSzPct val="100000"/>
              <a:buChar char="•"/>
            </a:pPr>
            <a:r>
              <a:rPr lang="en-US" dirty="0">
                <a:latin typeface="Calibri"/>
                <a:ea typeface="Calibri"/>
                <a:cs typeface="Calibri"/>
                <a:sym typeface="Calibri"/>
              </a:rPr>
              <a:t>Collecting data (including student progress monitoring data) </a:t>
            </a:r>
            <a:br>
              <a:rPr lang="en-US" dirty="0">
                <a:latin typeface="Calibri"/>
                <a:ea typeface="Calibri"/>
                <a:cs typeface="Calibri"/>
                <a:sym typeface="Calibri"/>
              </a:rPr>
            </a:br>
            <a:r>
              <a:rPr lang="en-US" dirty="0">
                <a:latin typeface="Calibri"/>
                <a:ea typeface="Calibri"/>
                <a:cs typeface="Calibri"/>
                <a:sym typeface="Calibri"/>
              </a:rPr>
              <a:t>to help teachers develop an action plan. </a:t>
            </a:r>
          </a:p>
          <a:p>
            <a:pPr marL="457200" lvl="0" indent="-431800" algn="l" rtl="0">
              <a:lnSpc>
                <a:spcPct val="100000"/>
              </a:lnSpc>
              <a:spcBef>
                <a:spcPts val="0"/>
              </a:spcBef>
              <a:spcAft>
                <a:spcPts val="0"/>
              </a:spcAft>
              <a:buClr>
                <a:schemeClr val="tx1">
                  <a:lumMod val="50000"/>
                  <a:lumOff val="50000"/>
                </a:schemeClr>
              </a:buClr>
              <a:buSzPct val="100000"/>
              <a:buChar char="•"/>
            </a:pPr>
            <a:r>
              <a:rPr lang="en-US" dirty="0">
                <a:latin typeface="Calibri"/>
                <a:ea typeface="Calibri"/>
                <a:cs typeface="Calibri"/>
                <a:sym typeface="Calibri"/>
              </a:rPr>
              <a:t>Collecting data to measure the effectiveness of the professional learning you provide.</a:t>
            </a:r>
            <a:endParaRPr lang="en-US" dirty="0"/>
          </a:p>
          <a:p>
            <a:pPr marL="342900" lvl="0" indent="-342900" algn="l" rtl="0">
              <a:lnSpc>
                <a:spcPct val="100000"/>
              </a:lnSpc>
              <a:spcBef>
                <a:spcPts val="0"/>
              </a:spcBef>
              <a:spcAft>
                <a:spcPts val="0"/>
              </a:spcAft>
              <a:buClr>
                <a:srgbClr val="7F7F7F"/>
              </a:buClr>
              <a:buSzPts val="1800"/>
              <a:buChar char="•"/>
            </a:pPr>
            <a:endParaRPr lang="en-US" sz="2200" dirty="0"/>
          </a:p>
        </p:txBody>
      </p:sp>
    </p:spTree>
    <p:extLst>
      <p:ext uri="{BB962C8B-B14F-4D97-AF65-F5344CB8AC3E}">
        <p14:creationId xmlns:p14="http://schemas.microsoft.com/office/powerpoint/2010/main" val="144706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06880" y="839172"/>
            <a:ext cx="8489742"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950976" y="2450592"/>
            <a:ext cx="9704831" cy="349910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dk1"/>
              </a:buClr>
              <a:buSzPct val="100000"/>
              <a:buNone/>
            </a:pPr>
            <a:r>
              <a:rPr lang="en-US" sz="2800" b="1" dirty="0">
                <a:latin typeface="Calibri"/>
                <a:ea typeface="Calibri"/>
                <a:cs typeface="Calibri"/>
                <a:sym typeface="Calibri"/>
              </a:rPr>
              <a:t>Bridge to Practice Activity for Module 2</a:t>
            </a:r>
            <a:endParaRPr lang="en-US" sz="2800" dirty="0">
              <a:latin typeface="Calibri"/>
              <a:ea typeface="Calibri"/>
              <a:cs typeface="Calibri"/>
              <a:sym typeface="Calibri"/>
            </a:endParaRPr>
          </a:p>
          <a:p>
            <a:pPr marL="342900" lvl="0" indent="-342900" algn="l" rtl="0">
              <a:lnSpc>
                <a:spcPct val="120000"/>
              </a:lnSpc>
              <a:spcBef>
                <a:spcPts val="0"/>
              </a:spcBef>
              <a:spcAft>
                <a:spcPts val="0"/>
              </a:spcAft>
              <a:buClr>
                <a:schemeClr val="tx1">
                  <a:lumMod val="50000"/>
                  <a:lumOff val="50000"/>
                </a:schemeClr>
              </a:buClr>
              <a:buSzPct val="100000"/>
              <a:buChar char="•"/>
            </a:pPr>
            <a:r>
              <a:rPr lang="en-US" sz="2400" dirty="0">
                <a:latin typeface="Calibri"/>
                <a:ea typeface="Calibri"/>
                <a:cs typeface="Calibri"/>
                <a:sym typeface="Calibri"/>
              </a:rPr>
              <a:t>Conduct a needs assessment for professional development on evidence-based instructional practices and complete an </a:t>
            </a:r>
            <a:r>
              <a:rPr lang="en-US" sz="2400" u="sng" dirty="0">
                <a:solidFill>
                  <a:schemeClr val="hlink"/>
                </a:solidFill>
                <a:latin typeface="Calibri"/>
                <a:ea typeface="Calibri"/>
                <a:cs typeface="Calibri"/>
                <a:sym typeface="Calibri"/>
                <a:hlinkClick r:id="rId3"/>
              </a:rPr>
              <a:t>ADDIE model </a:t>
            </a:r>
            <a:r>
              <a:rPr lang="en-US" sz="2400" dirty="0">
                <a:latin typeface="Calibri"/>
                <a:ea typeface="Calibri"/>
                <a:cs typeface="Calibri"/>
                <a:sym typeface="Calibri"/>
              </a:rPr>
              <a:t>for planning this professional development.</a:t>
            </a:r>
          </a:p>
          <a:p>
            <a:pPr marL="0" lvl="0" indent="0" algn="l" rtl="0">
              <a:lnSpc>
                <a:spcPct val="120000"/>
              </a:lnSpc>
              <a:spcBef>
                <a:spcPts val="0"/>
              </a:spcBef>
              <a:spcAft>
                <a:spcPts val="0"/>
              </a:spcAft>
              <a:buClr>
                <a:schemeClr val="dk1"/>
              </a:buClr>
              <a:buSzPct val="100000"/>
              <a:buNone/>
            </a:pPr>
            <a:r>
              <a:rPr lang="en-US" sz="2800" b="1" dirty="0">
                <a:latin typeface="Calibri"/>
                <a:ea typeface="Calibri"/>
                <a:cs typeface="Calibri"/>
                <a:sym typeface="Calibri"/>
              </a:rPr>
              <a:t>Discussion of the </a:t>
            </a:r>
            <a:r>
              <a:rPr lang="en-US" b="1" dirty="0">
                <a:latin typeface="Calibri"/>
                <a:ea typeface="Calibri"/>
                <a:cs typeface="Calibri"/>
                <a:sym typeface="Calibri"/>
              </a:rPr>
              <a:t>Bridge to Practice</a:t>
            </a:r>
            <a:r>
              <a:rPr lang="en-US" sz="2800" b="1" dirty="0">
                <a:latin typeface="Calibri"/>
                <a:ea typeface="Calibri"/>
                <a:cs typeface="Calibri"/>
                <a:sym typeface="Calibri"/>
              </a:rPr>
              <a:t> Project for Module 2</a:t>
            </a:r>
          </a:p>
          <a:p>
            <a:pPr marL="0" lvl="0" indent="0" algn="l" rtl="0">
              <a:lnSpc>
                <a:spcPct val="120000"/>
              </a:lnSpc>
              <a:spcBef>
                <a:spcPts val="0"/>
              </a:spcBef>
              <a:spcAft>
                <a:spcPts val="0"/>
              </a:spcAft>
              <a:buClr>
                <a:schemeClr val="dk1"/>
              </a:buClr>
              <a:buSzPct val="100000"/>
              <a:buNone/>
            </a:pPr>
            <a:r>
              <a:rPr lang="en-US" sz="2800" b="1" dirty="0">
                <a:latin typeface="Calibri"/>
                <a:ea typeface="Calibri"/>
                <a:cs typeface="Calibri"/>
                <a:sym typeface="Calibri"/>
              </a:rPr>
              <a:t>Submit </a:t>
            </a:r>
            <a:r>
              <a:rPr lang="en-US" b="1" dirty="0">
                <a:latin typeface="Calibri"/>
                <a:ea typeface="Calibri"/>
                <a:cs typeface="Calibri"/>
                <a:sym typeface="Calibri"/>
              </a:rPr>
              <a:t>Bridge to Practice Activity </a:t>
            </a:r>
            <a:r>
              <a:rPr lang="en-US" sz="2800" b="1" dirty="0">
                <a:latin typeface="Calibri"/>
                <a:ea typeface="Calibri"/>
                <a:cs typeface="Calibri"/>
                <a:sym typeface="Calibri"/>
              </a:rPr>
              <a:t>for Module 2</a:t>
            </a:r>
          </a:p>
          <a:p>
            <a:pPr marL="0" lvl="0" indent="0" algn="l" rtl="0">
              <a:lnSpc>
                <a:spcPct val="120000"/>
              </a:lnSpc>
              <a:spcBef>
                <a:spcPts val="0"/>
              </a:spcBef>
              <a:spcAft>
                <a:spcPts val="0"/>
              </a:spcAft>
              <a:buClr>
                <a:schemeClr val="dk1"/>
              </a:buClr>
              <a:buSzPct val="100000"/>
              <a:buNone/>
            </a:pPr>
            <a:r>
              <a:rPr lang="en-US" sz="2800" b="1" dirty="0">
                <a:latin typeface="Calibri"/>
                <a:ea typeface="Calibri"/>
                <a:cs typeface="Calibri"/>
                <a:sym typeface="Calibri"/>
              </a:rPr>
              <a:t>Discuss the video watched after Session 6</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68096" y="1671381"/>
            <a:ext cx="11119104" cy="5231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Session 6 and Module 2 Bridge to Practice Project</a:t>
            </a:r>
            <a:endParaRPr sz="32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4"/>
          <a:stretch>
            <a:fillRect/>
          </a:stretch>
        </p:blipFill>
        <p:spPr>
          <a:xfrm>
            <a:off x="950976" y="908305"/>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06880" y="839172"/>
            <a:ext cx="848974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Calibri"/>
                <a:ea typeface="Calibri"/>
                <a:cs typeface="Calibri"/>
                <a:sym typeface="Calibri"/>
              </a:rPr>
              <a:t>Define and Discuss Session Goals and Content</a:t>
            </a:r>
            <a:endParaRPr lang="en-US" sz="1600" b="0" i="0" u="none" strike="noStrike" cap="none" dirty="0">
              <a:solidFill>
                <a:srgbClr val="000000"/>
              </a:solidFill>
              <a:latin typeface="Arial"/>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05840" y="2450592"/>
            <a:ext cx="9649967" cy="349910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chemeClr val="dk1"/>
              </a:buClr>
              <a:buSzPts val="2000"/>
              <a:buFont typeface="Times New Roman"/>
              <a:buNone/>
            </a:pPr>
            <a:r>
              <a:rPr lang="en-US" sz="2400" b="1" i="0" u="none" strike="noStrike" cap="none" dirty="0">
                <a:solidFill>
                  <a:schemeClr val="dk1"/>
                </a:solidFill>
                <a:latin typeface="Calibri"/>
                <a:ea typeface="Calibri"/>
                <a:cs typeface="Calibri"/>
                <a:sym typeface="Calibri"/>
              </a:rPr>
              <a:t>Module 3: </a:t>
            </a:r>
            <a:r>
              <a:rPr lang="en-US" sz="2400" b="0" i="0" u="none" strike="noStrike" cap="none" dirty="0">
                <a:solidFill>
                  <a:schemeClr val="dk1"/>
                </a:solidFill>
                <a:latin typeface="Calibri"/>
                <a:ea typeface="Calibri"/>
                <a:cs typeface="Calibri"/>
                <a:sym typeface="Calibri"/>
              </a:rPr>
              <a:t>Collecting Data on Instructional Practices to Inform </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Professional Learning</a:t>
            </a:r>
            <a:endParaRPr lang="en-US" sz="2400" dirty="0">
              <a:solidFill>
                <a:schemeClr val="dk1"/>
              </a:solidFill>
              <a:latin typeface="Calibri"/>
              <a:cs typeface="Calibri"/>
              <a:sym typeface="Times New Roman"/>
            </a:endParaRPr>
          </a:p>
          <a:p>
            <a:pPr lvl="0">
              <a:buClr>
                <a:schemeClr val="dk1"/>
              </a:buClr>
              <a:buSzPts val="2000"/>
            </a:pPr>
            <a:r>
              <a:rPr lang="en-US" sz="2400" b="1" dirty="0">
                <a:latin typeface="Calibri"/>
                <a:ea typeface="Calibri"/>
                <a:cs typeface="Calibri"/>
                <a:sym typeface="Calibri"/>
              </a:rPr>
              <a:t>Goal: </a:t>
            </a:r>
            <a:r>
              <a:rPr lang="en-US" sz="2400" dirty="0">
                <a:latin typeface="Calibri"/>
                <a:ea typeface="Calibri"/>
                <a:cs typeface="Calibri"/>
                <a:sym typeface="Calibri"/>
              </a:rPr>
              <a:t>Participants will gain the ability to effectively collect and use data </a:t>
            </a:r>
            <a:br>
              <a:rPr lang="en-US" sz="2400" dirty="0">
                <a:latin typeface="Calibri"/>
                <a:ea typeface="Calibri"/>
                <a:cs typeface="Calibri"/>
                <a:sym typeface="Calibri"/>
              </a:rPr>
            </a:br>
            <a:r>
              <a:rPr lang="en-US" sz="2400" dirty="0">
                <a:latin typeface="Calibri"/>
                <a:ea typeface="Calibri"/>
                <a:cs typeface="Calibri"/>
                <a:sym typeface="Calibri"/>
              </a:rPr>
              <a:t>on instructional practices to inform and implement professional </a:t>
            </a:r>
            <a:br>
              <a:rPr lang="en-US" sz="2400" dirty="0">
                <a:latin typeface="Calibri"/>
                <a:ea typeface="Calibri"/>
                <a:cs typeface="Calibri"/>
                <a:sym typeface="Calibri"/>
              </a:rPr>
            </a:br>
            <a:r>
              <a:rPr lang="en-US" sz="2400" dirty="0">
                <a:latin typeface="Calibri"/>
                <a:ea typeface="Calibri"/>
                <a:cs typeface="Calibri"/>
                <a:sym typeface="Calibri"/>
              </a:rPr>
              <a:t>learning opportunities.</a:t>
            </a:r>
            <a:br>
              <a:rPr lang="en-US" sz="2400" dirty="0">
                <a:latin typeface="Calibri"/>
                <a:ea typeface="Calibri"/>
                <a:cs typeface="Calibri"/>
                <a:sym typeface="Calibri"/>
              </a:rPr>
            </a:br>
            <a:r>
              <a:rPr lang="en-US" sz="2400" b="1" dirty="0">
                <a:latin typeface="Calibri"/>
                <a:ea typeface="Calibri"/>
                <a:cs typeface="Calibri"/>
                <a:sym typeface="Calibri"/>
              </a:rPr>
              <a:t>Session 7</a:t>
            </a:r>
            <a:r>
              <a:rPr lang="en-US" sz="2400" dirty="0">
                <a:latin typeface="Calibri"/>
                <a:ea typeface="Calibri"/>
                <a:cs typeface="Calibri"/>
                <a:sym typeface="Calibri"/>
              </a:rPr>
              <a:t> Data: Planning and Collecting</a:t>
            </a:r>
            <a:br>
              <a:rPr lang="en-US" sz="2400" dirty="0">
                <a:latin typeface="Calibri"/>
                <a:ea typeface="Calibri"/>
                <a:cs typeface="Calibri"/>
                <a:sym typeface="Calibri"/>
              </a:rPr>
            </a:br>
            <a:r>
              <a:rPr lang="en-US" sz="2400" b="1" dirty="0">
                <a:latin typeface="Calibri"/>
                <a:ea typeface="Calibri"/>
                <a:cs typeface="Calibri"/>
                <a:sym typeface="Calibri"/>
              </a:rPr>
              <a:t>Session 8 </a:t>
            </a:r>
            <a:r>
              <a:rPr lang="en-US" sz="2400" dirty="0">
                <a:latin typeface="Calibri"/>
                <a:ea typeface="Calibri"/>
                <a:cs typeface="Calibri"/>
                <a:sym typeface="Calibri"/>
              </a:rPr>
              <a:t>Analyzing and Interpreting Data</a:t>
            </a:r>
            <a:br>
              <a:rPr lang="en-US" sz="2400" dirty="0">
                <a:latin typeface="Calibri"/>
                <a:ea typeface="Calibri"/>
                <a:cs typeface="Calibri"/>
                <a:sym typeface="Calibri"/>
              </a:rPr>
            </a:br>
            <a:r>
              <a:rPr lang="en-US" sz="2400" b="1" dirty="0">
                <a:latin typeface="Calibri"/>
                <a:ea typeface="Calibri"/>
                <a:cs typeface="Calibri"/>
                <a:sym typeface="Calibri"/>
              </a:rPr>
              <a:t>Session </a:t>
            </a:r>
            <a:r>
              <a:rPr lang="en-US" sz="2400" b="1">
                <a:latin typeface="Calibri"/>
                <a:ea typeface="Calibri"/>
                <a:cs typeface="Calibri"/>
                <a:sym typeface="Calibri"/>
              </a:rPr>
              <a:t>9 </a:t>
            </a:r>
            <a:r>
              <a:rPr lang="en-US" sz="2400">
                <a:latin typeface="Calibri"/>
                <a:ea typeface="Calibri"/>
                <a:cs typeface="Calibri"/>
                <a:sym typeface="Calibri"/>
              </a:rPr>
              <a:t>Developing and Implementing a Professional Learning Action Plan and Evaluating School, Teacher, and Student Outcomes</a:t>
            </a:r>
            <a:endParaRPr lang="en-US" sz="2400" b="0" i="0" u="none" strike="noStrike" cap="none" dirty="0">
              <a:solidFill>
                <a:schemeClr val="dk1"/>
              </a:solidFill>
              <a:latin typeface="Calibri"/>
              <a:ea typeface="Calibri"/>
              <a:cs typeface="Calibri"/>
              <a:sym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768096" y="1671381"/>
            <a:ext cx="11119104" cy="5231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32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Session 6 and Module 2 Bridge to Practice Project</a:t>
            </a:r>
            <a:endParaRPr sz="3200" dirty="0">
              <a:latin typeface="Trebuchet MS" panose="020B0603020202020204" pitchFamily="34" charset="0"/>
            </a:endParaRPr>
          </a:p>
        </p:txBody>
      </p:sp>
      <p:pic>
        <p:nvPicPr>
          <p:cNvPr id="3" name="Picture 2">
            <a:extLst>
              <a:ext uri="{FF2B5EF4-FFF2-40B4-BE49-F238E27FC236}">
                <a16:creationId xmlns:a16="http://schemas.microsoft.com/office/drawing/2014/main" id="{64763DD7-CBC5-DB19-1FB7-8A24EFF42C8C}"/>
              </a:ext>
            </a:extLst>
          </p:cNvPr>
          <p:cNvPicPr>
            <a:picLocks noChangeAspect="1"/>
          </p:cNvPicPr>
          <p:nvPr/>
        </p:nvPicPr>
        <p:blipFill>
          <a:blip r:embed="rId3"/>
          <a:stretch>
            <a:fillRect/>
          </a:stretch>
        </p:blipFill>
        <p:spPr>
          <a:xfrm>
            <a:off x="861036" y="869094"/>
            <a:ext cx="548688" cy="463336"/>
          </a:xfrm>
          <a:prstGeom prst="rect">
            <a:avLst/>
          </a:prstGeom>
        </p:spPr>
      </p:pic>
    </p:spTree>
    <p:extLst>
      <p:ext uri="{BB962C8B-B14F-4D97-AF65-F5344CB8AC3E}">
        <p14:creationId xmlns:p14="http://schemas.microsoft.com/office/powerpoint/2010/main" val="3990821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B6F8E-4D88-45E5-95F6-8B5D07FFDA94}">
  <ds:schemaRef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terms/"/>
    <ds:schemaRef ds:uri="83eaff22-c69d-47eb-bce9-d86f52f68881"/>
    <ds:schemaRef ds:uri="496a2341-6b8f-451c-ba40-d2260ea7ac3b"/>
    <ds:schemaRef ds:uri="http://purl.org/dc/dcmitype/"/>
  </ds:schemaRefs>
</ds:datastoreItem>
</file>

<file path=customXml/itemProps3.xml><?xml version="1.0" encoding="utf-8"?>
<ds:datastoreItem xmlns:ds="http://schemas.openxmlformats.org/officeDocument/2006/customXml" ds:itemID="{EFA8AF03-AAAF-4753-8CC1-595E186FC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2277</TotalTime>
  <Words>6758</Words>
  <Application>Microsoft Office PowerPoint</Application>
  <PresentationFormat>Widescreen</PresentationFormat>
  <Paragraphs>499</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Trebuchet MS</vt:lpstr>
      <vt:lpstr>Office Theme</vt:lpstr>
      <vt:lpstr>PowerPoint Presentation</vt:lpstr>
      <vt:lpstr>PowerPoint Presentation</vt:lpstr>
      <vt:lpstr>Bridge to Practice Projects for Coaches</vt:lpstr>
      <vt:lpstr>Norms for Our Course</vt:lpstr>
      <vt:lpstr>Goals for Today</vt:lpstr>
      <vt:lpstr>Goals for Today (cont’d)</vt:lpstr>
      <vt:lpstr>PowerPoint Presentation</vt:lpstr>
      <vt:lpstr>Review of Session 6 and Module 2 Bridge to Practice Project</vt:lpstr>
      <vt:lpstr>Review of Session 6 and Module 2 Bridge to Practice Project</vt:lpstr>
      <vt:lpstr>Literacy Coach Domain and Standards: Session 7</vt:lpstr>
      <vt:lpstr>Literacy Coach Domain and Standards: Session 7</vt:lpstr>
      <vt:lpstr>Collecting Data Is Critical to the Coach-Teacher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Post-Session Reflection, Planning, and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130</cp:revision>
  <dcterms:created xsi:type="dcterms:W3CDTF">2023-12-13T15:55:56Z</dcterms:created>
  <dcterms:modified xsi:type="dcterms:W3CDTF">2024-11-12T16:13:15Z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