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sldIdLst>
    <p:sldId id="307" r:id="rId2"/>
    <p:sldId id="308" r:id="rId3"/>
    <p:sldId id="309" r:id="rId4"/>
    <p:sldId id="310" r:id="rId5"/>
    <p:sldId id="311" r:id="rId6"/>
    <p:sldId id="312" r:id="rId7"/>
    <p:sldId id="313" r:id="rId8"/>
    <p:sldId id="314"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tBpC1cUmQmWFcxHjdSJGjUrdNj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18782E-62BD-15FB-F0E4-0161F2404CE9}" name="Jacob Vinson" initials="JV" userId="S::jacob@excelined.org::4d9785c4-bc8c-44b8-a745-b1e3ed407221" providerId="AD"/>
  <p188:author id="{DF27CAC8-205A-0831-A21C-ABCBD63B20A8}" name="Christa Evans Editorial" initials="CEE" userId="Christa Evans Editorial"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1C84B6-F0F8-4D3D-85DD-ACA37CEB9862}">
  <a:tblStyle styleId="{3A1C84B6-F0F8-4D3D-85DD-ACA37CEB986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CB6DC-9CD8-4312-B843-90BA7C57046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35"/>
    <p:restoredTop sz="81434"/>
  </p:normalViewPr>
  <p:slideViewPr>
    <p:cSldViewPr snapToGrid="0">
      <p:cViewPr varScale="1">
        <p:scale>
          <a:sx n="130" d="100"/>
          <a:sy n="130" d="100"/>
        </p:scale>
        <p:origin x="16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66" Type="http://schemas.microsoft.com/office/2016/11/relationships/changesInfo" Target="changesInfos/changesInfo1.xml"/><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Vinson" userId="4d9785c4-bc8c-44b8-a745-b1e3ed407221" providerId="ADAL" clId="{E95301AE-B37E-4212-AB72-49B38AFA5D30}"/>
    <pc:docChg chg="modSld">
      <pc:chgData name="Jacob Vinson" userId="4d9785c4-bc8c-44b8-a745-b1e3ed407221" providerId="ADAL" clId="{E95301AE-B37E-4212-AB72-49B38AFA5D30}" dt="2025-01-21T15:44:07.702" v="43" actId="404"/>
      <pc:docMkLst>
        <pc:docMk/>
      </pc:docMkLst>
      <pc:sldChg chg="modSp mod">
        <pc:chgData name="Jacob Vinson" userId="4d9785c4-bc8c-44b8-a745-b1e3ed407221" providerId="ADAL" clId="{E95301AE-B37E-4212-AB72-49B38AFA5D30}" dt="2025-01-15T22:13:32.089" v="6" actId="13926"/>
        <pc:sldMkLst>
          <pc:docMk/>
          <pc:sldMk cId="0" sldId="276"/>
        </pc:sldMkLst>
        <pc:spChg chg="mod">
          <ac:chgData name="Jacob Vinson" userId="4d9785c4-bc8c-44b8-a745-b1e3ed407221" providerId="ADAL" clId="{E95301AE-B37E-4212-AB72-49B38AFA5D30}" dt="2025-01-15T22:13:32.089" v="6" actId="13926"/>
          <ac:spMkLst>
            <pc:docMk/>
            <pc:sldMk cId="0" sldId="276"/>
            <ac:spMk id="248" creationId="{00000000-0000-0000-0000-000000000000}"/>
          </ac:spMkLst>
        </pc:spChg>
      </pc:sldChg>
      <pc:sldChg chg="modSp mod">
        <pc:chgData name="Jacob Vinson" userId="4d9785c4-bc8c-44b8-a745-b1e3ed407221" providerId="ADAL" clId="{E95301AE-B37E-4212-AB72-49B38AFA5D30}" dt="2025-01-15T22:13:38.867" v="7" actId="13926"/>
        <pc:sldMkLst>
          <pc:docMk/>
          <pc:sldMk cId="0" sldId="280"/>
        </pc:sldMkLst>
        <pc:spChg chg="mod">
          <ac:chgData name="Jacob Vinson" userId="4d9785c4-bc8c-44b8-a745-b1e3ed407221" providerId="ADAL" clId="{E95301AE-B37E-4212-AB72-49B38AFA5D30}" dt="2025-01-15T22:13:38.867" v="7" actId="13926"/>
          <ac:spMkLst>
            <pc:docMk/>
            <pc:sldMk cId="0" sldId="280"/>
            <ac:spMk id="286" creationId="{00000000-0000-0000-0000-000000000000}"/>
          </ac:spMkLst>
        </pc:spChg>
      </pc:sldChg>
      <pc:sldChg chg="modSp mod">
        <pc:chgData name="Jacob Vinson" userId="4d9785c4-bc8c-44b8-a745-b1e3ed407221" providerId="ADAL" clId="{E95301AE-B37E-4212-AB72-49B38AFA5D30}" dt="2025-01-15T22:13:58.776" v="9" actId="1036"/>
        <pc:sldMkLst>
          <pc:docMk/>
          <pc:sldMk cId="0" sldId="294"/>
        </pc:sldMkLst>
        <pc:spChg chg="mod">
          <ac:chgData name="Jacob Vinson" userId="4d9785c4-bc8c-44b8-a745-b1e3ed407221" providerId="ADAL" clId="{E95301AE-B37E-4212-AB72-49B38AFA5D30}" dt="2025-01-15T22:13:58.776" v="9" actId="1036"/>
          <ac:spMkLst>
            <pc:docMk/>
            <pc:sldMk cId="0" sldId="294"/>
            <ac:spMk id="415" creationId="{00000000-0000-0000-0000-000000000000}"/>
          </ac:spMkLst>
        </pc:spChg>
      </pc:sldChg>
      <pc:sldChg chg="modSp mod">
        <pc:chgData name="Jacob Vinson" userId="4d9785c4-bc8c-44b8-a745-b1e3ed407221" providerId="ADAL" clId="{E95301AE-B37E-4212-AB72-49B38AFA5D30}" dt="2025-01-15T22:14:03.872" v="10" actId="13926"/>
        <pc:sldMkLst>
          <pc:docMk/>
          <pc:sldMk cId="0" sldId="295"/>
        </pc:sldMkLst>
        <pc:spChg chg="mod">
          <ac:chgData name="Jacob Vinson" userId="4d9785c4-bc8c-44b8-a745-b1e3ed407221" providerId="ADAL" clId="{E95301AE-B37E-4212-AB72-49B38AFA5D30}" dt="2025-01-15T22:14:03.872" v="10" actId="13926"/>
          <ac:spMkLst>
            <pc:docMk/>
            <pc:sldMk cId="0" sldId="295"/>
            <ac:spMk id="425" creationId="{00000000-0000-0000-0000-000000000000}"/>
          </ac:spMkLst>
        </pc:spChg>
      </pc:sldChg>
      <pc:sldChg chg="modSp mod">
        <pc:chgData name="Jacob Vinson" userId="4d9785c4-bc8c-44b8-a745-b1e3ed407221" providerId="ADAL" clId="{E95301AE-B37E-4212-AB72-49B38AFA5D30}" dt="2025-01-15T22:14:12.225" v="11" actId="13926"/>
        <pc:sldMkLst>
          <pc:docMk/>
          <pc:sldMk cId="0" sldId="303"/>
        </pc:sldMkLst>
        <pc:spChg chg="mod">
          <ac:chgData name="Jacob Vinson" userId="4d9785c4-bc8c-44b8-a745-b1e3ed407221" providerId="ADAL" clId="{E95301AE-B37E-4212-AB72-49B38AFA5D30}" dt="2025-01-15T22:14:12.225" v="11" actId="13926"/>
          <ac:spMkLst>
            <pc:docMk/>
            <pc:sldMk cId="0" sldId="303"/>
            <ac:spMk id="515" creationId="{00000000-0000-0000-0000-000000000000}"/>
          </ac:spMkLst>
        </pc:spChg>
      </pc:sldChg>
      <pc:sldChg chg="modSp mod">
        <pc:chgData name="Jacob Vinson" userId="4d9785c4-bc8c-44b8-a745-b1e3ed407221" providerId="ADAL" clId="{E95301AE-B37E-4212-AB72-49B38AFA5D30}" dt="2025-01-21T15:44:07.702" v="43" actId="404"/>
        <pc:sldMkLst>
          <pc:docMk/>
          <pc:sldMk cId="1669598302" sldId="308"/>
        </pc:sldMkLst>
        <pc:graphicFrameChg chg="modGraphic">
          <ac:chgData name="Jacob Vinson" userId="4d9785c4-bc8c-44b8-a745-b1e3ed407221" providerId="ADAL" clId="{E95301AE-B37E-4212-AB72-49B38AFA5D30}" dt="2025-01-21T15:44:07.702" v="43" actId="404"/>
          <ac:graphicFrameMkLst>
            <pc:docMk/>
            <pc:sldMk cId="1669598302" sldId="308"/>
            <ac:graphicFrameMk id="59" creationId="{00000000-0000-0000-0000-000000000000}"/>
          </ac:graphicFrameMkLst>
        </pc:graphicFrameChg>
      </pc:sldChg>
      <pc:sldChg chg="modSp mod">
        <pc:chgData name="Jacob Vinson" userId="4d9785c4-bc8c-44b8-a745-b1e3ed407221" providerId="ADAL" clId="{E95301AE-B37E-4212-AB72-49B38AFA5D30}" dt="2025-01-15T22:13:00.508" v="1" actId="13926"/>
        <pc:sldMkLst>
          <pc:docMk/>
          <pc:sldMk cId="1391092156" sldId="311"/>
        </pc:sldMkLst>
        <pc:spChg chg="mod">
          <ac:chgData name="Jacob Vinson" userId="4d9785c4-bc8c-44b8-a745-b1e3ed407221" providerId="ADAL" clId="{E95301AE-B37E-4212-AB72-49B38AFA5D30}" dt="2025-01-15T22:13:00.508" v="1" actId="13926"/>
          <ac:spMkLst>
            <pc:docMk/>
            <pc:sldMk cId="1391092156" sldId="311"/>
            <ac:spMk id="92" creationId="{00000000-0000-0000-0000-000000000000}"/>
          </ac:spMkLst>
        </pc:spChg>
      </pc:sldChg>
      <pc:sldChg chg="modSp mod">
        <pc:chgData name="Jacob Vinson" userId="4d9785c4-bc8c-44b8-a745-b1e3ed407221" providerId="ADAL" clId="{E95301AE-B37E-4212-AB72-49B38AFA5D30}" dt="2025-01-15T22:13:09.166" v="3" actId="13926"/>
        <pc:sldMkLst>
          <pc:docMk/>
          <pc:sldMk cId="2399783361" sldId="313"/>
        </pc:sldMkLst>
        <pc:spChg chg="mod">
          <ac:chgData name="Jacob Vinson" userId="4d9785c4-bc8c-44b8-a745-b1e3ed407221" providerId="ADAL" clId="{E95301AE-B37E-4212-AB72-49B38AFA5D30}" dt="2025-01-15T22:13:07.183" v="2" actId="13926"/>
          <ac:spMkLst>
            <pc:docMk/>
            <pc:sldMk cId="2399783361" sldId="313"/>
            <ac:spMk id="109" creationId="{00000000-0000-0000-0000-000000000000}"/>
          </ac:spMkLst>
        </pc:spChg>
        <pc:spChg chg="mod">
          <ac:chgData name="Jacob Vinson" userId="4d9785c4-bc8c-44b8-a745-b1e3ed407221" providerId="ADAL" clId="{E95301AE-B37E-4212-AB72-49B38AFA5D30}" dt="2025-01-15T22:13:09.166" v="3" actId="13926"/>
          <ac:spMkLst>
            <pc:docMk/>
            <pc:sldMk cId="2399783361" sldId="313"/>
            <ac:spMk id="110" creationId="{00000000-0000-0000-0000-000000000000}"/>
          </ac:spMkLst>
        </pc:spChg>
      </pc:sldChg>
      <pc:sldChg chg="modSp mod">
        <pc:chgData name="Jacob Vinson" userId="4d9785c4-bc8c-44b8-a745-b1e3ed407221" providerId="ADAL" clId="{E95301AE-B37E-4212-AB72-49B38AFA5D30}" dt="2025-01-15T22:13:16.538" v="5" actId="13926"/>
        <pc:sldMkLst>
          <pc:docMk/>
          <pc:sldMk cId="309391682" sldId="314"/>
        </pc:sldMkLst>
        <pc:spChg chg="mod">
          <ac:chgData name="Jacob Vinson" userId="4d9785c4-bc8c-44b8-a745-b1e3ed407221" providerId="ADAL" clId="{E95301AE-B37E-4212-AB72-49B38AFA5D30}" dt="2025-01-15T22:13:14.784" v="4" actId="13926"/>
          <ac:spMkLst>
            <pc:docMk/>
            <pc:sldMk cId="309391682" sldId="314"/>
            <ac:spMk id="121" creationId="{00000000-0000-0000-0000-000000000000}"/>
          </ac:spMkLst>
        </pc:spChg>
        <pc:spChg chg="mod">
          <ac:chgData name="Jacob Vinson" userId="4d9785c4-bc8c-44b8-a745-b1e3ed407221" providerId="ADAL" clId="{E95301AE-B37E-4212-AB72-49B38AFA5D30}" dt="2025-01-15T22:13:16.538" v="5" actId="13926"/>
          <ac:spMkLst>
            <pc:docMk/>
            <pc:sldMk cId="309391682" sldId="314"/>
            <ac:spMk id="12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iles.eric.ed.gov/fulltext/ED603501.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urldefense.com/v3/__http:/ies.ed.gov/ncee/wwc/PracticeGuide.aspx?sid=21__;!!PhOWcWs!1ja7wgrz9pWWRfni_XYGth3r4q10wMtf7td0EUonTx7kvz8mrplrXly7rC4j9rCIoGRUXk5EdrNhHfvMTAKoLIx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ies.ed.gov/ncee/edlabs/projects/project.asp?projectID=454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wested.org/resources/adolescent-literacy-six-professional-development-module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 name="Google Shape;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Welcome to the Literacy Coach Program – Session 10: </a:t>
            </a:r>
            <a:r>
              <a:rPr lang="en-US" sz="1200">
                <a:solidFill>
                  <a:schemeClr val="accent1"/>
                </a:solidFill>
                <a:latin typeface="Calibri"/>
                <a:ea typeface="Calibri"/>
                <a:cs typeface="Calibri"/>
                <a:sym typeface="Calibri"/>
              </a:rPr>
              <a:t>Helping Teachers Plan and Implement Engaging, Effective, Standards-</a:t>
            </a:r>
            <a:r>
              <a:rPr lang="en-US">
                <a:solidFill>
                  <a:schemeClr val="accent1"/>
                </a:solidFill>
              </a:rPr>
              <a:t>A</a:t>
            </a:r>
            <a:r>
              <a:rPr lang="en-US" sz="1200">
                <a:solidFill>
                  <a:schemeClr val="accent1"/>
                </a:solidFill>
                <a:latin typeface="Calibri"/>
                <a:ea typeface="Calibri"/>
                <a:cs typeface="Calibri"/>
                <a:sym typeface="Calibri"/>
              </a:rPr>
              <a:t>ligned Lessons.</a:t>
            </a:r>
            <a:endParaRPr/>
          </a:p>
          <a:p>
            <a:pPr marL="0" marR="0" lvl="0" indent="0" algn="l" rtl="0">
              <a:lnSpc>
                <a:spcPct val="100000"/>
              </a:lnSpc>
              <a:spcBef>
                <a:spcPts val="0"/>
              </a:spcBef>
              <a:spcAft>
                <a:spcPts val="0"/>
              </a:spcAft>
              <a:buClr>
                <a:schemeClr val="dk1"/>
              </a:buClr>
              <a:buSzPts val="1200"/>
              <a:buFont typeface="Calibri"/>
              <a:buNone/>
            </a:pPr>
            <a:r>
              <a:rPr lang="en-US"/>
              <a:t>.</a:t>
            </a:r>
            <a:endParaRPr/>
          </a:p>
          <a:p>
            <a:pPr marL="0" lvl="0" indent="0" algn="l" rtl="0">
              <a:spcBef>
                <a:spcPts val="0"/>
              </a:spcBef>
              <a:spcAft>
                <a:spcPts val="0"/>
              </a:spcAft>
              <a:buNone/>
            </a:pPr>
            <a:endParaRPr/>
          </a:p>
        </p:txBody>
      </p:sp>
      <p:sp>
        <p:nvSpPr>
          <p:cNvPr id="45" name="Google Shape;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423576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a:t>
            </a:r>
            <a:r>
              <a:rPr lang="en-US" b="0"/>
              <a:t> Standards define what we want our students to achieve. Standards provide more clarity and consistency in what is expected of student learning. Standards give clear goals to teachers and eliminates random teaching practices that tap into preferences of the teacher rather than instructional needs of the students. Standards help prepare students with the knowledge and skills they need to succeed in college and their careers. Students not only compete with their American peers but also with students from around the world.</a:t>
            </a:r>
            <a:endParaRPr b="0" i="1"/>
          </a:p>
          <a:p>
            <a:pPr marL="0" lvl="0" indent="0" algn="l" rtl="0">
              <a:spcBef>
                <a:spcPts val="0"/>
              </a:spcBef>
              <a:spcAft>
                <a:spcPts val="0"/>
              </a:spcAft>
              <a:buNone/>
            </a:pPr>
            <a:endParaRPr/>
          </a:p>
        </p:txBody>
      </p:sp>
      <p:sp>
        <p:nvSpPr>
          <p:cNvPr id="138" name="Google Shape;13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rgbClr val="000000"/>
                </a:solidFill>
                <a:latin typeface="Calibri"/>
                <a:ea typeface="Calibri"/>
                <a:cs typeface="Calibri"/>
                <a:sym typeface="Calibri"/>
              </a:rPr>
              <a:t>SAY</a:t>
            </a:r>
            <a:r>
              <a:rPr lang="en-US" sz="1200" b="0" i="0" u="none" strike="noStrike" cap="none">
                <a:solidFill>
                  <a:srgbClr val="000000"/>
                </a:solidFill>
                <a:latin typeface="Calibri"/>
                <a:ea typeface="Calibri"/>
                <a:cs typeface="Calibri"/>
                <a:sym typeface="Calibri"/>
              </a:rPr>
              <a:t> Standards‐based instruction guides the planning, implementation, and assessment of student learning. The use of standards to streamline instruction ensures that teaching practices deliberately focus on agreed upon learning targets. Standards allow teachers to track student performance and plan focused instruction to meet the specific needs of students. Please note that the standards are NOT the curriculum.</a:t>
            </a:r>
            <a:endParaRPr sz="1200" b="0" i="1" u="none" strike="noStrike" cap="none">
              <a:solidFill>
                <a:srgbClr val="000000"/>
              </a:solidFill>
              <a:latin typeface="Calibri"/>
              <a:ea typeface="Calibri"/>
              <a:cs typeface="Calibri"/>
              <a:sym typeface="Calibri"/>
            </a:endParaRPr>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a:t>
            </a:r>
            <a:r>
              <a:rPr lang="en-US" b="0"/>
              <a:t> These are the specific premises that Florida’s B.E.S.T. standards were built on and are important considerations for any English Language Arts standards. We will be focusing on some of these points as we discuss how to plan for engaging, effective, standards-aligned instruction. You may wish to use standards from your own state, district, or jurisdiction for the examples.</a:t>
            </a:r>
            <a:endParaRPr b="0" i="1"/>
          </a:p>
        </p:txBody>
      </p:sp>
      <p:sp>
        <p:nvSpPr>
          <p:cNvPr id="160" name="Google Shape;1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sz="1200"/>
              <a:t>Vertical planning is an important aspect of aligning instruction with the standards. Coaches may engage Literacy Leadership Teams to collaborate in analyzing how the benchmarks progress across the grade levels. Structures should also address horizontal planning or grade-level planning. Teachers need to have a system to check in with grade-level partners to discuss instructional decisions.</a:t>
            </a:r>
            <a:endParaRPr/>
          </a:p>
        </p:txBody>
      </p:sp>
      <p:sp>
        <p:nvSpPr>
          <p:cNvPr id="169" name="Google Shape;1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sz="1200" b="0"/>
              <a:t>To support an examination of vertical progression, c</a:t>
            </a:r>
            <a:r>
              <a:rPr lang="en-US" sz="1200"/>
              <a:t>oaches could work with Literacy Leadership Teams to facilitate discussions across grade levels to determine instructional decisions. </a:t>
            </a:r>
            <a:r>
              <a:rPr lang="en-US" sz="1200" b="1"/>
              <a:t>Turn and talk with a partner to discuss ways to use vertical progression or ways you have used this in the past. </a:t>
            </a:r>
            <a:endParaRPr/>
          </a:p>
        </p:txBody>
      </p:sp>
      <p:sp>
        <p:nvSpPr>
          <p:cNvPr id="183" name="Google Shape;18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0">
                <a:solidFill>
                  <a:srgbClr val="000000"/>
                </a:solidFill>
                <a:latin typeface="Calibri"/>
                <a:ea typeface="Calibri"/>
                <a:cs typeface="Calibri"/>
                <a:sym typeface="Calibri"/>
              </a:rPr>
              <a:t>SAY: </a:t>
            </a:r>
            <a:r>
              <a:rPr lang="en-US" b="0" i="0">
                <a:solidFill>
                  <a:srgbClr val="000000"/>
                </a:solidFill>
                <a:latin typeface="Calibri"/>
                <a:ea typeface="Calibri"/>
                <a:cs typeface="Calibri"/>
                <a:sym typeface="Calibri"/>
              </a:rPr>
              <a:t>While the idea of vertical progression presented on the last slide can be a great addition to standards, teachers cannot spend all of their time just looking at the vertical progression, because many benchmarks often have clarifications for instruction included. This example is from Florida’s standards, but additional information is also provided by many states and jurisdictions for their standards. </a:t>
            </a:r>
            <a:r>
              <a:rPr lang="en-US" b="1" i="0">
                <a:solidFill>
                  <a:srgbClr val="000000"/>
                </a:solidFill>
                <a:latin typeface="Calibri"/>
                <a:ea typeface="Calibri"/>
                <a:cs typeface="Calibri"/>
                <a:sym typeface="Calibri"/>
              </a:rPr>
              <a:t>Turn and talk to you partner about what you may learn from clarifications that is not in the benchmark itself. What implications do clarifications have for our work with classroom teachers? </a:t>
            </a:r>
            <a:endParaRPr b="0" i="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Clr>
                <a:schemeClr val="dk1"/>
              </a:buClr>
              <a:buSzPts val="1400"/>
              <a:buFont typeface="Calibri"/>
              <a:buNone/>
            </a:pPr>
            <a:endParaRPr sz="18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1400"/>
              <a:buFont typeface="Calibri"/>
              <a:buNone/>
            </a:pPr>
            <a:r>
              <a:rPr lang="en-US" b="0" i="0" u="none" strike="noStrike">
                <a:solidFill>
                  <a:srgbClr val="000000"/>
                </a:solidFill>
                <a:latin typeface="Calibri"/>
                <a:ea typeface="Calibri"/>
                <a:cs typeface="Calibri"/>
                <a:sym typeface="Calibri"/>
              </a:rPr>
              <a:t>Example Answer: Clarification 2 for this 7th grade benchmark advises teachers to introduce universal themes, although universal themes don’t appear in the standards for mastery until 9th grade. It will be helpful for teachers to be familiar with benchmarks and clarifications in their entirety, not just the vertical progression.</a:t>
            </a:r>
            <a:endParaRPr/>
          </a:p>
          <a:p>
            <a:pPr marL="457200" marR="0" lvl="0" indent="-228600" algn="l" rtl="0">
              <a:lnSpc>
                <a:spcPct val="100000"/>
              </a:lnSpc>
              <a:spcBef>
                <a:spcPts val="0"/>
              </a:spcBef>
              <a:spcAft>
                <a:spcPts val="0"/>
              </a:spcAft>
              <a:buClr>
                <a:srgbClr val="000000"/>
              </a:buClr>
              <a:buSzPts val="1400"/>
              <a:buFont typeface="Arial"/>
              <a:buNone/>
            </a:pPr>
            <a:endParaRPr b="0" i="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b="0" i="0">
                <a:solidFill>
                  <a:srgbClr val="000000"/>
                </a:solidFill>
                <a:latin typeface="Calibri"/>
                <a:ea typeface="Calibri"/>
                <a:cs typeface="Calibri"/>
                <a:sym typeface="Calibri"/>
              </a:rPr>
              <a:t>Taken together, standards, benchmarks, clarifications like the ones you see on this slide, and the additional appendices found in many standards represent expected outcomes for students.</a:t>
            </a:r>
            <a:endParaRPr/>
          </a:p>
          <a:p>
            <a:pPr marL="0" lvl="0" indent="0" algn="l" rtl="0">
              <a:spcBef>
                <a:spcPts val="0"/>
              </a:spcBef>
              <a:spcAft>
                <a:spcPts val="0"/>
              </a:spcAft>
              <a:buNone/>
            </a:pPr>
            <a:endParaRPr/>
          </a:p>
        </p:txBody>
      </p:sp>
      <p:sp>
        <p:nvSpPr>
          <p:cNvPr id="192" name="Google Shape;19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r>
              <a:rPr lang="en-US" b="1">
                <a:latin typeface="Calibri"/>
                <a:ea typeface="Calibri"/>
                <a:cs typeface="Calibri"/>
                <a:sym typeface="Calibri"/>
              </a:rPr>
              <a:t>SAY </a:t>
            </a:r>
            <a:r>
              <a:rPr lang="en-US" sz="1200">
                <a:latin typeface="Calibri"/>
                <a:ea typeface="Calibri"/>
                <a:cs typeface="Calibri"/>
                <a:sym typeface="Calibri"/>
              </a:rPr>
              <a:t>As noted on the previous slide, there are often many supportive resources that may be found within the appendices of state standards. It is suggested to read through these as you study the standards/strands/benchmarks that align to various resources. This way we can easily see what supports are included for educators and be able to explain how they can utilize these with their instruction.  </a:t>
            </a:r>
            <a:endParaRPr>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endParaRPr sz="1200">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Font typeface="Calibri"/>
              <a:buNone/>
            </a:pPr>
            <a:r>
              <a:rPr lang="en-US" sz="1200">
                <a:latin typeface="Calibri"/>
                <a:ea typeface="Calibri"/>
                <a:cs typeface="Calibri"/>
                <a:sym typeface="Calibri"/>
              </a:rPr>
              <a:t>These Appendices can also be tools for coaching. They can help support planning, text selection and provide additional background for teachers.</a:t>
            </a:r>
            <a:endParaRPr>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a:latin typeface="Calibri"/>
              <a:ea typeface="Calibri"/>
              <a:cs typeface="Calibri"/>
              <a:sym typeface="Calibri"/>
            </a:endParaRPr>
          </a:p>
          <a:p>
            <a:pPr marL="0" lvl="0" indent="0" algn="l" rtl="0">
              <a:spcBef>
                <a:spcPts val="0"/>
              </a:spcBef>
              <a:spcAft>
                <a:spcPts val="0"/>
              </a:spcAft>
              <a:buNone/>
            </a:pPr>
            <a:endParaRPr/>
          </a:p>
        </p:txBody>
      </p:sp>
      <p:sp>
        <p:nvSpPr>
          <p:cNvPr id="200" name="Google Shape;20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In addition to benchmark clarifications and the appendices, </a:t>
            </a:r>
            <a:r>
              <a:rPr lang="en-US" b="0" i="0" u="none" strike="noStrike">
                <a:solidFill>
                  <a:srgbClr val="000000"/>
                </a:solidFill>
                <a:latin typeface="Calibri"/>
                <a:ea typeface="Calibri"/>
                <a:cs typeface="Calibri"/>
                <a:sym typeface="Calibri"/>
              </a:rPr>
              <a:t>glossaries often found in state standards include synonyms of the academic vocabulary so that teachers can purposely introduce students to variants of task language. Also, the glossary ensures that all teachers across a state share a common language. </a:t>
            </a:r>
            <a:endParaRPr/>
          </a:p>
          <a:p>
            <a:pPr marL="0" lvl="0" indent="0" algn="l" rtl="0">
              <a:spcBef>
                <a:spcPts val="0"/>
              </a:spcBef>
              <a:spcAft>
                <a:spcPts val="0"/>
              </a:spcAft>
              <a:buNone/>
            </a:pPr>
            <a:endParaRPr/>
          </a:p>
        </p:txBody>
      </p:sp>
      <p:sp>
        <p:nvSpPr>
          <p:cNvPr id="212" name="Google Shape;21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SAY </a:t>
            </a:r>
            <a:r>
              <a:rPr lang="en-US"/>
              <a:t>Professional learning should focus on the design of the standards, instructional ideas to focus on building knowledge, and integration of standards. Building knowledge is a key approach for Florida’s B.E.S.T. Standards vs. strategies mastery, and the standards for many states and jurisdictions are focused on knowledge building as well.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b="1"/>
              <a:t>How might coaches work with teams, such as Literacy Leadership Teams, to develop structures to address at least one of the bullet points from the slide? </a:t>
            </a:r>
            <a:endParaRPr/>
          </a:p>
          <a:p>
            <a:pPr marL="0" lvl="0" indent="0" algn="l" rtl="0">
              <a:lnSpc>
                <a:spcPct val="100000"/>
              </a:lnSpc>
              <a:spcBef>
                <a:spcPts val="0"/>
              </a:spcBef>
              <a:spcAft>
                <a:spcPts val="0"/>
              </a:spcAft>
              <a:buClr>
                <a:schemeClr val="dk1"/>
              </a:buClr>
              <a:buSzPts val="1400"/>
              <a:buFont typeface="Arial"/>
              <a:buNone/>
            </a:pPr>
            <a:r>
              <a:rPr lang="en-US" b="1"/>
              <a:t>How might you include these structures into the professional learning opportunities you plan to build?</a:t>
            </a:r>
            <a:endParaRPr/>
          </a:p>
        </p:txBody>
      </p:sp>
      <p:sp>
        <p:nvSpPr>
          <p:cNvPr id="220" name="Google Shape;22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SAY </a:t>
            </a:r>
            <a:r>
              <a:rPr lang="en-US" sz="1200" b="0"/>
              <a:t>A</a:t>
            </a:r>
            <a:r>
              <a:rPr lang="en-US" sz="1200"/>
              <a:t>s noted previously, it may be helpful to integrate standards to maximize student learning. And this idea that standards and benchmarks should be intentionally combined is a premise that Florida’s standards were built on as noted earlier in this session and may be a helpful consideration for any state’s standards. Read </a:t>
            </a:r>
            <a:r>
              <a:rPr lang="en-US" sz="1200" b="1"/>
              <a:t>Handout 1</a:t>
            </a:r>
            <a:r>
              <a:rPr lang="en-US" sz="1200"/>
              <a:t> and discuss the guiding questions that follow the example of stacked benchmarks. This information is from the Florida Department of Education’s Specifications for the 2020-2021 </a:t>
            </a:r>
            <a:r>
              <a:rPr lang="en-US"/>
              <a:t>Florida Instructional Materials Adoption K-12 English Language Arts. You may also wish to consider what stacked benchmarks may look like for standards in your state, district, or jurisdiction. </a:t>
            </a:r>
            <a:endParaRPr sz="1200"/>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US" sz="1200" i="1"/>
              <a:t>That document is available at:</a:t>
            </a:r>
            <a:endParaRPr/>
          </a:p>
          <a:p>
            <a:pPr marL="0" marR="0" lvl="0" indent="0" algn="l" rtl="0">
              <a:lnSpc>
                <a:spcPct val="100000"/>
              </a:lnSpc>
              <a:spcBef>
                <a:spcPts val="0"/>
              </a:spcBef>
              <a:spcAft>
                <a:spcPts val="0"/>
              </a:spcAft>
              <a:buClr>
                <a:srgbClr val="000000"/>
              </a:buClr>
              <a:buSzPts val="1400"/>
              <a:buFont typeface="Arial"/>
              <a:buNone/>
            </a:pPr>
            <a:r>
              <a:rPr lang="en-US" sz="1200" i="1"/>
              <a:t>https://www.fldoe.org/core/fileparse.php/5574/urlt/20-21K-12ELASpec.pdf </a:t>
            </a:r>
            <a:endParaRPr/>
          </a:p>
        </p:txBody>
      </p:sp>
      <p:sp>
        <p:nvSpPr>
          <p:cNvPr id="228" name="Google Shape;22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solidFill>
                  <a:schemeClr val="dk1"/>
                </a:solidFill>
              </a:rPr>
              <a:t>NOTES </a:t>
            </a:r>
            <a:endParaRPr/>
          </a:p>
          <a:p>
            <a:pPr marL="165100" lvl="0" indent="-165100" algn="l" rtl="0">
              <a:lnSpc>
                <a:spcPct val="100000"/>
              </a:lnSpc>
              <a:spcBef>
                <a:spcPts val="0"/>
              </a:spcBef>
              <a:spcAft>
                <a:spcPts val="0"/>
              </a:spcAft>
              <a:buClr>
                <a:schemeClr val="dk1"/>
              </a:buClr>
              <a:buSzPts val="300"/>
              <a:buFont typeface="Arial"/>
              <a:buChar char="•"/>
            </a:pPr>
            <a:r>
              <a:rPr lang="en-US">
                <a:solidFill>
                  <a:schemeClr val="dk1"/>
                </a:solidFill>
              </a:rPr>
              <a:t>It is recommended that the sessions are completed in sequential order. </a:t>
            </a:r>
            <a:endParaRPr/>
          </a:p>
          <a:p>
            <a:pPr marL="165100" lvl="0" indent="-165100" algn="l" rtl="0">
              <a:lnSpc>
                <a:spcPct val="100000"/>
              </a:lnSpc>
              <a:spcBef>
                <a:spcPts val="0"/>
              </a:spcBef>
              <a:spcAft>
                <a:spcPts val="0"/>
              </a:spcAft>
              <a:buClr>
                <a:schemeClr val="dk1"/>
              </a:buClr>
              <a:buSzPts val="300"/>
              <a:buFont typeface="Arial"/>
              <a:buChar char="•"/>
            </a:pPr>
            <a:r>
              <a:rPr lang="en-US">
                <a:solidFill>
                  <a:schemeClr val="dk1"/>
                </a:solidFill>
              </a:rPr>
              <a:t>The timeline for completing the sessions can be flexible. If the recommended minutes for each session are not available, complete what you can with the time you have and then pick up where you left off the next time you meet. </a:t>
            </a:r>
            <a:endParaRPr/>
          </a:p>
          <a:p>
            <a:pPr marL="165100" lvl="0" indent="-165100" algn="l" rtl="0">
              <a:lnSpc>
                <a:spcPct val="100000"/>
              </a:lnSpc>
              <a:spcBef>
                <a:spcPts val="0"/>
              </a:spcBef>
              <a:spcAft>
                <a:spcPts val="0"/>
              </a:spcAft>
              <a:buClr>
                <a:schemeClr val="dk1"/>
              </a:buClr>
              <a:buSzPts val="300"/>
              <a:buFont typeface="Arial"/>
              <a:buChar char="•"/>
            </a:pPr>
            <a:r>
              <a:rPr lang="en-US">
                <a:solidFill>
                  <a:schemeClr val="dk1"/>
                </a:solidFill>
              </a:rPr>
              <a:t>Once a schedule of the sessions is established, have participants record the schedule in their </a:t>
            </a:r>
            <a:r>
              <a:rPr lang="en-US" i="1">
                <a:solidFill>
                  <a:schemeClr val="dk1"/>
                </a:solidFill>
              </a:rPr>
              <a:t>Literacy Coach </a:t>
            </a:r>
            <a:r>
              <a:rPr lang="en-US" i="1"/>
              <a:t>Program </a:t>
            </a:r>
            <a:r>
              <a:rPr lang="en-US" i="1">
                <a:solidFill>
                  <a:schemeClr val="dk1"/>
                </a:solidFill>
              </a:rPr>
              <a:t>PD Guide </a:t>
            </a:r>
            <a:r>
              <a:rPr lang="en-US">
                <a:solidFill>
                  <a:schemeClr val="dk1"/>
                </a:solidFill>
              </a:rPr>
              <a:t>if printed. </a:t>
            </a:r>
            <a:endParaRPr/>
          </a:p>
          <a:p>
            <a:pPr marL="0" lvl="0" indent="0" algn="l" rtl="0">
              <a:lnSpc>
                <a:spcPct val="100000"/>
              </a:lnSpc>
              <a:spcBef>
                <a:spcPts val="0"/>
              </a:spcBef>
              <a:spcAft>
                <a:spcPts val="0"/>
              </a:spcAft>
              <a:buClr>
                <a:schemeClr val="dk1"/>
              </a:buClr>
              <a:buSzPts val="1400"/>
              <a:buFont typeface="Calibri"/>
              <a:buNone/>
            </a:pPr>
            <a:endParaRPr b="1">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b="1">
                <a:solidFill>
                  <a:schemeClr val="dk1"/>
                </a:solidFill>
              </a:rPr>
              <a:t>SAY </a:t>
            </a:r>
            <a:r>
              <a:rPr lang="en-US">
                <a:solidFill>
                  <a:schemeClr val="dk1"/>
                </a:solidFill>
              </a:rPr>
              <a:t>Here is an overview of the </a:t>
            </a:r>
            <a:r>
              <a:rPr lang="en-US"/>
              <a:t>m</a:t>
            </a:r>
            <a:r>
              <a:rPr lang="en-US">
                <a:solidFill>
                  <a:schemeClr val="dk1"/>
                </a:solidFill>
              </a:rPr>
              <a:t>odules and </a:t>
            </a:r>
            <a:r>
              <a:rPr lang="en-US"/>
              <a:t>s</a:t>
            </a:r>
            <a:r>
              <a:rPr lang="en-US">
                <a:solidFill>
                  <a:schemeClr val="dk1"/>
                </a:solidFill>
              </a:rPr>
              <a:t>essions of this course. There are six </a:t>
            </a:r>
            <a:r>
              <a:rPr lang="en-US"/>
              <a:t>m</a:t>
            </a:r>
            <a:r>
              <a:rPr lang="en-US">
                <a:solidFill>
                  <a:schemeClr val="dk1"/>
                </a:solidFill>
              </a:rPr>
              <a:t>odules, and each </a:t>
            </a:r>
            <a:r>
              <a:rPr lang="en-US"/>
              <a:t>m</a:t>
            </a:r>
            <a:r>
              <a:rPr lang="en-US">
                <a:solidFill>
                  <a:schemeClr val="dk1"/>
                </a:solidFill>
              </a:rPr>
              <a:t>odule includes two to four </a:t>
            </a:r>
            <a:r>
              <a:rPr lang="en-US"/>
              <a:t>s</a:t>
            </a:r>
            <a:r>
              <a:rPr lang="en-US">
                <a:solidFill>
                  <a:schemeClr val="dk1"/>
                </a:solidFill>
              </a:rPr>
              <a:t>essions for a total of 15 content </a:t>
            </a:r>
            <a:r>
              <a:rPr lang="en-US"/>
              <a:t>s</a:t>
            </a:r>
            <a:r>
              <a:rPr lang="en-US">
                <a:solidFill>
                  <a:schemeClr val="dk1"/>
                </a:solidFill>
              </a:rPr>
              <a:t>essions. Module 1 addresses Applying Principles and Practices that Foster a Positive Culture, Module 2 covers Applying Effective Pedagogy and Andragogy, the focus o</a:t>
            </a:r>
            <a:r>
              <a:rPr lang="en-US"/>
              <a:t>f </a:t>
            </a:r>
            <a:r>
              <a:rPr lang="en-US">
                <a:solidFill>
                  <a:schemeClr val="dk1"/>
                </a:solidFill>
              </a:rPr>
              <a:t>Module 3 is Collecting Data on Instructional Practices to Inform Professional Learning, the content of Module 4 is Planning, Implementing and Analyzing Standards-Based Literacy Instruction, the content of Module 5 is Growing Professionally, and the final module, Module 6, addresses Planning and Implementing Coaching. </a:t>
            </a:r>
            <a:endParaRPr/>
          </a:p>
          <a:p>
            <a:pPr marL="0" lvl="0" indent="0" algn="l" rtl="0">
              <a:lnSpc>
                <a:spcPct val="100000"/>
              </a:lnSpc>
              <a:spcBef>
                <a:spcPts val="0"/>
              </a:spcBef>
              <a:spcAft>
                <a:spcPts val="0"/>
              </a:spcAft>
              <a:buClr>
                <a:schemeClr val="dk1"/>
              </a:buClr>
              <a:buSzPts val="1400"/>
              <a:buFont typeface="Calibri"/>
              <a:buNone/>
            </a:pPr>
            <a:endParaRPr>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a:solidFill>
                  <a:schemeClr val="dk1"/>
                </a:solidFill>
              </a:rPr>
              <a:t>You can record the date of each of our sessions in your </a:t>
            </a:r>
            <a:r>
              <a:rPr lang="en-US" i="1">
                <a:solidFill>
                  <a:schemeClr val="dk1"/>
                </a:solidFill>
              </a:rPr>
              <a:t>Literacy Coach </a:t>
            </a:r>
            <a:r>
              <a:rPr lang="en-US" i="1"/>
              <a:t>Program</a:t>
            </a:r>
            <a:r>
              <a:rPr lang="en-US" i="1">
                <a:solidFill>
                  <a:schemeClr val="dk1"/>
                </a:solidFill>
              </a:rPr>
              <a:t> PD Guide</a:t>
            </a:r>
            <a:r>
              <a:rPr lang="en-US">
                <a:solidFill>
                  <a:schemeClr val="dk1"/>
                </a:solidFill>
              </a:rPr>
              <a:t>.</a:t>
            </a:r>
            <a:endParaRPr/>
          </a:p>
          <a:p>
            <a:pPr marL="0" lvl="0" indent="0" algn="l" rtl="0">
              <a:spcBef>
                <a:spcPts val="0"/>
              </a:spcBef>
              <a:spcAft>
                <a:spcPts val="0"/>
              </a:spcAft>
              <a:buNone/>
            </a:pPr>
            <a:endParaRPr/>
          </a:p>
        </p:txBody>
      </p:sp>
      <p:sp>
        <p:nvSpPr>
          <p:cNvPr id="57" name="Google Shape;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96996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b="0"/>
              <a:t>Systematically reviewing materials and curriculum mapping is another practice that coaches can support to ensure successful planning and instruction. The next few slides will share tools that may be helpful for these purposes. </a:t>
            </a:r>
            <a:endParaRPr sz="1200"/>
          </a:p>
        </p:txBody>
      </p:sp>
      <p:sp>
        <p:nvSpPr>
          <p:cNvPr id="237" name="Google Shape;23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b="0"/>
              <a:t>Curriculum mapping is a process in which educators work together to plan the content that students will learn over the course of the year for coherence across grades, courses, subject areas, and disciplines. Review </a:t>
            </a:r>
            <a:r>
              <a:rPr lang="en-US" b="1"/>
              <a:t>Handouts 2 and 3</a:t>
            </a:r>
            <a:r>
              <a:rPr lang="en-US" b="0"/>
              <a:t>.  </a:t>
            </a:r>
            <a:r>
              <a:rPr lang="en-US" b="1"/>
              <a:t>Handout 2</a:t>
            </a:r>
            <a:r>
              <a:rPr lang="en-US" b="0"/>
              <a:t> provides details regarding this work. </a:t>
            </a:r>
            <a:r>
              <a:rPr lang="en-US" b="1"/>
              <a:t>Handouts 3</a:t>
            </a:r>
            <a:r>
              <a:rPr lang="en-US" b="0"/>
              <a:t> is a sample template designed for this process. Discuss what roles coaches should play in curriculum mapping and how a template like that one could be helpful.</a:t>
            </a:r>
            <a:endParaRPr/>
          </a:p>
        </p:txBody>
      </p:sp>
      <p:sp>
        <p:nvSpPr>
          <p:cNvPr id="245" name="Google Shape;24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b="0"/>
              <a:t>The Institute of Education Sciences (IES) at the US Department of Education has produced over 20 practice guides on a variety of important educational topics through the What Works Clearinghouse (WWC). A practice guide is a publication that presents recommendations for educators to address challenges in their classrooms and schools. They are based on reviews of research, the experiences of practitioners, and the expert opinions of a panel of nationally recognized experts.</a:t>
            </a:r>
            <a:endParaRPr/>
          </a:p>
          <a:p>
            <a:pPr marL="0" lvl="0" indent="0" algn="l" rtl="0">
              <a:lnSpc>
                <a:spcPct val="100000"/>
              </a:lnSpc>
              <a:spcBef>
                <a:spcPts val="0"/>
              </a:spcBef>
              <a:spcAft>
                <a:spcPts val="0"/>
              </a:spcAft>
              <a:buClr>
                <a:schemeClr val="dk1"/>
              </a:buClr>
              <a:buSzPts val="1400"/>
              <a:buFont typeface="Calibri"/>
              <a:buNone/>
            </a:pPr>
            <a:endParaRPr b="0"/>
          </a:p>
          <a:p>
            <a:pPr marL="0" lvl="0" indent="0" algn="l" rtl="0">
              <a:lnSpc>
                <a:spcPct val="100000"/>
              </a:lnSpc>
              <a:spcBef>
                <a:spcPts val="0"/>
              </a:spcBef>
              <a:spcAft>
                <a:spcPts val="0"/>
              </a:spcAft>
              <a:buClr>
                <a:schemeClr val="dk1"/>
              </a:buClr>
              <a:buSzPts val="1400"/>
              <a:buFont typeface="Calibri"/>
              <a:buNone/>
            </a:pPr>
            <a:r>
              <a:rPr lang="en-US" b="0"/>
              <a:t>Several of these guides are focused on literacy instruction and intervention and serve as the basis for multiple tools that will be shared during this session beginning with</a:t>
            </a:r>
            <a:r>
              <a:rPr lang="en-US"/>
              <a:t> the instructional materials rubric on the next slide</a:t>
            </a:r>
            <a:r>
              <a:rPr lang="en-US" b="0"/>
              <a:t>. These are some of the best tools available to draw from in teaching evidence-based practices based on the science of reading. </a:t>
            </a:r>
            <a:endParaRPr/>
          </a:p>
        </p:txBody>
      </p:sp>
      <p:sp>
        <p:nvSpPr>
          <p:cNvPr id="255" name="Google Shape;25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b="0"/>
              <a:t>This rubric was developed by the REL Southeast in response to a request by the Florida Department of Education for use in previous instructional materials review processes. It is a tool for evaluating reading/language arts instructional and intervention materials in grades K–5 based on rigorous research and standards. It can be used by educators at the state, district, or school level involved in reviewing instructional materials. The rubric is organized by content area for grades K–2 and for grades 3–5. These are listed on the slide. Each item is aligned to recommendations from six What Works Clearinghouse (WWC) practice guides. We will learn more about these practice guides during this session. Each content area includes a list of criteria that describe what should be consistently found within the instructional materials. Reviewers use a 1–5 scale to rate the degree to which the criteria were met. The rubric includes a guide for when and how to use it, including facilitator responsibilities, professional learning for reviewers, and ways to use the scores.</a:t>
            </a:r>
            <a:endParaRPr/>
          </a:p>
          <a:p>
            <a:pPr marL="0" lvl="0" indent="0" algn="l" rtl="0">
              <a:lnSpc>
                <a:spcPct val="100000"/>
              </a:lnSpc>
              <a:spcBef>
                <a:spcPts val="0"/>
              </a:spcBef>
              <a:spcAft>
                <a:spcPts val="0"/>
              </a:spcAft>
              <a:buClr>
                <a:schemeClr val="dk1"/>
              </a:buClr>
              <a:buSzPts val="1400"/>
              <a:buFont typeface="Calibri"/>
              <a:buNone/>
            </a:pPr>
            <a:endParaRPr b="0"/>
          </a:p>
          <a:p>
            <a:pPr marL="0" lvl="0" indent="0" algn="l" rtl="0">
              <a:lnSpc>
                <a:spcPct val="100000"/>
              </a:lnSpc>
              <a:spcBef>
                <a:spcPts val="0"/>
              </a:spcBef>
              <a:spcAft>
                <a:spcPts val="0"/>
              </a:spcAft>
              <a:buClr>
                <a:schemeClr val="dk1"/>
              </a:buClr>
              <a:buSzPts val="1400"/>
              <a:buFont typeface="Calibri"/>
              <a:buNone/>
            </a:pPr>
            <a:r>
              <a:rPr lang="en-US" b="0" i="1"/>
              <a:t>The full rubric is available at: </a:t>
            </a:r>
            <a:endParaRPr/>
          </a:p>
          <a:p>
            <a:pPr marL="0" lvl="0" indent="0" algn="l" rtl="0">
              <a:lnSpc>
                <a:spcPct val="100000"/>
              </a:lnSpc>
              <a:spcBef>
                <a:spcPts val="0"/>
              </a:spcBef>
              <a:spcAft>
                <a:spcPts val="0"/>
              </a:spcAft>
              <a:buClr>
                <a:schemeClr val="dk1"/>
              </a:buClr>
              <a:buSzPts val="1400"/>
              <a:buFont typeface="Calibri"/>
              <a:buNone/>
            </a:pPr>
            <a:r>
              <a:rPr lang="en-US" b="0" i="1"/>
              <a:t>https://ies.ed.gov/ncee/edlabs/projects/project.asp?projectID=4506 </a:t>
            </a:r>
            <a:endParaRPr/>
          </a:p>
        </p:txBody>
      </p:sp>
      <p:sp>
        <p:nvSpPr>
          <p:cNvPr id="264" name="Google Shape;26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dirty="0"/>
              <a:t>SAY </a:t>
            </a:r>
            <a:r>
              <a:rPr lang="en-US" b="0" dirty="0"/>
              <a:t>This graphic is from the REL Southeast resource described on the previous slide. </a:t>
            </a:r>
            <a:r>
              <a:rPr lang="en-US" dirty="0"/>
              <a:t>For coaches considering elements of instructional design, understanding how a curriculum is created is important. It is imperative to understand how to identify a systematic scope and sequence, how goals and objectives are related, what the elements of an organized lesson are, and how to align materials and embed formative assessments. The content is what is taught during reading/language arts instruction (such as phonics, spelling, comprehension, and writing). Pedagogy is how the content is taught (such as explicitly using routines or differentiated instruction). Differentiated instruction materials include activities that address both intervention for students with special learning needs and extension/enrichment for students ready for further work. </a:t>
            </a:r>
            <a:endParaRPr dirty="0"/>
          </a:p>
          <a:p>
            <a:pPr marL="0" lvl="0" indent="0" algn="l" rtl="0">
              <a:lnSpc>
                <a:spcPct val="100000"/>
              </a:lnSpc>
              <a:spcBef>
                <a:spcPts val="0"/>
              </a:spcBef>
              <a:spcAft>
                <a:spcPts val="0"/>
              </a:spcAft>
              <a:buClr>
                <a:schemeClr val="dk1"/>
              </a:buClr>
              <a:buSzPts val="1400"/>
              <a:buFont typeface="Calibri"/>
              <a:buNone/>
            </a:pPr>
            <a:endParaRPr b="0" dirty="0"/>
          </a:p>
          <a:p>
            <a:pPr marL="0" lvl="0" indent="0" algn="l" rtl="0">
              <a:lnSpc>
                <a:spcPct val="100000"/>
              </a:lnSpc>
              <a:spcBef>
                <a:spcPts val="0"/>
              </a:spcBef>
              <a:spcAft>
                <a:spcPts val="0"/>
              </a:spcAft>
              <a:buClr>
                <a:schemeClr val="dk1"/>
              </a:buClr>
              <a:buSzPts val="1400"/>
              <a:buFont typeface="Calibri"/>
              <a:buNone/>
            </a:pPr>
            <a:r>
              <a:rPr lang="en-US" b="0" dirty="0"/>
              <a:t>Guiding question: </a:t>
            </a:r>
            <a:r>
              <a:rPr lang="en-US" b="1" dirty="0"/>
              <a:t>What roles do coaches have in helping ensure that these elements of design for instructional materials are successfully implemented in the reading/language arts classroom?</a:t>
            </a:r>
            <a:endParaRPr b="0" dirty="0"/>
          </a:p>
          <a:p>
            <a:pPr marL="0" lvl="0" indent="0" algn="l" rtl="0">
              <a:spcBef>
                <a:spcPts val="0"/>
              </a:spcBef>
              <a:spcAft>
                <a:spcPts val="0"/>
              </a:spcAft>
              <a:buNone/>
            </a:pPr>
            <a:endParaRPr dirty="0"/>
          </a:p>
        </p:txBody>
      </p:sp>
      <p:sp>
        <p:nvSpPr>
          <p:cNvPr id="276" name="Google Shape;27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b="0"/>
              <a:t>Here are examples of the types of ratings and comments that could be made when reviewing K-2 literacy instructional materials using the rubric. </a:t>
            </a:r>
            <a:endParaRPr/>
          </a:p>
          <a:p>
            <a:pPr marL="0" lvl="0" indent="0" algn="l" rtl="0">
              <a:spcBef>
                <a:spcPts val="0"/>
              </a:spcBef>
              <a:spcAft>
                <a:spcPts val="0"/>
              </a:spcAft>
              <a:buNone/>
            </a:pPr>
            <a:endParaRPr/>
          </a:p>
        </p:txBody>
      </p:sp>
      <p:sp>
        <p:nvSpPr>
          <p:cNvPr id="284" name="Google Shape;28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SAY </a:t>
            </a:r>
            <a:r>
              <a:rPr lang="en-US" b="0"/>
              <a:t>Here are examples of the types of ratings and comments that could be made when reviewing 3-5 literacy instructional materials using the rubric. For coaches working with secondary grades, it may be most helpful to refer to </a:t>
            </a:r>
            <a:r>
              <a:rPr lang="en-US" sz="1200"/>
              <a:t>the instructional materials adoption specifications for your state or district if available/possible</a:t>
            </a:r>
            <a:r>
              <a:rPr lang="en-US"/>
              <a:t>.</a:t>
            </a:r>
            <a:endParaRPr/>
          </a:p>
          <a:p>
            <a:pPr marL="0" marR="0" lvl="0" indent="0" algn="l" rtl="0">
              <a:lnSpc>
                <a:spcPct val="100000"/>
              </a:lnSpc>
              <a:spcBef>
                <a:spcPts val="0"/>
              </a:spcBef>
              <a:spcAft>
                <a:spcPts val="0"/>
              </a:spcAft>
              <a:buClr>
                <a:srgbClr val="000000"/>
              </a:buClr>
              <a:buSzPts val="1400"/>
              <a:buFont typeface="Arial"/>
              <a:buNone/>
            </a:pPr>
            <a:endParaRPr sz="1200" i="0"/>
          </a:p>
          <a:p>
            <a:pPr marL="0" marR="0" lvl="0" indent="0" algn="l" rtl="0">
              <a:lnSpc>
                <a:spcPct val="100000"/>
              </a:lnSpc>
              <a:spcBef>
                <a:spcPts val="0"/>
              </a:spcBef>
              <a:spcAft>
                <a:spcPts val="0"/>
              </a:spcAft>
              <a:buClr>
                <a:srgbClr val="000000"/>
              </a:buClr>
              <a:buSzPts val="1400"/>
              <a:buFont typeface="Arial"/>
              <a:buNone/>
            </a:pPr>
            <a:r>
              <a:rPr lang="en-US" sz="1200" i="1"/>
              <a:t>As an example, corresponding documents for Florida Department of Education instructional materials reviews are available at:</a:t>
            </a:r>
            <a:endParaRPr/>
          </a:p>
          <a:p>
            <a:pPr marL="0" marR="0" lvl="0" indent="0" algn="l" rtl="0">
              <a:lnSpc>
                <a:spcPct val="100000"/>
              </a:lnSpc>
              <a:spcBef>
                <a:spcPts val="0"/>
              </a:spcBef>
              <a:spcAft>
                <a:spcPts val="0"/>
              </a:spcAft>
              <a:buClr>
                <a:srgbClr val="000000"/>
              </a:buClr>
              <a:buSzPts val="1400"/>
              <a:buFont typeface="Arial"/>
              <a:buNone/>
            </a:pPr>
            <a:r>
              <a:rPr lang="en-US" b="0" i="1"/>
              <a:t>https://www.fldoe.org/academics/standards/instructional-materials/ </a:t>
            </a:r>
            <a:endParaRPr/>
          </a:p>
        </p:txBody>
      </p:sp>
      <p:sp>
        <p:nvSpPr>
          <p:cNvPr id="292" name="Google Shape;29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b="0"/>
              <a:t>These school leader’s literacy walkthrough tools are based on evidence-based practices and are aligned with recommendations from the literacy focused WWC practice guides. </a:t>
            </a:r>
            <a:endParaRPr/>
          </a:p>
          <a:p>
            <a:pPr marL="0" lvl="0" indent="0" algn="l" rtl="0">
              <a:lnSpc>
                <a:spcPct val="100000"/>
              </a:lnSpc>
              <a:spcBef>
                <a:spcPts val="0"/>
              </a:spcBef>
              <a:spcAft>
                <a:spcPts val="0"/>
              </a:spcAft>
              <a:buClr>
                <a:schemeClr val="dk1"/>
              </a:buClr>
              <a:buSzPts val="1400"/>
              <a:buFont typeface="Calibri"/>
              <a:buNone/>
            </a:pPr>
            <a:endParaRPr b="0"/>
          </a:p>
          <a:p>
            <a:pPr marL="0" lvl="0" indent="0" algn="l" rtl="0">
              <a:lnSpc>
                <a:spcPct val="100000"/>
              </a:lnSpc>
              <a:spcBef>
                <a:spcPts val="0"/>
              </a:spcBef>
              <a:spcAft>
                <a:spcPts val="0"/>
              </a:spcAft>
              <a:buClr>
                <a:schemeClr val="dk1"/>
              </a:buClr>
              <a:buSzPts val="1400"/>
              <a:buFont typeface="Calibri"/>
              <a:buNone/>
            </a:pPr>
            <a:r>
              <a:rPr lang="en-US" b="0"/>
              <a:t>The full FCRR/REL Southeast K-3 walkthrough is available at: </a:t>
            </a:r>
            <a:r>
              <a:rPr lang="en-US" sz="1200" b="0" i="0" u="sng" strike="noStrike" cap="none">
                <a:solidFill>
                  <a:schemeClr val="accent5"/>
                </a:solidFill>
                <a:latin typeface="Calibri"/>
                <a:ea typeface="Calibri"/>
                <a:cs typeface="Calibri"/>
                <a:sym typeface="Calibri"/>
              </a:rPr>
              <a:t>https://ies.ed.gov/ncee/edlabs/regions/southeast/inc/docs/School_Leaders_Literacy_Walkthrough_Kindergarten_First_Second_and_Third_Grades.pdf</a:t>
            </a:r>
            <a:r>
              <a:rPr lang="en-US" b="0">
                <a:solidFill>
                  <a:schemeClr val="accent5"/>
                </a:solidFill>
              </a:rPr>
              <a:t>.</a:t>
            </a:r>
            <a:endParaRPr>
              <a:solidFill>
                <a:schemeClr val="accent5"/>
              </a:solidFill>
            </a:endParaRPr>
          </a:p>
          <a:p>
            <a:pPr marL="0" lvl="0" indent="0" algn="l" rtl="0">
              <a:lnSpc>
                <a:spcPct val="100000"/>
              </a:lnSpc>
              <a:spcBef>
                <a:spcPts val="0"/>
              </a:spcBef>
              <a:spcAft>
                <a:spcPts val="0"/>
              </a:spcAft>
              <a:buClr>
                <a:schemeClr val="dk1"/>
              </a:buClr>
              <a:buSzPts val="1400"/>
              <a:buFont typeface="Calibri"/>
              <a:buNone/>
            </a:pPr>
            <a:endParaRPr b="0"/>
          </a:p>
          <a:p>
            <a:pPr marL="0" lvl="0" indent="0" algn="l" rtl="0">
              <a:lnSpc>
                <a:spcPct val="100000"/>
              </a:lnSpc>
              <a:spcBef>
                <a:spcPts val="0"/>
              </a:spcBef>
              <a:spcAft>
                <a:spcPts val="0"/>
              </a:spcAft>
              <a:buClr>
                <a:schemeClr val="dk1"/>
              </a:buClr>
              <a:buSzPts val="1400"/>
              <a:buFont typeface="Calibri"/>
              <a:buNone/>
            </a:pPr>
            <a:r>
              <a:rPr lang="en-US" b="0"/>
              <a:t>The full REL Southeast 4-12 Walkthrough is available at: </a:t>
            </a:r>
            <a:r>
              <a:rPr lang="en-US" b="0" u="sng">
                <a:solidFill>
                  <a:schemeClr val="hlink"/>
                </a:solidFill>
                <a:hlinkClick r:id="rId3"/>
              </a:rPr>
              <a:t>https://files.eric.ed.gov/fulltext/ED603501.pdf</a:t>
            </a:r>
            <a:r>
              <a:rPr lang="en-US" b="0"/>
              <a:t>. </a:t>
            </a:r>
            <a:endParaRPr/>
          </a:p>
        </p:txBody>
      </p:sp>
      <p:sp>
        <p:nvSpPr>
          <p:cNvPr id="300" name="Google Shape;30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dirty="0"/>
              <a:t>SAY </a:t>
            </a:r>
            <a:r>
              <a:rPr lang="en-US" b="0" dirty="0"/>
              <a:t>These w</a:t>
            </a:r>
            <a:r>
              <a:rPr lang="en-US" dirty="0"/>
              <a:t>alkthrough tools were designed to be user-friendly and to provide data to help school leaders with several purposes noted on this slide.</a:t>
            </a:r>
            <a:endParaRPr dirty="0"/>
          </a:p>
        </p:txBody>
      </p:sp>
      <p:sp>
        <p:nvSpPr>
          <p:cNvPr id="311" name="Google Shape;31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dirty="0"/>
              <a:t> </a:t>
            </a:r>
            <a:r>
              <a:rPr lang="en-US" b="1" dirty="0"/>
              <a:t>SAY </a:t>
            </a:r>
            <a:r>
              <a:rPr lang="en-US" b="0" dirty="0"/>
              <a:t>The K-3 Walkthrough Tool has brief but clear directions on using the tool in a four-page overview document that also includes guiding questions for a school leader or coach to ask prior to and after the walkthrough. There are also grade specific checklists aligned with evidence-based literacy practices. In Session 7, you may recall using the vocabulary section of the Grade 2 walkthrough for an activity. </a:t>
            </a:r>
            <a:endParaRPr dirty="0"/>
          </a:p>
        </p:txBody>
      </p:sp>
      <p:sp>
        <p:nvSpPr>
          <p:cNvPr id="319" name="Google Shape;31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a:t>
            </a:r>
            <a:r>
              <a:rPr lang="en-US"/>
              <a:t> We want to remind you that participating coaches will complete a bridge to practice project after each module. These projects will provide evidence that coaches are able to apply the knowledge and skills they developed in this course in their schools. You will learn more about each project as we work through the modules. We’ve shared an overview of the projects with you on this slide.</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Coaches will </a:t>
            </a:r>
            <a:endParaRPr/>
          </a:p>
          <a:p>
            <a:pPr marL="0" lvl="0" indent="0" algn="l" rtl="0">
              <a:lnSpc>
                <a:spcPct val="100000"/>
              </a:lnSpc>
              <a:spcBef>
                <a:spcPts val="0"/>
              </a:spcBef>
              <a:spcAft>
                <a:spcPts val="0"/>
              </a:spcAft>
              <a:buClr>
                <a:schemeClr val="dk1"/>
              </a:buClr>
              <a:buSzPts val="1400"/>
              <a:buFont typeface="Calibri"/>
              <a:buNone/>
            </a:pPr>
            <a:r>
              <a:rPr lang="en-US"/>
              <a:t>Module 1: develop a principal/coach partnership agreement;</a:t>
            </a:r>
            <a:endParaRPr/>
          </a:p>
          <a:p>
            <a:pPr marL="0" lvl="0" indent="0" algn="l" rtl="0">
              <a:lnSpc>
                <a:spcPct val="100000"/>
              </a:lnSpc>
              <a:spcBef>
                <a:spcPts val="0"/>
              </a:spcBef>
              <a:spcAft>
                <a:spcPts val="0"/>
              </a:spcAft>
              <a:buClr>
                <a:schemeClr val="dk1"/>
              </a:buClr>
              <a:buSzPts val="1400"/>
              <a:buFont typeface="Calibri"/>
              <a:buNone/>
            </a:pPr>
            <a:r>
              <a:rPr lang="en-US"/>
              <a:t>Module 2: conduct a needs assessment for professional development on evidence-based instructional practices and complete an ADDIE model for planning this professional development; </a:t>
            </a:r>
            <a:endParaRPr/>
          </a:p>
          <a:p>
            <a:pPr marL="0" lvl="0" indent="0" algn="l" rtl="0">
              <a:lnSpc>
                <a:spcPct val="100000"/>
              </a:lnSpc>
              <a:spcBef>
                <a:spcPts val="0"/>
              </a:spcBef>
              <a:spcAft>
                <a:spcPts val="0"/>
              </a:spcAft>
              <a:buClr>
                <a:schemeClr val="dk1"/>
              </a:buClr>
              <a:buSzPts val="1400"/>
              <a:buFont typeface="Calibri"/>
              <a:buNone/>
            </a:pPr>
            <a:r>
              <a:rPr lang="en-US"/>
              <a:t>Module 3: develop, implement, and evaluate a professional learning action plan; </a:t>
            </a:r>
            <a:endParaRPr/>
          </a:p>
          <a:p>
            <a:pPr marL="0" lvl="0" indent="0" algn="l" rtl="0">
              <a:lnSpc>
                <a:spcPct val="100000"/>
              </a:lnSpc>
              <a:spcBef>
                <a:spcPts val="0"/>
              </a:spcBef>
              <a:spcAft>
                <a:spcPts val="0"/>
              </a:spcAft>
              <a:buClr>
                <a:schemeClr val="dk1"/>
              </a:buClr>
              <a:buSzPts val="1400"/>
              <a:buFont typeface="Calibri"/>
              <a:buNone/>
            </a:pPr>
            <a:r>
              <a:rPr lang="en-US"/>
              <a:t>Module 4: create a video that reflects coaching to help teachers plan, implement, and analyze standards-based literacy instruction; </a:t>
            </a:r>
            <a:endParaRPr/>
          </a:p>
          <a:p>
            <a:pPr marL="0" lvl="0" indent="0" algn="l" rtl="0">
              <a:lnSpc>
                <a:spcPct val="100000"/>
              </a:lnSpc>
              <a:spcBef>
                <a:spcPts val="0"/>
              </a:spcBef>
              <a:spcAft>
                <a:spcPts val="0"/>
              </a:spcAft>
              <a:buClr>
                <a:schemeClr val="dk1"/>
              </a:buClr>
              <a:buSzPts val="1400"/>
              <a:buFont typeface="Calibri"/>
              <a:buNone/>
            </a:pPr>
            <a:r>
              <a:rPr lang="en-US"/>
              <a:t>Module 5: complete a reflection on the course including plans for continued professional growth.</a:t>
            </a:r>
            <a:endParaRPr/>
          </a:p>
          <a:p>
            <a:pPr marL="0" marR="0" lvl="0" indent="0" algn="l" rtl="0">
              <a:lnSpc>
                <a:spcPct val="100000"/>
              </a:lnSpc>
              <a:spcBef>
                <a:spcPts val="0"/>
              </a:spcBef>
              <a:spcAft>
                <a:spcPts val="0"/>
              </a:spcAft>
              <a:buClr>
                <a:schemeClr val="dk1"/>
              </a:buClr>
              <a:buSzPts val="1400"/>
              <a:buFont typeface="Calibri"/>
              <a:buNone/>
            </a:pPr>
            <a:r>
              <a:rPr lang="en-US"/>
              <a:t>Module 6: </a:t>
            </a:r>
            <a:r>
              <a:rPr lang="en-US" sz="1200">
                <a:latin typeface="Calibri"/>
                <a:ea typeface="Calibri"/>
                <a:cs typeface="Calibri"/>
                <a:sym typeface="Calibri"/>
              </a:rPr>
              <a:t>Choose one teacher with whom you have seen significant growth as a result of coaching support and complete a reflection on what worked, why it worked and which areas of growth were most evident.</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Arial"/>
              <a:buNone/>
            </a:pPr>
            <a:r>
              <a:rPr lang="en-US"/>
              <a:t>You may turn in all your artifacts for the projects to your facilitator at the end of each module if requested.</a:t>
            </a:r>
            <a:endParaRPr/>
          </a:p>
          <a:p>
            <a:pPr marL="0" lvl="0" indent="0" algn="l" rtl="0">
              <a:spcBef>
                <a:spcPts val="0"/>
              </a:spcBef>
              <a:spcAft>
                <a:spcPts val="0"/>
              </a:spcAft>
              <a:buNone/>
            </a:pPr>
            <a:endParaRPr/>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96117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 </a:t>
            </a:r>
            <a:r>
              <a:rPr lang="en-US" b="1" dirty="0"/>
              <a:t>SAY </a:t>
            </a:r>
            <a:r>
              <a:rPr lang="en-US" b="0" dirty="0"/>
              <a:t>The 4-12 Walkthrough Tool has brief but clear directions on using the tool in the introduction and also includes pre-and post-walkthrough meeting guides. There are also grade specific checklists aligned with evidence-based literacy practices and WWC practice guides for grade bands spanning 4-12 and for ELA, content area, and intervention classrooms. This is intended for 5-15 minute non-evaluative walkthroughs. </a:t>
            </a:r>
            <a:endParaRPr dirty="0"/>
          </a:p>
        </p:txBody>
      </p:sp>
      <p:sp>
        <p:nvSpPr>
          <p:cNvPr id="328" name="Google Shape;32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solidFill>
                  <a:schemeClr val="dk1"/>
                </a:solidFill>
                <a:latin typeface="Calibri"/>
                <a:ea typeface="Calibri"/>
                <a:cs typeface="Calibri"/>
                <a:sym typeface="Calibri"/>
              </a:rPr>
              <a:t>SAY </a:t>
            </a:r>
            <a:r>
              <a:rPr lang="en-US" sz="1200" dirty="0">
                <a:solidFill>
                  <a:schemeClr val="dk1"/>
                </a:solidFill>
                <a:latin typeface="Calibri"/>
                <a:ea typeface="Calibri"/>
                <a:cs typeface="Calibri"/>
                <a:sym typeface="Calibri"/>
              </a:rPr>
              <a:t>Using the pre-walkthrough meeting guide from </a:t>
            </a:r>
            <a:r>
              <a:rPr lang="en-US" sz="1200" b="1" dirty="0">
                <a:solidFill>
                  <a:schemeClr val="dk1"/>
                </a:solidFill>
                <a:latin typeface="Calibri"/>
                <a:ea typeface="Calibri"/>
                <a:cs typeface="Calibri"/>
                <a:sym typeface="Calibri"/>
              </a:rPr>
              <a:t>Handout 4</a:t>
            </a:r>
            <a:r>
              <a:rPr lang="en-US" sz="1200" dirty="0">
                <a:solidFill>
                  <a:schemeClr val="dk1"/>
                </a:solidFill>
                <a:latin typeface="Calibri"/>
                <a:ea typeface="Calibri"/>
                <a:cs typeface="Calibri"/>
                <a:sym typeface="Calibri"/>
              </a:rPr>
              <a:t>, conduct a brief pre-walkthrough meeting conversation with a partner focused on a reciprocal teaching comprehension lesson in a sixth-grade social studies classroom. One partner will play the role of the teacher and the other will play the role of the coach.</a:t>
            </a:r>
            <a:endParaRPr dirty="0"/>
          </a:p>
          <a:p>
            <a:pPr marL="0" lvl="0" indent="0" algn="l" rtl="0">
              <a:lnSpc>
                <a:spcPct val="100000"/>
              </a:lnSpc>
              <a:spcBef>
                <a:spcPts val="0"/>
              </a:spcBef>
              <a:spcAft>
                <a:spcPts val="0"/>
              </a:spcAft>
              <a:buClr>
                <a:schemeClr val="dk1"/>
              </a:buClr>
              <a:buSzPts val="1400"/>
              <a:buFont typeface="Calibri"/>
              <a:buNone/>
            </a:pPr>
            <a:endParaRPr dirty="0"/>
          </a:p>
          <a:p>
            <a:pPr marL="0" marR="0" lvl="0" indent="0" algn="l" rtl="0">
              <a:lnSpc>
                <a:spcPct val="100000"/>
              </a:lnSpc>
              <a:spcBef>
                <a:spcPts val="0"/>
              </a:spcBef>
              <a:spcAft>
                <a:spcPts val="0"/>
              </a:spcAft>
              <a:buClr>
                <a:srgbClr val="000000"/>
              </a:buClr>
              <a:buSzPts val="1400"/>
              <a:buFont typeface="Arial"/>
              <a:buNone/>
            </a:pPr>
            <a:r>
              <a:rPr lang="en-US" i="1" dirty="0"/>
              <a:t>Allow 5 minutes for activity. Then ask the reflection questions on the slide. </a:t>
            </a:r>
            <a:endParaRPr dirty="0"/>
          </a:p>
        </p:txBody>
      </p:sp>
      <p:sp>
        <p:nvSpPr>
          <p:cNvPr id="337" name="Google Shape;3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solidFill>
                  <a:schemeClr val="dk1"/>
                </a:solidFill>
                <a:latin typeface="Calibri"/>
                <a:ea typeface="Calibri"/>
                <a:cs typeface="Calibri"/>
                <a:sym typeface="Calibri"/>
              </a:rPr>
              <a:t>SAY </a:t>
            </a:r>
            <a:r>
              <a:rPr lang="en-US" sz="1200" dirty="0">
                <a:solidFill>
                  <a:schemeClr val="dk1"/>
                </a:solidFill>
                <a:latin typeface="Calibri"/>
                <a:ea typeface="Calibri"/>
                <a:cs typeface="Calibri"/>
                <a:sym typeface="Calibri"/>
              </a:rPr>
              <a:t>Using the Grade 6-8 Content Area Class Literacy Checklist from </a:t>
            </a:r>
            <a:r>
              <a:rPr lang="en-US" sz="1200" b="1" dirty="0">
                <a:solidFill>
                  <a:schemeClr val="dk1"/>
                </a:solidFill>
                <a:latin typeface="Calibri"/>
                <a:ea typeface="Calibri"/>
                <a:cs typeface="Calibri"/>
                <a:sym typeface="Calibri"/>
              </a:rPr>
              <a:t>Handout 4,</a:t>
            </a:r>
            <a:r>
              <a:rPr lang="en-US" sz="1200" dirty="0">
                <a:solidFill>
                  <a:schemeClr val="dk1"/>
                </a:solidFill>
                <a:latin typeface="Calibri"/>
                <a:ea typeface="Calibri"/>
                <a:cs typeface="Calibri"/>
                <a:sym typeface="Calibri"/>
              </a:rPr>
              <a:t> complete the look-</a:t>
            </a:r>
            <a:r>
              <a:rPr lang="en-US" sz="1200" dirty="0" err="1">
                <a:solidFill>
                  <a:schemeClr val="dk1"/>
                </a:solidFill>
                <a:latin typeface="Calibri"/>
                <a:ea typeface="Calibri"/>
                <a:cs typeface="Calibri"/>
                <a:sym typeface="Calibri"/>
              </a:rPr>
              <a:t>fors</a:t>
            </a:r>
            <a:r>
              <a:rPr lang="en-US" sz="1200" dirty="0">
                <a:solidFill>
                  <a:schemeClr val="dk1"/>
                </a:solidFill>
                <a:latin typeface="Calibri"/>
                <a:ea typeface="Calibri"/>
                <a:cs typeface="Calibri"/>
                <a:sym typeface="Calibri"/>
              </a:rPr>
              <a:t> for comprehension.</a:t>
            </a:r>
            <a:endParaRPr dirty="0"/>
          </a:p>
          <a:p>
            <a:pPr marL="0" marR="0" lvl="0" indent="0" algn="l" rtl="0">
              <a:lnSpc>
                <a:spcPct val="100000"/>
              </a:lnSpc>
              <a:spcBef>
                <a:spcPts val="0"/>
              </a:spcBef>
              <a:spcAft>
                <a:spcPts val="0"/>
              </a:spcAft>
              <a:buClr>
                <a:srgbClr val="000000"/>
              </a:buClr>
              <a:buSzPts val="14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i="1" dirty="0">
                <a:solidFill>
                  <a:schemeClr val="dk1"/>
                </a:solidFill>
                <a:latin typeface="Calibri"/>
                <a:ea typeface="Calibri"/>
                <a:cs typeface="Calibri"/>
                <a:sym typeface="Calibri"/>
              </a:rPr>
              <a:t>Play Video 2: Reciprocal Teaching (7:27)</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i="1" dirty="0"/>
              <a:t>Allow 5 minutes for completion of checklist following video. It may be helpful to show the video twice. You may also ask participants to consider the look-</a:t>
            </a:r>
            <a:r>
              <a:rPr lang="en-US" i="1" dirty="0" err="1"/>
              <a:t>fors</a:t>
            </a:r>
            <a:r>
              <a:rPr lang="en-US" i="1" dirty="0"/>
              <a:t> for</a:t>
            </a:r>
            <a:r>
              <a:rPr lang="en-US" sz="1200" i="1" dirty="0">
                <a:solidFill>
                  <a:schemeClr val="dk1"/>
                </a:solidFill>
                <a:latin typeface="Calibri"/>
                <a:ea typeface="Calibri"/>
                <a:cs typeface="Calibri"/>
                <a:sym typeface="Calibri"/>
              </a:rPr>
              <a:t> vocabulary and advanced word study, extended text discussion, and motivation and engagement. </a:t>
            </a:r>
            <a:endParaRPr dirty="0"/>
          </a:p>
          <a:p>
            <a:pPr marL="0" marR="0" lvl="0" indent="0" algn="l" rtl="0">
              <a:lnSpc>
                <a:spcPct val="100000"/>
              </a:lnSpc>
              <a:spcBef>
                <a:spcPts val="0"/>
              </a:spcBef>
              <a:spcAft>
                <a:spcPts val="0"/>
              </a:spcAft>
              <a:buClr>
                <a:srgbClr val="000000"/>
              </a:buClr>
              <a:buSzPts val="1400"/>
              <a:buFont typeface="Arial"/>
              <a:buNone/>
            </a:pPr>
            <a:endParaRPr i="1" dirty="0"/>
          </a:p>
        </p:txBody>
      </p:sp>
      <p:sp>
        <p:nvSpPr>
          <p:cNvPr id="348" name="Google Shape;34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latin typeface="Calibri"/>
                <a:ea typeface="Calibri"/>
                <a:cs typeface="Calibri"/>
                <a:sym typeface="Calibri"/>
              </a:rPr>
              <a:t>SAY Share your results with your partner and discuss similarities and differences. </a:t>
            </a:r>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Allow 5 minutes for this activity. </a:t>
            </a:r>
            <a:endParaRPr/>
          </a:p>
        </p:txBody>
      </p:sp>
      <p:sp>
        <p:nvSpPr>
          <p:cNvPr id="357" name="Google Shape;35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a:solidFill>
                  <a:schemeClr val="dk1"/>
                </a:solidFill>
                <a:latin typeface="Calibri"/>
                <a:ea typeface="Calibri"/>
                <a:cs typeface="Calibri"/>
                <a:sym typeface="Calibri"/>
              </a:rPr>
              <a:t>SAY </a:t>
            </a:r>
            <a:r>
              <a:rPr lang="en-US" sz="1200">
                <a:solidFill>
                  <a:schemeClr val="dk1"/>
                </a:solidFill>
                <a:latin typeface="Calibri"/>
                <a:ea typeface="Calibri"/>
                <a:cs typeface="Calibri"/>
                <a:sym typeface="Calibri"/>
              </a:rPr>
              <a:t>Using the post-walkthrough meeting guide from </a:t>
            </a:r>
            <a:r>
              <a:rPr lang="en-US" sz="1200" b="1">
                <a:solidFill>
                  <a:schemeClr val="dk1"/>
                </a:solidFill>
                <a:latin typeface="Calibri"/>
                <a:ea typeface="Calibri"/>
                <a:cs typeface="Calibri"/>
                <a:sym typeface="Calibri"/>
              </a:rPr>
              <a:t>Handout 4</a:t>
            </a:r>
            <a:r>
              <a:rPr lang="en-US" sz="1200">
                <a:solidFill>
                  <a:schemeClr val="dk1"/>
                </a:solidFill>
                <a:latin typeface="Calibri"/>
                <a:ea typeface="Calibri"/>
                <a:cs typeface="Calibri"/>
                <a:sym typeface="Calibri"/>
              </a:rPr>
              <a:t>, conduct a brief post-walkthrough meeting conversation with your partner following the video lesson.</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i="1"/>
              <a:t>Allow 5 minutes for activity. Then ask the reflection questions on the slide.</a:t>
            </a:r>
            <a:endParaRPr>
              <a:latin typeface="Calibri"/>
              <a:ea typeface="Calibri"/>
              <a:cs typeface="Calibri"/>
              <a:sym typeface="Calibri"/>
            </a:endParaRPr>
          </a:p>
        </p:txBody>
      </p:sp>
      <p:sp>
        <p:nvSpPr>
          <p:cNvPr id="367" name="Google Shape;36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u="none"/>
              <a:t>SAY </a:t>
            </a:r>
            <a:r>
              <a:rPr lang="en-US" b="0" u="none"/>
              <a:t>Here you’ll see the cover of the Foundational Skills to Support Reading for Understanding in Kindergarten Through 3</a:t>
            </a:r>
            <a:r>
              <a:rPr lang="en-US" b="0" u="none" baseline="30000"/>
              <a:t>rd</a:t>
            </a:r>
            <a:r>
              <a:rPr lang="en-US" b="0" u="none"/>
              <a:t> Grade Practice Guide. </a:t>
            </a:r>
            <a:r>
              <a:rPr lang="en-US" sz="1200" i="0"/>
              <a:t>It is a</a:t>
            </a:r>
            <a:r>
              <a:rPr lang="en-US" sz="1200"/>
              <a:t>vailable for download from the IES website:</a:t>
            </a:r>
            <a:endParaRPr/>
          </a:p>
          <a:p>
            <a:pPr marL="0" marR="0" lvl="0" indent="0" algn="l" rtl="0">
              <a:lnSpc>
                <a:spcPct val="100000"/>
              </a:lnSpc>
              <a:spcBef>
                <a:spcPts val="0"/>
              </a:spcBef>
              <a:spcAft>
                <a:spcPts val="0"/>
              </a:spcAft>
              <a:buClr>
                <a:srgbClr val="000000"/>
              </a:buClr>
              <a:buSzPts val="1400"/>
              <a:buFont typeface="Arial"/>
              <a:buNone/>
            </a:pPr>
            <a:r>
              <a:rPr lang="en-US" u="sng"/>
              <a:t>http://ies.ed.gov/ncee/wwc/PracticeGuide.aspx?sid=21</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sz="1200"/>
              <a:t>Practice guides include a checklist for carrying out the panel’s recommendations, including the key concepts for implementing each recommendation. </a:t>
            </a:r>
            <a:endParaRPr/>
          </a:p>
        </p:txBody>
      </p:sp>
      <p:sp>
        <p:nvSpPr>
          <p:cNvPr id="376" name="Google Shape;37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a:t>These are the four recommendations of the Foundational Reading Skills practice guide. A minimal level of evidence does </a:t>
            </a:r>
            <a:r>
              <a:rPr lang="en-US" u="sng"/>
              <a:t>not</a:t>
            </a:r>
            <a:r>
              <a:rPr lang="en-US" u="none"/>
              <a:t> mean that a recommendation isn’t important. It means that more rigorous research is needed in the area.</a:t>
            </a:r>
            <a:endParaRPr/>
          </a:p>
          <a:p>
            <a:pPr marL="0" lvl="0" indent="0" algn="l" rtl="0">
              <a:lnSpc>
                <a:spcPct val="100000"/>
              </a:lnSpc>
              <a:spcBef>
                <a:spcPts val="0"/>
              </a:spcBef>
              <a:spcAft>
                <a:spcPts val="0"/>
              </a:spcAft>
              <a:buClr>
                <a:schemeClr val="dk1"/>
              </a:buClr>
              <a:buSzPts val="1400"/>
              <a:buFont typeface="Calibri"/>
              <a:buNone/>
            </a:pPr>
            <a:endParaRPr u="none"/>
          </a:p>
          <a:p>
            <a:pPr marL="0" marR="0" lvl="0" indent="0" algn="l" rtl="0">
              <a:spcBef>
                <a:spcPts val="0"/>
              </a:spcBef>
              <a:spcAft>
                <a:spcPts val="0"/>
              </a:spcAft>
              <a:buNone/>
            </a:pPr>
            <a:r>
              <a:rPr lang="en-US" sz="1200">
                <a:solidFill>
                  <a:srgbClr val="000000"/>
                </a:solidFill>
                <a:latin typeface="Calibri"/>
                <a:ea typeface="Calibri"/>
                <a:cs typeface="Calibri"/>
                <a:sym typeface="Calibri"/>
              </a:rPr>
              <a:t>This practice guide is available at the following link:</a:t>
            </a:r>
            <a:endParaRPr sz="1200">
              <a:latin typeface="Calibri"/>
              <a:ea typeface="Calibri"/>
              <a:cs typeface="Calibri"/>
              <a:sym typeface="Calibri"/>
            </a:endParaRPr>
          </a:p>
          <a:p>
            <a:pPr marL="0" marR="0" lvl="0" indent="0" algn="l" rtl="0">
              <a:spcBef>
                <a:spcPts val="0"/>
              </a:spcBef>
              <a:spcAft>
                <a:spcPts val="0"/>
              </a:spcAft>
              <a:buNone/>
            </a:pPr>
            <a:r>
              <a:rPr lang="en-US" sz="1200" u="sng">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http://ies.ed.gov/ncee/wwc/PracticeGuide.aspx?sid=21</a:t>
            </a:r>
            <a:endParaRPr sz="1200">
              <a:latin typeface="Calibri"/>
              <a:ea typeface="Calibri"/>
              <a:cs typeface="Calibri"/>
              <a:sym typeface="Calibri"/>
            </a:endParaRPr>
          </a:p>
          <a:p>
            <a:pPr marL="0" marR="0" lvl="0" indent="0" algn="l" rtl="0">
              <a:spcBef>
                <a:spcPts val="0"/>
              </a:spcBef>
              <a:spcAft>
                <a:spcPts val="0"/>
              </a:spcAft>
              <a:buNone/>
            </a:pPr>
            <a:r>
              <a:rPr lang="en-US" sz="1200">
                <a:solidFill>
                  <a:srgbClr val="000000"/>
                </a:solidFill>
                <a:latin typeface="Calibri"/>
                <a:ea typeface="Calibri"/>
                <a:cs typeface="Calibri"/>
                <a:sym typeface="Calibri"/>
              </a:rPr>
              <a:t>Under the “Summary of supporting research” header on Page 2, there is a description of how the levels of evidence for each recommendation were determined which continues onto Page 3.</a:t>
            </a:r>
            <a:endParaRPr sz="1200">
              <a:latin typeface="Calibri"/>
              <a:ea typeface="Calibri"/>
              <a:cs typeface="Calibri"/>
              <a:sym typeface="Calibri"/>
            </a:endParaRPr>
          </a:p>
        </p:txBody>
      </p:sp>
      <p:sp>
        <p:nvSpPr>
          <p:cNvPr id="386" name="Google Shape;38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sz="1200" b="0" i="0" u="none" strike="noStrike" cap="none">
                <a:solidFill>
                  <a:schemeClr val="dk1"/>
                </a:solidFill>
                <a:latin typeface="Calibri"/>
                <a:ea typeface="Calibri"/>
                <a:cs typeface="Calibri"/>
                <a:sym typeface="Calibri"/>
              </a:rPr>
              <a:t>The Regional Educational Laboratory (REL) Southeast at Florida State University has developed a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set of professional learning community (PLC) materials and videos</a:t>
            </a:r>
            <a:r>
              <a:rPr lang="en-US" sz="1200" b="0" i="0" u="none" strike="noStrike" cap="none">
                <a:solidFill>
                  <a:schemeClr val="dk1"/>
                </a:solidFill>
                <a:latin typeface="Calibri"/>
                <a:ea typeface="Calibri"/>
                <a:cs typeface="Calibri"/>
                <a:sym typeface="Calibri"/>
              </a:rPr>
              <a:t> to help teachers and other practitioners implement the guide’s recommendations in classrooms.</a:t>
            </a:r>
            <a:endParaRPr/>
          </a:p>
          <a:p>
            <a:pPr marL="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https://ies.ed.gov/ncee/edlabs/regions/southeast/plc.asp</a:t>
            </a:r>
            <a:endParaRPr b="1"/>
          </a:p>
        </p:txBody>
      </p:sp>
      <p:sp>
        <p:nvSpPr>
          <p:cNvPr id="395" name="Google Shape;39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a:t>The purpose of this facilitator’s guide is to provide PLC facilitators with a game plan for conducting each session. The intent is for the facilitator to read the directions and use his or her own unique style to convey the information, discuss topics, and explain activities.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To prepare for each session, facilitators should read the complete section on that session in this guide as well as the related portion of the foundational reading skills practice guide. In addition, facilitators should study and prepare all handouts and gather any other needed materials.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https://ies.ed.gov/ncee/edlabs/regions/southeast/plc.asp </a:t>
            </a:r>
            <a:endParaRPr/>
          </a:p>
        </p:txBody>
      </p:sp>
      <p:sp>
        <p:nvSpPr>
          <p:cNvPr id="404" name="Google Shape;40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The participant’s activities guide includes the activities in which the participants engage during PLC sessions. </a:t>
            </a:r>
            <a:endParaRPr/>
          </a:p>
        </p:txBody>
      </p:sp>
      <p:sp>
        <p:nvSpPr>
          <p:cNvPr id="413" name="Google Shape;41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NOTES </a:t>
            </a:r>
            <a:r>
              <a:rPr lang="en-US" sz="1200">
                <a:solidFill>
                  <a:schemeClr val="dk1"/>
                </a:solidFill>
              </a:rPr>
              <a:t>Consider your group to determine how much detail about the norms will be helpful to review.</a:t>
            </a: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SAY </a:t>
            </a:r>
            <a:r>
              <a:rPr lang="en-US" sz="1200"/>
              <a:t>Professional learning opportunities usually consist of a team of educators, like us, that meet regularly to learn new topics, share ideas, and problem solve. We will build a </a:t>
            </a:r>
            <a:r>
              <a:rPr lang="en-US" sz="1200" u="sng"/>
              <a:t>community,</a:t>
            </a:r>
            <a:r>
              <a:rPr lang="en-US" sz="1200"/>
              <a:t> meaning that we learn from each other, so sharing and participation are really important.  </a:t>
            </a: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sz="1200" b="1">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a:solidFill>
                  <a:schemeClr val="dk1"/>
                </a:solidFill>
              </a:rPr>
              <a:t>Professional learning opportunities typically have norms that the group can agree to in order to be productive. Here are three norms, or ground rules, for our way of work: cell phones on silent; pay attention to yourself and others; and presume positive intentions. </a:t>
            </a:r>
            <a:endParaRPr sz="1200"/>
          </a:p>
          <a:p>
            <a:pPr marL="0" lvl="0" indent="0" algn="l" rtl="0">
              <a:lnSpc>
                <a:spcPct val="100000"/>
              </a:lnSpc>
              <a:spcBef>
                <a:spcPts val="0"/>
              </a:spcBef>
              <a:spcAft>
                <a:spcPts val="0"/>
              </a:spcAft>
              <a:buClr>
                <a:schemeClr val="dk1"/>
              </a:buClr>
              <a:buSzPts val="14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Pay attention to self and others</a:t>
            </a:r>
            <a:r>
              <a:rPr lang="en-US" sz="1200">
                <a:solidFill>
                  <a:schemeClr val="dk1"/>
                </a:solidFill>
              </a:rPr>
              <a:t> This means to contribute, listen, and be aware of how you and others are responding to each other. Be sure to give everyone a chance to talk and encourage others who seem reluctant to join in. Sometimes people who are reluctant to talk are thinking. They may not be comfortable jumping in, but may have something important to say. Professional learning opportunities like this one encourage educators to learn from one another. Therefore, sharing, discussing and participating are important components. </a:t>
            </a:r>
            <a:endParaRPr sz="1200"/>
          </a:p>
          <a:p>
            <a:pPr marL="0" lvl="0" indent="0" algn="l" rtl="0">
              <a:lnSpc>
                <a:spcPct val="100000"/>
              </a:lnSpc>
              <a:spcBef>
                <a:spcPts val="0"/>
              </a:spcBef>
              <a:spcAft>
                <a:spcPts val="0"/>
              </a:spcAft>
              <a:buClr>
                <a:schemeClr val="dk1"/>
              </a:buClr>
              <a:buSzPts val="14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US" sz="1200" b="1">
                <a:solidFill>
                  <a:schemeClr val="dk1"/>
                </a:solidFill>
              </a:rPr>
              <a:t>Presume positive intentions </a:t>
            </a:r>
            <a:r>
              <a:rPr lang="en-US" sz="1200">
                <a:solidFill>
                  <a:schemeClr val="dk1"/>
                </a:solidFill>
              </a:rPr>
              <a:t>This means to pause before responding. Usually when people contribute to a conversation, they intend to be constructive. So, always respond positively to keep the discussions productive. </a:t>
            </a:r>
            <a:endParaRPr sz="1200"/>
          </a:p>
          <a:p>
            <a:pPr marL="0" lvl="0" indent="0" algn="l" rtl="0">
              <a:spcBef>
                <a:spcPts val="0"/>
              </a:spcBef>
              <a:spcAft>
                <a:spcPts val="0"/>
              </a:spcAft>
              <a:buNone/>
            </a:pPr>
            <a:endParaRPr/>
          </a:p>
        </p:txBody>
      </p:sp>
      <p:sp>
        <p:nvSpPr>
          <p:cNvPr id="73" name="Google Shape;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720836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a:t>This PLC includes the use of multiple online videos, therefore an internet connection is required during the sessions. These videos illustrate the practices presented in selected How-to steps in the foundational reading skills practice guide.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There are 38 videos that range from 1 minute to about 7 minutes.</a:t>
            </a:r>
            <a:endParaRPr/>
          </a:p>
        </p:txBody>
      </p:sp>
      <p:sp>
        <p:nvSpPr>
          <p:cNvPr id="422" name="Google Shape;42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Noto Sans Symbols"/>
              <a:buNone/>
            </a:pPr>
            <a:r>
              <a:rPr lang="en-US" sz="1200" b="1"/>
              <a:t>SAY </a:t>
            </a:r>
            <a:r>
              <a:rPr lang="en-US" sz="1200"/>
              <a:t>Here you’ll see the cover of the Adolescent Literacy practice guide, </a:t>
            </a:r>
            <a:r>
              <a:rPr lang="en-US" sz="1200" i="1"/>
              <a:t>Improving Adolescent Literacy: Effective Classroom and Intervention Practices. </a:t>
            </a:r>
            <a:r>
              <a:rPr lang="en-US" sz="1200" i="0"/>
              <a:t>It is a</a:t>
            </a:r>
            <a:r>
              <a:rPr lang="en-US" sz="1200"/>
              <a:t>vailable for download from the IES website: http://ies.ed.gov/ncee/wwc/pdf/practiceguides/adlit_pg_082608.pdf</a:t>
            </a:r>
            <a:endParaRPr/>
          </a:p>
          <a:p>
            <a:pPr marL="0" lvl="0" indent="0" algn="l" rtl="0">
              <a:lnSpc>
                <a:spcPct val="100000"/>
              </a:lnSpc>
              <a:spcBef>
                <a:spcPts val="0"/>
              </a:spcBef>
              <a:spcAft>
                <a:spcPts val="0"/>
              </a:spcAft>
              <a:buClr>
                <a:schemeClr val="dk1"/>
              </a:buClr>
              <a:buSzPts val="1400"/>
              <a:buFont typeface="Noto Sans Symbols"/>
              <a:buNone/>
            </a:pPr>
            <a:endParaRPr sz="1200"/>
          </a:p>
          <a:p>
            <a:pPr marL="0" lvl="0" indent="0" algn="l" rtl="0">
              <a:lnSpc>
                <a:spcPct val="100000"/>
              </a:lnSpc>
              <a:spcBef>
                <a:spcPts val="0"/>
              </a:spcBef>
              <a:spcAft>
                <a:spcPts val="0"/>
              </a:spcAft>
              <a:buClr>
                <a:schemeClr val="dk1"/>
              </a:buClr>
              <a:buSzPts val="1400"/>
              <a:buFont typeface="Noto Sans Symbols"/>
              <a:buNone/>
            </a:pPr>
            <a:r>
              <a:rPr lang="en-US" sz="1200"/>
              <a:t>Practice guides include a checklist for carrying out the panel’s recommendations, including the key concepts for implementing each recommendation. </a:t>
            </a:r>
            <a:endParaRPr/>
          </a:p>
        </p:txBody>
      </p:sp>
      <p:sp>
        <p:nvSpPr>
          <p:cNvPr id="431" name="Google Shape;43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SAY </a:t>
            </a:r>
            <a:r>
              <a:rPr lang="en-US"/>
              <a:t>These are the five recommendations of the </a:t>
            </a:r>
            <a:r>
              <a:rPr lang="en-US" sz="1200" i="0"/>
              <a:t>Improving Adolescent Literacy </a:t>
            </a:r>
            <a:r>
              <a:rPr lang="en-US"/>
              <a:t>practice guide. A moderate level of evidence does </a:t>
            </a:r>
            <a:r>
              <a:rPr lang="en-US" u="sng"/>
              <a:t>not</a:t>
            </a:r>
            <a:r>
              <a:rPr lang="en-US" u="none"/>
              <a:t> mean that a recommendation isn’t important. It means that more rigorous research may be needed in the area. You may reca</a:t>
            </a:r>
            <a:r>
              <a:rPr lang="en-US"/>
              <a:t>ll that we discussed Recommendation 1 of this practice guide in Session 9.</a:t>
            </a:r>
            <a:endParaRPr/>
          </a:p>
        </p:txBody>
      </p:sp>
      <p:sp>
        <p:nvSpPr>
          <p:cNvPr id="442" name="Google Shape;44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chemeClr val="dk1"/>
              </a:buClr>
              <a:buSzPts val="1400"/>
              <a:buFont typeface="Courier New"/>
              <a:buNone/>
            </a:pPr>
            <a:r>
              <a:rPr lang="en-US" b="1" dirty="0"/>
              <a:t>SAY </a:t>
            </a:r>
            <a:r>
              <a:rPr lang="en-US" dirty="0"/>
              <a:t>Doing What Works sessions start with expert research reviews to identify effective practices. The content is based on the IES Adolescent Literacy practice guide. DWW builds a bridge from research to action by using a </a:t>
            </a:r>
            <a:r>
              <a:rPr lang="en-US" b="1" i="1" dirty="0"/>
              <a:t>Learn-See-Do</a:t>
            </a:r>
            <a:r>
              <a:rPr lang="en-US" dirty="0"/>
              <a:t> structure to translate research into </a:t>
            </a:r>
            <a:r>
              <a:rPr lang="en-US" i="1" dirty="0"/>
              <a:t>practical</a:t>
            </a:r>
            <a:r>
              <a:rPr lang="en-US" dirty="0"/>
              <a:t> tools and resources for building knowledge and implementing practices.</a:t>
            </a:r>
            <a:endParaRPr dirty="0"/>
          </a:p>
          <a:p>
            <a:pPr marL="0" lvl="1" indent="0" algn="l" rtl="0">
              <a:lnSpc>
                <a:spcPct val="100000"/>
              </a:lnSpc>
              <a:spcBef>
                <a:spcPts val="0"/>
              </a:spcBef>
              <a:spcAft>
                <a:spcPts val="0"/>
              </a:spcAft>
              <a:buClr>
                <a:schemeClr val="dk1"/>
              </a:buClr>
              <a:buSzPts val="1400"/>
              <a:buFont typeface="Courier New"/>
              <a:buNone/>
            </a:pPr>
            <a:endParaRPr dirty="0"/>
          </a:p>
          <a:p>
            <a:pPr marL="0" lvl="1" indent="0" algn="l" rtl="0">
              <a:lnSpc>
                <a:spcPct val="100000"/>
              </a:lnSpc>
              <a:spcBef>
                <a:spcPts val="0"/>
              </a:spcBef>
              <a:spcAft>
                <a:spcPts val="0"/>
              </a:spcAft>
              <a:buClr>
                <a:schemeClr val="dk1"/>
              </a:buClr>
              <a:buSzPts val="1400"/>
              <a:buFont typeface="Courier New"/>
              <a:buNone/>
            </a:pPr>
            <a:r>
              <a:rPr lang="en-US" dirty="0"/>
              <a:t>All of the content for these sessions has been archived and can be downloaded from the website:</a:t>
            </a:r>
            <a:endParaRPr dirty="0"/>
          </a:p>
          <a:p>
            <a:pPr marL="0" lvl="1" indent="0" algn="l" rtl="0">
              <a:lnSpc>
                <a:spcPct val="100000"/>
              </a:lnSpc>
              <a:spcBef>
                <a:spcPts val="0"/>
              </a:spcBef>
              <a:spcAft>
                <a:spcPts val="0"/>
              </a:spcAft>
              <a:buClr>
                <a:schemeClr val="hlink"/>
              </a:buClr>
              <a:buSzPts val="1400"/>
              <a:buFont typeface="Courier New"/>
              <a:buNone/>
            </a:pPr>
            <a:r>
              <a:rPr lang="en-US" u="sng" dirty="0">
                <a:solidFill>
                  <a:schemeClr val="hlink"/>
                </a:solidFill>
                <a:hlinkClick r:id="rId3"/>
              </a:rPr>
              <a:t>https://www.wested.org/resources/adolescent-literacy-six-professional-development-modules/</a:t>
            </a:r>
            <a:r>
              <a:rPr lang="en-US" dirty="0"/>
              <a:t>  </a:t>
            </a:r>
            <a:endParaRPr dirty="0"/>
          </a:p>
          <a:p>
            <a:pPr marL="0" lvl="1" indent="0" algn="l" rtl="0">
              <a:lnSpc>
                <a:spcPct val="100000"/>
              </a:lnSpc>
              <a:spcBef>
                <a:spcPts val="0"/>
              </a:spcBef>
              <a:spcAft>
                <a:spcPts val="0"/>
              </a:spcAft>
              <a:buClr>
                <a:schemeClr val="dk1"/>
              </a:buClr>
              <a:buSzPts val="1400"/>
              <a:buFont typeface="Courier New"/>
              <a:buNone/>
            </a:pPr>
            <a:endParaRPr dirty="0"/>
          </a:p>
          <a:p>
            <a:pPr marL="0" lvl="0" indent="0" algn="l" rtl="0">
              <a:lnSpc>
                <a:spcPct val="100000"/>
              </a:lnSpc>
              <a:spcBef>
                <a:spcPts val="0"/>
              </a:spcBef>
              <a:spcAft>
                <a:spcPts val="0"/>
              </a:spcAft>
              <a:buClr>
                <a:schemeClr val="dk1"/>
              </a:buClr>
              <a:buSzPts val="1400"/>
              <a:buFont typeface="Calibri"/>
              <a:buNone/>
            </a:pPr>
            <a:r>
              <a:rPr lang="en-US" sz="1200" b="0" i="0" u="none" strike="noStrike" cap="none" dirty="0">
                <a:solidFill>
                  <a:schemeClr val="dk1"/>
                </a:solidFill>
                <a:latin typeface="Calibri"/>
                <a:ea typeface="Calibri"/>
                <a:cs typeface="Calibri"/>
                <a:sym typeface="Calibri"/>
              </a:rPr>
              <a:t>You can conduct each module as a standalone workshop or presentation, or you may combine two modules to create a longer session, depending on your audience and the length of time available for the presentation. In addition, Modules 1-5 would work well as a series of professional development sessions held over two or more days at a summer institute. Module 6 is well-suited for an overview of all four practices within the framework of an individual professional development or conference session.</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sz="1200" b="0" i="0" u="none" strike="noStrike" cap="none" dirty="0">
                <a:solidFill>
                  <a:schemeClr val="dk1"/>
                </a:solidFill>
                <a:latin typeface="Calibri"/>
                <a:ea typeface="Calibri"/>
                <a:cs typeface="Calibri"/>
                <a:sym typeface="Calibri"/>
              </a:rPr>
              <a:t>The six modules are appropriate for a range of audiences—professional development and technical assistance providers, principals and reading specialists, teacher leaders or coaches, and classroom teachers. Upper elementary, middle school, and high school content area teachers also can benefit from learning about these practices and should be encouraged to participate in staff development sessions.</a:t>
            </a:r>
            <a:endParaRPr dirty="0"/>
          </a:p>
          <a:p>
            <a:pPr marL="0" lvl="0" indent="0" algn="l" rtl="0">
              <a:spcBef>
                <a:spcPts val="0"/>
              </a:spcBef>
              <a:spcAft>
                <a:spcPts val="0"/>
              </a:spcAft>
              <a:buNone/>
            </a:pPr>
            <a:endParaRPr dirty="0"/>
          </a:p>
        </p:txBody>
      </p:sp>
      <p:sp>
        <p:nvSpPr>
          <p:cNvPr id="450" name="Google Shape;450;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000" b="1">
                <a:latin typeface="Calibri"/>
                <a:ea typeface="Calibri"/>
                <a:cs typeface="Calibri"/>
                <a:sym typeface="Calibri"/>
              </a:rPr>
              <a:t>SAY </a:t>
            </a:r>
            <a:r>
              <a:rPr lang="en-US" sz="1000">
                <a:latin typeface="Calibri"/>
                <a:ea typeface="Calibri"/>
                <a:cs typeface="Calibri"/>
                <a:sym typeface="Calibri"/>
              </a:rPr>
              <a:t>Here is a Visual Diagram to orient you to DWW’s Adolescent Literacy topic. The Visual Diagram, which is </a:t>
            </a:r>
            <a:r>
              <a:rPr lang="en-US" sz="1000"/>
              <a:t>found in the materials</a:t>
            </a:r>
            <a:r>
              <a:rPr lang="en-US" sz="1000">
                <a:latin typeface="Calibri"/>
                <a:ea typeface="Calibri"/>
                <a:cs typeface="Calibri"/>
                <a:sym typeface="Calibri"/>
              </a:rPr>
              <a:t> for this course, provides a snapshot of four recommended research-based practices for improving Adolescent Literacy, which are:</a:t>
            </a:r>
            <a:endParaRPr/>
          </a:p>
          <a:p>
            <a:pPr marL="0" lvl="1" indent="-88900" algn="l" rtl="0">
              <a:lnSpc>
                <a:spcPct val="100000"/>
              </a:lnSpc>
              <a:spcBef>
                <a:spcPts val="0"/>
              </a:spcBef>
              <a:spcAft>
                <a:spcPts val="0"/>
              </a:spcAft>
              <a:buClr>
                <a:schemeClr val="dk1"/>
              </a:buClr>
              <a:buSzPts val="1400"/>
              <a:buFont typeface="Courier New"/>
              <a:buChar char="o"/>
            </a:pPr>
            <a:r>
              <a:rPr lang="en-US" sz="1000">
                <a:latin typeface="Calibri"/>
                <a:ea typeface="Calibri"/>
                <a:cs typeface="Calibri"/>
                <a:sym typeface="Calibri"/>
              </a:rPr>
              <a:t>Provide Vocabulary Instruction</a:t>
            </a:r>
            <a:endParaRPr/>
          </a:p>
          <a:p>
            <a:pPr marL="0" lvl="1" indent="-88900" algn="l" rtl="0">
              <a:lnSpc>
                <a:spcPct val="100000"/>
              </a:lnSpc>
              <a:spcBef>
                <a:spcPts val="0"/>
              </a:spcBef>
              <a:spcAft>
                <a:spcPts val="0"/>
              </a:spcAft>
              <a:buClr>
                <a:schemeClr val="dk1"/>
              </a:buClr>
              <a:buSzPts val="1400"/>
              <a:buFont typeface="Courier New"/>
              <a:buChar char="o"/>
            </a:pPr>
            <a:r>
              <a:rPr lang="en-US" sz="1000">
                <a:latin typeface="Calibri"/>
                <a:ea typeface="Calibri"/>
                <a:cs typeface="Calibri"/>
                <a:sym typeface="Calibri"/>
              </a:rPr>
              <a:t>Teach Comprehension Strategies</a:t>
            </a:r>
            <a:endParaRPr/>
          </a:p>
          <a:p>
            <a:pPr marL="0" lvl="1" indent="-88900" algn="l" rtl="0">
              <a:lnSpc>
                <a:spcPct val="100000"/>
              </a:lnSpc>
              <a:spcBef>
                <a:spcPts val="0"/>
              </a:spcBef>
              <a:spcAft>
                <a:spcPts val="0"/>
              </a:spcAft>
              <a:buClr>
                <a:schemeClr val="dk1"/>
              </a:buClr>
              <a:buSzPts val="1400"/>
              <a:buFont typeface="Courier New"/>
              <a:buChar char="o"/>
            </a:pPr>
            <a:r>
              <a:rPr lang="en-US" sz="1000">
                <a:latin typeface="Calibri"/>
                <a:ea typeface="Calibri"/>
                <a:cs typeface="Calibri"/>
                <a:sym typeface="Calibri"/>
              </a:rPr>
              <a:t>Engage Students in Text Discussion</a:t>
            </a:r>
            <a:endParaRPr/>
          </a:p>
          <a:p>
            <a:pPr marL="0" lvl="1" indent="-88900" algn="l" rtl="0">
              <a:lnSpc>
                <a:spcPct val="100000"/>
              </a:lnSpc>
              <a:spcBef>
                <a:spcPts val="0"/>
              </a:spcBef>
              <a:spcAft>
                <a:spcPts val="0"/>
              </a:spcAft>
              <a:buClr>
                <a:schemeClr val="dk1"/>
              </a:buClr>
              <a:buSzPts val="1400"/>
              <a:buFont typeface="Courier New"/>
              <a:buChar char="o"/>
            </a:pPr>
            <a:r>
              <a:rPr lang="en-US" sz="1000">
                <a:latin typeface="Calibri"/>
                <a:ea typeface="Calibri"/>
                <a:cs typeface="Calibri"/>
                <a:sym typeface="Calibri"/>
              </a:rPr>
              <a:t>Provide Intensive Intervention to Struggling Readers</a:t>
            </a:r>
            <a:endParaRPr sz="1200">
              <a:latin typeface="Calibri"/>
              <a:ea typeface="Calibri"/>
              <a:cs typeface="Calibri"/>
              <a:sym typeface="Calibri"/>
            </a:endParaRPr>
          </a:p>
          <a:p>
            <a:pPr marL="0" lvl="1" indent="0" algn="l" rtl="0">
              <a:lnSpc>
                <a:spcPct val="100000"/>
              </a:lnSpc>
              <a:spcBef>
                <a:spcPts val="0"/>
              </a:spcBef>
              <a:spcAft>
                <a:spcPts val="0"/>
              </a:spcAft>
              <a:buClr>
                <a:schemeClr val="dk1"/>
              </a:buClr>
              <a:buSzPts val="1400"/>
              <a:buFont typeface="Calibri"/>
              <a:buNone/>
            </a:pPr>
            <a:r>
              <a:rPr lang="en-US" sz="1000">
                <a:latin typeface="Calibri"/>
                <a:ea typeface="Calibri"/>
                <a:cs typeface="Calibri"/>
                <a:sym typeface="Calibri"/>
              </a:rPr>
              <a:t>The bridges in the diagram show how these practices are interrelated. Working together, the practices form a coherent framework for improving student reading comprehension.</a:t>
            </a:r>
            <a:r>
              <a:rPr lang="en-US" sz="1200">
                <a:latin typeface="Calibri"/>
                <a:ea typeface="Calibri"/>
                <a:cs typeface="Calibri"/>
                <a:sym typeface="Calibri"/>
              </a:rPr>
              <a:t> </a:t>
            </a:r>
            <a:r>
              <a:rPr lang="en-US" sz="1000">
                <a:latin typeface="Calibri"/>
                <a:ea typeface="Calibri"/>
                <a:cs typeface="Calibri"/>
                <a:sym typeface="Calibri"/>
              </a:rPr>
              <a:t>The gray base shows you the key supports that need to be in place to implement the practice.</a:t>
            </a:r>
            <a:r>
              <a:rPr lang="en-US" sz="1200">
                <a:latin typeface="Calibri"/>
                <a:ea typeface="Calibri"/>
                <a:cs typeface="Calibri"/>
                <a:sym typeface="Calibri"/>
              </a:rPr>
              <a:t> </a:t>
            </a:r>
            <a:r>
              <a:rPr lang="en-US" sz="1000">
                <a:latin typeface="Calibri"/>
                <a:ea typeface="Calibri"/>
                <a:cs typeface="Calibri"/>
                <a:sym typeface="Calibri"/>
              </a:rPr>
              <a:t>These practices are based on recommendations from the IES Practice Guide, </a:t>
            </a:r>
            <a:r>
              <a:rPr lang="en-US" sz="1000" i="1">
                <a:latin typeface="Calibri"/>
                <a:ea typeface="Calibri"/>
                <a:cs typeface="Calibri"/>
                <a:sym typeface="Calibri"/>
              </a:rPr>
              <a:t>Improving Adolescent Literacy: Effective Classroom and Intervention Practices</a:t>
            </a:r>
            <a:endParaRPr/>
          </a:p>
          <a:p>
            <a:pPr marL="0" lvl="1" indent="0" algn="l" rtl="0">
              <a:lnSpc>
                <a:spcPct val="100000"/>
              </a:lnSpc>
              <a:spcBef>
                <a:spcPts val="0"/>
              </a:spcBef>
              <a:spcAft>
                <a:spcPts val="0"/>
              </a:spcAft>
              <a:buClr>
                <a:schemeClr val="dk1"/>
              </a:buClr>
              <a:buSzPts val="1400"/>
              <a:buFont typeface="Calibri"/>
              <a:buNone/>
            </a:pPr>
            <a:r>
              <a:rPr lang="en-US" sz="1000">
                <a:latin typeface="Calibri"/>
                <a:ea typeface="Calibri"/>
                <a:cs typeface="Calibri"/>
                <a:sym typeface="Calibri"/>
              </a:rPr>
              <a:t>Available for download from the IES website: </a:t>
            </a:r>
            <a:r>
              <a:rPr lang="en-US" sz="1100">
                <a:latin typeface="Calibri"/>
                <a:ea typeface="Calibri"/>
                <a:cs typeface="Calibri"/>
                <a:sym typeface="Calibri"/>
              </a:rPr>
              <a:t>https://ies.ed.gov/ncee/wwc/practiceguide/8</a:t>
            </a:r>
            <a:endParaRPr/>
          </a:p>
          <a:p>
            <a:pPr marL="0" lvl="1" indent="0" algn="l" rtl="0">
              <a:lnSpc>
                <a:spcPct val="100000"/>
              </a:lnSpc>
              <a:spcBef>
                <a:spcPts val="0"/>
              </a:spcBef>
              <a:spcAft>
                <a:spcPts val="0"/>
              </a:spcAft>
              <a:buClr>
                <a:schemeClr val="dk1"/>
              </a:buClr>
              <a:buSzPts val="1400"/>
              <a:buFont typeface="Calibri"/>
              <a:buNone/>
            </a:pPr>
            <a:r>
              <a:rPr lang="en-US" sz="1100">
                <a:latin typeface="Calibri"/>
                <a:ea typeface="Calibri"/>
                <a:cs typeface="Calibri"/>
                <a:sym typeface="Calibri"/>
              </a:rPr>
              <a:t>During each workshop in this series, participants take a closer look at each area</a:t>
            </a:r>
            <a:r>
              <a:rPr lang="en-US" sz="1100" b="1">
                <a:latin typeface="Calibri"/>
                <a:ea typeface="Calibri"/>
                <a:cs typeface="Calibri"/>
                <a:sym typeface="Calibri"/>
              </a:rPr>
              <a:t> </a:t>
            </a:r>
            <a:r>
              <a:rPr lang="en-US" sz="1100">
                <a:latin typeface="Calibri"/>
                <a:ea typeface="Calibri"/>
                <a:cs typeface="Calibri"/>
                <a:sym typeface="Calibri"/>
              </a:rPr>
              <a:t>and preview a sampling of DWW LEARN-SEE-DO resources to help implement the featured practice.</a:t>
            </a:r>
            <a:endParaRPr/>
          </a:p>
        </p:txBody>
      </p:sp>
      <p:sp>
        <p:nvSpPr>
          <p:cNvPr id="459" name="Google Shape;45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SAY The DWW Adolescent Literacy course is organized into three basic areas: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00B050"/>
              </a:buClr>
              <a:buSzPts val="1400"/>
              <a:buFont typeface="Calibri"/>
              <a:buNone/>
            </a:pPr>
            <a:r>
              <a:rPr lang="en-US" sz="1200" b="1">
                <a:solidFill>
                  <a:srgbClr val="00B050"/>
                </a:solidFill>
                <a:latin typeface="Calibri"/>
                <a:ea typeface="Calibri"/>
                <a:cs typeface="Calibri"/>
                <a:sym typeface="Calibri"/>
              </a:rPr>
              <a:t>LEARN</a:t>
            </a:r>
            <a:r>
              <a:rPr lang="en-US" sz="1200" b="1">
                <a:latin typeface="Calibri"/>
                <a:ea typeface="Calibri"/>
                <a:cs typeface="Calibri"/>
                <a:sym typeface="Calibri"/>
              </a:rPr>
              <a:t> WHAT WORKS</a:t>
            </a:r>
            <a:r>
              <a:rPr lang="en-US" sz="1200">
                <a:latin typeface="Calibri"/>
                <a:ea typeface="Calibri"/>
                <a:cs typeface="Calibri"/>
                <a:sym typeface="Calibri"/>
              </a:rPr>
              <a:t> – this is where you will find the research behind the recommendation, as well as interviews with experts on the topic.</a:t>
            </a:r>
            <a:endParaRPr sz="11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Calibri"/>
              <a:buNone/>
            </a:pPr>
            <a:endParaRPr sz="11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7030A0"/>
              </a:buClr>
              <a:buSzPts val="1400"/>
              <a:buFont typeface="Calibri"/>
              <a:buNone/>
            </a:pPr>
            <a:r>
              <a:rPr lang="en-US" sz="1200" b="1">
                <a:solidFill>
                  <a:srgbClr val="7030A0"/>
                </a:solidFill>
                <a:latin typeface="Calibri"/>
                <a:ea typeface="Calibri"/>
                <a:cs typeface="Calibri"/>
                <a:sym typeface="Calibri"/>
              </a:rPr>
              <a:t>SEE </a:t>
            </a:r>
            <a:r>
              <a:rPr lang="en-US" sz="1200" b="1">
                <a:latin typeface="Calibri"/>
                <a:ea typeface="Calibri"/>
                <a:cs typeface="Calibri"/>
                <a:sym typeface="Calibri"/>
              </a:rPr>
              <a:t>HOW IT WORKS</a:t>
            </a:r>
            <a:r>
              <a:rPr lang="en-US" sz="1200">
                <a:latin typeface="Calibri"/>
                <a:ea typeface="Calibri"/>
                <a:cs typeface="Calibri"/>
                <a:sym typeface="Calibri"/>
              </a:rPr>
              <a:t> – this part of the course features principals and teachers discussing implementation of the practice and demonstrating strategies. This shows the practice in action.</a:t>
            </a:r>
            <a:endParaRPr sz="11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400"/>
              <a:buFont typeface="Calibri"/>
              <a:buNone/>
            </a:pPr>
            <a:endParaRPr sz="1100" b="0">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D67D1C"/>
              </a:buClr>
              <a:buSzPts val="1400"/>
              <a:buFont typeface="Calibri"/>
              <a:buNone/>
            </a:pPr>
            <a:r>
              <a:rPr lang="en-US" sz="1200" b="1">
                <a:solidFill>
                  <a:srgbClr val="D67D1C"/>
                </a:solidFill>
                <a:latin typeface="Calibri"/>
                <a:ea typeface="Calibri"/>
                <a:cs typeface="Calibri"/>
                <a:sym typeface="Calibri"/>
              </a:rPr>
              <a:t>DO </a:t>
            </a:r>
            <a:r>
              <a:rPr lang="en-US" sz="1200" b="1">
                <a:latin typeface="Calibri"/>
                <a:ea typeface="Calibri"/>
                <a:cs typeface="Calibri"/>
                <a:sym typeface="Calibri"/>
              </a:rPr>
              <a:t>WHAT WORKS</a:t>
            </a:r>
            <a:r>
              <a:rPr lang="en-US" sz="1200">
                <a:latin typeface="Calibri"/>
                <a:ea typeface="Calibri"/>
                <a:cs typeface="Calibri"/>
                <a:sym typeface="Calibri"/>
              </a:rPr>
              <a:t> – this section provides guidance for implementing the practice in your context and practical tools to help pull it all together.</a:t>
            </a:r>
            <a:endParaRPr/>
          </a:p>
        </p:txBody>
      </p:sp>
      <p:sp>
        <p:nvSpPr>
          <p:cNvPr id="472" name="Google Shape;472;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Handout 5 </a:t>
            </a:r>
            <a:r>
              <a:rPr lang="en-US" b="0"/>
              <a:t>includes Scarborough’s rope, which many believe to be a helpful visual showing how priority reading skills are woven together into a tight rope of skilled reading. </a:t>
            </a:r>
            <a:r>
              <a:rPr lang="en-US" b="1"/>
              <a:t>Handout 6 </a:t>
            </a:r>
            <a:r>
              <a:rPr lang="en-US" b="0"/>
              <a:t>provides 7 content recommendations, 7 pedagogy recommendations, and 7 steps to plan for instruction in adolescent literacy intervention.</a:t>
            </a:r>
            <a:endParaRPr b="1"/>
          </a:p>
        </p:txBody>
      </p:sp>
      <p:sp>
        <p:nvSpPr>
          <p:cNvPr id="489" name="Google Shape;48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Handout 7 </a:t>
            </a:r>
            <a:r>
              <a:rPr lang="en-US" b="0"/>
              <a:t>contains links to many of the tools that have been shared in this session. Review these tools with a partner and determine which of these, along with other previous tools that have been shared during this session, would be helpful for you to use in supporting the strategic use of evidence-based practices grounded in the science of reading in your district and/or school. Use </a:t>
            </a:r>
            <a:r>
              <a:rPr lang="en-US" b="1"/>
              <a:t>Handout 8 </a:t>
            </a:r>
            <a:r>
              <a:rPr lang="en-US" b="0"/>
              <a:t>to identify those tools and develop a plan for implementation. </a:t>
            </a:r>
            <a:endParaRPr/>
          </a:p>
          <a:p>
            <a:pPr marL="0" lvl="0" indent="0" algn="l" rtl="0">
              <a:lnSpc>
                <a:spcPct val="100000"/>
              </a:lnSpc>
              <a:spcBef>
                <a:spcPts val="0"/>
              </a:spcBef>
              <a:spcAft>
                <a:spcPts val="0"/>
              </a:spcAft>
              <a:buClr>
                <a:schemeClr val="dk1"/>
              </a:buClr>
              <a:buSzPts val="1400"/>
              <a:buFont typeface="Calibri"/>
              <a:buNone/>
            </a:pPr>
            <a:endParaRPr b="1"/>
          </a:p>
          <a:p>
            <a:pPr marL="0" lvl="0" indent="0" algn="l" rtl="0">
              <a:lnSpc>
                <a:spcPct val="100000"/>
              </a:lnSpc>
              <a:spcBef>
                <a:spcPts val="0"/>
              </a:spcBef>
              <a:spcAft>
                <a:spcPts val="0"/>
              </a:spcAft>
              <a:buClr>
                <a:schemeClr val="dk1"/>
              </a:buClr>
              <a:buSzPts val="1400"/>
              <a:buFont typeface="Calibri"/>
              <a:buNone/>
            </a:pPr>
            <a:r>
              <a:rPr lang="en-US" b="0" i="1"/>
              <a:t>Allow 10 minutes for this activity. </a:t>
            </a:r>
            <a:endParaRPr/>
          </a:p>
        </p:txBody>
      </p:sp>
      <p:sp>
        <p:nvSpPr>
          <p:cNvPr id="500" name="Google Shape;50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 </a:t>
            </a:r>
            <a:r>
              <a:rPr lang="en-US" b="0"/>
              <a:t>Read </a:t>
            </a:r>
            <a:r>
              <a:rPr lang="en-US" b="1"/>
              <a:t>Handout 9 </a:t>
            </a:r>
            <a:r>
              <a:rPr lang="en-US" b="0"/>
              <a:t>with a partner and work to summarize the “how to” steps and potential roadblocks and solutions on </a:t>
            </a:r>
            <a:r>
              <a:rPr lang="en-US" b="1"/>
              <a:t>Handout 10</a:t>
            </a:r>
            <a:r>
              <a:rPr lang="en-US" b="0"/>
              <a:t>. </a:t>
            </a:r>
            <a:endParaRPr/>
          </a:p>
          <a:p>
            <a:pPr marL="0" lvl="0" indent="0" algn="l" rtl="0">
              <a:lnSpc>
                <a:spcPct val="100000"/>
              </a:lnSpc>
              <a:spcBef>
                <a:spcPts val="0"/>
              </a:spcBef>
              <a:spcAft>
                <a:spcPts val="0"/>
              </a:spcAft>
              <a:buClr>
                <a:schemeClr val="dk1"/>
              </a:buClr>
              <a:buSzPts val="1400"/>
              <a:buFont typeface="Calibri"/>
              <a:buNone/>
            </a:pPr>
            <a:endParaRPr b="1"/>
          </a:p>
          <a:p>
            <a:pPr marL="0" lvl="0" indent="0" algn="l" rtl="0">
              <a:lnSpc>
                <a:spcPct val="100000"/>
              </a:lnSpc>
              <a:spcBef>
                <a:spcPts val="0"/>
              </a:spcBef>
              <a:spcAft>
                <a:spcPts val="0"/>
              </a:spcAft>
              <a:buClr>
                <a:schemeClr val="dk1"/>
              </a:buClr>
              <a:buSzPts val="1400"/>
              <a:buFont typeface="Calibri"/>
              <a:buNone/>
            </a:pPr>
            <a:r>
              <a:rPr lang="en-US" b="0" i="1"/>
              <a:t>Allow 1</a:t>
            </a:r>
            <a:r>
              <a:rPr lang="en-US" i="1"/>
              <a:t>0</a:t>
            </a:r>
            <a:r>
              <a:rPr lang="en-US" b="0" i="1"/>
              <a:t> minutes for this activity. </a:t>
            </a:r>
            <a:endParaRPr/>
          </a:p>
        </p:txBody>
      </p:sp>
      <p:sp>
        <p:nvSpPr>
          <p:cNvPr id="511" name="Google Shape;51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sz="1200" b="1" i="0" u="none" strike="noStrike">
                <a:solidFill>
                  <a:schemeClr val="dk1"/>
                </a:solidFill>
                <a:latin typeface="Calibri"/>
                <a:ea typeface="Calibri"/>
                <a:cs typeface="Calibri"/>
                <a:sym typeface="Calibri"/>
              </a:rPr>
              <a:t>NOTE </a:t>
            </a:r>
            <a:r>
              <a:rPr lang="en-US"/>
              <a:t>Spend time discussing the self-study participants will complete before Session 11. </a:t>
            </a:r>
            <a:endParaRPr/>
          </a:p>
          <a:p>
            <a:pPr marL="0" lvl="0" indent="0" algn="l" rtl="0">
              <a:lnSpc>
                <a:spcPct val="100000"/>
              </a:lnSpc>
              <a:spcBef>
                <a:spcPts val="0"/>
              </a:spcBef>
              <a:spcAft>
                <a:spcPts val="0"/>
              </a:spcAft>
              <a:buClr>
                <a:schemeClr val="dk1"/>
              </a:buClr>
              <a:buSzPts val="1400"/>
              <a:buFont typeface="Calibri"/>
              <a:buNone/>
            </a:pPr>
            <a:r>
              <a:rPr lang="en-US" sz="1200" b="0" i="0" u="none" strike="noStrike">
                <a:solidFill>
                  <a:schemeClr val="dk1"/>
                </a:solidFill>
                <a:latin typeface="Calibri"/>
                <a:ea typeface="Calibri"/>
                <a:cs typeface="Calibri"/>
                <a:sym typeface="Calibri"/>
              </a:rPr>
              <a:t>Participants will need to read both </a:t>
            </a:r>
            <a:r>
              <a:rPr lang="en-US" sz="1200" b="1" i="0" u="none" strike="noStrike">
                <a:solidFill>
                  <a:schemeClr val="dk1"/>
                </a:solidFill>
                <a:latin typeface="Calibri"/>
                <a:ea typeface="Calibri"/>
                <a:cs typeface="Calibri"/>
                <a:sym typeface="Calibri"/>
              </a:rPr>
              <a:t>Handout 11 </a:t>
            </a:r>
            <a:r>
              <a:rPr lang="en-US" sz="1200" b="0" i="0" u="none" strike="noStrike">
                <a:solidFill>
                  <a:schemeClr val="dk1"/>
                </a:solidFill>
                <a:latin typeface="Calibri"/>
                <a:ea typeface="Calibri"/>
                <a:cs typeface="Calibri"/>
                <a:sym typeface="Calibri"/>
              </a:rPr>
              <a:t>and </a:t>
            </a:r>
            <a:r>
              <a:rPr lang="en-US" sz="1200" b="1" i="0" u="none" strike="noStrike">
                <a:solidFill>
                  <a:schemeClr val="dk1"/>
                </a:solidFill>
                <a:latin typeface="Calibri"/>
                <a:ea typeface="Calibri"/>
                <a:cs typeface="Calibri"/>
                <a:sym typeface="Calibri"/>
              </a:rPr>
              <a:t>12</a:t>
            </a:r>
            <a:r>
              <a:rPr lang="en-US" sz="1200" b="0" i="0" u="none" strike="noStrike">
                <a:solidFill>
                  <a:schemeClr val="dk1"/>
                </a:solidFill>
                <a:latin typeface="Calibri"/>
                <a:ea typeface="Calibri"/>
                <a:cs typeface="Calibri"/>
                <a:sym typeface="Calibri"/>
              </a:rPr>
              <a:t> and watch Video 3 in order to complete Self-Study 1. </a:t>
            </a:r>
            <a:endParaRPr/>
          </a:p>
          <a:p>
            <a:pPr marL="0" lvl="0" indent="0" algn="l" rtl="0">
              <a:spcBef>
                <a:spcPts val="0"/>
              </a:spcBef>
              <a:spcAft>
                <a:spcPts val="0"/>
              </a:spcAft>
              <a:buNone/>
            </a:pPr>
            <a:endParaRPr/>
          </a:p>
        </p:txBody>
      </p:sp>
      <p:sp>
        <p:nvSpPr>
          <p:cNvPr id="522" name="Google Shape;52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solidFill>
                  <a:schemeClr val="dk1"/>
                </a:solidFill>
              </a:rPr>
              <a:t>NOTES </a:t>
            </a:r>
            <a:r>
              <a:rPr lang="en-US"/>
              <a:t>Provide an overview of the goal and content for Module 4. </a:t>
            </a:r>
            <a:endParaRPr/>
          </a:p>
        </p:txBody>
      </p:sp>
      <p:sp>
        <p:nvSpPr>
          <p:cNvPr id="86" name="Google Shape;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83629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a:t>
            </a:r>
            <a:r>
              <a:rPr lang="en-US"/>
              <a:t> Are there any questions that you have regarding the content of this session, the self-study activities, or the course in general?</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i="1"/>
              <a:t>Answer any questions. </a:t>
            </a:r>
            <a:endParaRPr/>
          </a:p>
          <a:p>
            <a:pPr marL="0" lvl="0" indent="0" algn="l" rtl="0">
              <a:spcBef>
                <a:spcPts val="0"/>
              </a:spcBef>
              <a:spcAft>
                <a:spcPts val="0"/>
              </a:spcAft>
              <a:buNone/>
            </a:pPr>
            <a:endParaRPr/>
          </a:p>
        </p:txBody>
      </p:sp>
      <p:sp>
        <p:nvSpPr>
          <p:cNvPr id="536" name="Google Shape;53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This is the end of Session 10. Thank you for your participation!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i="1"/>
              <a:t>Confirm the date and time of the next session and provide one final self-study assignment reminder. </a:t>
            </a:r>
            <a:endParaRPr/>
          </a:p>
        </p:txBody>
      </p:sp>
      <p:sp>
        <p:nvSpPr>
          <p:cNvPr id="545" name="Google Shape;545;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solidFill>
                  <a:schemeClr val="dk1"/>
                </a:solidFill>
              </a:rPr>
              <a:t>NOTES </a:t>
            </a:r>
            <a:r>
              <a:rPr lang="en-US"/>
              <a:t>Share and discuss these goals for today’s session.</a:t>
            </a:r>
            <a:endParaRPr/>
          </a:p>
          <a:p>
            <a:pPr marL="0" lvl="0" indent="0" algn="l" rtl="0">
              <a:spcBef>
                <a:spcPts val="0"/>
              </a:spcBef>
              <a:spcAft>
                <a:spcPts val="0"/>
              </a:spcAft>
              <a:buNone/>
            </a:pPr>
            <a:endParaRPr/>
          </a:p>
        </p:txBody>
      </p:sp>
      <p:sp>
        <p:nvSpPr>
          <p:cNvPr id="96" name="Google Shape;9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406562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solidFill>
                  <a:schemeClr val="dk1"/>
                </a:solidFill>
              </a:rPr>
              <a:t>NOTES </a:t>
            </a:r>
            <a:r>
              <a:rPr lang="en-US"/>
              <a:t>Share and discuss these goals for today’s session.</a:t>
            </a:r>
            <a:endParaRPr/>
          </a:p>
          <a:p>
            <a:pPr marL="0" lvl="0" indent="0" algn="l" rtl="0">
              <a:spcBef>
                <a:spcPts val="0"/>
              </a:spcBef>
              <a:spcAft>
                <a:spcPts val="0"/>
              </a:spcAft>
              <a:buNone/>
            </a:pPr>
            <a:endParaRPr/>
          </a:p>
        </p:txBody>
      </p:sp>
      <p:sp>
        <p:nvSpPr>
          <p:cNvPr id="106" name="Google Shape;10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584239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SAY </a:t>
            </a:r>
            <a:r>
              <a:rPr lang="en-US"/>
              <a:t>We will now begin to focus on the content of the literacy coach domains and standards. This is the Literacy Coach Domain and standards that will be covered during this session. Take a moment to review the domain and standards. </a:t>
            </a:r>
            <a:endParaRPr/>
          </a:p>
        </p:txBody>
      </p:sp>
      <p:sp>
        <p:nvSpPr>
          <p:cNvPr id="116" name="Google Shape;11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74946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b="1"/>
              <a:t>SAY</a:t>
            </a:r>
            <a:r>
              <a:rPr lang="en-US" b="0"/>
              <a:t> Standards define what we want our students to achieve. </a:t>
            </a:r>
            <a:r>
              <a:rPr lang="en-US"/>
              <a:t>This video from Paige Michael, Executive Director of State Regional Literacy Directors at the Florida Department of Education, provides insight into planning for engaging, effective, standards-aligned instruction and provides an excellent framework for this session focused on this literacy coach standard.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i="1"/>
              <a:t>The length of this video is 6:04. </a:t>
            </a:r>
            <a:endParaRPr/>
          </a:p>
        </p:txBody>
      </p:sp>
      <p:sp>
        <p:nvSpPr>
          <p:cNvPr id="126" name="Google Shape;12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53"/>
          <p:cNvPicPr preferRelativeResize="0"/>
          <p:nvPr/>
        </p:nvPicPr>
        <p:blipFill rotWithShape="1">
          <a:blip r:embed="rId2">
            <a:alphaModFix/>
          </a:blip>
          <a:srcRect l="464" r="463" b="1732"/>
          <a:stretch/>
        </p:blipFill>
        <p:spPr>
          <a:xfrm>
            <a:off x="0" y="55766"/>
            <a:ext cx="12192000" cy="6802234"/>
          </a:xfrm>
          <a:prstGeom prst="rect">
            <a:avLst/>
          </a:prstGeom>
          <a:noFill/>
          <a:ln>
            <a:noFill/>
          </a:ln>
        </p:spPr>
      </p:pic>
      <p:pic>
        <p:nvPicPr>
          <p:cNvPr id="17" name="Google Shape;17;p53"/>
          <p:cNvPicPr preferRelativeResize="0"/>
          <p:nvPr/>
        </p:nvPicPr>
        <p:blipFill rotWithShape="1">
          <a:blip r:embed="rId3">
            <a:alphaModFix/>
          </a:blip>
          <a:srcRect/>
          <a:stretch/>
        </p:blipFill>
        <p:spPr>
          <a:xfrm>
            <a:off x="0" y="0"/>
            <a:ext cx="12192000" cy="914400"/>
          </a:xfrm>
          <a:prstGeom prst="rect">
            <a:avLst/>
          </a:prstGeom>
          <a:noFill/>
          <a:ln>
            <a:noFill/>
          </a:ln>
        </p:spPr>
      </p:pic>
      <p:pic>
        <p:nvPicPr>
          <p:cNvPr id="18" name="Google Shape;18;p53" descr="A black and white logo&#10;&#10;Description automatically generated"/>
          <p:cNvPicPr preferRelativeResize="0"/>
          <p:nvPr/>
        </p:nvPicPr>
        <p:blipFill rotWithShape="1">
          <a:blip r:embed="rId4">
            <a:alphaModFix/>
          </a:blip>
          <a:srcRect/>
          <a:stretch/>
        </p:blipFill>
        <p:spPr>
          <a:xfrm>
            <a:off x="10848288" y="111223"/>
            <a:ext cx="1143000" cy="395552"/>
          </a:xfrm>
          <a:prstGeom prst="rect">
            <a:avLst/>
          </a:prstGeom>
          <a:noFill/>
          <a:ln>
            <a:noFill/>
          </a:ln>
        </p:spPr>
      </p:pic>
      <p:pic>
        <p:nvPicPr>
          <p:cNvPr id="19" name="Google Shape;19;p53"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eneric Blank">
  <p:cSld name="Generic Blank">
    <p:spTree>
      <p:nvGrpSpPr>
        <p:cNvPr id="1" name="Shape 20"/>
        <p:cNvGrpSpPr/>
        <p:nvPr/>
      </p:nvGrpSpPr>
      <p:grpSpPr>
        <a:xfrm>
          <a:off x="0" y="0"/>
          <a:ext cx="0" cy="0"/>
          <a:chOff x="0" y="0"/>
          <a:chExt cx="0" cy="0"/>
        </a:xfrm>
      </p:grpSpPr>
      <p:pic>
        <p:nvPicPr>
          <p:cNvPr id="21" name="Google Shape;21;p54"/>
          <p:cNvPicPr preferRelativeResize="0"/>
          <p:nvPr/>
        </p:nvPicPr>
        <p:blipFill rotWithShape="1">
          <a:blip r:embed="rId2">
            <a:alphaModFix/>
          </a:blip>
          <a:srcRect/>
          <a:stretch/>
        </p:blipFill>
        <p:spPr>
          <a:xfrm>
            <a:off x="0" y="0"/>
            <a:ext cx="12192000" cy="914400"/>
          </a:xfrm>
          <a:prstGeom prst="rect">
            <a:avLst/>
          </a:prstGeom>
          <a:noFill/>
          <a:ln>
            <a:noFill/>
          </a:ln>
        </p:spPr>
      </p:pic>
      <p:pic>
        <p:nvPicPr>
          <p:cNvPr id="22" name="Google Shape;22;p54" descr="A black and white logo&#10;&#10;Description automatically generated"/>
          <p:cNvPicPr preferRelativeResize="0"/>
          <p:nvPr/>
        </p:nvPicPr>
        <p:blipFill rotWithShape="1">
          <a:blip r:embed="rId3">
            <a:alphaModFix/>
          </a:blip>
          <a:srcRect/>
          <a:stretch/>
        </p:blipFill>
        <p:spPr>
          <a:xfrm>
            <a:off x="10848288" y="111223"/>
            <a:ext cx="1143000" cy="395552"/>
          </a:xfrm>
          <a:prstGeom prst="rect">
            <a:avLst/>
          </a:prstGeom>
          <a:noFill/>
          <a:ln>
            <a:noFill/>
          </a:ln>
        </p:spPr>
      </p:pic>
      <p:pic>
        <p:nvPicPr>
          <p:cNvPr id="23" name="Google Shape;23;p54" descr="A purple and black rectangle&#10;&#10;Description automatically generated"/>
          <p:cNvPicPr preferRelativeResize="0"/>
          <p:nvPr/>
        </p:nvPicPr>
        <p:blipFill rotWithShape="1">
          <a:blip r:embed="rId4">
            <a:alphaModFix/>
          </a:blip>
          <a:srcRect l="537" r="1153" b="56821"/>
          <a:stretch/>
        </p:blipFill>
        <p:spPr>
          <a:xfrm>
            <a:off x="0" y="5360670"/>
            <a:ext cx="12192000" cy="1497330"/>
          </a:xfrm>
          <a:prstGeom prst="rect">
            <a:avLst/>
          </a:prstGeom>
          <a:noFill/>
          <a:ln>
            <a:noFill/>
          </a:ln>
        </p:spPr>
      </p:pic>
      <p:sp>
        <p:nvSpPr>
          <p:cNvPr id="24" name="Google Shape;24;p54"/>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pPr marL="0" lvl="0" indent="0" algn="r" rtl="0">
              <a:spcBef>
                <a:spcPts val="0"/>
              </a:spcBef>
              <a:spcAft>
                <a:spcPts val="0"/>
              </a:spcAft>
              <a:buNone/>
            </a:pPr>
            <a:fld id="{00000000-1234-1234-1234-123412341234}" type="slidenum">
              <a:rPr lang="en-US"/>
              <a:t>‹#›</a:t>
            </a:fld>
            <a:endParaRPr sz="1200"/>
          </a:p>
        </p:txBody>
      </p:sp>
      <p:pic>
        <p:nvPicPr>
          <p:cNvPr id="25" name="Google Shape;25;p54"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eneric with Text 1">
  <p:cSld name="Generic with Text 1">
    <p:spTree>
      <p:nvGrpSpPr>
        <p:cNvPr id="1" name="Shape 26"/>
        <p:cNvGrpSpPr/>
        <p:nvPr/>
      </p:nvGrpSpPr>
      <p:grpSpPr>
        <a:xfrm>
          <a:off x="0" y="0"/>
          <a:ext cx="0" cy="0"/>
          <a:chOff x="0" y="0"/>
          <a:chExt cx="0" cy="0"/>
        </a:xfrm>
      </p:grpSpPr>
      <p:pic>
        <p:nvPicPr>
          <p:cNvPr id="27" name="Google Shape;27;p55"/>
          <p:cNvPicPr preferRelativeResize="0"/>
          <p:nvPr/>
        </p:nvPicPr>
        <p:blipFill rotWithShape="1">
          <a:blip r:embed="rId2">
            <a:alphaModFix/>
          </a:blip>
          <a:srcRect/>
          <a:stretch/>
        </p:blipFill>
        <p:spPr>
          <a:xfrm>
            <a:off x="0" y="0"/>
            <a:ext cx="12192000" cy="914400"/>
          </a:xfrm>
          <a:prstGeom prst="rect">
            <a:avLst/>
          </a:prstGeom>
          <a:noFill/>
          <a:ln>
            <a:noFill/>
          </a:ln>
        </p:spPr>
      </p:pic>
      <p:pic>
        <p:nvPicPr>
          <p:cNvPr id="28" name="Google Shape;28;p55" descr="A black and white logo&#10;&#10;Description automatically generated"/>
          <p:cNvPicPr preferRelativeResize="0"/>
          <p:nvPr/>
        </p:nvPicPr>
        <p:blipFill rotWithShape="1">
          <a:blip r:embed="rId3">
            <a:alphaModFix/>
          </a:blip>
          <a:srcRect/>
          <a:stretch/>
        </p:blipFill>
        <p:spPr>
          <a:xfrm>
            <a:off x="10848288" y="111223"/>
            <a:ext cx="1143000" cy="395552"/>
          </a:xfrm>
          <a:prstGeom prst="rect">
            <a:avLst/>
          </a:prstGeom>
          <a:noFill/>
          <a:ln>
            <a:noFill/>
          </a:ln>
        </p:spPr>
      </p:pic>
      <p:pic>
        <p:nvPicPr>
          <p:cNvPr id="29" name="Google Shape;29;p55" descr="A purple and black rectangle&#10;&#10;Description automatically generated"/>
          <p:cNvPicPr preferRelativeResize="0"/>
          <p:nvPr/>
        </p:nvPicPr>
        <p:blipFill rotWithShape="1">
          <a:blip r:embed="rId4">
            <a:alphaModFix/>
          </a:blip>
          <a:srcRect l="537" r="1153" b="56821"/>
          <a:stretch/>
        </p:blipFill>
        <p:spPr>
          <a:xfrm>
            <a:off x="0" y="5360670"/>
            <a:ext cx="12192000" cy="1497330"/>
          </a:xfrm>
          <a:prstGeom prst="rect">
            <a:avLst/>
          </a:prstGeom>
          <a:noFill/>
          <a:ln>
            <a:noFill/>
          </a:ln>
        </p:spPr>
      </p:pic>
      <p:sp>
        <p:nvSpPr>
          <p:cNvPr id="30" name="Google Shape;30;p55"/>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pPr marL="0" lvl="0" indent="0" algn="r" rtl="0">
              <a:spcBef>
                <a:spcPts val="0"/>
              </a:spcBef>
              <a:spcAft>
                <a:spcPts val="0"/>
              </a:spcAft>
              <a:buNone/>
            </a:pPr>
            <a:fld id="{00000000-1234-1234-1234-123412341234}" type="slidenum">
              <a:rPr lang="en-US"/>
              <a:t>‹#›</a:t>
            </a:fld>
            <a:endParaRPr sz="1200"/>
          </a:p>
        </p:txBody>
      </p:sp>
      <p:pic>
        <p:nvPicPr>
          <p:cNvPr id="31" name="Google Shape;31;p55"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
        <p:nvSpPr>
          <p:cNvPr id="32" name="Google Shape;32;p55"/>
          <p:cNvSpPr txBox="1">
            <a:spLocks noGrp="1"/>
          </p:cNvSpPr>
          <p:nvPr>
            <p:ph type="title"/>
          </p:nvPr>
        </p:nvSpPr>
        <p:spPr>
          <a:xfrm>
            <a:off x="1552575" y="1687673"/>
            <a:ext cx="9848850" cy="149733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p:nvPr/>
        </p:nvSpPr>
        <p:spPr>
          <a:xfrm>
            <a:off x="1552575" y="3185002"/>
            <a:ext cx="8277226" cy="227986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7F7F7F"/>
              </a:buClr>
              <a:buSzPts val="2400"/>
              <a:buFont typeface="Arial"/>
              <a:buNone/>
            </a:pPr>
            <a:r>
              <a:rPr lang="en-US" sz="2300" b="0" i="0" u="none" strike="noStrike" cap="none">
                <a:solidFill>
                  <a:schemeClr val="dk1"/>
                </a:solidFill>
                <a:latin typeface="Calibri"/>
                <a:ea typeface="Calibri"/>
                <a:cs typeface="Calibri"/>
                <a:sym typeface="Calibri"/>
              </a:rPr>
              <a:t>Ut enim ad minim veniam, quis nostrud exercitation ullamco laboris nisi ut aliquip ex ea commodo consequat.</a:t>
            </a:r>
            <a:endParaRPr sz="9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eneric with Text 2">
  <p:cSld name="Generic with Text 2">
    <p:spTree>
      <p:nvGrpSpPr>
        <p:cNvPr id="1" name="Shape 34"/>
        <p:cNvGrpSpPr/>
        <p:nvPr/>
      </p:nvGrpSpPr>
      <p:grpSpPr>
        <a:xfrm>
          <a:off x="0" y="0"/>
          <a:ext cx="0" cy="0"/>
          <a:chOff x="0" y="0"/>
          <a:chExt cx="0" cy="0"/>
        </a:xfrm>
      </p:grpSpPr>
      <p:pic>
        <p:nvPicPr>
          <p:cNvPr id="35" name="Google Shape;35;p56"/>
          <p:cNvPicPr preferRelativeResize="0"/>
          <p:nvPr/>
        </p:nvPicPr>
        <p:blipFill rotWithShape="1">
          <a:blip r:embed="rId2">
            <a:alphaModFix/>
          </a:blip>
          <a:srcRect/>
          <a:stretch/>
        </p:blipFill>
        <p:spPr>
          <a:xfrm>
            <a:off x="0" y="0"/>
            <a:ext cx="12192000" cy="914400"/>
          </a:xfrm>
          <a:prstGeom prst="rect">
            <a:avLst/>
          </a:prstGeom>
          <a:noFill/>
          <a:ln>
            <a:noFill/>
          </a:ln>
        </p:spPr>
      </p:pic>
      <p:pic>
        <p:nvPicPr>
          <p:cNvPr id="36" name="Google Shape;36;p56" descr="A black and white logo&#10;&#10;Description automatically generated"/>
          <p:cNvPicPr preferRelativeResize="0"/>
          <p:nvPr/>
        </p:nvPicPr>
        <p:blipFill rotWithShape="1">
          <a:blip r:embed="rId3">
            <a:alphaModFix/>
          </a:blip>
          <a:srcRect/>
          <a:stretch/>
        </p:blipFill>
        <p:spPr>
          <a:xfrm>
            <a:off x="10848288" y="111223"/>
            <a:ext cx="1143000" cy="395552"/>
          </a:xfrm>
          <a:prstGeom prst="rect">
            <a:avLst/>
          </a:prstGeom>
          <a:noFill/>
          <a:ln>
            <a:noFill/>
          </a:ln>
        </p:spPr>
      </p:pic>
      <p:pic>
        <p:nvPicPr>
          <p:cNvPr id="37" name="Google Shape;37;p56" descr="A purple and black rectangle&#10;&#10;Description automatically generated"/>
          <p:cNvPicPr preferRelativeResize="0"/>
          <p:nvPr/>
        </p:nvPicPr>
        <p:blipFill rotWithShape="1">
          <a:blip r:embed="rId4">
            <a:alphaModFix/>
          </a:blip>
          <a:srcRect l="537" r="1153" b="56821"/>
          <a:stretch/>
        </p:blipFill>
        <p:spPr>
          <a:xfrm>
            <a:off x="0" y="5360670"/>
            <a:ext cx="12192000" cy="1497330"/>
          </a:xfrm>
          <a:prstGeom prst="rect">
            <a:avLst/>
          </a:prstGeom>
          <a:noFill/>
          <a:ln>
            <a:noFill/>
          </a:ln>
        </p:spPr>
      </p:pic>
      <p:sp>
        <p:nvSpPr>
          <p:cNvPr id="38" name="Google Shape;38;p56"/>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000000"/>
              </a:buClr>
              <a:buSzPts val="1200"/>
              <a:buFont typeface="Arial"/>
              <a:buNone/>
              <a:defRPr sz="1600"/>
            </a:lvl1pPr>
            <a:lvl2pPr marL="0" lvl="1" indent="0" algn="r">
              <a:lnSpc>
                <a:spcPct val="100000"/>
              </a:lnSpc>
              <a:spcBef>
                <a:spcPts val="0"/>
              </a:spcBef>
              <a:spcAft>
                <a:spcPts val="0"/>
              </a:spcAft>
              <a:buClr>
                <a:srgbClr val="000000"/>
              </a:buClr>
              <a:buSzPts val="1200"/>
              <a:buFont typeface="Arial"/>
              <a:buNone/>
              <a:defRPr sz="1600"/>
            </a:lvl2pPr>
            <a:lvl3pPr marL="0" lvl="2" indent="0" algn="r">
              <a:lnSpc>
                <a:spcPct val="100000"/>
              </a:lnSpc>
              <a:spcBef>
                <a:spcPts val="0"/>
              </a:spcBef>
              <a:spcAft>
                <a:spcPts val="0"/>
              </a:spcAft>
              <a:buClr>
                <a:srgbClr val="000000"/>
              </a:buClr>
              <a:buSzPts val="1200"/>
              <a:buFont typeface="Arial"/>
              <a:buNone/>
              <a:defRPr sz="1600"/>
            </a:lvl3pPr>
            <a:lvl4pPr marL="0" lvl="3" indent="0" algn="r">
              <a:lnSpc>
                <a:spcPct val="100000"/>
              </a:lnSpc>
              <a:spcBef>
                <a:spcPts val="0"/>
              </a:spcBef>
              <a:spcAft>
                <a:spcPts val="0"/>
              </a:spcAft>
              <a:buClr>
                <a:srgbClr val="000000"/>
              </a:buClr>
              <a:buSzPts val="1200"/>
              <a:buFont typeface="Arial"/>
              <a:buNone/>
              <a:defRPr sz="1600"/>
            </a:lvl4pPr>
            <a:lvl5pPr marL="0" lvl="4" indent="0" algn="r">
              <a:lnSpc>
                <a:spcPct val="100000"/>
              </a:lnSpc>
              <a:spcBef>
                <a:spcPts val="0"/>
              </a:spcBef>
              <a:spcAft>
                <a:spcPts val="0"/>
              </a:spcAft>
              <a:buClr>
                <a:srgbClr val="000000"/>
              </a:buClr>
              <a:buSzPts val="1200"/>
              <a:buFont typeface="Arial"/>
              <a:buNone/>
              <a:defRPr sz="1600"/>
            </a:lvl5pPr>
            <a:lvl6pPr marL="0" lvl="5" indent="0" algn="r">
              <a:lnSpc>
                <a:spcPct val="100000"/>
              </a:lnSpc>
              <a:spcBef>
                <a:spcPts val="0"/>
              </a:spcBef>
              <a:spcAft>
                <a:spcPts val="0"/>
              </a:spcAft>
              <a:buClr>
                <a:srgbClr val="000000"/>
              </a:buClr>
              <a:buSzPts val="1200"/>
              <a:buFont typeface="Arial"/>
              <a:buNone/>
              <a:defRPr sz="1600"/>
            </a:lvl6pPr>
            <a:lvl7pPr marL="0" lvl="6" indent="0" algn="r">
              <a:lnSpc>
                <a:spcPct val="100000"/>
              </a:lnSpc>
              <a:spcBef>
                <a:spcPts val="0"/>
              </a:spcBef>
              <a:spcAft>
                <a:spcPts val="0"/>
              </a:spcAft>
              <a:buClr>
                <a:srgbClr val="000000"/>
              </a:buClr>
              <a:buSzPts val="1200"/>
              <a:buFont typeface="Arial"/>
              <a:buNone/>
              <a:defRPr sz="1600"/>
            </a:lvl7pPr>
            <a:lvl8pPr marL="0" lvl="7" indent="0" algn="r">
              <a:lnSpc>
                <a:spcPct val="100000"/>
              </a:lnSpc>
              <a:spcBef>
                <a:spcPts val="0"/>
              </a:spcBef>
              <a:spcAft>
                <a:spcPts val="0"/>
              </a:spcAft>
              <a:buClr>
                <a:srgbClr val="000000"/>
              </a:buClr>
              <a:buSzPts val="1200"/>
              <a:buFont typeface="Arial"/>
              <a:buNone/>
              <a:defRPr sz="1600"/>
            </a:lvl8pPr>
            <a:lvl9pPr marL="0" lvl="8" indent="0" algn="r">
              <a:lnSpc>
                <a:spcPct val="100000"/>
              </a:lnSpc>
              <a:spcBef>
                <a:spcPts val="0"/>
              </a:spcBef>
              <a:spcAft>
                <a:spcPts val="0"/>
              </a:spcAft>
              <a:buClr>
                <a:srgbClr val="000000"/>
              </a:buClr>
              <a:buSzPts val="1200"/>
              <a:buFont typeface="Arial"/>
              <a:buNone/>
              <a:defRPr sz="1600"/>
            </a:lvl9pPr>
          </a:lstStyle>
          <a:p>
            <a:pPr marL="0" lvl="0" indent="0" algn="r" rtl="0">
              <a:spcBef>
                <a:spcPts val="0"/>
              </a:spcBef>
              <a:spcAft>
                <a:spcPts val="0"/>
              </a:spcAft>
              <a:buNone/>
            </a:pPr>
            <a:fld id="{00000000-1234-1234-1234-123412341234}" type="slidenum">
              <a:rPr lang="en-US"/>
              <a:t>‹#›</a:t>
            </a:fld>
            <a:endParaRPr sz="1200"/>
          </a:p>
        </p:txBody>
      </p:sp>
      <p:pic>
        <p:nvPicPr>
          <p:cNvPr id="39" name="Google Shape;39;p56" descr="A black background with white text&#10;&#10;Description automatically generated"/>
          <p:cNvPicPr preferRelativeResize="0"/>
          <p:nvPr/>
        </p:nvPicPr>
        <p:blipFill rotWithShape="1">
          <a:blip r:embed="rId5">
            <a:alphaModFix/>
          </a:blip>
          <a:srcRect r="911"/>
          <a:stretch/>
        </p:blipFill>
        <p:spPr>
          <a:xfrm>
            <a:off x="200712" y="55766"/>
            <a:ext cx="2028512" cy="506466"/>
          </a:xfrm>
          <a:prstGeom prst="rect">
            <a:avLst/>
          </a:prstGeom>
          <a:noFill/>
          <a:ln>
            <a:noFill/>
          </a:ln>
        </p:spPr>
      </p:pic>
      <p:sp>
        <p:nvSpPr>
          <p:cNvPr id="40" name="Google Shape;40;p56"/>
          <p:cNvSpPr txBox="1">
            <a:spLocks noGrp="1"/>
          </p:cNvSpPr>
          <p:nvPr>
            <p:ph type="title"/>
          </p:nvPr>
        </p:nvSpPr>
        <p:spPr>
          <a:xfrm>
            <a:off x="1604555" y="1535429"/>
            <a:ext cx="8686800" cy="457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6"/>
          <p:cNvSpPr txBox="1"/>
          <p:nvPr/>
        </p:nvSpPr>
        <p:spPr>
          <a:xfrm>
            <a:off x="1604555" y="2221230"/>
            <a:ext cx="9403080" cy="3430689"/>
          </a:xfrm>
          <a:prstGeom prst="rect">
            <a:avLst/>
          </a:prstGeom>
          <a:noFill/>
          <a:ln>
            <a:noFill/>
          </a:ln>
        </p:spPr>
        <p:txBody>
          <a:bodyPr spcFirstLastPara="1" wrap="square" lIns="91425" tIns="45700" rIns="91425" bIns="45700" anchor="t" anchorCtr="0">
            <a:noAutofit/>
          </a:bodyPr>
          <a:lstStyle/>
          <a:p>
            <a:pPr marL="0" marR="0" lvl="0" indent="0" algn="l" rtl="0">
              <a:lnSpc>
                <a:spcPct val="108000"/>
              </a:lnSpc>
              <a:spcBef>
                <a:spcPts val="0"/>
              </a:spcBef>
              <a:spcAft>
                <a:spcPts val="0"/>
              </a:spcAft>
              <a:buClr>
                <a:schemeClr val="dk1"/>
              </a:buClr>
              <a:buSzPts val="2400"/>
              <a:buFont typeface="Arial"/>
              <a:buNone/>
            </a:pPr>
            <a:r>
              <a:rPr lang="en-US" sz="2200" b="0" i="0" u="none" strike="noStrike" cap="none">
                <a:solidFill>
                  <a:schemeClr val="dk1"/>
                </a:solidFill>
                <a:latin typeface="Calibri"/>
                <a:ea typeface="Calibri"/>
                <a:cs typeface="Calibri"/>
                <a:sym typeface="Calibri"/>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Duis aute irure dolor in reprehenderit in voluptate velit esse cillum dolore eu fugiat nulla pariatur. Excepteur sint occaecat cupidatat non proident, sunt in culpa qui officia deserunt mollit anim id est laborum.</a:t>
            </a:r>
            <a:endParaRPr sz="2200" b="0" i="0" u="none" strike="noStrike" cap="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file/d/1O8YAZ47JlYwFgq_5uO_-akPs2GaDvCC4/view?usp=sha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drive.google.com/file/d/1P-rHn6IOhpGKKWbgdQCeShL9J9CPDjWR/view?usp=sharin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drive.google.com/file/d/1lhdZZVIeMX2Jd1a-JtNPYF2TYdkjfelU/view?usp=sharing" TargetMode="External"/><Relationship Id="rId4" Type="http://schemas.openxmlformats.org/officeDocument/2006/relationships/hyperlink" Target="https://youtu.be/iJhu-mdUAVM?si=TuVIZJt4fmW0KUf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hyperlink" Target="https://drive.google.com/file/d/1WWCUosFVgORzqA_-Jkva-2_F5qujJq3l/view?usp=sharin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drive.google.com/file/d/1y6QQ7Jyj8XPSa4C-TTCZ21Wf75HtbGNJ/view?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
          <p:cNvSpPr/>
          <p:nvPr/>
        </p:nvSpPr>
        <p:spPr>
          <a:xfrm>
            <a:off x="4619647" y="2593357"/>
            <a:ext cx="2777494" cy="458685"/>
          </a:xfrm>
          <a:prstGeom prst="rect">
            <a:avLst/>
          </a:prstGeom>
          <a:solidFill>
            <a:srgbClr val="7938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 name="Google Shape;48;p1"/>
          <p:cNvSpPr/>
          <p:nvPr/>
        </p:nvSpPr>
        <p:spPr>
          <a:xfrm>
            <a:off x="4575263" y="2555257"/>
            <a:ext cx="2777494" cy="4586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1"/>
          <p:cNvSpPr txBox="1">
            <a:spLocks noGrp="1"/>
          </p:cNvSpPr>
          <p:nvPr>
            <p:ph type="subTitle" idx="4294967295"/>
          </p:nvPr>
        </p:nvSpPr>
        <p:spPr>
          <a:xfrm>
            <a:off x="4619016" y="2539225"/>
            <a:ext cx="2778125" cy="458788"/>
          </a:xfrm>
          <a:prstGeom prst="rect">
            <a:avLst/>
          </a:prstGeom>
          <a:noFill/>
          <a:ln>
            <a:noFill/>
          </a:ln>
        </p:spPr>
        <p:txBody>
          <a:bodyPr spcFirstLastPara="1" wrap="square" lIns="91425" tIns="45700" rIns="91425" bIns="45700" anchor="t" anchorCtr="0">
            <a:normAutofit lnSpcReduction="10000"/>
          </a:bodyPr>
          <a:lstStyle/>
          <a:p>
            <a:pPr marL="342900" marR="0" lvl="0" indent="-317500" algn="l" rtl="0">
              <a:lnSpc>
                <a:spcPct val="100000"/>
              </a:lnSpc>
              <a:spcBef>
                <a:spcPts val="600"/>
              </a:spcBef>
              <a:spcAft>
                <a:spcPts val="0"/>
              </a:spcAft>
              <a:buClr>
                <a:schemeClr val="accent1"/>
              </a:buClr>
              <a:buSzPts val="2400"/>
              <a:buFont typeface="Arial"/>
              <a:buNone/>
            </a:pPr>
            <a:r>
              <a:rPr lang="en-US" sz="2000" b="1" i="0" u="none" strike="noStrike" cap="none" dirty="0">
                <a:solidFill>
                  <a:srgbClr val="793889"/>
                </a:solidFill>
                <a:latin typeface="Trebuchet MS"/>
                <a:ea typeface="Trebuchet MS"/>
                <a:cs typeface="Trebuchet MS"/>
                <a:sym typeface="Trebuchet MS"/>
              </a:rPr>
              <a:t>Module 4, Session 10</a:t>
            </a:r>
            <a:endParaRPr dirty="0"/>
          </a:p>
        </p:txBody>
      </p:sp>
      <p:sp>
        <p:nvSpPr>
          <p:cNvPr id="50" name="Google Shape;50;p1"/>
          <p:cNvSpPr txBox="1"/>
          <p:nvPr/>
        </p:nvSpPr>
        <p:spPr>
          <a:xfrm>
            <a:off x="1342673" y="1037223"/>
            <a:ext cx="9506654" cy="12618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dirty="0">
                <a:solidFill>
                  <a:schemeClr val="dk1"/>
                </a:solidFill>
                <a:latin typeface="Trebuchet MS"/>
                <a:ea typeface="Trebuchet MS"/>
                <a:cs typeface="Trebuchet MS"/>
                <a:sym typeface="Trebuchet MS"/>
              </a:rPr>
              <a:t>Fundamentals of Literacy Coaching</a:t>
            </a:r>
            <a:endParaRPr sz="4400" b="1" i="0" u="none" strike="noStrike" cap="none" dirty="0">
              <a:solidFill>
                <a:schemeClr val="dk1"/>
              </a:solidFill>
              <a:latin typeface="Trebuchet MS"/>
              <a:ea typeface="Trebuchet MS"/>
              <a:cs typeface="Trebuchet MS"/>
              <a:sym typeface="Trebuchet MS"/>
            </a:endParaRPr>
          </a:p>
          <a:p>
            <a:pPr marL="0" marR="0" lvl="0" indent="0" algn="ctr" rtl="0">
              <a:spcBef>
                <a:spcPts val="0"/>
              </a:spcBef>
              <a:spcAft>
                <a:spcPts val="0"/>
              </a:spcAft>
              <a:buNone/>
            </a:pPr>
            <a:r>
              <a:rPr lang="en-US" sz="3200" b="0" i="0" u="none" strike="noStrike" cap="none" dirty="0">
                <a:solidFill>
                  <a:schemeClr val="dk1"/>
                </a:solidFill>
                <a:latin typeface="Trebuchet MS"/>
                <a:ea typeface="Trebuchet MS"/>
                <a:cs typeface="Trebuchet MS"/>
                <a:sym typeface="Trebuchet MS"/>
              </a:rPr>
              <a:t>Professional Development Modules</a:t>
            </a:r>
            <a:endParaRPr sz="3200" b="0" i="0" u="none" strike="noStrike" cap="none" dirty="0">
              <a:solidFill>
                <a:schemeClr val="dk1"/>
              </a:solidFill>
              <a:latin typeface="Trebuchet MS"/>
              <a:ea typeface="Trebuchet MS"/>
              <a:cs typeface="Trebuchet MS"/>
              <a:sym typeface="Trebuchet MS"/>
            </a:endParaRPr>
          </a:p>
        </p:txBody>
      </p:sp>
      <p:sp>
        <p:nvSpPr>
          <p:cNvPr id="51" name="Google Shape;51;p1"/>
          <p:cNvSpPr/>
          <p:nvPr/>
        </p:nvSpPr>
        <p:spPr>
          <a:xfrm>
            <a:off x="3650625" y="3196476"/>
            <a:ext cx="4993939" cy="458685"/>
          </a:xfrm>
          <a:prstGeom prst="rect">
            <a:avLst/>
          </a:prstGeom>
          <a:solidFill>
            <a:srgbClr val="7938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1"/>
          <p:cNvSpPr/>
          <p:nvPr/>
        </p:nvSpPr>
        <p:spPr>
          <a:xfrm>
            <a:off x="2548265" y="3158376"/>
            <a:ext cx="7095471" cy="4586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3" name="Google Shape;53;p1"/>
          <p:cNvSpPr txBox="1"/>
          <p:nvPr/>
        </p:nvSpPr>
        <p:spPr>
          <a:xfrm>
            <a:off x="2152950" y="3212405"/>
            <a:ext cx="7886100" cy="458700"/>
          </a:xfrm>
          <a:prstGeom prst="rect">
            <a:avLst/>
          </a:prstGeom>
          <a:noFill/>
          <a:ln>
            <a:noFill/>
          </a:ln>
        </p:spPr>
        <p:txBody>
          <a:bodyPr spcFirstLastPara="1" wrap="square" lIns="91425" tIns="45700" rIns="91425" bIns="45700" anchor="t" anchorCtr="0">
            <a:normAutofit fontScale="40000" lnSpcReduction="20000"/>
          </a:bodyPr>
          <a:lstStyle/>
          <a:p>
            <a:pPr marL="342900" marR="0" lvl="0" indent="-317500" algn="ctr" rtl="0">
              <a:lnSpc>
                <a:spcPct val="100000"/>
              </a:lnSpc>
              <a:spcBef>
                <a:spcPts val="600"/>
              </a:spcBef>
              <a:spcAft>
                <a:spcPts val="0"/>
              </a:spcAft>
              <a:buClr>
                <a:schemeClr val="accent1"/>
              </a:buClr>
              <a:buSzPct val="94960"/>
              <a:buFont typeface="Arial"/>
              <a:buNone/>
            </a:pPr>
            <a:r>
              <a:rPr lang="en-US" sz="3610" b="1" i="0" u="none" strike="noStrike" cap="none" dirty="0">
                <a:solidFill>
                  <a:srgbClr val="793889"/>
                </a:solidFill>
                <a:latin typeface="Trebuchet MS"/>
                <a:ea typeface="Trebuchet MS"/>
                <a:cs typeface="Trebuchet MS"/>
                <a:sym typeface="Trebuchet MS"/>
              </a:rPr>
              <a:t>Helping Teachers Plan and Implement Engaging, Effective, Standards-</a:t>
            </a:r>
            <a:r>
              <a:rPr lang="en-US" sz="3610" b="1" dirty="0">
                <a:solidFill>
                  <a:srgbClr val="793889"/>
                </a:solidFill>
                <a:latin typeface="Trebuchet MS"/>
                <a:ea typeface="Trebuchet MS"/>
                <a:cs typeface="Trebuchet MS"/>
                <a:sym typeface="Trebuchet MS"/>
              </a:rPr>
              <a:t>A</a:t>
            </a:r>
            <a:r>
              <a:rPr lang="en-US" sz="3610" b="1" i="0" u="none" strike="noStrike" cap="none" dirty="0">
                <a:solidFill>
                  <a:srgbClr val="793889"/>
                </a:solidFill>
                <a:latin typeface="Trebuchet MS"/>
                <a:ea typeface="Trebuchet MS"/>
                <a:cs typeface="Trebuchet MS"/>
                <a:sym typeface="Trebuchet MS"/>
              </a:rPr>
              <a:t>ligned Lessons </a:t>
            </a:r>
            <a:endParaRPr sz="3610" dirty="0"/>
          </a:p>
          <a:p>
            <a:pPr marL="342900" marR="0" lvl="0" indent="-317500" algn="ctr" rtl="0">
              <a:lnSpc>
                <a:spcPct val="100000"/>
              </a:lnSpc>
              <a:spcBef>
                <a:spcPts val="600"/>
              </a:spcBef>
              <a:spcAft>
                <a:spcPts val="0"/>
              </a:spcAft>
              <a:buClr>
                <a:schemeClr val="accent1"/>
              </a:buClr>
              <a:buSzPct val="171428"/>
              <a:buFont typeface="Arial"/>
              <a:buNone/>
            </a:pPr>
            <a:endParaRPr sz="2000" b="1" i="0" u="none" strike="noStrike" cap="none" dirty="0">
              <a:solidFill>
                <a:srgbClr val="793889"/>
              </a:solidFill>
              <a:latin typeface="Trebuchet MS"/>
              <a:ea typeface="Trebuchet MS"/>
              <a:cs typeface="Trebuchet MS"/>
              <a:sym typeface="Trebuchet MS"/>
            </a:endParaRPr>
          </a:p>
        </p:txBody>
      </p:sp>
    </p:spTree>
    <p:extLst>
      <p:ext uri="{BB962C8B-B14F-4D97-AF65-F5344CB8AC3E}">
        <p14:creationId xmlns:p14="http://schemas.microsoft.com/office/powerpoint/2010/main" val="1529870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0"/>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10</a:t>
            </a:fld>
            <a:endParaRPr/>
          </a:p>
        </p:txBody>
      </p:sp>
      <p:sp>
        <p:nvSpPr>
          <p:cNvPr id="141" name="Google Shape;141;p10"/>
          <p:cNvSpPr txBox="1"/>
          <p:nvPr/>
        </p:nvSpPr>
        <p:spPr>
          <a:xfrm>
            <a:off x="3462782" y="2037478"/>
            <a:ext cx="3812295" cy="42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2400"/>
              <a:buFont typeface="Arial"/>
              <a:buNone/>
            </a:pPr>
            <a:r>
              <a:rPr lang="en-US" sz="2400" b="1" i="0" u="none" strike="noStrike" cap="none" dirty="0">
                <a:solidFill>
                  <a:schemeClr val="dk1"/>
                </a:solidFill>
                <a:latin typeface="Calibri"/>
                <a:ea typeface="Calibri"/>
                <a:cs typeface="Calibri"/>
                <a:sym typeface="Calibri"/>
              </a:rPr>
              <a:t>Why have standards?</a:t>
            </a:r>
            <a:endParaRPr dirty="0"/>
          </a:p>
        </p:txBody>
      </p:sp>
      <p:sp>
        <p:nvSpPr>
          <p:cNvPr id="142" name="Google Shape;142;p10"/>
          <p:cNvSpPr txBox="1"/>
          <p:nvPr/>
        </p:nvSpPr>
        <p:spPr>
          <a:xfrm>
            <a:off x="3462781" y="2575527"/>
            <a:ext cx="7443765" cy="26776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2000"/>
              <a:buFont typeface="Arial"/>
              <a:buChar char="•"/>
            </a:pPr>
            <a:r>
              <a:rPr lang="en-US" sz="2400" b="0" i="0" u="none" strike="noStrike" cap="none" dirty="0">
                <a:solidFill>
                  <a:srgbClr val="000000"/>
                </a:solidFill>
                <a:latin typeface="Calibri"/>
                <a:ea typeface="Calibri"/>
                <a:cs typeface="Calibri"/>
                <a:sym typeface="Calibri"/>
              </a:rPr>
              <a:t>To define what students should know and be able to do.</a:t>
            </a:r>
            <a:endParaRPr sz="2400" b="0" i="0" u="none" strike="noStrike" cap="none" dirty="0">
              <a:solidFill>
                <a:srgbClr val="000000"/>
              </a:solidFill>
              <a:latin typeface="Calibri"/>
              <a:ea typeface="Calibri"/>
              <a:cs typeface="Calibri"/>
              <a:sym typeface="Calibri"/>
            </a:endParaRPr>
          </a:p>
          <a:p>
            <a:pPr marL="285750" marR="0" lvl="0" indent="-285750" algn="l" rtl="0">
              <a:spcBef>
                <a:spcPts val="0"/>
              </a:spcBef>
              <a:spcAft>
                <a:spcPts val="0"/>
              </a:spcAft>
              <a:buClr>
                <a:srgbClr val="7F7F7F"/>
              </a:buClr>
              <a:buSzPts val="2000"/>
              <a:buFont typeface="Arial"/>
              <a:buChar char="•"/>
            </a:pPr>
            <a:r>
              <a:rPr lang="en-US" sz="2400" b="0" i="0" u="none" strike="noStrike" cap="none" dirty="0">
                <a:solidFill>
                  <a:srgbClr val="000000"/>
                </a:solidFill>
                <a:latin typeface="Calibri"/>
                <a:ea typeface="Calibri"/>
                <a:cs typeface="Calibri"/>
                <a:sym typeface="Calibri"/>
              </a:rPr>
              <a:t>To identify clear expectations for students, parents, and teachers.</a:t>
            </a:r>
            <a:endParaRPr sz="2400" b="0" i="0" u="none" strike="noStrike" cap="none" dirty="0">
              <a:solidFill>
                <a:srgbClr val="000000"/>
              </a:solidFill>
              <a:latin typeface="Calibri"/>
              <a:ea typeface="Calibri"/>
              <a:cs typeface="Calibri"/>
              <a:sym typeface="Calibri"/>
            </a:endParaRPr>
          </a:p>
          <a:p>
            <a:pPr marL="285750" marR="0" lvl="0" indent="-285750" algn="l" rtl="0">
              <a:spcBef>
                <a:spcPts val="0"/>
              </a:spcBef>
              <a:spcAft>
                <a:spcPts val="0"/>
              </a:spcAft>
              <a:buClr>
                <a:srgbClr val="7F7F7F"/>
              </a:buClr>
              <a:buSzPts val="2000"/>
              <a:buFont typeface="Arial"/>
              <a:buChar char="•"/>
            </a:pPr>
            <a:r>
              <a:rPr lang="en-US" sz="2400" b="0" i="0" u="none" strike="noStrike" cap="none" dirty="0">
                <a:solidFill>
                  <a:srgbClr val="000000"/>
                </a:solidFill>
                <a:latin typeface="Calibri"/>
                <a:ea typeface="Calibri"/>
                <a:cs typeface="Calibri"/>
                <a:sym typeface="Calibri"/>
              </a:rPr>
              <a:t>To ensure consistency throughout the state.</a:t>
            </a:r>
            <a:endParaRPr sz="2400" b="0" i="0" u="none" strike="noStrike" cap="none" dirty="0">
              <a:solidFill>
                <a:srgbClr val="000000"/>
              </a:solidFill>
              <a:latin typeface="Calibri"/>
              <a:ea typeface="Calibri"/>
              <a:cs typeface="Calibri"/>
              <a:sym typeface="Calibri"/>
            </a:endParaRPr>
          </a:p>
          <a:p>
            <a:pPr marL="285750" marR="0" lvl="0" indent="-285750" algn="l" rtl="0">
              <a:spcBef>
                <a:spcPts val="0"/>
              </a:spcBef>
              <a:spcAft>
                <a:spcPts val="0"/>
              </a:spcAft>
              <a:buClr>
                <a:srgbClr val="7F7F7F"/>
              </a:buClr>
              <a:buSzPts val="2000"/>
              <a:buFont typeface="Arial"/>
              <a:buChar char="•"/>
            </a:pPr>
            <a:r>
              <a:rPr lang="en-US" sz="2400" b="0" i="0" u="none" strike="noStrike" cap="none" dirty="0">
                <a:solidFill>
                  <a:srgbClr val="000000"/>
                </a:solidFill>
                <a:latin typeface="Calibri"/>
                <a:ea typeface="Calibri"/>
                <a:cs typeface="Calibri"/>
                <a:sym typeface="Calibri"/>
              </a:rPr>
              <a:t>To improve teaching and learning.</a:t>
            </a:r>
            <a:endParaRPr sz="2400" b="0" i="0" u="none" strike="noStrike" cap="none" dirty="0">
              <a:solidFill>
                <a:srgbClr val="000000"/>
              </a:solidFill>
              <a:latin typeface="Calibri"/>
              <a:ea typeface="Calibri"/>
              <a:cs typeface="Calibri"/>
              <a:sym typeface="Calibri"/>
            </a:endParaRPr>
          </a:p>
          <a:p>
            <a:pPr marL="285750" marR="0" lvl="0" indent="-285750" algn="l" rtl="0">
              <a:spcBef>
                <a:spcPts val="0"/>
              </a:spcBef>
              <a:spcAft>
                <a:spcPts val="0"/>
              </a:spcAft>
              <a:buClr>
                <a:srgbClr val="7F7F7F"/>
              </a:buClr>
              <a:buSzPts val="2000"/>
              <a:buFont typeface="Arial"/>
              <a:buChar char="•"/>
            </a:pPr>
            <a:r>
              <a:rPr lang="en-US" sz="2400" b="0" i="0" u="none" strike="noStrike" cap="none" dirty="0">
                <a:solidFill>
                  <a:srgbClr val="000000"/>
                </a:solidFill>
                <a:latin typeface="Calibri"/>
                <a:ea typeface="Calibri"/>
                <a:cs typeface="Calibri"/>
                <a:sym typeface="Calibri"/>
              </a:rPr>
              <a:t>To develop a student’s ability to compete in a </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global economy.</a:t>
            </a:r>
            <a:endParaRPr sz="2400" b="0" i="0" u="none" strike="noStrike" cap="none" dirty="0">
              <a:solidFill>
                <a:srgbClr val="000000"/>
              </a:solidFill>
              <a:latin typeface="Calibri"/>
              <a:ea typeface="Calibri"/>
              <a:cs typeface="Calibri"/>
              <a:sym typeface="Calibri"/>
            </a:endParaRPr>
          </a:p>
        </p:txBody>
      </p:sp>
      <p:sp>
        <p:nvSpPr>
          <p:cNvPr id="143" name="Google Shape;143;p10"/>
          <p:cNvSpPr txBox="1"/>
          <p:nvPr/>
        </p:nvSpPr>
        <p:spPr>
          <a:xfrm>
            <a:off x="7054597" y="6094793"/>
            <a:ext cx="426044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Adapted from the JRF! Literacy Coach Academy Training</a:t>
            </a:r>
            <a:endParaRPr sz="1400" b="0" i="0" u="none" strike="noStrike" cap="none">
              <a:solidFill>
                <a:srgbClr val="000000"/>
              </a:solidFill>
              <a:latin typeface="Calibri"/>
              <a:ea typeface="Calibri"/>
              <a:cs typeface="Calibri"/>
              <a:sym typeface="Calibri"/>
            </a:endParaRPr>
          </a:p>
        </p:txBody>
      </p:sp>
      <p:pic>
        <p:nvPicPr>
          <p:cNvPr id="144" name="Google Shape;144;p10"/>
          <p:cNvPicPr preferRelativeResize="0"/>
          <p:nvPr/>
        </p:nvPicPr>
        <p:blipFill rotWithShape="1">
          <a:blip r:embed="rId3">
            <a:alphaModFix/>
          </a:blip>
          <a:srcRect/>
          <a:stretch/>
        </p:blipFill>
        <p:spPr>
          <a:xfrm>
            <a:off x="785454" y="2153659"/>
            <a:ext cx="2316746" cy="3099484"/>
          </a:xfrm>
          <a:prstGeom prst="rect">
            <a:avLst/>
          </a:prstGeom>
          <a:noFill/>
          <a:ln>
            <a:noFill/>
          </a:ln>
        </p:spPr>
      </p:pic>
      <p:sp>
        <p:nvSpPr>
          <p:cNvPr id="145" name="Google Shape;145;p10"/>
          <p:cNvSpPr txBox="1"/>
          <p:nvPr/>
        </p:nvSpPr>
        <p:spPr>
          <a:xfrm>
            <a:off x="719187" y="1497504"/>
            <a:ext cx="867848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000"/>
              <a:buFont typeface="Arial"/>
              <a:buNone/>
            </a:pPr>
            <a:r>
              <a:rPr lang="en-US" sz="2400" b="1" i="0" u="none" strike="noStrike" cap="none" dirty="0">
                <a:solidFill>
                  <a:srgbClr val="000000"/>
                </a:solidFill>
                <a:latin typeface="Calibri"/>
                <a:ea typeface="Calibri"/>
                <a:cs typeface="Calibri"/>
                <a:sym typeface="Calibri"/>
              </a:rPr>
              <a:t>Planning for Engaging, Effective, Standards-Aligned Instruction</a:t>
            </a:r>
            <a:endParaRPr sz="2400" b="1" i="0" u="none" strike="noStrike" cap="none" dirty="0">
              <a:solidFill>
                <a:srgbClr val="000000"/>
              </a:solidFill>
              <a:latin typeface="Calibri"/>
              <a:ea typeface="Calibri"/>
              <a:cs typeface="Calibri"/>
              <a:sym typeface="Calibri"/>
            </a:endParaRPr>
          </a:p>
        </p:txBody>
      </p:sp>
      <p:sp>
        <p:nvSpPr>
          <p:cNvPr id="146" name="Google Shape;146;p10"/>
          <p:cNvSpPr txBox="1"/>
          <p:nvPr/>
        </p:nvSpPr>
        <p:spPr>
          <a:xfrm>
            <a:off x="1240576" y="895974"/>
            <a:ext cx="3586659"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147" name="Google Shape;147;p10"/>
          <p:cNvPicPr preferRelativeResize="0"/>
          <p:nvPr/>
        </p:nvPicPr>
        <p:blipFill rotWithShape="1">
          <a:blip r:embed="rId4">
            <a:alphaModFix/>
          </a:blip>
          <a:srcRect/>
          <a:stretch/>
        </p:blipFill>
        <p:spPr>
          <a:xfrm>
            <a:off x="719187" y="947899"/>
            <a:ext cx="521389" cy="47125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p:nvPr/>
        </p:nvSpPr>
        <p:spPr>
          <a:xfrm>
            <a:off x="639570" y="1050417"/>
            <a:ext cx="8686800" cy="5212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800" b="1" i="0" u="none" strike="noStrike" cap="none" dirty="0">
                <a:solidFill>
                  <a:schemeClr val="dk1"/>
                </a:solidFill>
                <a:latin typeface="Calibri"/>
                <a:ea typeface="Calibri"/>
                <a:cs typeface="Calibri"/>
                <a:sym typeface="Calibri"/>
              </a:rPr>
              <a:t>How Do Standards Impact Instruction?</a:t>
            </a:r>
            <a:endParaRPr dirty="0"/>
          </a:p>
        </p:txBody>
      </p:sp>
      <p:sp>
        <p:nvSpPr>
          <p:cNvPr id="154" name="Google Shape;154;p11"/>
          <p:cNvSpPr txBox="1"/>
          <p:nvPr/>
        </p:nvSpPr>
        <p:spPr>
          <a:xfrm>
            <a:off x="3424153" y="1736325"/>
            <a:ext cx="7745580" cy="33034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400"/>
              </a:spcBef>
              <a:spcAft>
                <a:spcPts val="0"/>
              </a:spcAft>
              <a:buClr>
                <a:srgbClr val="7F7F7F"/>
              </a:buClr>
              <a:buSzPts val="2000"/>
              <a:buFont typeface="Arial"/>
              <a:buChar char="•"/>
            </a:pPr>
            <a:r>
              <a:rPr lang="en-US" sz="2400" b="0" i="0" u="none" strike="noStrike" cap="none" dirty="0">
                <a:solidFill>
                  <a:schemeClr val="dk1"/>
                </a:solidFill>
                <a:latin typeface="Calibri"/>
                <a:ea typeface="Calibri"/>
                <a:cs typeface="Calibri"/>
                <a:sym typeface="Calibri"/>
              </a:rPr>
              <a:t>Mastering the standards is the goal for ALL students.</a:t>
            </a:r>
            <a:endParaRPr sz="2400" b="0" i="0" u="none" strike="noStrike" cap="none" dirty="0">
              <a:solidFill>
                <a:schemeClr val="dk1"/>
              </a:solidFill>
              <a:latin typeface="Calibri"/>
              <a:ea typeface="Calibri"/>
              <a:cs typeface="Calibri"/>
              <a:sym typeface="Calibri"/>
            </a:endParaRPr>
          </a:p>
          <a:p>
            <a:pPr marL="285750" marR="0" lvl="0" indent="-285750" algn="l" rtl="0">
              <a:spcBef>
                <a:spcPts val="400"/>
              </a:spcBef>
              <a:spcAft>
                <a:spcPts val="0"/>
              </a:spcAft>
              <a:buClr>
                <a:srgbClr val="7F7F7F"/>
              </a:buClr>
              <a:buSzPts val="2000"/>
              <a:buFont typeface="Arial"/>
              <a:buChar char="•"/>
            </a:pPr>
            <a:r>
              <a:rPr lang="en-US" sz="2400" b="0" i="0" u="none" strike="noStrike" cap="none" dirty="0">
                <a:solidFill>
                  <a:schemeClr val="dk1"/>
                </a:solidFill>
                <a:latin typeface="Calibri"/>
                <a:ea typeface="Calibri"/>
                <a:cs typeface="Calibri"/>
                <a:sym typeface="Calibri"/>
              </a:rPr>
              <a:t>Instruction should lead to student success in meeting the goal of mastering the standards.</a:t>
            </a:r>
            <a:endParaRPr sz="2400" b="0" i="0" u="none" strike="noStrike" cap="none" dirty="0">
              <a:solidFill>
                <a:schemeClr val="dk1"/>
              </a:solidFill>
              <a:latin typeface="Calibri"/>
              <a:ea typeface="Calibri"/>
              <a:cs typeface="Calibri"/>
              <a:sym typeface="Calibri"/>
            </a:endParaRPr>
          </a:p>
          <a:p>
            <a:pPr marL="285750" marR="0" lvl="0" indent="-285750" algn="l" rtl="0">
              <a:spcBef>
                <a:spcPts val="400"/>
              </a:spcBef>
              <a:spcAft>
                <a:spcPts val="0"/>
              </a:spcAft>
              <a:buClr>
                <a:srgbClr val="7F7F7F"/>
              </a:buClr>
              <a:buSzPts val="2000"/>
              <a:buFont typeface="Arial"/>
              <a:buChar char="•"/>
            </a:pPr>
            <a:r>
              <a:rPr lang="en-US" sz="2400" b="0" i="0" u="none" strike="noStrike" cap="none" dirty="0">
                <a:solidFill>
                  <a:schemeClr val="dk1"/>
                </a:solidFill>
                <a:latin typeface="Calibri"/>
                <a:ea typeface="Calibri"/>
                <a:cs typeface="Calibri"/>
                <a:sym typeface="Calibri"/>
              </a:rPr>
              <a:t>Standards are NOT curriculum!</a:t>
            </a:r>
            <a:endParaRPr sz="2400" b="0" i="0" u="none" strike="noStrike" cap="none" dirty="0">
              <a:solidFill>
                <a:schemeClr val="dk1"/>
              </a:solidFill>
              <a:latin typeface="Calibri"/>
              <a:ea typeface="Calibri"/>
              <a:cs typeface="Calibri"/>
              <a:sym typeface="Calibri"/>
            </a:endParaRPr>
          </a:p>
          <a:p>
            <a:pPr marL="285750" marR="0" lvl="0" indent="-285750" algn="l" rtl="0">
              <a:spcBef>
                <a:spcPts val="400"/>
              </a:spcBef>
              <a:spcAft>
                <a:spcPts val="0"/>
              </a:spcAft>
              <a:buClr>
                <a:srgbClr val="7F7F7F"/>
              </a:buClr>
              <a:buSzPts val="2000"/>
              <a:buFont typeface="Arial"/>
              <a:buChar char="•"/>
            </a:pPr>
            <a:r>
              <a:rPr lang="en-US" sz="2400" b="0" i="0" u="none" strike="noStrike" cap="none" dirty="0">
                <a:solidFill>
                  <a:schemeClr val="dk1"/>
                </a:solidFill>
                <a:latin typeface="Calibri"/>
                <a:ea typeface="Calibri"/>
                <a:cs typeface="Calibri"/>
                <a:sym typeface="Calibri"/>
              </a:rPr>
              <a:t>For students to be successful, the standards must </a:t>
            </a: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be taught.</a:t>
            </a:r>
            <a:endParaRPr sz="2400" b="0" i="0" u="none" strike="noStrike" cap="none" dirty="0">
              <a:solidFill>
                <a:schemeClr val="dk1"/>
              </a:solidFill>
              <a:latin typeface="Calibri"/>
              <a:ea typeface="Calibri"/>
              <a:cs typeface="Calibri"/>
              <a:sym typeface="Calibri"/>
            </a:endParaRPr>
          </a:p>
          <a:p>
            <a:pPr marL="285750" marR="0" lvl="0" indent="-285750" algn="l" rtl="0">
              <a:spcBef>
                <a:spcPts val="400"/>
              </a:spcBef>
              <a:spcAft>
                <a:spcPts val="0"/>
              </a:spcAft>
              <a:buClr>
                <a:srgbClr val="7F7F7F"/>
              </a:buClr>
              <a:buSzPts val="2000"/>
              <a:buFont typeface="Arial"/>
              <a:buChar char="•"/>
            </a:pPr>
            <a:r>
              <a:rPr lang="en-US" sz="2400" b="0" i="0" u="none" strike="noStrike" cap="none" dirty="0">
                <a:solidFill>
                  <a:schemeClr val="dk1"/>
                </a:solidFill>
                <a:latin typeface="Calibri"/>
                <a:ea typeface="Calibri"/>
                <a:cs typeface="Calibri"/>
                <a:sym typeface="Calibri"/>
              </a:rPr>
              <a:t>Instructional tools should assist teachers in helping students meet the standards.</a:t>
            </a:r>
            <a:endParaRPr sz="2400" b="0" i="0" u="none" strike="noStrike" cap="none" dirty="0">
              <a:solidFill>
                <a:schemeClr val="dk1"/>
              </a:solidFill>
              <a:latin typeface="Calibri"/>
              <a:ea typeface="Calibri"/>
              <a:cs typeface="Calibri"/>
              <a:sym typeface="Calibri"/>
            </a:endParaRPr>
          </a:p>
        </p:txBody>
      </p:sp>
      <p:sp>
        <p:nvSpPr>
          <p:cNvPr id="155" name="Google Shape;155;p11"/>
          <p:cNvSpPr txBox="1">
            <a:spLocks noGrp="1"/>
          </p:cNvSpPr>
          <p:nvPr>
            <p:ph type="sldNum" idx="12"/>
          </p:nvPr>
        </p:nvSpPr>
        <p:spPr>
          <a:xfrm>
            <a:off x="9747813" y="6133077"/>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11</a:t>
            </a:fld>
            <a:endParaRPr/>
          </a:p>
        </p:txBody>
      </p:sp>
      <p:pic>
        <p:nvPicPr>
          <p:cNvPr id="156" name="Google Shape;156;p11"/>
          <p:cNvPicPr preferRelativeResize="0"/>
          <p:nvPr/>
        </p:nvPicPr>
        <p:blipFill rotWithShape="1">
          <a:blip r:embed="rId3">
            <a:alphaModFix/>
          </a:blip>
          <a:srcRect/>
          <a:stretch/>
        </p:blipFill>
        <p:spPr>
          <a:xfrm>
            <a:off x="777887" y="1836634"/>
            <a:ext cx="2380465" cy="31847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2"/>
          <p:cNvSpPr/>
          <p:nvPr/>
        </p:nvSpPr>
        <p:spPr>
          <a:xfrm>
            <a:off x="3715484" y="1864805"/>
            <a:ext cx="7383440" cy="368301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400"/>
              </a:spcBef>
              <a:spcAft>
                <a:spcPts val="0"/>
              </a:spcAft>
              <a:buClr>
                <a:srgbClr val="7F7F7F"/>
              </a:buClr>
              <a:buSzPts val="2000"/>
              <a:buFont typeface="Arial"/>
              <a:buChar char="•"/>
            </a:pPr>
            <a:r>
              <a:rPr lang="en-US" sz="2000" b="0" i="0" u="none" strike="noStrike" cap="none" dirty="0">
                <a:solidFill>
                  <a:schemeClr val="dk1"/>
                </a:solidFill>
                <a:latin typeface="Calibri"/>
                <a:ea typeface="Calibri"/>
                <a:cs typeface="Calibri"/>
                <a:sym typeface="Calibri"/>
              </a:rPr>
              <a:t>English Language Arts is not a discrete set of skills, but a rich discipline with meaningful, significant content, the knowledge of which helps all students actively and fully participate in our society. </a:t>
            </a:r>
            <a:endParaRPr dirty="0"/>
          </a:p>
          <a:p>
            <a:pPr marL="285750" marR="0" lvl="0" indent="-285750" algn="l" rtl="0">
              <a:spcBef>
                <a:spcPts val="400"/>
              </a:spcBef>
              <a:spcAft>
                <a:spcPts val="0"/>
              </a:spcAft>
              <a:buClr>
                <a:srgbClr val="7F7F7F"/>
              </a:buClr>
              <a:buSzPts val="2000"/>
              <a:buFont typeface="Arial"/>
              <a:buChar char="•"/>
            </a:pPr>
            <a:r>
              <a:rPr lang="en-US" sz="2000" b="0" i="0" u="none" strike="noStrike" cap="none" dirty="0">
                <a:solidFill>
                  <a:schemeClr val="dk1"/>
                </a:solidFill>
                <a:latin typeface="Calibri"/>
                <a:ea typeface="Calibri"/>
                <a:cs typeface="Calibri"/>
                <a:sym typeface="Calibri"/>
              </a:rPr>
              <a:t>The standards and benchmarks are clear and concise, so they are easily understood by every stakeholder. </a:t>
            </a:r>
            <a:endParaRPr dirty="0"/>
          </a:p>
          <a:p>
            <a:pPr marL="285750" marR="0" lvl="0" indent="-285750" algn="l" rtl="0">
              <a:spcBef>
                <a:spcPts val="400"/>
              </a:spcBef>
              <a:spcAft>
                <a:spcPts val="0"/>
              </a:spcAft>
              <a:buClr>
                <a:srgbClr val="7F7F7F"/>
              </a:buClr>
              <a:buSzPts val="2000"/>
              <a:buFont typeface="Arial"/>
              <a:buChar char="•"/>
            </a:pPr>
            <a:r>
              <a:rPr lang="en-US" sz="2000" b="0" i="0" u="none" strike="noStrike" cap="none" dirty="0">
                <a:solidFill>
                  <a:schemeClr val="dk1"/>
                </a:solidFill>
                <a:latin typeface="Calibri"/>
                <a:ea typeface="Calibri"/>
                <a:cs typeface="Calibri"/>
                <a:sym typeface="Calibri"/>
              </a:rPr>
              <a:t>The texts students read are meaningful and thought-provoking, preparing them to be informed, civic-minded members of their community. </a:t>
            </a:r>
            <a:endParaRPr dirty="0"/>
          </a:p>
          <a:p>
            <a:pPr marL="285750" marR="0" lvl="0" indent="-285750" algn="l" rtl="0">
              <a:spcBef>
                <a:spcPts val="400"/>
              </a:spcBef>
              <a:spcAft>
                <a:spcPts val="0"/>
              </a:spcAft>
              <a:buClr>
                <a:srgbClr val="7F7F7F"/>
              </a:buClr>
              <a:buSzPts val="2000"/>
              <a:buFont typeface="Arial"/>
              <a:buChar char="•"/>
            </a:pPr>
            <a:r>
              <a:rPr lang="en-US" sz="2000" b="0" i="0" u="none" strike="noStrike" cap="none" dirty="0">
                <a:solidFill>
                  <a:schemeClr val="dk1"/>
                </a:solidFill>
                <a:latin typeface="Calibri"/>
                <a:ea typeface="Calibri"/>
                <a:cs typeface="Calibri"/>
                <a:sym typeface="Calibri"/>
              </a:rPr>
              <a:t>Standards and benchmarks should not stand alone as a separate focus for instruction but should be combined purposefully.</a:t>
            </a:r>
            <a:endParaRPr sz="2000" b="0" i="0" u="none" strike="noStrike" cap="none" dirty="0">
              <a:solidFill>
                <a:schemeClr val="dk1"/>
              </a:solidFill>
              <a:latin typeface="Calibri"/>
              <a:ea typeface="Calibri"/>
              <a:cs typeface="Calibri"/>
              <a:sym typeface="Calibri"/>
            </a:endParaRPr>
          </a:p>
        </p:txBody>
      </p:sp>
      <p:sp>
        <p:nvSpPr>
          <p:cNvPr id="163" name="Google Shape;163;p12"/>
          <p:cNvSpPr txBox="1">
            <a:spLocks noGrp="1"/>
          </p:cNvSpPr>
          <p:nvPr>
            <p:ph type="sldNum" idx="12"/>
          </p:nvPr>
        </p:nvSpPr>
        <p:spPr>
          <a:xfrm>
            <a:off x="9202837" y="6167801"/>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12</a:t>
            </a:fld>
            <a:endParaRPr/>
          </a:p>
        </p:txBody>
      </p:sp>
      <p:sp>
        <p:nvSpPr>
          <p:cNvPr id="164" name="Google Shape;164;p12"/>
          <p:cNvSpPr txBox="1"/>
          <p:nvPr/>
        </p:nvSpPr>
        <p:spPr>
          <a:xfrm>
            <a:off x="520862" y="1002399"/>
            <a:ext cx="11042246" cy="7827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Florida’s B.E.S.T. Standards for ELA are built on the following premises, and these are important considerations for any English Language Arts standards: </a:t>
            </a:r>
            <a:endParaRPr sz="2400" b="0" i="0" u="none" strike="noStrike" cap="none" dirty="0">
              <a:solidFill>
                <a:schemeClr val="dk1"/>
              </a:solidFill>
              <a:latin typeface="Calibri"/>
              <a:ea typeface="Calibri"/>
              <a:cs typeface="Calibri"/>
              <a:sym typeface="Calibri"/>
            </a:endParaRPr>
          </a:p>
        </p:txBody>
      </p:sp>
      <p:pic>
        <p:nvPicPr>
          <p:cNvPr id="2" name="Google Shape;156;p11">
            <a:extLst>
              <a:ext uri="{FF2B5EF4-FFF2-40B4-BE49-F238E27FC236}">
                <a16:creationId xmlns:a16="http://schemas.microsoft.com/office/drawing/2014/main" id="{623F9835-3B98-E787-B76C-B3BAB8AF9762}"/>
              </a:ext>
            </a:extLst>
          </p:cNvPr>
          <p:cNvPicPr preferRelativeResize="0"/>
          <p:nvPr/>
        </p:nvPicPr>
        <p:blipFill rotWithShape="1">
          <a:blip r:embed="rId3">
            <a:alphaModFix/>
          </a:blip>
          <a:srcRect/>
          <a:stretch/>
        </p:blipFill>
        <p:spPr>
          <a:xfrm>
            <a:off x="609249" y="1956331"/>
            <a:ext cx="2684504" cy="35914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3"/>
          <p:cNvSpPr txBox="1"/>
          <p:nvPr/>
        </p:nvSpPr>
        <p:spPr>
          <a:xfrm>
            <a:off x="784670" y="2894078"/>
            <a:ext cx="4806387" cy="2597722"/>
          </a:xfrm>
          <a:prstGeom prst="rect">
            <a:avLst/>
          </a:prstGeom>
          <a:noFill/>
          <a:ln>
            <a:noFill/>
          </a:ln>
        </p:spPr>
        <p:txBody>
          <a:bodyPr spcFirstLastPara="1" wrap="square" lIns="91425" tIns="45700" rIns="91425" bIns="45700" anchor="t" anchorCtr="0">
            <a:noAutofit/>
          </a:bodyPr>
          <a:lstStyle/>
          <a:p>
            <a:pPr marL="457200" marR="0" lvl="0" indent="-419100" algn="l" rtl="0">
              <a:lnSpc>
                <a:spcPct val="100000"/>
              </a:lnSpc>
              <a:spcBef>
                <a:spcPts val="0"/>
              </a:spcBef>
              <a:spcAft>
                <a:spcPts val="0"/>
              </a:spcAft>
              <a:buClr>
                <a:srgbClr val="7F7F7F"/>
              </a:buClr>
              <a:buSzPts val="2400"/>
              <a:buFont typeface="Arial"/>
              <a:buChar char="•"/>
            </a:pPr>
            <a:r>
              <a:rPr lang="en-US" sz="2400" b="0" i="0" u="none" strike="noStrike" cap="none" dirty="0">
                <a:solidFill>
                  <a:srgbClr val="000000"/>
                </a:solidFill>
                <a:latin typeface="Calibri"/>
                <a:ea typeface="Calibri"/>
                <a:cs typeface="Calibri"/>
                <a:sym typeface="Calibri"/>
              </a:rPr>
              <a:t>Examine standards across </a:t>
            </a:r>
            <a:br>
              <a:rPr lang="en-US" sz="2400" b="0" i="0" u="none" strike="noStrike" cap="none" dirty="0">
                <a:solidFill>
                  <a:srgbClr val="000000"/>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grade levels.</a:t>
            </a:r>
            <a:endParaRPr sz="2400" b="0" i="0" u="none" strike="noStrike" cap="none" dirty="0">
              <a:solidFill>
                <a:srgbClr val="000000"/>
              </a:solidFill>
              <a:latin typeface="Calibri"/>
              <a:ea typeface="Calibri"/>
              <a:cs typeface="Calibri"/>
              <a:sym typeface="Calibri"/>
            </a:endParaRPr>
          </a:p>
          <a:p>
            <a:pPr marL="457200" marR="0" lvl="0" indent="-419100" algn="l" rtl="0">
              <a:lnSpc>
                <a:spcPct val="100000"/>
              </a:lnSpc>
              <a:spcBef>
                <a:spcPts val="0"/>
              </a:spcBef>
              <a:spcAft>
                <a:spcPts val="0"/>
              </a:spcAft>
              <a:buClr>
                <a:srgbClr val="7F7F7F"/>
              </a:buClr>
              <a:buSzPts val="2400"/>
              <a:buFont typeface="Arial"/>
              <a:buChar char="•"/>
            </a:pPr>
            <a:r>
              <a:rPr lang="en-US" sz="2400" b="0" i="0" u="none" strike="noStrike" cap="none" dirty="0">
                <a:solidFill>
                  <a:srgbClr val="000000"/>
                </a:solidFill>
                <a:latin typeface="Calibri"/>
                <a:ea typeface="Calibri"/>
                <a:cs typeface="Calibri"/>
                <a:sym typeface="Calibri"/>
              </a:rPr>
              <a:t>Ensure continuity and cohesion of instruction.</a:t>
            </a:r>
            <a:endParaRPr sz="2400" b="0" i="0" u="none" strike="noStrike" cap="none" dirty="0">
              <a:solidFill>
                <a:srgbClr val="000000"/>
              </a:solidFill>
              <a:latin typeface="Calibri"/>
              <a:ea typeface="Calibri"/>
              <a:cs typeface="Calibri"/>
              <a:sym typeface="Calibri"/>
            </a:endParaRPr>
          </a:p>
          <a:p>
            <a:pPr marL="457200" marR="0" lvl="0" indent="-419100" algn="l" rtl="0">
              <a:lnSpc>
                <a:spcPct val="100000"/>
              </a:lnSpc>
              <a:spcBef>
                <a:spcPts val="0"/>
              </a:spcBef>
              <a:spcAft>
                <a:spcPts val="0"/>
              </a:spcAft>
              <a:buClr>
                <a:srgbClr val="7F7F7F"/>
              </a:buClr>
              <a:buSzPts val="2400"/>
              <a:buFont typeface="Arial"/>
              <a:buChar char="•"/>
            </a:pPr>
            <a:r>
              <a:rPr lang="en-US" sz="2400" b="0" i="0" u="none" strike="noStrike" cap="none" dirty="0">
                <a:solidFill>
                  <a:srgbClr val="000000"/>
                </a:solidFill>
                <a:latin typeface="Calibri"/>
                <a:ea typeface="Calibri"/>
                <a:cs typeface="Calibri"/>
                <a:sym typeface="Calibri"/>
              </a:rPr>
              <a:t>Address learning gaps and changes in knowledge demands across grade levels.</a:t>
            </a:r>
            <a:endParaRPr sz="2400" b="0" i="0" u="none" strike="noStrike" cap="none" dirty="0">
              <a:solidFill>
                <a:srgbClr val="000000"/>
              </a:solidFill>
              <a:latin typeface="Calibri"/>
              <a:ea typeface="Calibri"/>
              <a:cs typeface="Calibri"/>
              <a:sym typeface="Calibri"/>
            </a:endParaRPr>
          </a:p>
        </p:txBody>
      </p:sp>
      <p:sp>
        <p:nvSpPr>
          <p:cNvPr id="172" name="Google Shape;172;p13"/>
          <p:cNvSpPr txBox="1"/>
          <p:nvPr/>
        </p:nvSpPr>
        <p:spPr>
          <a:xfrm>
            <a:off x="6054046" y="2392915"/>
            <a:ext cx="4114800" cy="400110"/>
          </a:xfrm>
          <a:prstGeom prst="rect">
            <a:avLst/>
          </a:prstGeom>
          <a:solidFill>
            <a:srgbClr val="9CB6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62A63"/>
              </a:buClr>
              <a:buSzPts val="2400"/>
              <a:buFont typeface="Arial"/>
              <a:buNone/>
            </a:pPr>
            <a:r>
              <a:rPr lang="en-US" sz="2000" b="1" i="0" u="none" strike="noStrike" cap="none">
                <a:solidFill>
                  <a:srgbClr val="FFFFFF"/>
                </a:solidFill>
                <a:latin typeface="Calibri"/>
                <a:ea typeface="Calibri"/>
                <a:cs typeface="Calibri"/>
                <a:sym typeface="Calibri"/>
              </a:rPr>
              <a:t>  </a:t>
            </a:r>
            <a:r>
              <a:rPr lang="en-US" sz="2400" b="1" i="0" u="none" strike="noStrike" cap="none">
                <a:solidFill>
                  <a:srgbClr val="FFFFFF"/>
                </a:solidFill>
                <a:latin typeface="Calibri"/>
                <a:ea typeface="Calibri"/>
                <a:cs typeface="Calibri"/>
                <a:sym typeface="Calibri"/>
              </a:rPr>
              <a:t>Horizontal Planning</a:t>
            </a:r>
            <a:endParaRPr sz="2000" b="1" i="0" u="none" strike="noStrike" cap="none">
              <a:solidFill>
                <a:srgbClr val="FFFFFF"/>
              </a:solidFill>
              <a:latin typeface="Calibri"/>
              <a:ea typeface="Calibri"/>
              <a:cs typeface="Calibri"/>
              <a:sym typeface="Calibri"/>
            </a:endParaRPr>
          </a:p>
        </p:txBody>
      </p:sp>
      <p:sp>
        <p:nvSpPr>
          <p:cNvPr id="173" name="Google Shape;173;p13"/>
          <p:cNvSpPr txBox="1"/>
          <p:nvPr/>
        </p:nvSpPr>
        <p:spPr>
          <a:xfrm>
            <a:off x="6054047" y="2894078"/>
            <a:ext cx="5638678" cy="2597722"/>
          </a:xfrm>
          <a:prstGeom prst="rect">
            <a:avLst/>
          </a:prstGeom>
          <a:noFill/>
          <a:ln>
            <a:noFill/>
          </a:ln>
        </p:spPr>
        <p:txBody>
          <a:bodyPr spcFirstLastPara="1" wrap="square" lIns="91425" tIns="45700" rIns="91425" bIns="45700" anchor="t" anchorCtr="0">
            <a:noAutofit/>
          </a:bodyPr>
          <a:lstStyle/>
          <a:p>
            <a:pPr marL="457200" marR="0" lvl="0" indent="-419100" algn="l" rtl="0">
              <a:lnSpc>
                <a:spcPct val="100000"/>
              </a:lnSpc>
              <a:spcBef>
                <a:spcPts val="0"/>
              </a:spcBef>
              <a:spcAft>
                <a:spcPts val="0"/>
              </a:spcAft>
              <a:buClr>
                <a:srgbClr val="7F7F7F"/>
              </a:buClr>
              <a:buSzPts val="2400"/>
              <a:buFont typeface="Arial"/>
              <a:buChar char="•"/>
            </a:pPr>
            <a:r>
              <a:rPr lang="en-US" sz="2400" b="0" i="0" u="none" strike="noStrike" cap="none" dirty="0">
                <a:solidFill>
                  <a:srgbClr val="000000"/>
                </a:solidFill>
                <a:latin typeface="Calibri"/>
                <a:ea typeface="Calibri"/>
                <a:cs typeface="Calibri"/>
                <a:sym typeface="Calibri"/>
              </a:rPr>
              <a:t>Examine standards within grade levels.</a:t>
            </a:r>
            <a:endParaRPr sz="2400" b="0" i="0" u="none" strike="noStrike" cap="none" dirty="0">
              <a:solidFill>
                <a:srgbClr val="000000"/>
              </a:solidFill>
              <a:latin typeface="Calibri"/>
              <a:ea typeface="Calibri"/>
              <a:cs typeface="Calibri"/>
              <a:sym typeface="Calibri"/>
            </a:endParaRPr>
          </a:p>
          <a:p>
            <a:pPr marL="457200" marR="0" lvl="0" indent="-419100" algn="l" rtl="0">
              <a:lnSpc>
                <a:spcPct val="100000"/>
              </a:lnSpc>
              <a:spcBef>
                <a:spcPts val="0"/>
              </a:spcBef>
              <a:spcAft>
                <a:spcPts val="0"/>
              </a:spcAft>
              <a:buClr>
                <a:srgbClr val="7F7F7F"/>
              </a:buClr>
              <a:buSzPts val="2400"/>
              <a:buFont typeface="Arial"/>
              <a:buChar char="•"/>
            </a:pPr>
            <a:r>
              <a:rPr lang="en-US" sz="2400" b="0" i="0" u="none" strike="noStrike" cap="none" dirty="0">
                <a:solidFill>
                  <a:srgbClr val="000000"/>
                </a:solidFill>
                <a:latin typeface="Calibri"/>
                <a:ea typeface="Calibri"/>
                <a:cs typeface="Calibri"/>
                <a:sym typeface="Calibri"/>
              </a:rPr>
              <a:t>Allow teachers to share and reflect on best practices for grade level benchmarks.</a:t>
            </a:r>
            <a:endParaRPr sz="2400" b="0" i="0" u="none" strike="noStrike" cap="none" dirty="0">
              <a:solidFill>
                <a:srgbClr val="000000"/>
              </a:solidFill>
              <a:latin typeface="Calibri"/>
              <a:ea typeface="Calibri"/>
              <a:cs typeface="Calibri"/>
              <a:sym typeface="Calibri"/>
            </a:endParaRPr>
          </a:p>
          <a:p>
            <a:pPr marL="457200" marR="0" lvl="0" indent="-419100" algn="l" rtl="0">
              <a:lnSpc>
                <a:spcPct val="100000"/>
              </a:lnSpc>
              <a:spcBef>
                <a:spcPts val="0"/>
              </a:spcBef>
              <a:spcAft>
                <a:spcPts val="0"/>
              </a:spcAft>
              <a:buClr>
                <a:srgbClr val="7F7F7F"/>
              </a:buClr>
              <a:buSzPts val="2400"/>
              <a:buFont typeface="Arial"/>
              <a:buChar char="•"/>
            </a:pPr>
            <a:r>
              <a:rPr lang="en-US" sz="2400" b="0" i="0" u="none" strike="noStrike" cap="none" dirty="0">
                <a:solidFill>
                  <a:srgbClr val="000000"/>
                </a:solidFill>
                <a:latin typeface="Calibri"/>
                <a:ea typeface="Calibri"/>
                <a:cs typeface="Calibri"/>
                <a:sym typeface="Calibri"/>
              </a:rPr>
              <a:t>Monitor the impact of instruction among grade levels.</a:t>
            </a:r>
            <a:endParaRPr sz="2400" b="0" i="0" u="none" strike="noStrike" cap="none" dirty="0">
              <a:solidFill>
                <a:srgbClr val="000000"/>
              </a:solidFill>
              <a:latin typeface="Calibri"/>
              <a:ea typeface="Calibri"/>
              <a:cs typeface="Calibri"/>
              <a:sym typeface="Calibri"/>
            </a:endParaRPr>
          </a:p>
        </p:txBody>
      </p:sp>
      <p:sp>
        <p:nvSpPr>
          <p:cNvPr id="174" name="Google Shape;174;p13"/>
          <p:cNvSpPr txBox="1"/>
          <p:nvPr/>
        </p:nvSpPr>
        <p:spPr>
          <a:xfrm>
            <a:off x="489294" y="1649953"/>
            <a:ext cx="86785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rgbClr val="000000"/>
                </a:solidFill>
                <a:latin typeface="Calibri"/>
                <a:ea typeface="Calibri"/>
                <a:cs typeface="Calibri"/>
                <a:sym typeface="Calibri"/>
              </a:rPr>
              <a:t>Planning for Engaging, Effective, Standards-Aligned Instruction</a:t>
            </a:r>
            <a:endParaRPr sz="2400" b="1" i="0" u="none" strike="noStrike" cap="none" dirty="0">
              <a:solidFill>
                <a:srgbClr val="000000"/>
              </a:solidFill>
              <a:latin typeface="Calibri"/>
              <a:ea typeface="Calibri"/>
              <a:cs typeface="Calibri"/>
              <a:sym typeface="Calibri"/>
            </a:endParaRPr>
          </a:p>
        </p:txBody>
      </p:sp>
      <p:sp>
        <p:nvSpPr>
          <p:cNvPr id="175" name="Google Shape;175;p13"/>
          <p:cNvSpPr txBox="1">
            <a:spLocks noGrp="1"/>
          </p:cNvSpPr>
          <p:nvPr>
            <p:ph type="sldNum" idx="12"/>
          </p:nvPr>
        </p:nvSpPr>
        <p:spPr>
          <a:xfrm>
            <a:off x="8792935" y="613307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13</a:t>
            </a:fld>
            <a:endParaRPr/>
          </a:p>
        </p:txBody>
      </p:sp>
      <p:sp>
        <p:nvSpPr>
          <p:cNvPr id="176" name="Google Shape;176;p13"/>
          <p:cNvSpPr txBox="1"/>
          <p:nvPr/>
        </p:nvSpPr>
        <p:spPr>
          <a:xfrm>
            <a:off x="6096000" y="6099199"/>
            <a:ext cx="43204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Adapted from the JRF! Literacy Leadership Team Training</a:t>
            </a:r>
            <a:endParaRPr sz="1400" b="0" i="0" u="none" strike="noStrike" cap="none" dirty="0">
              <a:solidFill>
                <a:srgbClr val="000000"/>
              </a:solidFill>
              <a:latin typeface="Calibri"/>
              <a:ea typeface="Calibri"/>
              <a:cs typeface="Calibri"/>
              <a:sym typeface="Calibri"/>
            </a:endParaRPr>
          </a:p>
        </p:txBody>
      </p:sp>
      <p:sp>
        <p:nvSpPr>
          <p:cNvPr id="177" name="Google Shape;177;p13"/>
          <p:cNvSpPr txBox="1"/>
          <p:nvPr/>
        </p:nvSpPr>
        <p:spPr>
          <a:xfrm>
            <a:off x="894894" y="2392915"/>
            <a:ext cx="4079559" cy="40011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62A63"/>
              </a:buClr>
              <a:buSzPts val="2400"/>
              <a:buFont typeface="Arial"/>
              <a:buNone/>
            </a:pPr>
            <a:r>
              <a:rPr lang="en-US" sz="2400" b="1" i="0" u="none" strike="noStrike" cap="none">
                <a:solidFill>
                  <a:srgbClr val="FFFFFF"/>
                </a:solidFill>
                <a:latin typeface="Calibri"/>
                <a:ea typeface="Calibri"/>
                <a:cs typeface="Calibri"/>
                <a:sym typeface="Calibri"/>
              </a:rPr>
              <a:t>  Vertical Planning</a:t>
            </a:r>
            <a:endParaRPr sz="2400" b="1" i="0" u="none" strike="noStrike" cap="none">
              <a:solidFill>
                <a:srgbClr val="FFFFFF"/>
              </a:solidFill>
              <a:latin typeface="Calibri"/>
              <a:ea typeface="Calibri"/>
              <a:cs typeface="Calibri"/>
              <a:sym typeface="Calibri"/>
            </a:endParaRPr>
          </a:p>
        </p:txBody>
      </p:sp>
      <p:sp>
        <p:nvSpPr>
          <p:cNvPr id="178" name="Google Shape;178;p13"/>
          <p:cNvSpPr txBox="1"/>
          <p:nvPr/>
        </p:nvSpPr>
        <p:spPr>
          <a:xfrm>
            <a:off x="894894" y="1022819"/>
            <a:ext cx="3569300"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179" name="Google Shape;179;p13"/>
          <p:cNvPicPr preferRelativeResize="0"/>
          <p:nvPr/>
        </p:nvPicPr>
        <p:blipFill rotWithShape="1">
          <a:blip r:embed="rId3">
            <a:alphaModFix/>
          </a:blip>
          <a:srcRect/>
          <a:stretch/>
        </p:blipFill>
        <p:spPr>
          <a:xfrm>
            <a:off x="379070" y="1069930"/>
            <a:ext cx="521389" cy="4712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type="sldNum" idx="12"/>
          </p:nvPr>
        </p:nvSpPr>
        <p:spPr>
          <a:xfrm>
            <a:off x="9064304" y="6190950"/>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14</a:t>
            </a:fld>
            <a:endParaRPr/>
          </a:p>
        </p:txBody>
      </p:sp>
      <p:sp>
        <p:nvSpPr>
          <p:cNvPr id="186" name="Google Shape;186;p14"/>
          <p:cNvSpPr txBox="1"/>
          <p:nvPr/>
        </p:nvSpPr>
        <p:spPr>
          <a:xfrm>
            <a:off x="1666712" y="809893"/>
            <a:ext cx="8858573" cy="676514"/>
          </a:xfrm>
          <a:prstGeom prst="rect">
            <a:avLst/>
          </a:prstGeom>
          <a:solidFill>
            <a:srgbClr val="00206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3300"/>
              <a:buFont typeface="Times New Roman"/>
              <a:buNone/>
            </a:pPr>
            <a:r>
              <a:rPr lang="en-US" sz="4100" b="1" i="0" u="none" strike="noStrike" cap="none" dirty="0">
                <a:solidFill>
                  <a:schemeClr val="lt1"/>
                </a:solidFill>
                <a:latin typeface="Calibri"/>
                <a:ea typeface="Calibri"/>
                <a:cs typeface="Calibri"/>
                <a:sym typeface="Calibri"/>
              </a:rPr>
              <a:t>Examine the Vertical Progression</a:t>
            </a:r>
            <a:endParaRPr sz="4100" b="0" i="0" u="none" strike="noStrike" cap="none" dirty="0">
              <a:solidFill>
                <a:schemeClr val="lt1"/>
              </a:solidFill>
              <a:latin typeface="Calibri"/>
              <a:ea typeface="Calibri"/>
              <a:cs typeface="Calibri"/>
              <a:sym typeface="Calibri"/>
            </a:endParaRPr>
          </a:p>
        </p:txBody>
      </p:sp>
      <p:sp>
        <p:nvSpPr>
          <p:cNvPr id="187" name="Google Shape;187;p14"/>
          <p:cNvSpPr txBox="1"/>
          <p:nvPr/>
        </p:nvSpPr>
        <p:spPr>
          <a:xfrm>
            <a:off x="658327" y="1486407"/>
            <a:ext cx="86868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chemeClr val="dk1"/>
                </a:solidFill>
                <a:latin typeface="Calibri"/>
                <a:ea typeface="Calibri"/>
                <a:cs typeface="Calibri"/>
                <a:sym typeface="Calibri"/>
              </a:rPr>
              <a:t>Planning for Engaging, Effective, Standards-Aligned Instruction</a:t>
            </a:r>
            <a:endParaRPr sz="2400" b="1" dirty="0"/>
          </a:p>
        </p:txBody>
      </p:sp>
      <p:pic>
        <p:nvPicPr>
          <p:cNvPr id="188" name="Google Shape;188;p14"/>
          <p:cNvPicPr preferRelativeResize="0"/>
          <p:nvPr/>
        </p:nvPicPr>
        <p:blipFill rotWithShape="1">
          <a:blip r:embed="rId3">
            <a:alphaModFix/>
          </a:blip>
          <a:srcRect/>
          <a:stretch/>
        </p:blipFill>
        <p:spPr>
          <a:xfrm>
            <a:off x="884694" y="1853829"/>
            <a:ext cx="10422611" cy="44313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5"/>
          <p:cNvSpPr txBox="1"/>
          <p:nvPr/>
        </p:nvSpPr>
        <p:spPr>
          <a:xfrm>
            <a:off x="1977562" y="877542"/>
            <a:ext cx="8236876" cy="664257"/>
          </a:xfrm>
          <a:prstGeom prst="rect">
            <a:avLst/>
          </a:prstGeom>
          <a:solidFill>
            <a:srgbClr val="00206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3300"/>
              <a:buFont typeface="Times New Roman"/>
              <a:buNone/>
            </a:pPr>
            <a:r>
              <a:rPr lang="en-US" sz="4100" b="1" i="0" u="none" strike="noStrike" cap="none" dirty="0">
                <a:solidFill>
                  <a:schemeClr val="lt1"/>
                </a:solidFill>
                <a:latin typeface="Calibri"/>
                <a:ea typeface="Calibri"/>
                <a:cs typeface="Calibri"/>
                <a:sym typeface="Calibri"/>
              </a:rPr>
              <a:t>Benchmark and Clarifications</a:t>
            </a:r>
            <a:endParaRPr sz="4100" b="0" i="0" u="none" strike="noStrike" cap="none" dirty="0">
              <a:solidFill>
                <a:schemeClr val="lt1"/>
              </a:solidFill>
              <a:latin typeface="Calibri"/>
              <a:ea typeface="Calibri"/>
              <a:cs typeface="Calibri"/>
              <a:sym typeface="Calibri"/>
            </a:endParaRPr>
          </a:p>
        </p:txBody>
      </p:sp>
      <p:sp>
        <p:nvSpPr>
          <p:cNvPr id="195" name="Google Shape;195;p15"/>
          <p:cNvSpPr txBox="1"/>
          <p:nvPr/>
        </p:nvSpPr>
        <p:spPr>
          <a:xfrm>
            <a:off x="509286" y="1647126"/>
            <a:ext cx="11458937" cy="4299213"/>
          </a:xfrm>
          <a:prstGeom prst="rect">
            <a:avLst/>
          </a:prstGeom>
          <a:noFill/>
          <a:ln>
            <a:noFill/>
          </a:ln>
        </p:spPr>
        <p:txBody>
          <a:bodyPr spcFirstLastPara="1" wrap="square" lIns="68575" tIns="34275" rIns="68575" bIns="34275" anchor="t" anchorCtr="0">
            <a:noAutofit/>
          </a:bodyPr>
          <a:lstStyle/>
          <a:p>
            <a:pPr marL="76200" marR="0" lvl="0" indent="0" algn="l" rtl="0">
              <a:lnSpc>
                <a:spcPct val="100000"/>
              </a:lnSpc>
              <a:spcBef>
                <a:spcPts val="600"/>
              </a:spcBef>
              <a:spcAft>
                <a:spcPts val="0"/>
              </a:spcAft>
              <a:buClr>
                <a:srgbClr val="000000"/>
              </a:buClr>
              <a:buSzPts val="2400"/>
              <a:buFont typeface="Arial"/>
              <a:buNone/>
            </a:pPr>
            <a:r>
              <a:rPr lang="en-US" sz="2200" b="1" i="0" u="none" strike="noStrike" cap="none" dirty="0">
                <a:solidFill>
                  <a:srgbClr val="000000"/>
                </a:solidFill>
                <a:latin typeface="Calibri"/>
                <a:ea typeface="Calibri"/>
                <a:cs typeface="Calibri"/>
                <a:sym typeface="Calibri"/>
              </a:rPr>
              <a:t>ELA.7.R.1.2</a:t>
            </a:r>
            <a:r>
              <a:rPr lang="en-US" sz="2200" b="0" i="0" u="none" strike="noStrike" cap="none" dirty="0">
                <a:solidFill>
                  <a:srgbClr val="000000"/>
                </a:solidFill>
                <a:latin typeface="Calibri"/>
                <a:ea typeface="Calibri"/>
                <a:cs typeface="Calibri"/>
                <a:sym typeface="Calibri"/>
              </a:rPr>
              <a:t>: Compare two or more themes and their development throughout a literary text.​</a:t>
            </a:r>
            <a:endParaRPr sz="2200" b="0" i="0" u="none" strike="noStrike" cap="none" dirty="0">
              <a:solidFill>
                <a:srgbClr val="000000"/>
              </a:solidFill>
              <a:latin typeface="Calibri"/>
              <a:ea typeface="Calibri"/>
              <a:cs typeface="Calibri"/>
              <a:sym typeface="Calibri"/>
            </a:endParaRPr>
          </a:p>
          <a:p>
            <a:pPr marL="76200" marR="0" lvl="0" indent="0" algn="l" rtl="0">
              <a:lnSpc>
                <a:spcPct val="100000"/>
              </a:lnSpc>
              <a:spcBef>
                <a:spcPts val="600"/>
              </a:spcBef>
              <a:spcAft>
                <a:spcPts val="0"/>
              </a:spcAft>
              <a:buClr>
                <a:srgbClr val="000000"/>
              </a:buClr>
              <a:buSzPts val="2400"/>
              <a:buFont typeface="Arial"/>
              <a:buNone/>
            </a:pPr>
            <a:r>
              <a:rPr lang="en-US" sz="2200" b="0" i="0" u="sng" strike="noStrike" cap="none" dirty="0">
                <a:solidFill>
                  <a:srgbClr val="000000"/>
                </a:solidFill>
                <a:latin typeface="Calibri"/>
                <a:ea typeface="Calibri"/>
                <a:cs typeface="Calibri"/>
                <a:sym typeface="Calibri"/>
              </a:rPr>
              <a:t>Benchmark Clarifications:</a:t>
            </a:r>
            <a:r>
              <a:rPr lang="en-US" sz="2200" b="0" i="0" u="none" strike="noStrike" cap="none" dirty="0">
                <a:solidFill>
                  <a:srgbClr val="000000"/>
                </a:solidFill>
                <a:latin typeface="Calibri"/>
                <a:ea typeface="Calibri"/>
                <a:cs typeface="Calibri"/>
                <a:sym typeface="Calibri"/>
              </a:rPr>
              <a:t>​</a:t>
            </a:r>
            <a:endParaRPr sz="2200" b="0" i="0" u="none" strike="noStrike" cap="none" dirty="0">
              <a:solidFill>
                <a:srgbClr val="000000"/>
              </a:solidFill>
              <a:latin typeface="Calibri"/>
              <a:ea typeface="Calibri"/>
              <a:cs typeface="Calibri"/>
              <a:sym typeface="Calibri"/>
            </a:endParaRPr>
          </a:p>
          <a:p>
            <a:pPr marL="76200" marR="0" lvl="0" indent="0" algn="l" rtl="0">
              <a:lnSpc>
                <a:spcPct val="100000"/>
              </a:lnSpc>
              <a:spcBef>
                <a:spcPts val="600"/>
              </a:spcBef>
              <a:spcAft>
                <a:spcPts val="0"/>
              </a:spcAft>
              <a:buClr>
                <a:srgbClr val="000000"/>
              </a:buClr>
              <a:buSzPts val="2400"/>
              <a:buFont typeface="Arial"/>
              <a:buNone/>
            </a:pPr>
            <a:r>
              <a:rPr lang="en-US" sz="2200" b="0" i="1" u="none" strike="noStrike" cap="none" dirty="0">
                <a:solidFill>
                  <a:srgbClr val="000000"/>
                </a:solidFill>
                <a:latin typeface="Calibri"/>
                <a:ea typeface="Calibri"/>
                <a:cs typeface="Calibri"/>
                <a:sym typeface="Calibri"/>
              </a:rPr>
              <a:t>Clarification 1: </a:t>
            </a:r>
            <a:r>
              <a:rPr lang="en-US" sz="2200" b="0" i="0" u="none" strike="noStrike" cap="none" dirty="0">
                <a:solidFill>
                  <a:srgbClr val="000000"/>
                </a:solidFill>
                <a:latin typeface="Calibri"/>
                <a:ea typeface="Calibri"/>
                <a:cs typeface="Calibri"/>
                <a:sym typeface="Calibri"/>
              </a:rPr>
              <a:t>For the purposes of this benchmark, theme is not a one- or two-word topic, but a complete thought that communicates the author’s message. ​</a:t>
            </a:r>
            <a:endParaRPr sz="2200" b="0" i="0" u="none" strike="noStrike" cap="none" dirty="0">
              <a:solidFill>
                <a:srgbClr val="000000"/>
              </a:solidFill>
              <a:latin typeface="Calibri"/>
              <a:ea typeface="Calibri"/>
              <a:cs typeface="Calibri"/>
              <a:sym typeface="Calibri"/>
            </a:endParaRPr>
          </a:p>
          <a:p>
            <a:pPr marL="76200" marR="0" lvl="0" indent="0" algn="l" rtl="0">
              <a:lnSpc>
                <a:spcPct val="100000"/>
              </a:lnSpc>
              <a:spcBef>
                <a:spcPts val="600"/>
              </a:spcBef>
              <a:spcAft>
                <a:spcPts val="0"/>
              </a:spcAft>
              <a:buClr>
                <a:srgbClr val="000000"/>
              </a:buClr>
              <a:buSzPts val="2400"/>
              <a:buFont typeface="Arial"/>
              <a:buNone/>
            </a:pPr>
            <a:r>
              <a:rPr lang="en-US" sz="2200" b="0" i="1" u="none" strike="noStrike" cap="none" dirty="0">
                <a:solidFill>
                  <a:srgbClr val="000000"/>
                </a:solidFill>
                <a:latin typeface="Calibri"/>
                <a:ea typeface="Calibri"/>
                <a:cs typeface="Calibri"/>
                <a:sym typeface="Calibri"/>
              </a:rPr>
              <a:t>Clarification 2:</a:t>
            </a:r>
            <a:r>
              <a:rPr lang="en-US" sz="2200" b="0" i="0" u="none" strike="noStrike" cap="none" dirty="0">
                <a:solidFill>
                  <a:srgbClr val="000000"/>
                </a:solidFill>
                <a:latin typeface="Calibri"/>
                <a:ea typeface="Calibri"/>
                <a:cs typeface="Calibri"/>
                <a:sym typeface="Calibri"/>
              </a:rPr>
              <a:t> Students should continue to work with the concept of universal themes, although mastery isn’t expected until 9th grade. A universal theme is an idea that applies to anyone, anywhere, regardless of cultural differences. Examples include but are not limited to an individual’s or a community’s confrontation with nature; an individual’s struggle toward understanding, awareness, and/or spiritual enlightenment; the tension between the ideal and the real; the conflict between human beings and advancements in technology/science; the impact of the past on the present; the inevitability of fate; the struggle for equality; and the loss of innocence.</a:t>
            </a:r>
            <a:endParaRPr sz="2200" b="0" i="0" u="none" strike="noStrike" cap="none" dirty="0">
              <a:solidFill>
                <a:srgbClr val="000000"/>
              </a:solidFill>
              <a:latin typeface="Calibri"/>
              <a:ea typeface="Calibri"/>
              <a:cs typeface="Calibri"/>
              <a:sym typeface="Calibri"/>
            </a:endParaRPr>
          </a:p>
        </p:txBody>
      </p:sp>
      <p:sp>
        <p:nvSpPr>
          <p:cNvPr id="196" name="Google Shape;196;p15"/>
          <p:cNvSpPr txBox="1">
            <a:spLocks noGrp="1"/>
          </p:cNvSpPr>
          <p:nvPr>
            <p:ph type="sldNum" idx="12"/>
          </p:nvPr>
        </p:nvSpPr>
        <p:spPr>
          <a:xfrm>
            <a:off x="8913468" y="6040480"/>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p:nvPr/>
        </p:nvSpPr>
        <p:spPr>
          <a:xfrm>
            <a:off x="1864962" y="717225"/>
            <a:ext cx="8462076" cy="676514"/>
          </a:xfrm>
          <a:prstGeom prst="rect">
            <a:avLst/>
          </a:prstGeom>
          <a:solidFill>
            <a:srgbClr val="00206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3300"/>
              <a:buFont typeface="Times New Roman"/>
              <a:buNone/>
            </a:pPr>
            <a:r>
              <a:rPr lang="en-US" sz="4100" b="1" i="0" u="none" strike="noStrike" cap="none">
                <a:solidFill>
                  <a:schemeClr val="lt1"/>
                </a:solidFill>
                <a:latin typeface="Calibri"/>
                <a:ea typeface="Calibri"/>
                <a:cs typeface="Calibri"/>
                <a:sym typeface="Calibri"/>
              </a:rPr>
              <a:t>Appendices</a:t>
            </a:r>
            <a:endParaRPr sz="4100" b="0" i="0" u="none" strike="noStrike" cap="none">
              <a:solidFill>
                <a:schemeClr val="lt1"/>
              </a:solidFill>
              <a:latin typeface="Calibri"/>
              <a:ea typeface="Calibri"/>
              <a:cs typeface="Calibri"/>
              <a:sym typeface="Calibri"/>
            </a:endParaRPr>
          </a:p>
        </p:txBody>
      </p:sp>
      <p:sp>
        <p:nvSpPr>
          <p:cNvPr id="203" name="Google Shape;203;p16"/>
          <p:cNvSpPr txBox="1">
            <a:spLocks noGrp="1"/>
          </p:cNvSpPr>
          <p:nvPr>
            <p:ph type="sldNum" idx="12"/>
          </p:nvPr>
        </p:nvSpPr>
        <p:spPr>
          <a:xfrm>
            <a:off x="9331125" y="607493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16</a:t>
            </a:fld>
            <a:endParaRPr/>
          </a:p>
        </p:txBody>
      </p:sp>
      <p:pic>
        <p:nvPicPr>
          <p:cNvPr id="204" name="Google Shape;204;p16"/>
          <p:cNvPicPr preferRelativeResize="0"/>
          <p:nvPr/>
        </p:nvPicPr>
        <p:blipFill rotWithShape="1">
          <a:blip r:embed="rId3">
            <a:alphaModFix/>
          </a:blip>
          <a:srcRect/>
          <a:stretch/>
        </p:blipFill>
        <p:spPr>
          <a:xfrm>
            <a:off x="150105" y="3193229"/>
            <a:ext cx="5065329" cy="1279123"/>
          </a:xfrm>
          <a:prstGeom prst="rect">
            <a:avLst/>
          </a:prstGeom>
          <a:noFill/>
          <a:ln>
            <a:noFill/>
          </a:ln>
        </p:spPr>
      </p:pic>
      <p:pic>
        <p:nvPicPr>
          <p:cNvPr id="205" name="Google Shape;205;p16"/>
          <p:cNvPicPr preferRelativeResize="0"/>
          <p:nvPr/>
        </p:nvPicPr>
        <p:blipFill rotWithShape="1">
          <a:blip r:embed="rId4">
            <a:alphaModFix/>
          </a:blip>
          <a:srcRect/>
          <a:stretch/>
        </p:blipFill>
        <p:spPr>
          <a:xfrm>
            <a:off x="150106" y="4472352"/>
            <a:ext cx="5875826" cy="1398258"/>
          </a:xfrm>
          <a:prstGeom prst="rect">
            <a:avLst/>
          </a:prstGeom>
          <a:noFill/>
          <a:ln>
            <a:noFill/>
          </a:ln>
        </p:spPr>
      </p:pic>
      <p:pic>
        <p:nvPicPr>
          <p:cNvPr id="206" name="Google Shape;206;p16"/>
          <p:cNvPicPr preferRelativeResize="0"/>
          <p:nvPr/>
        </p:nvPicPr>
        <p:blipFill rotWithShape="1">
          <a:blip r:embed="rId5">
            <a:alphaModFix/>
          </a:blip>
          <a:srcRect/>
          <a:stretch/>
        </p:blipFill>
        <p:spPr>
          <a:xfrm>
            <a:off x="5658065" y="1519350"/>
            <a:ext cx="6533935" cy="2700958"/>
          </a:xfrm>
          <a:prstGeom prst="rect">
            <a:avLst/>
          </a:prstGeom>
          <a:noFill/>
          <a:ln>
            <a:noFill/>
          </a:ln>
        </p:spPr>
      </p:pic>
      <p:pic>
        <p:nvPicPr>
          <p:cNvPr id="207" name="Google Shape;207;p16"/>
          <p:cNvPicPr preferRelativeResize="0"/>
          <p:nvPr/>
        </p:nvPicPr>
        <p:blipFill rotWithShape="1">
          <a:blip r:embed="rId6">
            <a:alphaModFix/>
          </a:blip>
          <a:srcRect/>
          <a:stretch/>
        </p:blipFill>
        <p:spPr>
          <a:xfrm>
            <a:off x="150105" y="1548037"/>
            <a:ext cx="2745617" cy="1645192"/>
          </a:xfrm>
          <a:prstGeom prst="rect">
            <a:avLst/>
          </a:prstGeom>
          <a:noFill/>
          <a:ln>
            <a:noFill/>
          </a:ln>
        </p:spPr>
      </p:pic>
      <p:pic>
        <p:nvPicPr>
          <p:cNvPr id="208" name="Google Shape;208;p16"/>
          <p:cNvPicPr preferRelativeResize="0"/>
          <p:nvPr/>
        </p:nvPicPr>
        <p:blipFill rotWithShape="1">
          <a:blip r:embed="rId7">
            <a:alphaModFix/>
          </a:blip>
          <a:srcRect/>
          <a:stretch/>
        </p:blipFill>
        <p:spPr>
          <a:xfrm>
            <a:off x="8079684" y="4277460"/>
            <a:ext cx="1690695" cy="14632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p:nvPr/>
        </p:nvSpPr>
        <p:spPr>
          <a:xfrm>
            <a:off x="1921789" y="803987"/>
            <a:ext cx="8348422" cy="693875"/>
          </a:xfrm>
          <a:prstGeom prst="rect">
            <a:avLst/>
          </a:prstGeom>
          <a:solidFill>
            <a:srgbClr val="002060"/>
          </a:solidFill>
          <a:ln>
            <a:noFill/>
          </a:ln>
        </p:spPr>
        <p:txBody>
          <a:bodyPr spcFirstLastPara="1" wrap="square" lIns="68575" tIns="34275" rIns="68575" bIns="34275" anchor="ctr" anchorCtr="0">
            <a:normAutofit/>
          </a:bodyPr>
          <a:lstStyle/>
          <a:p>
            <a:pPr marL="0" marR="0" lvl="0" indent="0" algn="ctr" rtl="0">
              <a:lnSpc>
                <a:spcPct val="100000"/>
              </a:lnSpc>
              <a:spcBef>
                <a:spcPts val="0"/>
              </a:spcBef>
              <a:spcAft>
                <a:spcPts val="0"/>
              </a:spcAft>
              <a:buClr>
                <a:schemeClr val="dk1"/>
              </a:buClr>
              <a:buSzPts val="3300"/>
              <a:buFont typeface="Times New Roman"/>
              <a:buNone/>
            </a:pPr>
            <a:r>
              <a:rPr lang="en-US" sz="4100" b="1" i="0" u="none" strike="noStrike" cap="none">
                <a:solidFill>
                  <a:schemeClr val="lt1"/>
                </a:solidFill>
                <a:latin typeface="Calibri"/>
                <a:ea typeface="Calibri"/>
                <a:cs typeface="Calibri"/>
                <a:sym typeface="Calibri"/>
              </a:rPr>
              <a:t>Glossary</a:t>
            </a:r>
            <a:endParaRPr sz="4100" b="0" i="0" u="none" strike="noStrike" cap="none">
              <a:solidFill>
                <a:schemeClr val="lt1"/>
              </a:solidFill>
              <a:latin typeface="Calibri"/>
              <a:ea typeface="Calibri"/>
              <a:cs typeface="Calibri"/>
              <a:sym typeface="Calibri"/>
            </a:endParaRPr>
          </a:p>
        </p:txBody>
      </p:sp>
      <p:sp>
        <p:nvSpPr>
          <p:cNvPr id="215" name="Google Shape;215;p17"/>
          <p:cNvSpPr txBox="1">
            <a:spLocks noGrp="1"/>
          </p:cNvSpPr>
          <p:nvPr>
            <p:ph type="sldNum" idx="12"/>
          </p:nvPr>
        </p:nvSpPr>
        <p:spPr>
          <a:xfrm>
            <a:off x="8915400" y="610576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17</a:t>
            </a:fld>
            <a:endParaRPr/>
          </a:p>
        </p:txBody>
      </p:sp>
      <p:pic>
        <p:nvPicPr>
          <p:cNvPr id="216" name="Google Shape;216;p17"/>
          <p:cNvPicPr preferRelativeResize="0"/>
          <p:nvPr/>
        </p:nvPicPr>
        <p:blipFill rotWithShape="1">
          <a:blip r:embed="rId3">
            <a:alphaModFix/>
          </a:blip>
          <a:srcRect/>
          <a:stretch/>
        </p:blipFill>
        <p:spPr>
          <a:xfrm>
            <a:off x="1921789" y="1483575"/>
            <a:ext cx="8348422" cy="4370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8"/>
          <p:cNvSpPr txBox="1">
            <a:spLocks noGrp="1"/>
          </p:cNvSpPr>
          <p:nvPr>
            <p:ph type="sldNum" idx="12"/>
          </p:nvPr>
        </p:nvSpPr>
        <p:spPr>
          <a:xfrm>
            <a:off x="9458447" y="615622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18</a:t>
            </a:fld>
            <a:endParaRPr/>
          </a:p>
        </p:txBody>
      </p:sp>
      <p:sp>
        <p:nvSpPr>
          <p:cNvPr id="223" name="Google Shape;223;p18"/>
          <p:cNvSpPr txBox="1"/>
          <p:nvPr/>
        </p:nvSpPr>
        <p:spPr>
          <a:xfrm>
            <a:off x="1238491" y="2186946"/>
            <a:ext cx="9714054" cy="2031295"/>
          </a:xfrm>
          <a:prstGeom prst="rect">
            <a:avLst/>
          </a:prstGeom>
          <a:noFill/>
          <a:ln>
            <a:noFill/>
          </a:ln>
        </p:spPr>
        <p:txBody>
          <a:bodyPr spcFirstLastPara="1" wrap="square" lIns="91425" tIns="91425" rIns="91425" bIns="91425" anchor="t" anchorCtr="0">
            <a:spAutoFit/>
          </a:bodyPr>
          <a:lstStyle/>
          <a:p>
            <a:pPr marL="457200" marR="0" lvl="0" indent="-457200" algn="l" rtl="0">
              <a:spcBef>
                <a:spcPts val="0"/>
              </a:spcBef>
              <a:spcAft>
                <a:spcPts val="0"/>
              </a:spcAft>
              <a:buClr>
                <a:srgbClr val="7F7F7F"/>
              </a:buClr>
              <a:buSzPts val="2400"/>
              <a:buFont typeface="Arial"/>
              <a:buChar char="•"/>
            </a:pPr>
            <a:r>
              <a:rPr lang="en-US" sz="2400" b="0" i="0" u="none" strike="noStrike" cap="none" dirty="0">
                <a:solidFill>
                  <a:schemeClr val="dk1"/>
                </a:solidFill>
                <a:latin typeface="Calibri"/>
                <a:ea typeface="Calibri"/>
                <a:cs typeface="Calibri"/>
                <a:sym typeface="Calibri"/>
              </a:rPr>
              <a:t>Analyze the design of standards, clarifications, and appendices.</a:t>
            </a:r>
            <a:endParaRPr dirty="0"/>
          </a:p>
          <a:p>
            <a:pPr marL="457200" marR="0" lvl="0" indent="-304800" algn="l" rtl="0">
              <a:spcBef>
                <a:spcPts val="0"/>
              </a:spcBef>
              <a:spcAft>
                <a:spcPts val="0"/>
              </a:spcAft>
              <a:buClr>
                <a:srgbClr val="7F7F7F"/>
              </a:buClr>
              <a:buSzPts val="2400"/>
              <a:buFont typeface="Arial"/>
              <a:buNone/>
            </a:pPr>
            <a:endParaRPr sz="2400" b="0" i="0" u="none" strike="noStrike" cap="none" dirty="0">
              <a:solidFill>
                <a:schemeClr val="dk1"/>
              </a:solidFill>
              <a:latin typeface="Calibri"/>
              <a:ea typeface="Calibri"/>
              <a:cs typeface="Calibri"/>
              <a:sym typeface="Calibri"/>
            </a:endParaRPr>
          </a:p>
          <a:p>
            <a:pPr marL="457200" marR="0" lvl="0" indent="-457200" algn="l" rtl="0">
              <a:spcBef>
                <a:spcPts val="0"/>
              </a:spcBef>
              <a:spcAft>
                <a:spcPts val="0"/>
              </a:spcAft>
              <a:buClr>
                <a:srgbClr val="7F7F7F"/>
              </a:buClr>
              <a:buSzPts val="2400"/>
              <a:buFont typeface="Arial"/>
              <a:buChar char="•"/>
            </a:pPr>
            <a:r>
              <a:rPr lang="en-US" sz="2400" b="0" i="0" u="none" strike="noStrike" cap="none" dirty="0">
                <a:solidFill>
                  <a:schemeClr val="dk1"/>
                </a:solidFill>
                <a:latin typeface="Calibri"/>
                <a:ea typeface="Calibri"/>
                <a:cs typeface="Calibri"/>
                <a:sym typeface="Calibri"/>
              </a:rPr>
              <a:t>Include instructional ideas for the classroom around building knowledge.</a:t>
            </a:r>
            <a:endParaRPr dirty="0"/>
          </a:p>
          <a:p>
            <a:pPr marL="457200" marR="0" lvl="0" indent="-304800" algn="l" rtl="0">
              <a:spcBef>
                <a:spcPts val="0"/>
              </a:spcBef>
              <a:spcAft>
                <a:spcPts val="0"/>
              </a:spcAft>
              <a:buClr>
                <a:srgbClr val="7F7F7F"/>
              </a:buClr>
              <a:buSzPts val="2400"/>
              <a:buFont typeface="Arial"/>
              <a:buNone/>
            </a:pPr>
            <a:endParaRPr sz="2400" b="0" i="0" u="none" strike="noStrike" cap="none" dirty="0">
              <a:solidFill>
                <a:schemeClr val="dk1"/>
              </a:solidFill>
              <a:latin typeface="Calibri"/>
              <a:ea typeface="Calibri"/>
              <a:cs typeface="Calibri"/>
              <a:sym typeface="Calibri"/>
            </a:endParaRPr>
          </a:p>
          <a:p>
            <a:pPr marL="457200" marR="0" lvl="0" indent="-457200" algn="l" rtl="0">
              <a:spcBef>
                <a:spcPts val="0"/>
              </a:spcBef>
              <a:spcAft>
                <a:spcPts val="0"/>
              </a:spcAft>
              <a:buClr>
                <a:srgbClr val="7F7F7F"/>
              </a:buClr>
              <a:buSzPts val="2400"/>
              <a:buFont typeface="Arial"/>
              <a:buChar char="•"/>
            </a:pPr>
            <a:r>
              <a:rPr lang="en-US" sz="2400" b="0" i="0" u="none" strike="noStrike" cap="none" dirty="0">
                <a:solidFill>
                  <a:schemeClr val="dk1"/>
                </a:solidFill>
                <a:latin typeface="Calibri"/>
                <a:ea typeface="Calibri"/>
                <a:cs typeface="Calibri"/>
                <a:sym typeface="Calibri"/>
              </a:rPr>
              <a:t>Focus on integrating standards to maximize student learning. </a:t>
            </a:r>
            <a:endParaRPr dirty="0"/>
          </a:p>
        </p:txBody>
      </p:sp>
      <p:sp>
        <p:nvSpPr>
          <p:cNvPr id="224" name="Google Shape;224;p18"/>
          <p:cNvSpPr txBox="1"/>
          <p:nvPr/>
        </p:nvSpPr>
        <p:spPr>
          <a:xfrm>
            <a:off x="1238491" y="1034958"/>
            <a:ext cx="9592419" cy="676514"/>
          </a:xfrm>
          <a:prstGeom prst="rect">
            <a:avLst/>
          </a:prstGeom>
          <a:solidFill>
            <a:srgbClr val="002060"/>
          </a:solidFill>
          <a:ln>
            <a:noFill/>
          </a:ln>
        </p:spPr>
        <p:txBody>
          <a:bodyPr spcFirstLastPara="1" wrap="square" lIns="68575" tIns="34275" rIns="68575" bIns="34275" anchor="ctr" anchorCtr="0">
            <a:normAutofit fontScale="92500" lnSpcReduction="10000"/>
          </a:bodyPr>
          <a:lstStyle/>
          <a:p>
            <a:pPr marL="0" marR="0" lvl="0" indent="0" algn="ctr" rtl="0">
              <a:lnSpc>
                <a:spcPct val="100000"/>
              </a:lnSpc>
              <a:spcBef>
                <a:spcPts val="0"/>
              </a:spcBef>
              <a:spcAft>
                <a:spcPts val="0"/>
              </a:spcAft>
              <a:buClr>
                <a:schemeClr val="dk1"/>
              </a:buClr>
              <a:buSzPct val="81081"/>
              <a:buFont typeface="Times New Roman"/>
              <a:buNone/>
            </a:pPr>
            <a:r>
              <a:rPr lang="en-US" sz="4400" b="1" i="0" u="none" strike="noStrike" cap="none">
                <a:solidFill>
                  <a:schemeClr val="lt1"/>
                </a:solidFill>
                <a:latin typeface="Calibri"/>
                <a:ea typeface="Calibri"/>
                <a:cs typeface="Calibri"/>
                <a:sym typeface="Calibri"/>
              </a:rPr>
              <a:t>Purposeful Professional Learning</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9"/>
          <p:cNvSpPr/>
          <p:nvPr/>
        </p:nvSpPr>
        <p:spPr>
          <a:xfrm>
            <a:off x="787034" y="1601162"/>
            <a:ext cx="10637054" cy="42062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Calibri"/>
                <a:ea typeface="Calibri"/>
                <a:cs typeface="Calibri"/>
                <a:sym typeface="Calibri"/>
              </a:rPr>
              <a:t>Sample of Stacking Benchmarks</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400"/>
              </a:spcBef>
              <a:spcAft>
                <a:spcPts val="0"/>
              </a:spcAft>
              <a:buClr>
                <a:srgbClr val="000000"/>
              </a:buClr>
              <a:buSzPts val="2000"/>
              <a:buFont typeface="Arial"/>
              <a:buNone/>
            </a:pPr>
            <a:r>
              <a:rPr lang="en-US" sz="2400" b="0" i="0" u="none" strike="noStrike" cap="none" dirty="0">
                <a:solidFill>
                  <a:srgbClr val="000000"/>
                </a:solidFill>
                <a:latin typeface="Calibri"/>
                <a:ea typeface="Calibri"/>
                <a:cs typeface="Calibri"/>
                <a:sym typeface="Calibri"/>
              </a:rPr>
              <a:t>As noted, it may be most helpful if benchmarks are not taught in isolation, but purposely combined or stacked to support student learning. A spotlight benchmark is considered to be the centerpiece or focus of a lesson. Supporting benchmarks can serve as review, introduce a new concept to be mastered later, or help students achieve the spotlight benchmark. </a:t>
            </a:r>
            <a:endParaRPr dirty="0"/>
          </a:p>
          <a:p>
            <a:pPr marL="0" marR="0" lvl="0" indent="0" algn="l" rtl="0">
              <a:lnSpc>
                <a:spcPct val="100000"/>
              </a:lnSpc>
              <a:spcBef>
                <a:spcPts val="0"/>
              </a:spcBef>
              <a:spcAft>
                <a:spcPts val="0"/>
              </a:spcAft>
              <a:buClr>
                <a:srgbClr val="000000"/>
              </a:buClr>
              <a:buSzPts val="2000"/>
              <a:buFont typeface="Arial"/>
              <a:buNone/>
            </a:pPr>
            <a:endParaRPr sz="15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dirty="0">
                <a:solidFill>
                  <a:srgbClr val="000000"/>
                </a:solidFill>
                <a:latin typeface="Calibri"/>
                <a:ea typeface="Calibri"/>
                <a:cs typeface="Calibri"/>
                <a:sym typeface="Calibri"/>
              </a:rPr>
              <a:t>Review the sample of stacked benchmarks on </a:t>
            </a:r>
            <a:r>
              <a:rPr lang="en-US" sz="2400" b="1" i="0" u="none" strike="noStrike" cap="none" dirty="0">
                <a:solidFill>
                  <a:srgbClr val="000000"/>
                </a:solidFill>
                <a:latin typeface="Calibri"/>
                <a:ea typeface="Calibri"/>
                <a:cs typeface="Calibri"/>
                <a:sym typeface="Calibri"/>
              </a:rPr>
              <a:t>Handout 1</a:t>
            </a:r>
            <a:r>
              <a:rPr lang="en-US" sz="2400" b="0" i="0" u="none" strike="noStrike" cap="none" dirty="0">
                <a:solidFill>
                  <a:srgbClr val="000000"/>
                </a:solidFill>
                <a:latin typeface="Calibri"/>
                <a:ea typeface="Calibri"/>
                <a:cs typeface="Calibri"/>
                <a:sym typeface="Calibri"/>
              </a:rPr>
              <a:t> and discuss the guiding questions with your shoulder partner. This example is from Florida. You may also wish to consider what stacked benchmarks may look like for standards in your state, district, or jurisdiction. </a:t>
            </a:r>
            <a:endParaRPr sz="2400" b="0" i="0" u="none" strike="noStrike" cap="none" dirty="0">
              <a:solidFill>
                <a:srgbClr val="000000"/>
              </a:solidFill>
              <a:latin typeface="Calibri"/>
              <a:ea typeface="Calibri"/>
              <a:cs typeface="Calibri"/>
              <a:sym typeface="Calibri"/>
            </a:endParaRPr>
          </a:p>
        </p:txBody>
      </p:sp>
      <p:sp>
        <p:nvSpPr>
          <p:cNvPr id="231" name="Google Shape;231;p19"/>
          <p:cNvSpPr txBox="1">
            <a:spLocks noGrp="1"/>
          </p:cNvSpPr>
          <p:nvPr>
            <p:ph type="sldNum" idx="12"/>
          </p:nvPr>
        </p:nvSpPr>
        <p:spPr>
          <a:xfrm>
            <a:off x="8915400" y="5994180"/>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19</a:t>
            </a:fld>
            <a:endParaRPr/>
          </a:p>
        </p:txBody>
      </p:sp>
      <p:sp>
        <p:nvSpPr>
          <p:cNvPr id="232" name="Google Shape;232;p19"/>
          <p:cNvSpPr txBox="1"/>
          <p:nvPr/>
        </p:nvSpPr>
        <p:spPr>
          <a:xfrm>
            <a:off x="1307275" y="1012587"/>
            <a:ext cx="3764951"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233" name="Google Shape;233;p19"/>
          <p:cNvPicPr preferRelativeResize="0"/>
          <p:nvPr/>
        </p:nvPicPr>
        <p:blipFill rotWithShape="1">
          <a:blip r:embed="rId3">
            <a:alphaModFix/>
          </a:blip>
          <a:srcRect/>
          <a:stretch/>
        </p:blipFill>
        <p:spPr>
          <a:xfrm>
            <a:off x="785886" y="1064512"/>
            <a:ext cx="521389" cy="4712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graphicFrame>
        <p:nvGraphicFramePr>
          <p:cNvPr id="59" name="Google Shape;59;p2"/>
          <p:cNvGraphicFramePr/>
          <p:nvPr>
            <p:extLst>
              <p:ext uri="{D42A27DB-BD31-4B8C-83A1-F6EECF244321}">
                <p14:modId xmlns:p14="http://schemas.microsoft.com/office/powerpoint/2010/main" val="3633045829"/>
              </p:ext>
            </p:extLst>
          </p:nvPr>
        </p:nvGraphicFramePr>
        <p:xfrm>
          <a:off x="655319" y="970166"/>
          <a:ext cx="10944500" cy="4964775"/>
        </p:xfrm>
        <a:graphic>
          <a:graphicData uri="http://schemas.openxmlformats.org/drawingml/2006/table">
            <a:tbl>
              <a:tblPr>
                <a:noFill/>
                <a:tableStyleId>{3A1C84B6-F0F8-4D3D-85DD-ACA37CEB9862}</a:tableStyleId>
              </a:tblPr>
              <a:tblGrid>
                <a:gridCol w="942650">
                  <a:extLst>
                    <a:ext uri="{9D8B030D-6E8A-4147-A177-3AD203B41FA5}">
                      <a16:colId xmlns:a16="http://schemas.microsoft.com/office/drawing/2014/main" val="20000"/>
                    </a:ext>
                  </a:extLst>
                </a:gridCol>
                <a:gridCol w="5447250">
                  <a:extLst>
                    <a:ext uri="{9D8B030D-6E8A-4147-A177-3AD203B41FA5}">
                      <a16:colId xmlns:a16="http://schemas.microsoft.com/office/drawing/2014/main" val="20001"/>
                    </a:ext>
                  </a:extLst>
                </a:gridCol>
                <a:gridCol w="1066250">
                  <a:extLst>
                    <a:ext uri="{9D8B030D-6E8A-4147-A177-3AD203B41FA5}">
                      <a16:colId xmlns:a16="http://schemas.microsoft.com/office/drawing/2014/main" val="20002"/>
                    </a:ext>
                  </a:extLst>
                </a:gridCol>
                <a:gridCol w="1744175">
                  <a:extLst>
                    <a:ext uri="{9D8B030D-6E8A-4147-A177-3AD203B41FA5}">
                      <a16:colId xmlns:a16="http://schemas.microsoft.com/office/drawing/2014/main" val="20003"/>
                    </a:ext>
                  </a:extLst>
                </a:gridCol>
                <a:gridCol w="1744175">
                  <a:extLst>
                    <a:ext uri="{9D8B030D-6E8A-4147-A177-3AD203B41FA5}">
                      <a16:colId xmlns:a16="http://schemas.microsoft.com/office/drawing/2014/main" val="20004"/>
                    </a:ext>
                  </a:extLst>
                </a:gridCol>
              </a:tblGrid>
              <a:tr h="316600">
                <a:tc>
                  <a:txBody>
                    <a:bodyPr/>
                    <a:lstStyle/>
                    <a:p>
                      <a:pPr marL="0" marR="0" lvl="0" indent="0" algn="ctr" rtl="0">
                        <a:lnSpc>
                          <a:spcPct val="100000"/>
                        </a:lnSpc>
                        <a:spcBef>
                          <a:spcPts val="0"/>
                        </a:spcBef>
                        <a:spcAft>
                          <a:spcPts val="0"/>
                        </a:spcAft>
                        <a:buClr>
                          <a:srgbClr val="000000"/>
                        </a:buClr>
                        <a:buSzPts val="1200"/>
                        <a:buFont typeface="Arial"/>
                        <a:buNone/>
                      </a:pPr>
                      <a:r>
                        <a:rPr lang="en-US" sz="1400" b="1" u="none" strike="noStrike" cap="none">
                          <a:solidFill>
                            <a:schemeClr val="lt1"/>
                          </a:solidFill>
                          <a:latin typeface="Calibri"/>
                          <a:ea typeface="Calibri"/>
                          <a:cs typeface="Calibri"/>
                          <a:sym typeface="Calibri"/>
                        </a:rPr>
                        <a:t>Module</a:t>
                      </a:r>
                      <a:endParaRPr sz="1400" b="1" u="none" strike="noStrike" cap="none">
                        <a:solidFill>
                          <a:schemeClr val="lt1"/>
                        </a:solidFill>
                        <a:latin typeface="Calibri"/>
                        <a:ea typeface="Calibri"/>
                        <a:cs typeface="Calibri"/>
                        <a:sym typeface="Calibri"/>
                      </a:endParaRPr>
                    </a:p>
                  </a:txBody>
                  <a:tcPr marL="53950" marR="53950" marT="26975" marB="26975" anchor="b">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Topic</a:t>
                      </a:r>
                      <a:endParaRPr sz="14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Session</a:t>
                      </a:r>
                      <a:endParaRPr sz="14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Minutes</a:t>
                      </a:r>
                      <a:endParaRPr sz="14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chemeClr val="lt1"/>
                          </a:solidFill>
                          <a:latin typeface="Calibri"/>
                          <a:ea typeface="Calibri"/>
                          <a:cs typeface="Calibri"/>
                          <a:sym typeface="Calibri"/>
                        </a:rPr>
                        <a:t>Session Date</a:t>
                      </a:r>
                      <a:endParaRPr sz="1500" b="1" u="none" strike="noStrike" cap="none">
                        <a:solidFill>
                          <a:schemeClr val="lt1"/>
                        </a:solidFill>
                        <a:latin typeface="Calibri"/>
                        <a:ea typeface="Calibri"/>
                        <a:cs typeface="Calibri"/>
                        <a:sym typeface="Calibri"/>
                      </a:endParaRPr>
                    </a:p>
                  </a:txBody>
                  <a:tcPr marL="53950" marR="53950" marT="26975" marB="26975" anchor="b">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61000">
                <a:tc row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1</a:t>
                      </a:r>
                      <a:endParaRPr sz="14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4">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Applying Principles and Practices that Foster a Positive Culture</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Intro</a:t>
                      </a: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alibri"/>
                          <a:ea typeface="Calibri"/>
                          <a:cs typeface="Calibri"/>
                          <a:sym typeface="Calibri"/>
                        </a:rPr>
                        <a:t>60 </a:t>
                      </a: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1"/>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2</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3"/>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3</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61000">
                <a:tc rowSpan="3">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2</a:t>
                      </a:r>
                      <a:endParaRPr sz="14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rowSpan="3">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Applying Effective Pedagogy and Andragogy</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4</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5"/>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5</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6</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165</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extLst>
                  <a:ext uri="{0D108BD9-81ED-4DB2-BD59-A6C34878D82A}">
                    <a16:rowId xmlns:a16="http://schemas.microsoft.com/office/drawing/2014/main" val="10007"/>
                  </a:ext>
                </a:extLst>
              </a:tr>
              <a:tr h="261000">
                <a:tc rowSpan="3">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3</a:t>
                      </a:r>
                      <a:endParaRPr sz="14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3">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Collecting Data to Inform Professional Learning</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7</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8</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140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09"/>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9</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170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61000">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4</a:t>
                      </a:r>
                      <a:endParaRPr sz="16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rowSpan="4">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dirty="0">
                          <a:solidFill>
                            <a:srgbClr val="000000"/>
                          </a:solidFill>
                          <a:latin typeface="Calibri"/>
                          <a:ea typeface="Calibri"/>
                          <a:cs typeface="Calibri"/>
                          <a:sym typeface="Calibri"/>
                        </a:rPr>
                        <a:t>Planning, Implementing, and Analyzing Literacy Instruction</a:t>
                      </a:r>
                      <a:endParaRPr sz="1400" b="1" i="0" u="none" strike="noStrike" cap="none" dirty="0">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175</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38AECC"/>
                    </a:solidFill>
                  </a:tcPr>
                </a:tc>
                <a:extLst>
                  <a:ext uri="{0D108BD9-81ED-4DB2-BD59-A6C34878D82A}">
                    <a16:rowId xmlns:a16="http://schemas.microsoft.com/office/drawing/2014/main" val="10011"/>
                  </a:ext>
                </a:extLst>
              </a:tr>
              <a:tr h="261000">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11</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135</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165</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13"/>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13</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130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3F3F3F"/>
                      </a:solidFill>
                      <a:prstDash val="solid"/>
                      <a:round/>
                      <a:headEnd type="none" w="sm" len="sm"/>
                      <a:tailEnd type="none" w="sm" len="sm"/>
                    </a:lnB>
                  </a:tcPr>
                </a:tc>
                <a:extLst>
                  <a:ext uri="{0D108BD9-81ED-4DB2-BD59-A6C34878D82A}">
                    <a16:rowId xmlns:a16="http://schemas.microsoft.com/office/drawing/2014/main" val="10014"/>
                  </a:ext>
                </a:extLst>
              </a:tr>
              <a:tr h="245125">
                <a:tc rowSpan="2">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5</a:t>
                      </a:r>
                      <a:endParaRPr sz="16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rowSpan="2">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Growing Professionally</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14</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rgbClr val="3F3F3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BBE3"/>
                    </a:solidFill>
                  </a:tcPr>
                </a:tc>
                <a:extLst>
                  <a:ext uri="{0D108BD9-81ED-4DB2-BD59-A6C34878D82A}">
                    <a16:rowId xmlns:a16="http://schemas.microsoft.com/office/drawing/2014/main" val="10015"/>
                  </a:ext>
                </a:extLst>
              </a:tr>
              <a:tr h="2451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15</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377525">
                <a:tc>
                  <a:txBody>
                    <a:bodyPr/>
                    <a:lstStyle/>
                    <a:p>
                      <a:pPr marL="0" marR="0" lvl="0" indent="0" algn="ctr" rtl="0">
                        <a:lnSpc>
                          <a:spcPct val="100000"/>
                        </a:lnSpc>
                        <a:spcBef>
                          <a:spcPts val="0"/>
                        </a:spcBef>
                        <a:spcAft>
                          <a:spcPts val="0"/>
                        </a:spcAft>
                        <a:buClr>
                          <a:srgbClr val="000000"/>
                        </a:buClr>
                        <a:buSzPts val="2400"/>
                        <a:buFont typeface="Arial"/>
                        <a:buNone/>
                      </a:pPr>
                      <a:r>
                        <a:rPr lang="en-US" sz="1400" b="1" i="0" u="none" strike="noStrike" cap="none">
                          <a:solidFill>
                            <a:srgbClr val="000000"/>
                          </a:solidFill>
                          <a:latin typeface="Calibri"/>
                          <a:ea typeface="Calibri"/>
                          <a:cs typeface="Calibri"/>
                          <a:sym typeface="Calibri"/>
                        </a:rPr>
                        <a:t>6</a:t>
                      </a:r>
                      <a:endParaRPr sz="1400" b="1" i="0" u="none" strike="noStrike" cap="none">
                        <a:solidFill>
                          <a:srgbClr val="000000"/>
                        </a:solidFill>
                        <a:latin typeface="Calibri"/>
                        <a:ea typeface="Calibri"/>
                        <a:cs typeface="Calibri"/>
                        <a:sym typeface="Calibri"/>
                      </a:endParaRPr>
                    </a:p>
                  </a:txBody>
                  <a:tcPr marL="59925" marR="59925" marT="0" marB="0" anchor="ctr" anchorCtr="1">
                    <a:lnL w="12700" cap="flat" cmpd="sng">
                      <a:solidFill>
                        <a:srgbClr val="3F3F3F"/>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400" b="1" i="0" u="none" strike="noStrike" cap="none">
                          <a:solidFill>
                            <a:srgbClr val="000000"/>
                          </a:solidFill>
                          <a:latin typeface="Calibri"/>
                          <a:ea typeface="Calibri"/>
                          <a:cs typeface="Calibri"/>
                          <a:sym typeface="Calibri"/>
                        </a:rPr>
                        <a:t>Planning and Implementing Coaching</a:t>
                      </a:r>
                      <a:endParaRPr sz="1400" b="1" i="0" u="none" strike="noStrike" cap="none">
                        <a:solidFill>
                          <a:srgbClr val="000000"/>
                        </a:solidFill>
                        <a:latin typeface="Calibri"/>
                        <a:ea typeface="Calibri"/>
                        <a:cs typeface="Calibri"/>
                        <a:sym typeface="Calibri"/>
                      </a:endParaRPr>
                    </a:p>
                  </a:txBody>
                  <a:tcPr marL="59925" marR="59925" marT="29975" marB="299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16</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400" u="none" strike="noStrike" cap="none">
                          <a:latin typeface="Calibri"/>
                          <a:ea typeface="Calibri"/>
                          <a:cs typeface="Calibri"/>
                          <a:sym typeface="Calibri"/>
                        </a:rPr>
                        <a:t>120</a:t>
                      </a:r>
                      <a:endParaRPr sz="1400" u="none" strike="noStrike" cap="none">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dirty="0">
                        <a:latin typeface="Calibri"/>
                        <a:ea typeface="Calibri"/>
                        <a:cs typeface="Calibri"/>
                        <a:sym typeface="Calibri"/>
                      </a:endParaRPr>
                    </a:p>
                  </a:txBody>
                  <a:tcPr marL="53950" marR="53950" marT="26975" marB="26975">
                    <a:lnL w="9525" cap="flat" cmpd="sng">
                      <a:solidFill>
                        <a:srgbClr val="000000">
                          <a:alpha val="0"/>
                        </a:srgbClr>
                      </a:solidFill>
                      <a:prstDash val="solid"/>
                      <a:round/>
                      <a:headEnd type="none" w="sm" len="sm"/>
                      <a:tailEnd type="none" w="sm" len="sm"/>
                    </a:lnL>
                    <a:lnR w="12700" cap="flat" cmpd="sng">
                      <a:solidFill>
                        <a:srgbClr val="3F3F3F"/>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rgbClr val="3F3F3F"/>
                      </a:solidFill>
                      <a:prstDash val="solid"/>
                      <a:round/>
                      <a:headEnd type="none" w="sm" len="sm"/>
                      <a:tailEnd type="none" w="sm" len="sm"/>
                    </a:lnB>
                    <a:solidFill>
                      <a:srgbClr val="DBBBE3"/>
                    </a:solidFill>
                  </a:tcPr>
                </a:tc>
                <a:extLst>
                  <a:ext uri="{0D108BD9-81ED-4DB2-BD59-A6C34878D82A}">
                    <a16:rowId xmlns:a16="http://schemas.microsoft.com/office/drawing/2014/main" val="10017"/>
                  </a:ext>
                </a:extLst>
              </a:tr>
            </a:tbl>
          </a:graphicData>
        </a:graphic>
      </p:graphicFrame>
      <p:sp>
        <p:nvSpPr>
          <p:cNvPr id="60" name="Google Shape;60;p2"/>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2</a:t>
            </a:fld>
            <a:endParaRPr/>
          </a:p>
        </p:txBody>
      </p:sp>
    </p:spTree>
    <p:extLst>
      <p:ext uri="{BB962C8B-B14F-4D97-AF65-F5344CB8AC3E}">
        <p14:creationId xmlns:p14="http://schemas.microsoft.com/office/powerpoint/2010/main" val="1669598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0"/>
          <p:cNvSpPr txBox="1">
            <a:spLocks noGrp="1"/>
          </p:cNvSpPr>
          <p:nvPr>
            <p:ph type="sldNum" idx="12"/>
          </p:nvPr>
        </p:nvSpPr>
        <p:spPr>
          <a:xfrm>
            <a:off x="8915400" y="596881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20</a:t>
            </a:fld>
            <a:endParaRPr/>
          </a:p>
        </p:txBody>
      </p:sp>
      <p:sp>
        <p:nvSpPr>
          <p:cNvPr id="240" name="Google Shape;240;p20"/>
          <p:cNvSpPr txBox="1"/>
          <p:nvPr/>
        </p:nvSpPr>
        <p:spPr>
          <a:xfrm>
            <a:off x="833860" y="2003223"/>
            <a:ext cx="10524280" cy="3432704"/>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100"/>
              <a:buFont typeface="Arial"/>
              <a:buNone/>
            </a:pPr>
            <a:r>
              <a:rPr lang="en-US" sz="2400" b="0" i="0" u="none" strike="noStrike" cap="none" dirty="0">
                <a:solidFill>
                  <a:schemeClr val="dk1"/>
                </a:solidFill>
                <a:latin typeface="Calibri"/>
                <a:ea typeface="Calibri"/>
                <a:cs typeface="Calibri"/>
                <a:sym typeface="Calibri"/>
              </a:rPr>
              <a:t>Develop structures to regularly review the use of curriculum materials to monitor the following:</a:t>
            </a:r>
            <a:endParaRPr sz="2400" dirty="0"/>
          </a:p>
          <a:p>
            <a:pPr marL="800100" marR="0" lvl="0" indent="-342900" algn="l" rtl="0">
              <a:lnSpc>
                <a:spcPct val="150000"/>
              </a:lnSpc>
              <a:spcBef>
                <a:spcPts val="400"/>
              </a:spcBef>
              <a:spcAft>
                <a:spcPts val="0"/>
              </a:spcAft>
              <a:buClr>
                <a:srgbClr val="7F7F7F"/>
              </a:buClr>
              <a:buSzPts val="2400"/>
              <a:buFont typeface="Arial"/>
              <a:buChar char="•"/>
            </a:pPr>
            <a:r>
              <a:rPr lang="en-US" sz="2400" b="0" i="0" u="none" strike="noStrike" cap="none" dirty="0">
                <a:solidFill>
                  <a:schemeClr val="dk1"/>
                </a:solidFill>
                <a:latin typeface="Calibri"/>
                <a:ea typeface="Calibri"/>
                <a:cs typeface="Calibri"/>
                <a:sym typeface="Calibri"/>
              </a:rPr>
              <a:t>Ensure materials are taught with fidelity.</a:t>
            </a:r>
            <a:endParaRPr sz="2400" b="0" i="0" u="none" strike="noStrike" cap="none" dirty="0">
              <a:solidFill>
                <a:schemeClr val="dk1"/>
              </a:solidFill>
              <a:latin typeface="Calibri"/>
              <a:ea typeface="Calibri"/>
              <a:cs typeface="Calibri"/>
              <a:sym typeface="Calibri"/>
            </a:endParaRPr>
          </a:p>
          <a:p>
            <a:pPr marL="800100" marR="0" lvl="0" indent="-342900" algn="l" rtl="0">
              <a:lnSpc>
                <a:spcPct val="150000"/>
              </a:lnSpc>
              <a:spcBef>
                <a:spcPts val="400"/>
              </a:spcBef>
              <a:spcAft>
                <a:spcPts val="0"/>
              </a:spcAft>
              <a:buClr>
                <a:srgbClr val="7F7F7F"/>
              </a:buClr>
              <a:buSzPts val="2400"/>
              <a:buFont typeface="Arial"/>
              <a:buChar char="•"/>
            </a:pPr>
            <a:r>
              <a:rPr lang="en-US" sz="2400" b="0" i="0" u="none" strike="noStrike" cap="none" dirty="0">
                <a:solidFill>
                  <a:schemeClr val="dk1"/>
                </a:solidFill>
                <a:latin typeface="Calibri"/>
                <a:ea typeface="Calibri"/>
                <a:cs typeface="Calibri"/>
                <a:sym typeface="Calibri"/>
              </a:rPr>
              <a:t>Address potential gaps in materials.</a:t>
            </a:r>
            <a:endParaRPr sz="2400" b="0" i="0" u="none" strike="noStrike" cap="none" dirty="0">
              <a:solidFill>
                <a:schemeClr val="dk1"/>
              </a:solidFill>
              <a:latin typeface="Calibri"/>
              <a:ea typeface="Calibri"/>
              <a:cs typeface="Calibri"/>
              <a:sym typeface="Calibri"/>
            </a:endParaRPr>
          </a:p>
          <a:p>
            <a:pPr marL="800100" marR="0" lvl="0" indent="-342900" algn="l" rtl="0">
              <a:lnSpc>
                <a:spcPct val="150000"/>
              </a:lnSpc>
              <a:spcBef>
                <a:spcPts val="400"/>
              </a:spcBef>
              <a:spcAft>
                <a:spcPts val="0"/>
              </a:spcAft>
              <a:buClr>
                <a:srgbClr val="7F7F7F"/>
              </a:buClr>
              <a:buSzPts val="2400"/>
              <a:buFont typeface="Arial"/>
              <a:buChar char="•"/>
            </a:pPr>
            <a:r>
              <a:rPr lang="en-US" sz="2400" b="0" i="0" u="none" strike="noStrike" cap="none" dirty="0">
                <a:solidFill>
                  <a:schemeClr val="dk1"/>
                </a:solidFill>
                <a:latin typeface="Calibri"/>
                <a:ea typeface="Calibri"/>
                <a:cs typeface="Calibri"/>
                <a:sym typeface="Calibri"/>
              </a:rPr>
              <a:t>Reach consensus on evidence-based supplemental resources.</a:t>
            </a:r>
            <a:endParaRPr sz="2400" b="0" i="0" u="none" strike="noStrike" cap="none" dirty="0">
              <a:solidFill>
                <a:schemeClr val="dk1"/>
              </a:solidFill>
              <a:latin typeface="Calibri"/>
              <a:ea typeface="Calibri"/>
              <a:cs typeface="Calibri"/>
              <a:sym typeface="Calibri"/>
            </a:endParaRPr>
          </a:p>
          <a:p>
            <a:pPr marL="800100" marR="0" lvl="0" indent="-342900" algn="l" rtl="0">
              <a:lnSpc>
                <a:spcPct val="150000"/>
              </a:lnSpc>
              <a:spcBef>
                <a:spcPts val="400"/>
              </a:spcBef>
              <a:spcAft>
                <a:spcPts val="400"/>
              </a:spcAft>
              <a:buClr>
                <a:srgbClr val="7F7F7F"/>
              </a:buClr>
              <a:buSzPts val="2400"/>
              <a:buFont typeface="Arial"/>
              <a:buChar char="•"/>
            </a:pPr>
            <a:r>
              <a:rPr lang="en-US" sz="2400" b="0" i="0" u="none" strike="noStrike" cap="none" dirty="0">
                <a:solidFill>
                  <a:schemeClr val="dk1"/>
                </a:solidFill>
                <a:latin typeface="Calibri"/>
                <a:ea typeface="Calibri"/>
                <a:cs typeface="Calibri"/>
                <a:sym typeface="Calibri"/>
              </a:rPr>
              <a:t>Evaluate the impact of materials on student learning and assessment results.</a:t>
            </a:r>
            <a:endParaRPr dirty="0"/>
          </a:p>
        </p:txBody>
      </p:sp>
      <p:sp>
        <p:nvSpPr>
          <p:cNvPr id="241" name="Google Shape;241;p20"/>
          <p:cNvSpPr txBox="1"/>
          <p:nvPr/>
        </p:nvSpPr>
        <p:spPr>
          <a:xfrm>
            <a:off x="967181" y="1146793"/>
            <a:ext cx="10257639" cy="676514"/>
          </a:xfrm>
          <a:prstGeom prst="rect">
            <a:avLst/>
          </a:prstGeom>
          <a:solidFill>
            <a:srgbClr val="00206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3300"/>
              <a:buFont typeface="Times New Roman"/>
              <a:buNone/>
            </a:pPr>
            <a:r>
              <a:rPr lang="en-US" sz="4100" b="1" i="0" u="none" strike="noStrike" cap="none">
                <a:solidFill>
                  <a:schemeClr val="lt1"/>
                </a:solidFill>
                <a:latin typeface="Calibri"/>
                <a:ea typeface="Calibri"/>
                <a:cs typeface="Calibri"/>
                <a:sym typeface="Calibri"/>
              </a:rPr>
              <a:t>Systematic Review of Materials</a:t>
            </a:r>
            <a:endParaRPr sz="41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21"/>
          <p:cNvPicPr preferRelativeResize="0"/>
          <p:nvPr/>
        </p:nvPicPr>
        <p:blipFill rotWithShape="1">
          <a:blip r:embed="rId3">
            <a:alphaModFix/>
          </a:blip>
          <a:srcRect t="13387"/>
          <a:stretch/>
        </p:blipFill>
        <p:spPr>
          <a:xfrm>
            <a:off x="5103752" y="1227846"/>
            <a:ext cx="4077089" cy="1456791"/>
          </a:xfrm>
          <a:prstGeom prst="rect">
            <a:avLst/>
          </a:prstGeom>
          <a:noFill/>
          <a:ln>
            <a:noFill/>
          </a:ln>
        </p:spPr>
      </p:pic>
      <p:sp>
        <p:nvSpPr>
          <p:cNvPr id="248" name="Google Shape;248;p21"/>
          <p:cNvSpPr txBox="1"/>
          <p:nvPr/>
        </p:nvSpPr>
        <p:spPr>
          <a:xfrm>
            <a:off x="755347" y="2565247"/>
            <a:ext cx="10759319" cy="32316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400" b="1" i="0" u="none" strike="noStrike" cap="none" dirty="0">
                <a:solidFill>
                  <a:srgbClr val="000000"/>
                </a:solidFill>
                <a:latin typeface="Calibri"/>
                <a:ea typeface="Calibri"/>
                <a:cs typeface="Calibri"/>
                <a:sym typeface="Calibri"/>
              </a:rPr>
              <a:t>What </a:t>
            </a:r>
            <a:r>
              <a:rPr lang="en-US" sz="2400" b="1" dirty="0">
                <a:latin typeface="Calibri"/>
                <a:ea typeface="Calibri"/>
                <a:cs typeface="Calibri"/>
                <a:sym typeface="Calibri"/>
              </a:rPr>
              <a:t>i</a:t>
            </a:r>
            <a:r>
              <a:rPr lang="en-US" sz="2400" b="1" i="0" u="none" strike="noStrike" cap="none" dirty="0">
                <a:solidFill>
                  <a:srgbClr val="000000"/>
                </a:solidFill>
                <a:latin typeface="Calibri"/>
                <a:ea typeface="Calibri"/>
                <a:cs typeface="Calibri"/>
                <a:sym typeface="Calibri"/>
              </a:rPr>
              <a:t>s </a:t>
            </a:r>
            <a:r>
              <a:rPr lang="en-US" sz="2400" b="1" dirty="0">
                <a:latin typeface="Calibri"/>
                <a:ea typeface="Calibri"/>
                <a:cs typeface="Calibri"/>
                <a:sym typeface="Calibri"/>
              </a:rPr>
              <a:t>c</a:t>
            </a:r>
            <a:r>
              <a:rPr lang="en-US" sz="2400" b="1" i="0" u="none" strike="noStrike" cap="none" dirty="0">
                <a:solidFill>
                  <a:srgbClr val="000000"/>
                </a:solidFill>
                <a:latin typeface="Calibri"/>
                <a:ea typeface="Calibri"/>
                <a:cs typeface="Calibri"/>
                <a:sym typeface="Calibri"/>
              </a:rPr>
              <a:t>urriculum </a:t>
            </a:r>
            <a:r>
              <a:rPr lang="en-US" sz="2400" b="1" dirty="0">
                <a:latin typeface="Calibri"/>
                <a:ea typeface="Calibri"/>
                <a:cs typeface="Calibri"/>
                <a:sym typeface="Calibri"/>
              </a:rPr>
              <a:t>m</a:t>
            </a:r>
            <a:r>
              <a:rPr lang="en-US" sz="2400" b="1" i="0" u="none" strike="noStrike" cap="none" dirty="0">
                <a:solidFill>
                  <a:srgbClr val="000000"/>
                </a:solidFill>
                <a:latin typeface="Calibri"/>
                <a:ea typeface="Calibri"/>
                <a:cs typeface="Calibri"/>
                <a:sym typeface="Calibri"/>
              </a:rPr>
              <a:t>apping?</a:t>
            </a:r>
            <a:endParaRPr sz="15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000000"/>
                </a:solidFill>
                <a:latin typeface="Calibri"/>
                <a:ea typeface="Calibri"/>
                <a:cs typeface="Calibri"/>
                <a:sym typeface="Calibri"/>
              </a:rPr>
              <a:t>Review </a:t>
            </a:r>
            <a:r>
              <a:rPr lang="en-US" sz="2400" b="1" i="0" u="none" strike="noStrike" cap="none" dirty="0">
                <a:solidFill>
                  <a:srgbClr val="000000"/>
                </a:solidFill>
                <a:latin typeface="Calibri"/>
                <a:ea typeface="Calibri"/>
                <a:cs typeface="Calibri"/>
                <a:sym typeface="Calibri"/>
              </a:rPr>
              <a:t>Handout 2</a:t>
            </a:r>
            <a:r>
              <a:rPr lang="en-US" sz="2400" b="0" i="0" u="none" strike="noStrike" cap="none" dirty="0">
                <a:solidFill>
                  <a:srgbClr val="000000"/>
                </a:solidFill>
                <a:latin typeface="Calibri"/>
                <a:ea typeface="Calibri"/>
                <a:cs typeface="Calibri"/>
                <a:sym typeface="Calibri"/>
              </a:rPr>
              <a:t> on Curriculum Mapping with a partner to learn more about curriculum mapping and its four goals: vertical coherence, horizontal coherence, subject-area coherence, and interdisciplinary coherence. </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2400" b="1" i="0" u="none" strike="noStrike" cap="none" dirty="0">
                <a:solidFill>
                  <a:srgbClr val="000000"/>
                </a:solidFill>
                <a:latin typeface="Calibri"/>
                <a:ea typeface="Calibri"/>
                <a:cs typeface="Calibri"/>
                <a:sym typeface="Calibri"/>
              </a:rPr>
              <a:t>What roles should coaches play in this process?</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2400" b="0" i="0" u="none" strike="noStrike" cap="none" dirty="0">
                <a:solidFill>
                  <a:srgbClr val="000000"/>
                </a:solidFill>
                <a:latin typeface="Calibri"/>
                <a:ea typeface="Calibri"/>
                <a:cs typeface="Calibri"/>
                <a:sym typeface="Calibri"/>
              </a:rPr>
              <a:t>Review the Curriculum </a:t>
            </a:r>
            <a:r>
              <a:rPr lang="en-US" sz="2400" i="0" u="none" strike="noStrike" cap="none" dirty="0">
                <a:solidFill>
                  <a:srgbClr val="000000"/>
                </a:solidFill>
                <a:latin typeface="Calibri"/>
                <a:ea typeface="Calibri"/>
                <a:cs typeface="Calibri"/>
                <a:sym typeface="Calibri"/>
              </a:rPr>
              <a:t>Map</a:t>
            </a:r>
            <a:r>
              <a:rPr lang="en-US" sz="2400" b="0" i="0" u="none" strike="noStrike" cap="none" dirty="0">
                <a:solidFill>
                  <a:srgbClr val="000000"/>
                </a:solidFill>
                <a:latin typeface="Calibri"/>
                <a:ea typeface="Calibri"/>
                <a:cs typeface="Calibri"/>
                <a:sym typeface="Calibri"/>
              </a:rPr>
              <a:t> Template on </a:t>
            </a:r>
            <a:r>
              <a:rPr lang="en-US" sz="2400" b="1" i="0" u="none" strike="noStrike" cap="none" dirty="0">
                <a:solidFill>
                  <a:srgbClr val="000000"/>
                </a:solidFill>
                <a:latin typeface="Calibri"/>
                <a:ea typeface="Calibri"/>
                <a:cs typeface="Calibri"/>
                <a:sym typeface="Calibri"/>
              </a:rPr>
              <a:t>Handout 3</a:t>
            </a:r>
            <a:r>
              <a:rPr lang="en-US" sz="2400" b="0" i="0" u="none" strike="noStrike" cap="none" dirty="0">
                <a:solidFill>
                  <a:srgbClr val="000000"/>
                </a:solidFill>
                <a:latin typeface="Calibri"/>
                <a:ea typeface="Calibri"/>
                <a:cs typeface="Calibri"/>
                <a:sym typeface="Calibri"/>
              </a:rPr>
              <a:t> with your partner. </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2400" b="1" i="0" u="none" strike="noStrike" cap="none" dirty="0">
                <a:solidFill>
                  <a:srgbClr val="000000"/>
                </a:solidFill>
                <a:latin typeface="Calibri"/>
                <a:ea typeface="Calibri"/>
                <a:cs typeface="Calibri"/>
                <a:sym typeface="Calibri"/>
              </a:rPr>
              <a:t>How might a template like this one be helpful for the curriculum mapping process? </a:t>
            </a:r>
            <a:endParaRPr sz="2000" b="0" i="0" u="none" strike="noStrike" cap="none" dirty="0">
              <a:solidFill>
                <a:srgbClr val="000000"/>
              </a:solidFill>
              <a:latin typeface="Calibri"/>
              <a:ea typeface="Calibri"/>
              <a:cs typeface="Calibri"/>
              <a:sym typeface="Calibri"/>
            </a:endParaRPr>
          </a:p>
        </p:txBody>
      </p:sp>
      <p:sp>
        <p:nvSpPr>
          <p:cNvPr id="249" name="Google Shape;249;p21"/>
          <p:cNvSpPr txBox="1">
            <a:spLocks noGrp="1"/>
          </p:cNvSpPr>
          <p:nvPr>
            <p:ph type="sldNum" idx="12"/>
          </p:nvPr>
        </p:nvSpPr>
        <p:spPr>
          <a:xfrm>
            <a:off x="8915400" y="609726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21</a:t>
            </a:fld>
            <a:endParaRPr/>
          </a:p>
        </p:txBody>
      </p:sp>
      <p:sp>
        <p:nvSpPr>
          <p:cNvPr id="250" name="Google Shape;250;p21"/>
          <p:cNvSpPr txBox="1"/>
          <p:nvPr/>
        </p:nvSpPr>
        <p:spPr>
          <a:xfrm>
            <a:off x="1276736" y="1061139"/>
            <a:ext cx="3305627"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251" name="Google Shape;251;p21"/>
          <p:cNvPicPr preferRelativeResize="0"/>
          <p:nvPr/>
        </p:nvPicPr>
        <p:blipFill rotWithShape="1">
          <a:blip r:embed="rId4">
            <a:alphaModFix/>
          </a:blip>
          <a:srcRect/>
          <a:stretch/>
        </p:blipFill>
        <p:spPr>
          <a:xfrm>
            <a:off x="755347" y="1113064"/>
            <a:ext cx="521389" cy="4712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2"/>
          <p:cNvSpPr txBox="1"/>
          <p:nvPr/>
        </p:nvSpPr>
        <p:spPr>
          <a:xfrm>
            <a:off x="658824" y="1699453"/>
            <a:ext cx="6037097" cy="4338852"/>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chemeClr val="dk1"/>
              </a:buClr>
              <a:buSzPts val="1600"/>
              <a:buFont typeface="Arial"/>
              <a:buNone/>
            </a:pPr>
            <a:r>
              <a:rPr lang="en-US" sz="2400" b="1" i="0" u="none" strike="noStrike" cap="none" dirty="0">
                <a:solidFill>
                  <a:schemeClr val="dk1"/>
                </a:solidFill>
                <a:latin typeface="Calibri"/>
                <a:ea typeface="Calibri"/>
                <a:cs typeface="Calibri"/>
                <a:sym typeface="Calibri"/>
              </a:rPr>
              <a:t>Practice guides are:</a:t>
            </a:r>
            <a:endParaRPr sz="24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tx1">
                  <a:lumMod val="50000"/>
                  <a:lumOff val="50000"/>
                </a:schemeClr>
              </a:buClr>
              <a:buSzPts val="1600"/>
              <a:buFont typeface="Arial"/>
              <a:buChar char="•"/>
            </a:pPr>
            <a:r>
              <a:rPr lang="en-US" sz="2200" b="0" i="0" u="none" strike="noStrike" cap="none" dirty="0">
                <a:solidFill>
                  <a:schemeClr val="dk1"/>
                </a:solidFill>
                <a:latin typeface="Calibri"/>
                <a:ea typeface="Calibri"/>
                <a:cs typeface="Calibri"/>
                <a:sym typeface="Calibri"/>
              </a:rPr>
              <a:t>Geared toward helping educators and administrators address challenges in classrooms and schools.</a:t>
            </a:r>
            <a:endParaRPr sz="22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200"/>
              </a:spcBef>
              <a:spcAft>
                <a:spcPts val="0"/>
              </a:spcAft>
              <a:buClr>
                <a:schemeClr val="tx1">
                  <a:lumMod val="50000"/>
                  <a:lumOff val="50000"/>
                </a:schemeClr>
              </a:buClr>
              <a:buSzPts val="1600"/>
              <a:buFont typeface="Arial"/>
              <a:buChar char="•"/>
            </a:pPr>
            <a:r>
              <a:rPr lang="en-US" sz="2200" b="0" i="0" u="none" strike="noStrike" cap="none" dirty="0">
                <a:solidFill>
                  <a:schemeClr val="dk1"/>
                </a:solidFill>
                <a:latin typeface="Calibri"/>
                <a:ea typeface="Calibri"/>
                <a:cs typeface="Calibri"/>
                <a:sym typeface="Calibri"/>
              </a:rPr>
              <a:t>Focused on a specific topic.</a:t>
            </a:r>
            <a:endParaRPr sz="22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200"/>
              </a:spcBef>
              <a:spcAft>
                <a:spcPts val="0"/>
              </a:spcAft>
              <a:buClr>
                <a:schemeClr val="tx1">
                  <a:lumMod val="50000"/>
                  <a:lumOff val="50000"/>
                </a:schemeClr>
              </a:buClr>
              <a:buSzPts val="1600"/>
              <a:buFont typeface="Arial"/>
              <a:buChar char="•"/>
            </a:pPr>
            <a:r>
              <a:rPr lang="en-US" sz="2200" b="0" i="0" u="none" strike="noStrike" cap="none" dirty="0">
                <a:solidFill>
                  <a:schemeClr val="dk1"/>
                </a:solidFill>
                <a:latin typeface="Calibri"/>
                <a:ea typeface="Calibri"/>
                <a:cs typeface="Calibri"/>
                <a:sym typeface="Calibri"/>
              </a:rPr>
              <a:t>Guided by an expert panel.</a:t>
            </a:r>
            <a:endParaRPr sz="22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200"/>
              </a:spcBef>
              <a:spcAft>
                <a:spcPts val="0"/>
              </a:spcAft>
              <a:buClr>
                <a:schemeClr val="tx1">
                  <a:lumMod val="50000"/>
                  <a:lumOff val="50000"/>
                </a:schemeClr>
              </a:buClr>
              <a:buSzPts val="1600"/>
              <a:buFont typeface="Arial"/>
              <a:buChar char="•"/>
            </a:pPr>
            <a:r>
              <a:rPr lang="en-US" sz="2200" b="0" i="0" u="none" strike="noStrike" cap="none" dirty="0">
                <a:solidFill>
                  <a:schemeClr val="dk1"/>
                </a:solidFill>
                <a:latin typeface="Calibri"/>
                <a:ea typeface="Calibri"/>
                <a:cs typeface="Calibri"/>
                <a:sym typeface="Calibri"/>
              </a:rPr>
              <a:t>Based on rigorous evidence.</a:t>
            </a:r>
            <a:endParaRPr sz="2200" b="0" i="0" u="none" strike="noStrike" cap="none" dirty="0">
              <a:solidFill>
                <a:schemeClr val="dk1"/>
              </a:solidFill>
              <a:latin typeface="Calibri"/>
              <a:ea typeface="Calibri"/>
              <a:cs typeface="Calibri"/>
              <a:sym typeface="Calibri"/>
            </a:endParaRPr>
          </a:p>
          <a:p>
            <a:pPr marL="285750" marR="0" lvl="0" indent="-285750" algn="l" rtl="0">
              <a:spcBef>
                <a:spcPts val="200"/>
              </a:spcBef>
              <a:spcAft>
                <a:spcPts val="0"/>
              </a:spcAft>
              <a:buClr>
                <a:schemeClr val="tx1">
                  <a:lumMod val="50000"/>
                  <a:lumOff val="50000"/>
                </a:schemeClr>
              </a:buClr>
              <a:buSzPts val="1600"/>
              <a:buFont typeface="Arial"/>
              <a:buChar char="•"/>
            </a:pPr>
            <a:r>
              <a:rPr lang="en-US" sz="2200" b="0" i="0" u="none" strike="noStrike" cap="none" dirty="0">
                <a:solidFill>
                  <a:schemeClr val="dk1"/>
                </a:solidFill>
                <a:latin typeface="Calibri"/>
                <a:ea typeface="Calibri"/>
                <a:cs typeface="Calibri"/>
                <a:sym typeface="Calibri"/>
              </a:rPr>
              <a:t>Comprised of evidence-based instructional </a:t>
            </a:r>
            <a:endParaRPr sz="2200" b="0" i="0" u="none" strike="noStrike" cap="none" dirty="0">
              <a:solidFill>
                <a:schemeClr val="dk1"/>
              </a:solidFill>
              <a:latin typeface="Calibri"/>
              <a:ea typeface="Calibri"/>
              <a:cs typeface="Calibri"/>
              <a:sym typeface="Calibri"/>
            </a:endParaRPr>
          </a:p>
          <a:p>
            <a:pPr marL="0" marR="0" lvl="0" indent="0" algn="l" rtl="0">
              <a:spcBef>
                <a:spcPts val="200"/>
              </a:spcBef>
              <a:spcAft>
                <a:spcPts val="0"/>
              </a:spcAft>
              <a:buClr>
                <a:schemeClr val="tx1">
                  <a:lumMod val="50000"/>
                  <a:lumOff val="50000"/>
                </a:schemeClr>
              </a:buClr>
              <a:buNone/>
            </a:pPr>
            <a:r>
              <a:rPr lang="en-US" sz="2200" b="0" i="0" u="none" strike="noStrike" cap="none" dirty="0">
                <a:solidFill>
                  <a:schemeClr val="dk1"/>
                </a:solidFill>
                <a:latin typeface="Calibri"/>
                <a:ea typeface="Calibri"/>
                <a:cs typeface="Calibri"/>
                <a:sym typeface="Calibri"/>
              </a:rPr>
              <a:t>     recommendations.</a:t>
            </a:r>
            <a:endParaRPr sz="2200" dirty="0"/>
          </a:p>
          <a:p>
            <a:pPr marL="0" marR="0" lvl="0" indent="0" algn="l" rtl="0">
              <a:lnSpc>
                <a:spcPct val="100000"/>
              </a:lnSpc>
              <a:spcBef>
                <a:spcPts val="200"/>
              </a:spcBef>
              <a:spcAft>
                <a:spcPts val="0"/>
              </a:spcAft>
              <a:buClr>
                <a:srgbClr val="576F7F"/>
              </a:buClr>
              <a:buSzPts val="16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r>
              <a:rPr lang="en-US" sz="2200" b="0" i="0" u="none" strike="noStrike" cap="none" dirty="0">
                <a:solidFill>
                  <a:schemeClr val="dk1"/>
                </a:solidFill>
                <a:latin typeface="Calibri"/>
                <a:ea typeface="Calibri"/>
                <a:cs typeface="Calibri"/>
                <a:sym typeface="Calibri"/>
              </a:rPr>
              <a:t>The WWC has produced over 20 practice guides.</a:t>
            </a:r>
            <a:endParaRPr sz="2200" dirty="0"/>
          </a:p>
        </p:txBody>
      </p:sp>
      <p:pic>
        <p:nvPicPr>
          <p:cNvPr id="258" name="Google Shape;258;p22"/>
          <p:cNvPicPr preferRelativeResize="0"/>
          <p:nvPr/>
        </p:nvPicPr>
        <p:blipFill rotWithShape="1">
          <a:blip r:embed="rId3">
            <a:alphaModFix/>
          </a:blip>
          <a:srcRect/>
          <a:stretch/>
        </p:blipFill>
        <p:spPr>
          <a:xfrm>
            <a:off x="6692699" y="819695"/>
            <a:ext cx="4673309" cy="4764049"/>
          </a:xfrm>
          <a:prstGeom prst="rect">
            <a:avLst/>
          </a:prstGeom>
          <a:noFill/>
          <a:ln>
            <a:noFill/>
          </a:ln>
        </p:spPr>
      </p:pic>
      <p:sp>
        <p:nvSpPr>
          <p:cNvPr id="259" name="Google Shape;259;p22"/>
          <p:cNvSpPr txBox="1"/>
          <p:nvPr/>
        </p:nvSpPr>
        <p:spPr>
          <a:xfrm>
            <a:off x="658824" y="972400"/>
            <a:ext cx="8773394" cy="5212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Times New Roman"/>
              <a:buNone/>
            </a:pPr>
            <a:r>
              <a:rPr lang="en-US" sz="2800" b="1" i="0" u="none" strike="noStrike" cap="none" dirty="0">
                <a:solidFill>
                  <a:schemeClr val="dk1"/>
                </a:solidFill>
                <a:latin typeface="Calibri"/>
                <a:ea typeface="Calibri"/>
                <a:cs typeface="Calibri"/>
                <a:sym typeface="Calibri"/>
              </a:rPr>
              <a:t>IES/WWC Practice Guides</a:t>
            </a:r>
            <a:endParaRPr sz="2800" b="1" i="0" u="none" strike="noStrike" cap="none" dirty="0">
              <a:solidFill>
                <a:schemeClr val="dk1"/>
              </a:solidFill>
              <a:latin typeface="Calibri"/>
              <a:ea typeface="Calibri"/>
              <a:cs typeface="Calibri"/>
              <a:sym typeface="Calibri"/>
            </a:endParaRPr>
          </a:p>
        </p:txBody>
      </p:sp>
      <p:sp>
        <p:nvSpPr>
          <p:cNvPr id="260" name="Google Shape;260;p22"/>
          <p:cNvSpPr txBox="1">
            <a:spLocks noGrp="1"/>
          </p:cNvSpPr>
          <p:nvPr>
            <p:ph type="sldNum" idx="12"/>
          </p:nvPr>
        </p:nvSpPr>
        <p:spPr>
          <a:xfrm>
            <a:off x="9232408" y="610688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3"/>
          <p:cNvSpPr txBox="1"/>
          <p:nvPr/>
        </p:nvSpPr>
        <p:spPr>
          <a:xfrm>
            <a:off x="330471" y="1654292"/>
            <a:ext cx="8686800" cy="4688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Times New Roman"/>
              <a:buNone/>
            </a:pPr>
            <a:r>
              <a:rPr lang="en-US" sz="2000" b="1" i="0" u="none" strike="noStrike" cap="none" dirty="0">
                <a:solidFill>
                  <a:schemeClr val="dk1"/>
                </a:solidFill>
                <a:latin typeface="Calibri"/>
                <a:ea typeface="Calibri"/>
                <a:cs typeface="Calibri"/>
                <a:sym typeface="Calibri"/>
              </a:rPr>
              <a:t>Rubric for Evaluating Reading Language Arts Instructional Materials K-5</a:t>
            </a:r>
            <a:endParaRPr sz="2000" b="1" i="0" u="none" strike="noStrike" cap="none" dirty="0">
              <a:solidFill>
                <a:schemeClr val="dk1"/>
              </a:solidFill>
              <a:latin typeface="Calibri"/>
              <a:ea typeface="Calibri"/>
              <a:cs typeface="Calibri"/>
              <a:sym typeface="Calibri"/>
            </a:endParaRPr>
          </a:p>
        </p:txBody>
      </p:sp>
      <p:pic>
        <p:nvPicPr>
          <p:cNvPr id="267" name="Google Shape;267;p23"/>
          <p:cNvPicPr preferRelativeResize="0"/>
          <p:nvPr/>
        </p:nvPicPr>
        <p:blipFill rotWithShape="1">
          <a:blip r:embed="rId3">
            <a:alphaModFix/>
          </a:blip>
          <a:srcRect/>
          <a:stretch/>
        </p:blipFill>
        <p:spPr>
          <a:xfrm>
            <a:off x="397807" y="2166052"/>
            <a:ext cx="2975397" cy="3456925"/>
          </a:xfrm>
          <a:prstGeom prst="rect">
            <a:avLst/>
          </a:prstGeom>
          <a:noFill/>
          <a:ln>
            <a:noFill/>
          </a:ln>
        </p:spPr>
      </p:pic>
      <p:sp>
        <p:nvSpPr>
          <p:cNvPr id="268" name="Google Shape;268;p23"/>
          <p:cNvSpPr txBox="1"/>
          <p:nvPr/>
        </p:nvSpPr>
        <p:spPr>
          <a:xfrm>
            <a:off x="3520990" y="2085965"/>
            <a:ext cx="4467828" cy="3658615"/>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800" b="1" i="0" u="none" strike="noStrike" cap="none" dirty="0">
                <a:solidFill>
                  <a:schemeClr val="dk1"/>
                </a:solidFill>
                <a:latin typeface="Calibri"/>
                <a:ea typeface="Calibri"/>
                <a:cs typeface="Calibri"/>
                <a:sym typeface="Calibri"/>
              </a:rPr>
              <a:t>The content areas for grades K–2:</a:t>
            </a:r>
            <a:endParaRPr dirty="0"/>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foundational reading skills (print concepts, phonological awareness, phonemic awareness, phonics,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and fluency); </a:t>
            </a:r>
            <a:endParaRPr sz="1800" b="0" i="0" u="none" strike="noStrike" cap="none" dirty="0">
              <a:solidFill>
                <a:schemeClr val="dk1"/>
              </a:solidFill>
              <a:latin typeface="Calibri"/>
              <a:ea typeface="Calibri"/>
              <a:cs typeface="Calibri"/>
              <a:sym typeface="Calibri"/>
            </a:endParaRPr>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reading comprehension for literary and informational texts;</a:t>
            </a:r>
            <a:endParaRPr dirty="0"/>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writing development and skills; </a:t>
            </a:r>
            <a:endParaRPr sz="1800" b="0" i="0" u="none" strike="noStrike" cap="none" dirty="0">
              <a:solidFill>
                <a:schemeClr val="dk1"/>
              </a:solidFill>
              <a:latin typeface="Calibri"/>
              <a:ea typeface="Calibri"/>
              <a:cs typeface="Calibri"/>
              <a:sym typeface="Calibri"/>
            </a:endParaRPr>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speaking and listening development and skills; and</a:t>
            </a:r>
            <a:endParaRPr sz="1800" b="0" i="0" u="none" strike="noStrike" cap="none" dirty="0">
              <a:solidFill>
                <a:schemeClr val="dk1"/>
              </a:solidFill>
              <a:latin typeface="Calibri"/>
              <a:ea typeface="Calibri"/>
              <a:cs typeface="Calibri"/>
              <a:sym typeface="Calibri"/>
            </a:endParaRPr>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language development and skills (academic language skills and vocabulary).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sz="1500" b="0" i="0" u="none" strike="noStrike" cap="none" dirty="0">
              <a:solidFill>
                <a:srgbClr val="000000"/>
              </a:solidFill>
              <a:latin typeface="Calibri"/>
              <a:ea typeface="Calibri"/>
              <a:cs typeface="Calibri"/>
              <a:sym typeface="Calibri"/>
            </a:endParaRPr>
          </a:p>
        </p:txBody>
      </p:sp>
      <p:sp>
        <p:nvSpPr>
          <p:cNvPr id="269" name="Google Shape;269;p23"/>
          <p:cNvSpPr txBox="1"/>
          <p:nvPr/>
        </p:nvSpPr>
        <p:spPr>
          <a:xfrm>
            <a:off x="8124926" y="2065206"/>
            <a:ext cx="3618092" cy="3658615"/>
          </a:xfrm>
          <a:prstGeom prst="rect">
            <a:avLst/>
          </a:prstGeom>
          <a:noFill/>
          <a:ln w="1270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1800" b="1" i="0" u="none" strike="noStrike" cap="none" dirty="0">
                <a:solidFill>
                  <a:schemeClr val="dk1"/>
                </a:solidFill>
                <a:latin typeface="Calibri"/>
                <a:ea typeface="Calibri"/>
                <a:cs typeface="Calibri"/>
                <a:sym typeface="Calibri"/>
              </a:rPr>
              <a:t>The content areas for grades 3–5: </a:t>
            </a:r>
            <a:endParaRPr dirty="0"/>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foundational reading skills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(advanced word analysis such as affixes, Greek and Latin roots, and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syllable patterns); </a:t>
            </a:r>
            <a:endParaRPr dirty="0"/>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reading comprehension for literary and informational texts and text complexity; </a:t>
            </a:r>
            <a:endParaRPr sz="1800" b="0" i="0" u="none" strike="noStrike" cap="none" dirty="0">
              <a:solidFill>
                <a:schemeClr val="dk1"/>
              </a:solidFill>
              <a:latin typeface="Calibri"/>
              <a:ea typeface="Calibri"/>
              <a:cs typeface="Calibri"/>
              <a:sym typeface="Calibri"/>
            </a:endParaRPr>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writing development and skills; speaking and listening development and skills; and</a:t>
            </a:r>
            <a:endParaRPr dirty="0"/>
          </a:p>
          <a:p>
            <a:pPr marL="120650" marR="0" lvl="0" indent="-120650" algn="l" rtl="0">
              <a:lnSpc>
                <a:spcPct val="100000"/>
              </a:lnSpc>
              <a:spcBef>
                <a:spcPts val="500"/>
              </a:spcBef>
              <a:spcAft>
                <a:spcPts val="0"/>
              </a:spcAft>
              <a:buClr>
                <a:schemeClr val="dk1"/>
              </a:buClr>
              <a:buSzPts val="2400"/>
              <a:buFont typeface="Arial"/>
              <a:buNone/>
            </a:pPr>
            <a:r>
              <a:rPr lang="en-US" sz="1800" b="0" i="0" u="none" strike="noStrike" cap="none" dirty="0">
                <a:solidFill>
                  <a:schemeClr val="dk1"/>
                </a:solidFill>
                <a:latin typeface="Calibri"/>
                <a:ea typeface="Calibri"/>
                <a:cs typeface="Calibri"/>
                <a:sym typeface="Calibri"/>
              </a:rPr>
              <a:t>- language development and skills. </a:t>
            </a:r>
            <a:endParaRPr sz="1800" b="0" i="0" u="none" strike="noStrike" cap="none" dirty="0">
              <a:solidFill>
                <a:schemeClr val="dk1"/>
              </a:solidFill>
              <a:latin typeface="Calibri"/>
              <a:ea typeface="Calibri"/>
              <a:cs typeface="Calibri"/>
              <a:sym typeface="Calibri"/>
            </a:endParaRPr>
          </a:p>
        </p:txBody>
      </p:sp>
      <p:sp>
        <p:nvSpPr>
          <p:cNvPr id="270" name="Google Shape;270;p23"/>
          <p:cNvSpPr txBox="1"/>
          <p:nvPr/>
        </p:nvSpPr>
        <p:spPr>
          <a:xfrm>
            <a:off x="334961" y="1271002"/>
            <a:ext cx="1066581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a:solidFill>
                  <a:srgbClr val="000000"/>
                </a:solidFill>
                <a:latin typeface="Calibri"/>
                <a:ea typeface="Calibri"/>
                <a:cs typeface="Calibri"/>
                <a:sym typeface="Calibri"/>
              </a:rPr>
              <a:t>Application of Standards-Aligned </a:t>
            </a:r>
            <a:r>
              <a:rPr lang="en-US" sz="2400" b="1" dirty="0">
                <a:latin typeface="Calibri"/>
                <a:ea typeface="Calibri"/>
                <a:cs typeface="Calibri"/>
                <a:sym typeface="Calibri"/>
              </a:rPr>
              <a:t>S</a:t>
            </a:r>
            <a:r>
              <a:rPr lang="en-US" sz="2400" b="1" i="0" u="none" strike="noStrike" cap="none" dirty="0">
                <a:solidFill>
                  <a:srgbClr val="000000"/>
                </a:solidFill>
                <a:latin typeface="Calibri"/>
                <a:ea typeface="Calibri"/>
                <a:cs typeface="Calibri"/>
                <a:sym typeface="Calibri"/>
              </a:rPr>
              <a:t>ystematic </a:t>
            </a:r>
            <a:r>
              <a:rPr lang="en-US" sz="2400" b="1" dirty="0">
                <a:latin typeface="Calibri"/>
                <a:ea typeface="Calibri"/>
                <a:cs typeface="Calibri"/>
                <a:sym typeface="Calibri"/>
              </a:rPr>
              <a:t>I</a:t>
            </a:r>
            <a:r>
              <a:rPr lang="en-US" sz="2400" b="1" i="0" u="none" strike="noStrike" cap="none" dirty="0">
                <a:solidFill>
                  <a:srgbClr val="000000"/>
                </a:solidFill>
                <a:latin typeface="Calibri"/>
                <a:ea typeface="Calibri"/>
                <a:cs typeface="Calibri"/>
                <a:sym typeface="Calibri"/>
              </a:rPr>
              <a:t>nstruction and Intervention</a:t>
            </a:r>
            <a:endParaRPr sz="2400" b="1" i="0" u="none" strike="noStrike" cap="none" dirty="0">
              <a:solidFill>
                <a:srgbClr val="000000"/>
              </a:solidFill>
              <a:latin typeface="Calibri"/>
              <a:ea typeface="Calibri"/>
              <a:cs typeface="Calibri"/>
              <a:sym typeface="Calibri"/>
            </a:endParaRPr>
          </a:p>
        </p:txBody>
      </p:sp>
      <p:sp>
        <p:nvSpPr>
          <p:cNvPr id="272" name="Google Shape;272;p23"/>
          <p:cNvSpPr txBox="1">
            <a:spLocks noGrp="1"/>
          </p:cNvSpPr>
          <p:nvPr>
            <p:ph type="sldNum" idx="12"/>
          </p:nvPr>
        </p:nvSpPr>
        <p:spPr>
          <a:xfrm>
            <a:off x="8867172" y="6150153"/>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23</a:t>
            </a:fld>
            <a:endParaRPr/>
          </a:p>
        </p:txBody>
      </p:sp>
      <p:sp>
        <p:nvSpPr>
          <p:cNvPr id="4" name="Google Shape;250;p21">
            <a:extLst>
              <a:ext uri="{FF2B5EF4-FFF2-40B4-BE49-F238E27FC236}">
                <a16:creationId xmlns:a16="http://schemas.microsoft.com/office/drawing/2014/main" id="{60608425-12FD-821C-939A-99137965FFCF}"/>
              </a:ext>
            </a:extLst>
          </p:cNvPr>
          <p:cNvSpPr txBox="1"/>
          <p:nvPr/>
        </p:nvSpPr>
        <p:spPr>
          <a:xfrm>
            <a:off x="851860" y="788279"/>
            <a:ext cx="3305627"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5" name="Google Shape;251;p21">
            <a:extLst>
              <a:ext uri="{FF2B5EF4-FFF2-40B4-BE49-F238E27FC236}">
                <a16:creationId xmlns:a16="http://schemas.microsoft.com/office/drawing/2014/main" id="{3C5BE6B4-F923-00A5-9E85-6D70FC30CBD9}"/>
              </a:ext>
            </a:extLst>
          </p:cNvPr>
          <p:cNvPicPr preferRelativeResize="0"/>
          <p:nvPr/>
        </p:nvPicPr>
        <p:blipFill rotWithShape="1">
          <a:blip r:embed="rId4">
            <a:alphaModFix/>
          </a:blip>
          <a:srcRect/>
          <a:stretch/>
        </p:blipFill>
        <p:spPr>
          <a:xfrm>
            <a:off x="330471" y="840204"/>
            <a:ext cx="521389" cy="4712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4"/>
          <p:cNvSpPr txBox="1"/>
          <p:nvPr/>
        </p:nvSpPr>
        <p:spPr>
          <a:xfrm>
            <a:off x="688276" y="819798"/>
            <a:ext cx="10551874" cy="67763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Times New Roman"/>
              <a:buNone/>
            </a:pPr>
            <a:r>
              <a:rPr lang="en-US" sz="2800" b="1" i="0" u="none" strike="noStrike" cap="none" dirty="0">
                <a:solidFill>
                  <a:schemeClr val="dk1"/>
                </a:solidFill>
                <a:latin typeface="Calibri"/>
                <a:ea typeface="Calibri"/>
                <a:cs typeface="Calibri"/>
                <a:sym typeface="Calibri"/>
              </a:rPr>
              <a:t>Elements of Design for Reading/Language Arts Instructional Materials </a:t>
            </a:r>
            <a:endParaRPr sz="2800" b="0" i="0" u="none" strike="noStrike" cap="none" dirty="0">
              <a:solidFill>
                <a:srgbClr val="000000"/>
              </a:solidFill>
              <a:latin typeface="Calibri"/>
              <a:ea typeface="Calibri"/>
              <a:cs typeface="Calibri"/>
              <a:sym typeface="Calibri"/>
            </a:endParaRPr>
          </a:p>
        </p:txBody>
      </p:sp>
      <p:pic>
        <p:nvPicPr>
          <p:cNvPr id="279" name="Google Shape;279;p24"/>
          <p:cNvPicPr preferRelativeResize="0"/>
          <p:nvPr/>
        </p:nvPicPr>
        <p:blipFill rotWithShape="1">
          <a:blip r:embed="rId3">
            <a:alphaModFix/>
          </a:blip>
          <a:srcRect l="11134" r="12806"/>
          <a:stretch/>
        </p:blipFill>
        <p:spPr>
          <a:xfrm>
            <a:off x="2541782" y="1423862"/>
            <a:ext cx="6844863" cy="4815093"/>
          </a:xfrm>
          <a:prstGeom prst="rect">
            <a:avLst/>
          </a:prstGeom>
          <a:noFill/>
          <a:ln>
            <a:noFill/>
          </a:ln>
        </p:spPr>
      </p:pic>
      <p:sp>
        <p:nvSpPr>
          <p:cNvPr id="280" name="Google Shape;280;p24"/>
          <p:cNvSpPr txBox="1">
            <a:spLocks noGrp="1"/>
          </p:cNvSpPr>
          <p:nvPr>
            <p:ph type="sldNum" idx="12"/>
          </p:nvPr>
        </p:nvSpPr>
        <p:spPr>
          <a:xfrm>
            <a:off x="8915400" y="610688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5"/>
          <p:cNvSpPr txBox="1"/>
          <p:nvPr/>
        </p:nvSpPr>
        <p:spPr>
          <a:xfrm>
            <a:off x="649014" y="971707"/>
            <a:ext cx="9713936" cy="5212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Times New Roman"/>
              <a:buNone/>
            </a:pPr>
            <a:r>
              <a:rPr lang="en-US" sz="2800" b="1" i="0" u="none" strike="noStrike" cap="none" dirty="0">
                <a:solidFill>
                  <a:schemeClr val="dk1"/>
                </a:solidFill>
                <a:latin typeface="Calibri"/>
                <a:ea typeface="Calibri"/>
                <a:cs typeface="Calibri"/>
                <a:sym typeface="Calibri"/>
              </a:rPr>
              <a:t>Examples of Ratings and Comments in the Rubric (Grades K-2)</a:t>
            </a:r>
            <a:endParaRPr sz="1600" b="0" i="0" u="none" strike="noStrike" cap="none" dirty="0">
              <a:solidFill>
                <a:srgbClr val="000000"/>
              </a:solidFill>
              <a:latin typeface="Calibri"/>
              <a:ea typeface="Calibri"/>
              <a:cs typeface="Calibri"/>
              <a:sym typeface="Calibri"/>
            </a:endParaRPr>
          </a:p>
        </p:txBody>
      </p:sp>
      <p:pic>
        <p:nvPicPr>
          <p:cNvPr id="287" name="Google Shape;287;p25"/>
          <p:cNvPicPr preferRelativeResize="0"/>
          <p:nvPr/>
        </p:nvPicPr>
        <p:blipFill rotWithShape="1">
          <a:blip r:embed="rId3">
            <a:alphaModFix/>
          </a:blip>
          <a:srcRect t="4562" r="1923"/>
          <a:stretch/>
        </p:blipFill>
        <p:spPr>
          <a:xfrm>
            <a:off x="968246" y="1461385"/>
            <a:ext cx="9713937" cy="4271300"/>
          </a:xfrm>
          <a:prstGeom prst="rect">
            <a:avLst/>
          </a:prstGeom>
          <a:noFill/>
          <a:ln>
            <a:noFill/>
          </a:ln>
        </p:spPr>
      </p:pic>
      <p:sp>
        <p:nvSpPr>
          <p:cNvPr id="288" name="Google Shape;288;p25"/>
          <p:cNvSpPr txBox="1">
            <a:spLocks noGrp="1"/>
          </p:cNvSpPr>
          <p:nvPr>
            <p:ph type="sldNum" idx="12"/>
          </p:nvPr>
        </p:nvSpPr>
        <p:spPr>
          <a:xfrm>
            <a:off x="9218813" y="605205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6"/>
          <p:cNvPicPr preferRelativeResize="0"/>
          <p:nvPr/>
        </p:nvPicPr>
        <p:blipFill rotWithShape="1">
          <a:blip r:embed="rId3">
            <a:alphaModFix/>
          </a:blip>
          <a:srcRect/>
          <a:stretch/>
        </p:blipFill>
        <p:spPr>
          <a:xfrm>
            <a:off x="849652" y="1354612"/>
            <a:ext cx="8686799" cy="4616793"/>
          </a:xfrm>
          <a:prstGeom prst="rect">
            <a:avLst/>
          </a:prstGeom>
          <a:noFill/>
          <a:ln>
            <a:noFill/>
          </a:ln>
        </p:spPr>
      </p:pic>
      <p:sp>
        <p:nvSpPr>
          <p:cNvPr id="295" name="Google Shape;295;p26"/>
          <p:cNvSpPr txBox="1">
            <a:spLocks noGrp="1"/>
          </p:cNvSpPr>
          <p:nvPr>
            <p:ph type="sldNum" idx="12"/>
          </p:nvPr>
        </p:nvSpPr>
        <p:spPr>
          <a:xfrm>
            <a:off x="9236080" y="6098353"/>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26</a:t>
            </a:fld>
            <a:endParaRPr/>
          </a:p>
        </p:txBody>
      </p:sp>
      <p:sp>
        <p:nvSpPr>
          <p:cNvPr id="296" name="Google Shape;296;p26"/>
          <p:cNvSpPr txBox="1"/>
          <p:nvPr/>
        </p:nvSpPr>
        <p:spPr>
          <a:xfrm>
            <a:off x="849652" y="906977"/>
            <a:ext cx="9363075" cy="5212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Times New Roman"/>
              <a:buNone/>
            </a:pPr>
            <a:r>
              <a:rPr lang="en-US" sz="2800" b="1" i="0" u="none" strike="noStrike" cap="none" dirty="0">
                <a:solidFill>
                  <a:schemeClr val="dk1"/>
                </a:solidFill>
                <a:latin typeface="Calibri"/>
                <a:ea typeface="Calibri"/>
                <a:cs typeface="Calibri"/>
                <a:sym typeface="Calibri"/>
              </a:rPr>
              <a:t>Examples of Ratings and Comments in the Rubric (Grades 3-5)</a:t>
            </a:r>
            <a:endParaRPr sz="1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7"/>
          <p:cNvSpPr txBox="1"/>
          <p:nvPr/>
        </p:nvSpPr>
        <p:spPr>
          <a:xfrm>
            <a:off x="778275" y="985723"/>
            <a:ext cx="8355772" cy="52120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Times New Roman"/>
              <a:buNone/>
            </a:pPr>
            <a:r>
              <a:rPr lang="en-US" sz="2800" b="1" i="0" u="none" strike="noStrike" cap="none" dirty="0">
                <a:solidFill>
                  <a:schemeClr val="dk1"/>
                </a:solidFill>
                <a:latin typeface="Calibri"/>
                <a:ea typeface="Calibri"/>
                <a:cs typeface="Calibri"/>
                <a:sym typeface="Calibri"/>
              </a:rPr>
              <a:t>Application of Systematic Instruction and Intervention</a:t>
            </a:r>
            <a:endParaRPr sz="2800" b="1" i="0" u="none" strike="noStrike" cap="none" dirty="0">
              <a:solidFill>
                <a:schemeClr val="dk1"/>
              </a:solidFill>
              <a:latin typeface="Calibri"/>
              <a:ea typeface="Calibri"/>
              <a:cs typeface="Calibri"/>
              <a:sym typeface="Calibri"/>
            </a:endParaRPr>
          </a:p>
        </p:txBody>
      </p:sp>
      <p:pic>
        <p:nvPicPr>
          <p:cNvPr id="303" name="Google Shape;303;p27"/>
          <p:cNvPicPr preferRelativeResize="0"/>
          <p:nvPr/>
        </p:nvPicPr>
        <p:blipFill rotWithShape="1">
          <a:blip r:embed="rId3">
            <a:alphaModFix/>
          </a:blip>
          <a:srcRect/>
          <a:stretch/>
        </p:blipFill>
        <p:spPr>
          <a:xfrm>
            <a:off x="6789966" y="1568487"/>
            <a:ext cx="2589388" cy="3190234"/>
          </a:xfrm>
          <a:prstGeom prst="rect">
            <a:avLst/>
          </a:prstGeom>
          <a:noFill/>
          <a:ln>
            <a:noFill/>
          </a:ln>
        </p:spPr>
      </p:pic>
      <p:sp>
        <p:nvSpPr>
          <p:cNvPr id="304" name="Google Shape;304;p27"/>
          <p:cNvSpPr txBox="1"/>
          <p:nvPr/>
        </p:nvSpPr>
        <p:spPr>
          <a:xfrm>
            <a:off x="799229" y="4893015"/>
            <a:ext cx="420363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School Leader’s Literacy Walkthrough for Grades K-3</a:t>
            </a:r>
            <a:endParaRPr sz="1400" b="0" i="0" u="none" strike="noStrike" cap="none" dirty="0">
              <a:solidFill>
                <a:srgbClr val="000000"/>
              </a:solidFill>
              <a:latin typeface="Calibri"/>
              <a:ea typeface="Calibri"/>
              <a:cs typeface="Calibri"/>
              <a:sym typeface="Calibri"/>
            </a:endParaRPr>
          </a:p>
        </p:txBody>
      </p:sp>
      <p:sp>
        <p:nvSpPr>
          <p:cNvPr id="305" name="Google Shape;305;p27"/>
          <p:cNvSpPr/>
          <p:nvPr/>
        </p:nvSpPr>
        <p:spPr>
          <a:xfrm>
            <a:off x="6657977" y="4769905"/>
            <a:ext cx="373123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Guide and Checklist for a School Leader’s </a:t>
            </a:r>
            <a:endParaRPr sz="16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Walkthrough during Literacy Instruction </a:t>
            </a:r>
            <a:endParaRPr sz="16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in Grades 4-12</a:t>
            </a:r>
            <a:endParaRPr sz="1400" b="0" i="0" u="none" strike="noStrike" cap="none" dirty="0">
              <a:solidFill>
                <a:srgbClr val="000000"/>
              </a:solidFill>
              <a:latin typeface="Calibri"/>
              <a:ea typeface="Calibri"/>
              <a:cs typeface="Calibri"/>
              <a:sym typeface="Calibri"/>
            </a:endParaRPr>
          </a:p>
        </p:txBody>
      </p:sp>
      <p:sp>
        <p:nvSpPr>
          <p:cNvPr id="306" name="Google Shape;306;p27"/>
          <p:cNvSpPr txBox="1">
            <a:spLocks noGrp="1"/>
          </p:cNvSpPr>
          <p:nvPr>
            <p:ph type="sldNum" idx="12"/>
          </p:nvPr>
        </p:nvSpPr>
        <p:spPr>
          <a:xfrm>
            <a:off x="8915400" y="6115051"/>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27</a:t>
            </a:fld>
            <a:endParaRPr/>
          </a:p>
        </p:txBody>
      </p:sp>
      <p:pic>
        <p:nvPicPr>
          <p:cNvPr id="307" name="Google Shape;307;p27"/>
          <p:cNvPicPr preferRelativeResize="0"/>
          <p:nvPr/>
        </p:nvPicPr>
        <p:blipFill rotWithShape="1">
          <a:blip r:embed="rId4">
            <a:alphaModFix/>
          </a:blip>
          <a:srcRect/>
          <a:stretch/>
        </p:blipFill>
        <p:spPr>
          <a:xfrm>
            <a:off x="851847" y="1653548"/>
            <a:ext cx="3905279" cy="31051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8"/>
          <p:cNvSpPr txBox="1"/>
          <p:nvPr/>
        </p:nvSpPr>
        <p:spPr>
          <a:xfrm>
            <a:off x="607653" y="1054444"/>
            <a:ext cx="8677656" cy="521208"/>
          </a:xfrm>
          <a:prstGeom prst="rect">
            <a:avLst/>
          </a:prstGeom>
          <a:noFill/>
          <a:ln>
            <a:noFill/>
          </a:ln>
        </p:spPr>
        <p:txBody>
          <a:bodyPr spcFirstLastPara="1" wrap="square" lIns="0" tIns="0" rIns="0" bIns="0" anchor="ctr" anchorCtr="0">
            <a:normAutofit/>
          </a:bodyPr>
          <a:lstStyle/>
          <a:p>
            <a:pPr marL="120650" marR="0" lvl="0" indent="0" algn="l" rtl="0">
              <a:lnSpc>
                <a:spcPct val="100000"/>
              </a:lnSpc>
              <a:spcBef>
                <a:spcPts val="0"/>
              </a:spcBef>
              <a:spcAft>
                <a:spcPts val="0"/>
              </a:spcAft>
              <a:buClr>
                <a:schemeClr val="dk1"/>
              </a:buClr>
              <a:buSzPts val="3300"/>
              <a:buFont typeface="Calibri"/>
              <a:buNone/>
            </a:pPr>
            <a:r>
              <a:rPr lang="en-US" sz="2800" b="1" i="0" u="none" strike="noStrike" cap="none" dirty="0">
                <a:solidFill>
                  <a:schemeClr val="dk1"/>
                </a:solidFill>
                <a:latin typeface="Calibri"/>
                <a:ea typeface="Calibri"/>
                <a:cs typeface="Calibri"/>
                <a:sym typeface="Calibri"/>
              </a:rPr>
              <a:t>Purpose of the Walkthrough Tools</a:t>
            </a:r>
            <a:endParaRPr dirty="0"/>
          </a:p>
        </p:txBody>
      </p:sp>
      <p:sp>
        <p:nvSpPr>
          <p:cNvPr id="314" name="Google Shape;314;p28"/>
          <p:cNvSpPr txBox="1"/>
          <p:nvPr/>
        </p:nvSpPr>
        <p:spPr>
          <a:xfrm>
            <a:off x="681227" y="1562644"/>
            <a:ext cx="11065398" cy="3690672"/>
          </a:xfrm>
          <a:prstGeom prst="rect">
            <a:avLst/>
          </a:prstGeom>
          <a:noFill/>
          <a:ln>
            <a:noFill/>
          </a:ln>
        </p:spPr>
        <p:txBody>
          <a:bodyPr spcFirstLastPara="1" wrap="square" lIns="68575" tIns="34275" rIns="68575" bIns="34275" anchor="t" anchorCtr="0">
            <a:noAutofit/>
          </a:bodyPr>
          <a:lstStyle/>
          <a:p>
            <a:pPr marL="257175" marR="0" lvl="0" indent="-257175" algn="l" rtl="0">
              <a:lnSpc>
                <a:spcPct val="150000"/>
              </a:lnSpc>
              <a:spcBef>
                <a:spcPts val="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Provide user-friendly tools for school leaders (not evaluative).</a:t>
            </a:r>
            <a:endParaRPr dirty="0"/>
          </a:p>
          <a:p>
            <a:pPr marL="257175" marR="0" lvl="0" indent="-257175" algn="l" rtl="0">
              <a:lnSpc>
                <a:spcPct val="150000"/>
              </a:lnSpc>
              <a:spcBef>
                <a:spcPts val="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Establish school-wide consistent language and expectations about literacy instruction.</a:t>
            </a:r>
            <a:endParaRPr dirty="0"/>
          </a:p>
          <a:p>
            <a:pPr marL="257175" marR="0" lvl="0" indent="-257175" algn="l" rtl="0">
              <a:lnSpc>
                <a:spcPct val="150000"/>
              </a:lnSpc>
              <a:spcBef>
                <a:spcPts val="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Effectively communicate and collaborate with teachers. </a:t>
            </a:r>
            <a:endParaRPr dirty="0"/>
          </a:p>
          <a:p>
            <a:pPr marL="257175" marR="0" lvl="0" indent="-257175" algn="l" rtl="0">
              <a:lnSpc>
                <a:spcPct val="150000"/>
              </a:lnSpc>
              <a:spcBef>
                <a:spcPts val="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Identify evidence-based practices for literacy instruction.</a:t>
            </a:r>
            <a:endParaRPr dirty="0"/>
          </a:p>
          <a:p>
            <a:pPr marL="257175" marR="0" lvl="0" indent="-257175" algn="l" rtl="0">
              <a:lnSpc>
                <a:spcPct val="150000"/>
              </a:lnSpc>
              <a:spcBef>
                <a:spcPts val="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Enhance school leaders’ and teachers’ knowledge about literacy instruction.</a:t>
            </a:r>
            <a:endParaRPr sz="2400" b="0" i="0" u="none" strike="noStrike" cap="none" dirty="0">
              <a:solidFill>
                <a:schemeClr val="dk1"/>
              </a:solidFill>
              <a:latin typeface="Calibri"/>
              <a:ea typeface="Calibri"/>
              <a:cs typeface="Calibri"/>
              <a:sym typeface="Calibri"/>
            </a:endParaRPr>
          </a:p>
          <a:p>
            <a:pPr marL="257175" marR="0" lvl="0" indent="-257175" algn="l" rtl="0">
              <a:lnSpc>
                <a:spcPct val="150000"/>
              </a:lnSpc>
              <a:spcBef>
                <a:spcPts val="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Determine teachers’ needs for professional learning and resources. </a:t>
            </a:r>
            <a:endParaRPr sz="2400" b="0" i="0" u="none" strike="noStrike" cap="none" dirty="0">
              <a:solidFill>
                <a:schemeClr val="dk1"/>
              </a:solidFill>
              <a:latin typeface="Calibri"/>
              <a:ea typeface="Calibri"/>
              <a:cs typeface="Calibri"/>
              <a:sym typeface="Calibri"/>
            </a:endParaRPr>
          </a:p>
        </p:txBody>
      </p:sp>
      <p:sp>
        <p:nvSpPr>
          <p:cNvPr id="315" name="Google Shape;315;p28"/>
          <p:cNvSpPr txBox="1">
            <a:spLocks noGrp="1"/>
          </p:cNvSpPr>
          <p:nvPr>
            <p:ph type="sldNum" idx="12"/>
          </p:nvPr>
        </p:nvSpPr>
        <p:spPr>
          <a:xfrm>
            <a:off x="9538504" y="609835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9"/>
          <p:cNvSpPr txBox="1"/>
          <p:nvPr/>
        </p:nvSpPr>
        <p:spPr>
          <a:xfrm>
            <a:off x="438962" y="1076272"/>
            <a:ext cx="9144000" cy="521208"/>
          </a:xfrm>
          <a:prstGeom prst="rect">
            <a:avLst/>
          </a:prstGeom>
          <a:noFill/>
          <a:ln>
            <a:noFill/>
          </a:ln>
        </p:spPr>
        <p:txBody>
          <a:bodyPr spcFirstLastPara="1" wrap="square" lIns="0" tIns="0" rIns="0" bIns="0" anchor="ctr" anchorCtr="0">
            <a:noAutofit/>
          </a:bodyPr>
          <a:lstStyle/>
          <a:p>
            <a:pPr marL="120650" marR="0" lvl="0" indent="0" algn="l" rtl="0">
              <a:lnSpc>
                <a:spcPct val="100000"/>
              </a:lnSpc>
              <a:spcBef>
                <a:spcPts val="0"/>
              </a:spcBef>
              <a:spcAft>
                <a:spcPts val="0"/>
              </a:spcAft>
              <a:buClr>
                <a:schemeClr val="dk1"/>
              </a:buClr>
              <a:buSzPct val="127413"/>
              <a:buFont typeface="Calibri"/>
              <a:buNone/>
            </a:pPr>
            <a:r>
              <a:rPr lang="en-US" sz="2800" b="1" i="0" u="none" strike="noStrike" cap="none" dirty="0">
                <a:solidFill>
                  <a:schemeClr val="dk1"/>
                </a:solidFill>
                <a:latin typeface="Calibri"/>
                <a:ea typeface="Calibri"/>
                <a:cs typeface="Calibri"/>
                <a:sym typeface="Calibri"/>
              </a:rPr>
              <a:t>Overview of the FCRR/REL Southeast K-3 Walkthrough Tool</a:t>
            </a:r>
            <a:endParaRPr sz="2800" dirty="0"/>
          </a:p>
        </p:txBody>
      </p:sp>
      <p:sp>
        <p:nvSpPr>
          <p:cNvPr id="322" name="Google Shape;322;p29"/>
          <p:cNvSpPr txBox="1"/>
          <p:nvPr/>
        </p:nvSpPr>
        <p:spPr>
          <a:xfrm>
            <a:off x="523042" y="1764331"/>
            <a:ext cx="5099165" cy="3609648"/>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dk1"/>
              </a:buClr>
              <a:buSzPts val="2400"/>
              <a:buFont typeface="Arial"/>
              <a:buNone/>
            </a:pPr>
            <a:r>
              <a:rPr lang="en-US" sz="2400" b="1" i="0" u="none" strike="noStrike" cap="none" dirty="0">
                <a:solidFill>
                  <a:schemeClr val="dk1"/>
                </a:solidFill>
                <a:latin typeface="Calibri"/>
                <a:ea typeface="Calibri"/>
                <a:cs typeface="Calibri"/>
                <a:sym typeface="Calibri"/>
              </a:rPr>
              <a:t>Components of the Walkthrough Tool</a:t>
            </a:r>
            <a:endParaRPr sz="2400" b="0" i="0" u="none" strike="noStrike" cap="none" dirty="0">
              <a:solidFill>
                <a:schemeClr val="dk1"/>
              </a:solidFill>
              <a:latin typeface="Calibri"/>
              <a:ea typeface="Calibri"/>
              <a:cs typeface="Calibri"/>
              <a:sym typeface="Calibri"/>
            </a:endParaRPr>
          </a:p>
          <a:p>
            <a:pPr marL="257175" marR="0" lvl="0" indent="-257175" algn="l" rtl="0">
              <a:lnSpc>
                <a:spcPct val="100000"/>
              </a:lnSpc>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Title Page</a:t>
            </a:r>
            <a:endParaRPr sz="2400" b="0" i="0" u="none" strike="noStrike" cap="none" dirty="0">
              <a:solidFill>
                <a:schemeClr val="dk1"/>
              </a:solidFill>
              <a:latin typeface="Calibri"/>
              <a:ea typeface="Calibri"/>
              <a:cs typeface="Calibri"/>
              <a:sym typeface="Calibri"/>
            </a:endParaRPr>
          </a:p>
          <a:p>
            <a:pPr marL="257175" marR="0" lvl="0" indent="-257175" algn="l" rtl="0">
              <a:lnSpc>
                <a:spcPct val="100000"/>
              </a:lnSpc>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One Page Summary: Introduction, Overview of the Tool, Using the Tool</a:t>
            </a:r>
            <a:endParaRPr sz="2400" b="0" i="0" u="none" strike="noStrike" cap="none" dirty="0">
              <a:solidFill>
                <a:schemeClr val="dk1"/>
              </a:solidFill>
              <a:latin typeface="Calibri"/>
              <a:ea typeface="Calibri"/>
              <a:cs typeface="Calibri"/>
              <a:sym typeface="Calibri"/>
            </a:endParaRPr>
          </a:p>
          <a:p>
            <a:pPr marL="257175" marR="0" lvl="0" indent="-257175" algn="l" rtl="0">
              <a:lnSpc>
                <a:spcPct val="100000"/>
              </a:lnSpc>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Pre-Walkthrough Meeting Guide</a:t>
            </a:r>
            <a:endParaRPr sz="2400" b="0" i="0" u="none" strike="noStrike" cap="none" dirty="0">
              <a:solidFill>
                <a:schemeClr val="dk1"/>
              </a:solidFill>
              <a:latin typeface="Calibri"/>
              <a:ea typeface="Calibri"/>
              <a:cs typeface="Calibri"/>
              <a:sym typeface="Calibri"/>
            </a:endParaRPr>
          </a:p>
          <a:p>
            <a:pPr marL="257175" marR="0" lvl="0" indent="-257175" algn="l" rtl="0">
              <a:lnSpc>
                <a:spcPct val="100000"/>
              </a:lnSpc>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Post-Walkthrough Meeting Guide</a:t>
            </a:r>
            <a:endParaRPr sz="2400" b="0" i="0" u="none" strike="noStrike" cap="none" dirty="0">
              <a:solidFill>
                <a:schemeClr val="dk1"/>
              </a:solidFill>
              <a:latin typeface="Calibri"/>
              <a:ea typeface="Calibri"/>
              <a:cs typeface="Calibri"/>
              <a:sym typeface="Calibri"/>
            </a:endParaRPr>
          </a:p>
          <a:p>
            <a:pPr marL="257175" marR="0" lvl="0" indent="-257175" algn="l" rtl="0">
              <a:lnSpc>
                <a:spcPct val="100000"/>
              </a:lnSpc>
              <a:spcBef>
                <a:spcPts val="400"/>
              </a:spcBef>
              <a:spcAft>
                <a:spcPts val="40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Grade-Specific Checklists (K-3)</a:t>
            </a:r>
            <a:endParaRPr sz="2400" b="0" i="0" u="none" strike="noStrike" cap="none" dirty="0">
              <a:solidFill>
                <a:schemeClr val="dk1"/>
              </a:solidFill>
              <a:latin typeface="Calibri"/>
              <a:ea typeface="Calibri"/>
              <a:cs typeface="Calibri"/>
              <a:sym typeface="Calibri"/>
            </a:endParaRPr>
          </a:p>
        </p:txBody>
      </p:sp>
      <p:sp>
        <p:nvSpPr>
          <p:cNvPr id="323" name="Google Shape;323;p29"/>
          <p:cNvSpPr txBox="1">
            <a:spLocks noGrp="1"/>
          </p:cNvSpPr>
          <p:nvPr>
            <p:ph type="sldNum" idx="12"/>
          </p:nvPr>
        </p:nvSpPr>
        <p:spPr>
          <a:xfrm>
            <a:off x="8907236" y="583298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29</a:t>
            </a:fld>
            <a:endParaRPr/>
          </a:p>
        </p:txBody>
      </p:sp>
      <p:sp>
        <p:nvSpPr>
          <p:cNvPr id="324" name="Google Shape;324;p29"/>
          <p:cNvSpPr/>
          <p:nvPr/>
        </p:nvSpPr>
        <p:spPr>
          <a:xfrm>
            <a:off x="5592654" y="1764331"/>
            <a:ext cx="6220488" cy="2616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   Components of Each Grade-Specific Checklist</a:t>
            </a:r>
            <a:endParaRPr sz="2400" b="1" i="0" u="none" strike="noStrike" cap="none" dirty="0">
              <a:solidFill>
                <a:schemeClr val="dk1"/>
              </a:solidFill>
              <a:latin typeface="Calibri"/>
              <a:ea typeface="Calibri"/>
              <a:cs typeface="Calibri"/>
              <a:sym typeface="Calibri"/>
            </a:endParaRPr>
          </a:p>
          <a:p>
            <a:pPr marL="577850" marR="0" lvl="0" indent="-317500" algn="l" rtl="0">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Foundational Reading Skills</a:t>
            </a:r>
            <a:endParaRPr sz="2400" b="0" i="0" u="none" strike="noStrike" cap="none" dirty="0">
              <a:solidFill>
                <a:schemeClr val="dk1"/>
              </a:solidFill>
              <a:latin typeface="Calibri"/>
              <a:ea typeface="Calibri"/>
              <a:cs typeface="Calibri"/>
              <a:sym typeface="Calibri"/>
            </a:endParaRPr>
          </a:p>
          <a:p>
            <a:pPr marL="577850" marR="0" lvl="0" indent="-317500" algn="l" rtl="0">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Reading Comprehension</a:t>
            </a:r>
            <a:endParaRPr dirty="0"/>
          </a:p>
          <a:p>
            <a:pPr marL="577850" marR="0" lvl="0" indent="-317500" algn="l" rtl="0">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Writing</a:t>
            </a:r>
            <a:endParaRPr dirty="0"/>
          </a:p>
          <a:p>
            <a:pPr marL="577850" marR="0" lvl="0" indent="-317500" algn="l" rtl="0">
              <a:spcBef>
                <a:spcPts val="4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Language</a:t>
            </a:r>
            <a:endParaRPr dirty="0"/>
          </a:p>
          <a:p>
            <a:pPr marL="577850" marR="0" lvl="0" indent="-317500" algn="l" rtl="0">
              <a:spcBef>
                <a:spcPts val="400"/>
              </a:spcBef>
              <a:spcAft>
                <a:spcPts val="40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Speaking and Listening</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6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67" name="Google Shape;67;p3"/>
          <p:cNvSpPr txBox="1">
            <a:spLocks noGrp="1"/>
          </p:cNvSpPr>
          <p:nvPr>
            <p:ph type="title" idx="4294967295"/>
          </p:nvPr>
        </p:nvSpPr>
        <p:spPr>
          <a:xfrm>
            <a:off x="498763" y="690063"/>
            <a:ext cx="8294914" cy="86001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Calibri"/>
              <a:buNone/>
            </a:pPr>
            <a:r>
              <a:rPr lang="en-US" sz="3200" b="1" dirty="0">
                <a:latin typeface="Trebuchet MS"/>
                <a:ea typeface="Trebuchet MS"/>
                <a:cs typeface="Trebuchet MS"/>
                <a:sym typeface="Trebuchet MS"/>
              </a:rPr>
              <a:t>Bridge to Practice Projects for Coaches</a:t>
            </a:r>
            <a:endParaRPr lang="en-US" sz="3200" b="1" dirty="0">
              <a:latin typeface="Calibri" panose="020F0502020204030204" pitchFamily="34" charset="0"/>
              <a:ea typeface="Trebuchet MS"/>
              <a:cs typeface="Calibri" panose="020F0502020204030204" pitchFamily="34" charset="0"/>
              <a:sym typeface="Trebuchet MS"/>
            </a:endParaRPr>
          </a:p>
        </p:txBody>
      </p:sp>
      <p:sp>
        <p:nvSpPr>
          <p:cNvPr id="68" name="Google Shape;68;p3"/>
          <p:cNvSpPr txBox="1"/>
          <p:nvPr/>
        </p:nvSpPr>
        <p:spPr>
          <a:xfrm>
            <a:off x="498763" y="1375005"/>
            <a:ext cx="9735821" cy="421279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7F7F7F"/>
              </a:buClr>
              <a:buSzPts val="1600"/>
              <a:buFont typeface="Arial"/>
              <a:buChar char="•"/>
            </a:pPr>
            <a:r>
              <a:rPr lang="en-US" sz="1800" b="0" i="0" u="none" strike="noStrike" cap="none" dirty="0">
                <a:solidFill>
                  <a:srgbClr val="000000"/>
                </a:solidFill>
                <a:latin typeface="Calibri"/>
                <a:ea typeface="Calibri"/>
                <a:cs typeface="Calibri"/>
                <a:sym typeface="Calibri"/>
              </a:rPr>
              <a:t>An activity designed to serve as a </a:t>
            </a:r>
            <a:r>
              <a:rPr lang="en-US" sz="1800" dirty="0">
                <a:latin typeface="Calibri"/>
                <a:ea typeface="Calibri"/>
                <a:cs typeface="Calibri"/>
                <a:sym typeface="Calibri"/>
              </a:rPr>
              <a:t>B</a:t>
            </a:r>
            <a:r>
              <a:rPr lang="en-US" sz="1800" b="0" i="0" u="none" strike="noStrike" cap="none" dirty="0">
                <a:solidFill>
                  <a:srgbClr val="000000"/>
                </a:solidFill>
                <a:latin typeface="Calibri"/>
                <a:ea typeface="Calibri"/>
                <a:cs typeface="Calibri"/>
                <a:sym typeface="Calibri"/>
              </a:rPr>
              <a:t>ridge to </a:t>
            </a:r>
            <a:r>
              <a:rPr lang="en-US" sz="1800" dirty="0">
                <a:latin typeface="Calibri"/>
                <a:ea typeface="Calibri"/>
                <a:cs typeface="Calibri"/>
                <a:sym typeface="Calibri"/>
              </a:rPr>
              <a:t>P</a:t>
            </a:r>
            <a:r>
              <a:rPr lang="en-US" sz="1800" b="0" i="0" u="none" strike="noStrike" cap="none" dirty="0">
                <a:solidFill>
                  <a:srgbClr val="000000"/>
                </a:solidFill>
                <a:latin typeface="Calibri"/>
                <a:ea typeface="Calibri"/>
                <a:cs typeface="Calibri"/>
                <a:sym typeface="Calibri"/>
              </a:rPr>
              <a:t>ractice after each Module will provide evidence that coaches are able to apply the knowledge and skills they developed in this course in their schools. Coaches will complete the following activities: </a:t>
            </a:r>
            <a:endParaRPr dirty="0"/>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ts val="1600"/>
              <a:buFont typeface="Arial"/>
              <a:buNone/>
            </a:pPr>
            <a:r>
              <a:rPr lang="en-US" sz="1800" b="0" i="0" u="none" strike="noStrike" cap="none" dirty="0">
                <a:solidFill>
                  <a:srgbClr val="000000"/>
                </a:solidFill>
                <a:latin typeface="Calibri"/>
                <a:ea typeface="Calibri"/>
                <a:cs typeface="Calibri"/>
                <a:sym typeface="Calibri"/>
              </a:rPr>
              <a:t> </a:t>
            </a:r>
            <a:endParaRPr sz="3200" b="0" i="0" u="none" strike="noStrike" cap="none" dirty="0">
              <a:solidFill>
                <a:srgbClr val="000000"/>
              </a:solidFill>
              <a:latin typeface="Calibri"/>
              <a:ea typeface="Calibri"/>
              <a:cs typeface="Calibri"/>
              <a:sym typeface="Calibri"/>
            </a:endParaRPr>
          </a:p>
          <a:p>
            <a:pPr marL="342900" marR="0" lvl="0" indent="-285750" algn="l" rtl="0">
              <a:lnSpc>
                <a:spcPct val="100000"/>
              </a:lnSpc>
              <a:spcBef>
                <a:spcPts val="180"/>
              </a:spcBef>
              <a:spcAft>
                <a:spcPts val="0"/>
              </a:spcAft>
              <a:buClr>
                <a:srgbClr val="7F7F7F"/>
              </a:buClr>
              <a:buSzPts val="900"/>
              <a:buFont typeface="Arial"/>
              <a:buNone/>
            </a:pPr>
            <a:endParaRPr sz="10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32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32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241300" algn="l" rtl="0">
              <a:lnSpc>
                <a:spcPct val="100000"/>
              </a:lnSpc>
              <a:spcBef>
                <a:spcPts val="320"/>
              </a:spcBef>
              <a:spcAft>
                <a:spcPts val="0"/>
              </a:spcAft>
              <a:buClr>
                <a:srgbClr val="7F7F7F"/>
              </a:buClr>
              <a:buSzPts val="1600"/>
              <a:buFont typeface="Arial"/>
              <a:buNone/>
            </a:pPr>
            <a:endParaRPr sz="18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320"/>
              </a:spcBef>
              <a:spcAft>
                <a:spcPts val="0"/>
              </a:spcAft>
              <a:buClr>
                <a:srgbClr val="7F7F7F"/>
              </a:buClr>
              <a:buSzPts val="1600"/>
              <a:buFont typeface="Arial"/>
              <a:buChar char="•"/>
            </a:pPr>
            <a:r>
              <a:rPr lang="en-US" sz="1800" b="0" i="0" u="none" strike="noStrike" cap="none" dirty="0">
                <a:solidFill>
                  <a:srgbClr val="000000"/>
                </a:solidFill>
                <a:latin typeface="Calibri"/>
                <a:ea typeface="Calibri"/>
                <a:cs typeface="Calibri"/>
                <a:sym typeface="Calibri"/>
              </a:rPr>
              <a:t>A rubric is provided at the end of each Module for the corresponding Bridge to Practice project.</a:t>
            </a:r>
            <a:endParaRPr sz="3200" b="0" i="0" u="none" strike="noStrike" cap="none" dirty="0">
              <a:solidFill>
                <a:srgbClr val="000000"/>
              </a:solidFill>
              <a:latin typeface="Calibri"/>
              <a:ea typeface="Calibri"/>
              <a:cs typeface="Calibri"/>
              <a:sym typeface="Calibri"/>
            </a:endParaRPr>
          </a:p>
        </p:txBody>
      </p:sp>
      <p:graphicFrame>
        <p:nvGraphicFramePr>
          <p:cNvPr id="69" name="Google Shape;69;p3"/>
          <p:cNvGraphicFramePr/>
          <p:nvPr>
            <p:extLst>
              <p:ext uri="{D42A27DB-BD31-4B8C-83A1-F6EECF244321}">
                <p14:modId xmlns:p14="http://schemas.microsoft.com/office/powerpoint/2010/main" val="81175881"/>
              </p:ext>
            </p:extLst>
          </p:nvPr>
        </p:nvGraphicFramePr>
        <p:xfrm>
          <a:off x="498763" y="2301330"/>
          <a:ext cx="11409200" cy="3296980"/>
        </p:xfrm>
        <a:graphic>
          <a:graphicData uri="http://schemas.openxmlformats.org/drawingml/2006/table">
            <a:tbl>
              <a:tblPr firstRow="1" bandRow="1">
                <a:noFill/>
                <a:tableStyleId>{5A1CB6DC-9CD8-4312-B843-90BA7C570465}</a:tableStyleId>
              </a:tblPr>
              <a:tblGrid>
                <a:gridCol w="2135975">
                  <a:extLst>
                    <a:ext uri="{9D8B030D-6E8A-4147-A177-3AD203B41FA5}">
                      <a16:colId xmlns:a16="http://schemas.microsoft.com/office/drawing/2014/main" val="20000"/>
                    </a:ext>
                  </a:extLst>
                </a:gridCol>
                <a:gridCol w="9273225">
                  <a:extLst>
                    <a:ext uri="{9D8B030D-6E8A-4147-A177-3AD203B41FA5}">
                      <a16:colId xmlns:a16="http://schemas.microsoft.com/office/drawing/2014/main" val="20001"/>
                    </a:ext>
                  </a:extLst>
                </a:gridCol>
              </a:tblGrid>
              <a:tr h="228600">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Module 1</a:t>
                      </a:r>
                      <a:endParaRPr/>
                    </a:p>
                  </a:txBody>
                  <a:tcPr marL="91450" marR="91450" marT="45725" marB="45725">
                    <a:solidFill>
                      <a:srgbClr val="D5DBE5"/>
                    </a:solidFill>
                  </a:tcPr>
                </a:tc>
                <a:tc>
                  <a:txBody>
                    <a:bodyPr/>
                    <a:lstStyle/>
                    <a:p>
                      <a:pPr marL="0" marR="0" lvl="0" indent="0" algn="l" rtl="0">
                        <a:spcBef>
                          <a:spcPts val="0"/>
                        </a:spcBef>
                        <a:spcAft>
                          <a:spcPts val="0"/>
                        </a:spcAft>
                        <a:buNone/>
                      </a:pPr>
                      <a:r>
                        <a:rPr lang="en-US" sz="1800" b="0" dirty="0">
                          <a:solidFill>
                            <a:schemeClr val="dk1"/>
                          </a:solidFill>
                          <a:latin typeface="Calibri"/>
                          <a:ea typeface="Calibri"/>
                          <a:cs typeface="Calibri"/>
                          <a:sym typeface="Calibri"/>
                        </a:rPr>
                        <a:t>Develop a principal-coach partnership agreement.</a:t>
                      </a:r>
                      <a:endParaRPr dirty="0"/>
                    </a:p>
                  </a:txBody>
                  <a:tcPr marL="91450" marR="91450" marT="45725" marB="45725">
                    <a:solidFill>
                      <a:srgbClr val="D5DBE5"/>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Module 2</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Develop a needs assessment for professional development on evidence-based instructional practices and complete an </a:t>
                      </a:r>
                      <a:r>
                        <a:rPr lang="en-US" sz="1800" u="sng">
                          <a:solidFill>
                            <a:schemeClr val="hlink"/>
                          </a:solidFill>
                          <a:latin typeface="Calibri"/>
                          <a:ea typeface="Calibri"/>
                          <a:cs typeface="Calibri"/>
                          <a:sym typeface="Calibri"/>
                          <a:hlinkClick r:id="rId3"/>
                        </a:rPr>
                        <a:t>ADDIE model </a:t>
                      </a:r>
                      <a:r>
                        <a:rPr lang="en-US" sz="1800">
                          <a:latin typeface="Calibri"/>
                          <a:ea typeface="Calibri"/>
                          <a:cs typeface="Calibri"/>
                          <a:sym typeface="Calibri"/>
                        </a:rPr>
                        <a:t>for planning this professional development. </a:t>
                      </a:r>
                      <a:endParaRPr sz="1800"/>
                    </a:p>
                  </a:txBody>
                  <a:tcPr marL="91450" marR="91450" marT="45725" marB="45725"/>
                </a:tc>
                <a:extLst>
                  <a:ext uri="{0D108BD9-81ED-4DB2-BD59-A6C34878D82A}">
                    <a16:rowId xmlns:a16="http://schemas.microsoft.com/office/drawing/2014/main" val="10001"/>
                  </a:ext>
                </a:extLst>
              </a:tr>
              <a:tr h="228600">
                <a:tc>
                  <a:txBody>
                    <a:bodyPr/>
                    <a:lstStyle/>
                    <a:p>
                      <a:pPr marL="0" marR="0" lvl="0" indent="0" algn="l" rtl="0">
                        <a:spcBef>
                          <a:spcPts val="0"/>
                        </a:spcBef>
                        <a:spcAft>
                          <a:spcPts val="0"/>
                        </a:spcAft>
                        <a:buNone/>
                      </a:pPr>
                      <a:r>
                        <a:rPr lang="en-US" sz="1800"/>
                        <a:t>Module 3</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Develop and describe planned implementation of a professional learning action plan. </a:t>
                      </a: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Module 4</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Create a video that reflects coaching to help teachers plan, implement, and analyze standards-based literacy instruction.</a:t>
                      </a:r>
                      <a:endParaRPr sz="180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Module 5</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Complete a reflection on the course, including plans for continued professional growth.</a:t>
                      </a:r>
                      <a:endParaRPr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t>Module 6</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dirty="0">
                          <a:latin typeface="Calibri"/>
                          <a:ea typeface="Calibri"/>
                          <a:cs typeface="Calibri"/>
                          <a:sym typeface="Calibri"/>
                        </a:rPr>
                        <a:t>Choose one teacher with whom you have seen significant growth as a result of coaching support and complete a reflection on what worked, why it worked, and which areas of growth were most evident.</a:t>
                      </a:r>
                      <a:endParaRPr dirty="0"/>
                    </a:p>
                  </a:txBody>
                  <a:tcPr marL="91450" marR="91450" marT="45725" marB="457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07219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0"/>
          <p:cNvSpPr txBox="1"/>
          <p:nvPr/>
        </p:nvSpPr>
        <p:spPr>
          <a:xfrm>
            <a:off x="562785" y="1712489"/>
            <a:ext cx="5237651" cy="4251763"/>
          </a:xfrm>
          <a:prstGeom prst="rect">
            <a:avLst/>
          </a:prstGeom>
          <a:noFill/>
          <a:ln>
            <a:noFill/>
          </a:ln>
        </p:spPr>
        <p:txBody>
          <a:bodyPr spcFirstLastPara="1" wrap="square" lIns="68575" tIns="34275" rIns="68575" bIns="34275" anchor="t" anchorCtr="0">
            <a:noAutofit/>
          </a:bodyPr>
          <a:lstStyle/>
          <a:p>
            <a:pPr marL="285750" indent="-285750">
              <a:buClr>
                <a:srgbClr val="7F7F7F"/>
              </a:buClr>
              <a:buSzPts val="2000"/>
              <a:buFont typeface="Arial"/>
              <a:buChar char="•"/>
            </a:pPr>
            <a:r>
              <a:rPr lang="en-US" sz="2000" dirty="0">
                <a:latin typeface="Calibri"/>
                <a:cs typeface="Calibri"/>
                <a:sym typeface="Calibri"/>
              </a:rPr>
              <a:t>Introduction</a:t>
            </a:r>
            <a:endParaRPr sz="2000" dirty="0">
              <a:latin typeface="Calibri"/>
              <a:cs typeface="Calibri"/>
            </a:endParaRPr>
          </a:p>
          <a:p>
            <a:pPr marL="285750" indent="-285750">
              <a:buClr>
                <a:srgbClr val="7F7F7F"/>
              </a:buClr>
              <a:buSzPts val="2000"/>
              <a:buFont typeface="Arial"/>
              <a:buChar char="•"/>
            </a:pPr>
            <a:r>
              <a:rPr lang="en-US" sz="2000" dirty="0">
                <a:latin typeface="Calibri"/>
                <a:cs typeface="Calibri"/>
                <a:sym typeface="Calibri"/>
              </a:rPr>
              <a:t>Pre-Walkthrough Meeting Guide</a:t>
            </a:r>
            <a:endParaRPr sz="2000" dirty="0">
              <a:latin typeface="Calibri"/>
              <a:cs typeface="Calibri"/>
            </a:endParaRPr>
          </a:p>
          <a:p>
            <a:pPr marL="285750" indent="-285750">
              <a:buClr>
                <a:srgbClr val="7F7F7F"/>
              </a:buClr>
              <a:buSzPts val="2000"/>
              <a:buFont typeface="Arial"/>
              <a:buChar char="•"/>
            </a:pPr>
            <a:r>
              <a:rPr lang="en-US" sz="2000" dirty="0">
                <a:latin typeface="Calibri"/>
                <a:cs typeface="Calibri"/>
                <a:sym typeface="Calibri"/>
              </a:rPr>
              <a:t>Walkthrough Checklists for grade bands </a:t>
            </a:r>
            <a:br>
              <a:rPr lang="en-US" sz="2000" dirty="0">
                <a:latin typeface="Calibri"/>
                <a:cs typeface="Calibri"/>
                <a:sym typeface="Calibri"/>
              </a:rPr>
            </a:br>
            <a:r>
              <a:rPr lang="en-US" sz="2000" dirty="0">
                <a:latin typeface="Calibri"/>
                <a:cs typeface="Calibri"/>
                <a:sym typeface="Calibri"/>
              </a:rPr>
              <a:t>4-5 (whole class and literacy intervention classes), 6-8 (English language arts classes, content area classes, intervention classes), and 9-12 (English language arts classes, content area classes, intervention classes)</a:t>
            </a:r>
            <a:endParaRPr sz="2000" dirty="0">
              <a:latin typeface="Calibri"/>
              <a:cs typeface="Calibri"/>
              <a:sym typeface="Calibri"/>
            </a:endParaRPr>
          </a:p>
          <a:p>
            <a:pPr marL="285750" indent="-285750">
              <a:buClr>
                <a:srgbClr val="7F7F7F"/>
              </a:buClr>
              <a:buSzPts val="2000"/>
              <a:buFont typeface="Arial"/>
              <a:buChar char="•"/>
            </a:pPr>
            <a:r>
              <a:rPr lang="en-US" sz="2000" dirty="0">
                <a:latin typeface="Calibri"/>
                <a:cs typeface="Calibri"/>
                <a:sym typeface="Calibri"/>
              </a:rPr>
              <a:t>Post-Walkthrough Meeting Guide</a:t>
            </a:r>
            <a:endParaRPr sz="2000" dirty="0">
              <a:latin typeface="Calibri"/>
              <a:cs typeface="Calibri"/>
            </a:endParaRPr>
          </a:p>
          <a:p>
            <a:pPr marL="285750" indent="-285750">
              <a:buClr>
                <a:srgbClr val="7F7F7F"/>
              </a:buClr>
              <a:buSzPts val="2000"/>
              <a:buFont typeface="Arial"/>
              <a:buChar char="•"/>
            </a:pPr>
            <a:r>
              <a:rPr lang="en-US" sz="2000" dirty="0">
                <a:latin typeface="Calibri"/>
                <a:cs typeface="Calibri"/>
                <a:sym typeface="Calibri"/>
              </a:rPr>
              <a:t>References</a:t>
            </a:r>
            <a:endParaRPr sz="2000" dirty="0">
              <a:latin typeface="Calibri"/>
              <a:cs typeface="Calibri"/>
            </a:endParaRPr>
          </a:p>
          <a:p>
            <a:pPr marL="285750" indent="-285750">
              <a:buClr>
                <a:srgbClr val="7F7F7F"/>
              </a:buClr>
              <a:buSzPts val="2000"/>
              <a:buFont typeface="Arial"/>
              <a:buChar char="•"/>
            </a:pPr>
            <a:r>
              <a:rPr lang="en-US" sz="2000" dirty="0">
                <a:latin typeface="Calibri"/>
                <a:cs typeface="Calibri"/>
                <a:sym typeface="Calibri"/>
              </a:rPr>
              <a:t>Designed to include specific “look-</a:t>
            </a:r>
            <a:r>
              <a:rPr lang="en-US" sz="2000" dirty="0" err="1">
                <a:latin typeface="Calibri"/>
                <a:cs typeface="Calibri"/>
                <a:sym typeface="Calibri"/>
              </a:rPr>
              <a:t>fors</a:t>
            </a:r>
            <a:r>
              <a:rPr lang="en-US" sz="2000" dirty="0">
                <a:latin typeface="Calibri"/>
                <a:cs typeface="Calibri"/>
                <a:sym typeface="Calibri"/>
              </a:rPr>
              <a:t>” based on research</a:t>
            </a:r>
            <a:endParaRPr sz="2000" dirty="0">
              <a:latin typeface="Calibri"/>
              <a:cs typeface="Calibri"/>
              <a:sym typeface="Calibri"/>
            </a:endParaRPr>
          </a:p>
        </p:txBody>
      </p:sp>
      <p:sp>
        <p:nvSpPr>
          <p:cNvPr id="331" name="Google Shape;331;p30"/>
          <p:cNvSpPr txBox="1">
            <a:spLocks noGrp="1"/>
          </p:cNvSpPr>
          <p:nvPr>
            <p:ph type="sldNum" idx="12"/>
          </p:nvPr>
        </p:nvSpPr>
        <p:spPr>
          <a:xfrm>
            <a:off x="8731102" y="5979375"/>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30</a:t>
            </a:fld>
            <a:endParaRPr dirty="0"/>
          </a:p>
        </p:txBody>
      </p:sp>
      <p:sp>
        <p:nvSpPr>
          <p:cNvPr id="332" name="Google Shape;332;p30"/>
          <p:cNvSpPr/>
          <p:nvPr/>
        </p:nvSpPr>
        <p:spPr>
          <a:xfrm>
            <a:off x="5971150" y="1718468"/>
            <a:ext cx="5658065" cy="355477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2000"/>
              <a:buFont typeface="Arial"/>
              <a:buChar char="•"/>
            </a:pPr>
            <a:r>
              <a:rPr lang="en-US" sz="2000" b="0" i="0" u="none" strike="noStrike" cap="none" dirty="0">
                <a:solidFill>
                  <a:srgbClr val="000000"/>
                </a:solidFill>
                <a:latin typeface="Calibri"/>
                <a:ea typeface="Calibri"/>
                <a:cs typeface="Calibri"/>
                <a:sym typeface="Calibri"/>
              </a:rPr>
              <a:t>The school leader meets with the teacher and completes the </a:t>
            </a:r>
            <a:r>
              <a:rPr lang="en-US" sz="2000" b="1" dirty="0">
                <a:latin typeface="Calibri"/>
                <a:ea typeface="Calibri"/>
                <a:cs typeface="Calibri"/>
                <a:sym typeface="Calibri"/>
              </a:rPr>
              <a:t>P</a:t>
            </a:r>
            <a:r>
              <a:rPr lang="en-US" sz="2000" b="1" i="0" u="none" strike="noStrike" cap="none" dirty="0">
                <a:solidFill>
                  <a:srgbClr val="000000"/>
                </a:solidFill>
                <a:latin typeface="Calibri"/>
                <a:ea typeface="Calibri"/>
                <a:cs typeface="Calibri"/>
                <a:sym typeface="Calibri"/>
              </a:rPr>
              <a:t>re-Walkthrough </a:t>
            </a:r>
            <a:r>
              <a:rPr lang="en-US" sz="2000" b="1" dirty="0">
                <a:latin typeface="Calibri"/>
                <a:ea typeface="Calibri"/>
                <a:cs typeface="Calibri"/>
                <a:sym typeface="Calibri"/>
              </a:rPr>
              <a:t>M</a:t>
            </a:r>
            <a:r>
              <a:rPr lang="en-US" sz="2000" b="1" i="0" u="none" strike="noStrike" cap="none" dirty="0">
                <a:solidFill>
                  <a:srgbClr val="000000"/>
                </a:solidFill>
                <a:latin typeface="Calibri"/>
                <a:ea typeface="Calibri"/>
                <a:cs typeface="Calibri"/>
                <a:sym typeface="Calibri"/>
              </a:rPr>
              <a:t>eeting </a:t>
            </a:r>
            <a:r>
              <a:rPr lang="en-US" sz="2000" b="1" dirty="0">
                <a:latin typeface="Calibri"/>
                <a:ea typeface="Calibri"/>
                <a:cs typeface="Calibri"/>
                <a:sym typeface="Calibri"/>
              </a:rPr>
              <a:t>G</a:t>
            </a:r>
            <a:r>
              <a:rPr lang="en-US" sz="2000" b="1" i="0" u="none" strike="noStrike" cap="none" dirty="0">
                <a:solidFill>
                  <a:srgbClr val="000000"/>
                </a:solidFill>
                <a:latin typeface="Calibri"/>
                <a:ea typeface="Calibri"/>
                <a:cs typeface="Calibri"/>
                <a:sym typeface="Calibri"/>
              </a:rPr>
              <a:t>uide.</a:t>
            </a:r>
            <a:endParaRPr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200"/>
              </a:spcBef>
              <a:spcAft>
                <a:spcPts val="0"/>
              </a:spcAft>
              <a:buClr>
                <a:srgbClr val="7F7F7F"/>
              </a:buClr>
              <a:buSzPts val="2000"/>
              <a:buFont typeface="Arial"/>
              <a:buChar char="•"/>
            </a:pPr>
            <a:r>
              <a:rPr lang="en-US" sz="2000" b="0" i="0" u="none" strike="noStrike" cap="none" dirty="0">
                <a:solidFill>
                  <a:srgbClr val="000000"/>
                </a:solidFill>
                <a:latin typeface="Calibri"/>
                <a:ea typeface="Calibri"/>
                <a:cs typeface="Calibri"/>
                <a:sym typeface="Calibri"/>
              </a:rPr>
              <a:t>The </a:t>
            </a:r>
            <a:r>
              <a:rPr lang="en-US" sz="2000" dirty="0">
                <a:solidFill>
                  <a:schemeClr val="dk1"/>
                </a:solidFill>
                <a:latin typeface="Calibri"/>
                <a:cs typeface="Calibri"/>
                <a:sym typeface="Calibri"/>
              </a:rPr>
              <a:t>school</a:t>
            </a:r>
            <a:r>
              <a:rPr lang="en-US" sz="2000" b="0" i="0" u="none" strike="noStrike" cap="none" dirty="0">
                <a:solidFill>
                  <a:srgbClr val="000000"/>
                </a:solidFill>
                <a:latin typeface="Calibri"/>
                <a:ea typeface="Calibri"/>
                <a:cs typeface="Calibri"/>
                <a:sym typeface="Calibri"/>
              </a:rPr>
              <a:t> leader chooses the appropriate </a:t>
            </a:r>
            <a:r>
              <a:rPr lang="en-US" sz="2000" b="1" dirty="0">
                <a:latin typeface="Calibri"/>
                <a:ea typeface="Calibri"/>
                <a:cs typeface="Calibri"/>
                <a:sym typeface="Calibri"/>
              </a:rPr>
              <a:t>W</a:t>
            </a:r>
            <a:r>
              <a:rPr lang="en-US" sz="2000" b="1" i="0" u="none" strike="noStrike" cap="none" dirty="0">
                <a:solidFill>
                  <a:srgbClr val="000000"/>
                </a:solidFill>
                <a:latin typeface="Calibri"/>
                <a:ea typeface="Calibri"/>
                <a:cs typeface="Calibri"/>
                <a:sym typeface="Calibri"/>
              </a:rPr>
              <a:t>alkthrough </a:t>
            </a:r>
            <a:r>
              <a:rPr lang="en-US" sz="2000" b="1" dirty="0">
                <a:latin typeface="Calibri"/>
                <a:ea typeface="Calibri"/>
                <a:cs typeface="Calibri"/>
                <a:sym typeface="Calibri"/>
              </a:rPr>
              <a:t>C</a:t>
            </a:r>
            <a:r>
              <a:rPr lang="en-US" sz="2000" b="1" i="0" u="none" strike="noStrike" cap="none" dirty="0">
                <a:solidFill>
                  <a:srgbClr val="000000"/>
                </a:solidFill>
                <a:latin typeface="Calibri"/>
                <a:ea typeface="Calibri"/>
                <a:cs typeface="Calibri"/>
                <a:sym typeface="Calibri"/>
              </a:rPr>
              <a:t>hecklist </a:t>
            </a:r>
            <a:r>
              <a:rPr lang="en-US" sz="2000" b="0" i="0" u="none" strike="noStrike" cap="none" dirty="0">
                <a:solidFill>
                  <a:srgbClr val="000000"/>
                </a:solidFill>
                <a:latin typeface="Calibri"/>
                <a:ea typeface="Calibri"/>
                <a:cs typeface="Calibri"/>
                <a:sym typeface="Calibri"/>
              </a:rPr>
              <a:t>and conducts a brief (5-15 minute) classroom walkthrough, completing the sections of the Checklist that align with the lesson.</a:t>
            </a:r>
            <a:endParaRPr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200"/>
              </a:spcBef>
              <a:spcAft>
                <a:spcPts val="200"/>
              </a:spcAft>
              <a:buClr>
                <a:srgbClr val="7F7F7F"/>
              </a:buClr>
              <a:buSzPts val="2000"/>
              <a:buFont typeface="Arial"/>
              <a:buChar char="•"/>
            </a:pPr>
            <a:r>
              <a:rPr lang="en-US" sz="2000" b="0" i="0" u="none" strike="noStrike" cap="none" dirty="0">
                <a:solidFill>
                  <a:srgbClr val="000000"/>
                </a:solidFill>
                <a:latin typeface="Calibri"/>
                <a:ea typeface="Calibri"/>
                <a:cs typeface="Calibri"/>
                <a:sym typeface="Calibri"/>
              </a:rPr>
              <a:t>The school leader completes the reflection section of the </a:t>
            </a:r>
            <a:r>
              <a:rPr lang="en-US" sz="2000" b="1" dirty="0">
                <a:latin typeface="Calibri"/>
                <a:ea typeface="Calibri"/>
                <a:cs typeface="Calibri"/>
                <a:sym typeface="Calibri"/>
              </a:rPr>
              <a:t>P</a:t>
            </a:r>
            <a:r>
              <a:rPr lang="en-US" sz="2000" b="1" i="0" u="none" strike="noStrike" cap="none" dirty="0">
                <a:solidFill>
                  <a:srgbClr val="000000"/>
                </a:solidFill>
                <a:latin typeface="Calibri"/>
                <a:ea typeface="Calibri"/>
                <a:cs typeface="Calibri"/>
                <a:sym typeface="Calibri"/>
              </a:rPr>
              <a:t>ost-Walkthrough </a:t>
            </a:r>
            <a:r>
              <a:rPr lang="en-US" sz="2000" b="1" dirty="0">
                <a:latin typeface="Calibri"/>
                <a:ea typeface="Calibri"/>
                <a:cs typeface="Calibri"/>
                <a:sym typeface="Calibri"/>
              </a:rPr>
              <a:t>M</a:t>
            </a:r>
            <a:r>
              <a:rPr lang="en-US" sz="2000" b="1" i="0" u="none" strike="noStrike" cap="none" dirty="0">
                <a:solidFill>
                  <a:srgbClr val="000000"/>
                </a:solidFill>
                <a:latin typeface="Calibri"/>
                <a:ea typeface="Calibri"/>
                <a:cs typeface="Calibri"/>
                <a:sym typeface="Calibri"/>
              </a:rPr>
              <a:t>eeting </a:t>
            </a:r>
            <a:r>
              <a:rPr lang="en-US" sz="2000" b="1" dirty="0">
                <a:latin typeface="Calibri"/>
                <a:ea typeface="Calibri"/>
                <a:cs typeface="Calibri"/>
                <a:sym typeface="Calibri"/>
              </a:rPr>
              <a:t>G</a:t>
            </a:r>
            <a:r>
              <a:rPr lang="en-US" sz="2000" b="1" i="0" u="none" strike="noStrike" cap="none" dirty="0">
                <a:solidFill>
                  <a:srgbClr val="000000"/>
                </a:solidFill>
                <a:latin typeface="Calibri"/>
                <a:ea typeface="Calibri"/>
                <a:cs typeface="Calibri"/>
                <a:sym typeface="Calibri"/>
              </a:rPr>
              <a:t>uide </a:t>
            </a:r>
            <a:r>
              <a:rPr lang="en-US" sz="2000" b="0" i="0" u="none" strike="noStrike" cap="none" dirty="0">
                <a:solidFill>
                  <a:srgbClr val="000000"/>
                </a:solidFill>
                <a:latin typeface="Calibri"/>
                <a:ea typeface="Calibri"/>
                <a:cs typeface="Calibri"/>
                <a:sym typeface="Calibri"/>
              </a:rPr>
              <a:t>and completes the remainder of the Guide with the teacher.</a:t>
            </a:r>
            <a:endParaRPr sz="2000" b="0" i="0" u="none" strike="noStrike" cap="none" dirty="0">
              <a:solidFill>
                <a:srgbClr val="000000"/>
              </a:solidFill>
              <a:latin typeface="Calibri"/>
              <a:ea typeface="Calibri"/>
              <a:cs typeface="Calibri"/>
              <a:sym typeface="Calibri"/>
            </a:endParaRPr>
          </a:p>
        </p:txBody>
      </p:sp>
      <p:sp>
        <p:nvSpPr>
          <p:cNvPr id="333" name="Google Shape;333;p30"/>
          <p:cNvSpPr txBox="1"/>
          <p:nvPr/>
        </p:nvSpPr>
        <p:spPr>
          <a:xfrm>
            <a:off x="505633" y="1063545"/>
            <a:ext cx="8678636" cy="521208"/>
          </a:xfrm>
          <a:prstGeom prst="rect">
            <a:avLst/>
          </a:prstGeom>
          <a:noFill/>
          <a:ln>
            <a:noFill/>
          </a:ln>
        </p:spPr>
        <p:txBody>
          <a:bodyPr spcFirstLastPara="1" wrap="square" lIns="0" tIns="0" rIns="0" bIns="0" anchor="ctr" anchorCtr="0">
            <a:normAutofit/>
          </a:bodyPr>
          <a:lstStyle/>
          <a:p>
            <a:pPr marL="120650" marR="0" lvl="0" indent="0" algn="l" rtl="0">
              <a:lnSpc>
                <a:spcPct val="100000"/>
              </a:lnSpc>
              <a:spcBef>
                <a:spcPts val="0"/>
              </a:spcBef>
              <a:spcAft>
                <a:spcPts val="0"/>
              </a:spcAft>
              <a:buClr>
                <a:schemeClr val="dk1"/>
              </a:buClr>
              <a:buSzPts val="3300"/>
              <a:buFont typeface="Times New Roman"/>
              <a:buNone/>
            </a:pPr>
            <a:r>
              <a:rPr lang="en-US" sz="2800" b="1" i="0" u="none" strike="noStrike" cap="none" dirty="0">
                <a:solidFill>
                  <a:schemeClr val="dk1"/>
                </a:solidFill>
                <a:latin typeface="Calibri"/>
                <a:ea typeface="Calibri"/>
                <a:cs typeface="Calibri"/>
                <a:sym typeface="Calibri"/>
              </a:rPr>
              <a:t>Overview of the REL Southeast 4-12 Walkthrough Tool</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1"/>
          <p:cNvPicPr preferRelativeResize="0"/>
          <p:nvPr/>
        </p:nvPicPr>
        <p:blipFill rotWithShape="1">
          <a:blip r:embed="rId3">
            <a:alphaModFix/>
          </a:blip>
          <a:srcRect/>
          <a:stretch/>
        </p:blipFill>
        <p:spPr>
          <a:xfrm>
            <a:off x="5569821" y="1013916"/>
            <a:ext cx="6102427" cy="4525733"/>
          </a:xfrm>
          <a:prstGeom prst="rect">
            <a:avLst/>
          </a:prstGeom>
          <a:noFill/>
          <a:ln>
            <a:noFill/>
          </a:ln>
        </p:spPr>
      </p:pic>
      <p:sp>
        <p:nvSpPr>
          <p:cNvPr id="340" name="Google Shape;340;p31"/>
          <p:cNvSpPr txBox="1"/>
          <p:nvPr/>
        </p:nvSpPr>
        <p:spPr>
          <a:xfrm>
            <a:off x="320985" y="1862776"/>
            <a:ext cx="5091843" cy="457200"/>
          </a:xfrm>
          <a:prstGeom prst="rect">
            <a:avLst/>
          </a:prstGeom>
          <a:noFill/>
          <a:ln>
            <a:noFill/>
          </a:ln>
        </p:spPr>
        <p:txBody>
          <a:bodyPr spcFirstLastPara="1" wrap="square" lIns="0" tIns="0" rIns="0" bIns="0" anchor="ctr" anchorCtr="0">
            <a:normAutofit/>
          </a:bodyPr>
          <a:lstStyle/>
          <a:p>
            <a:pPr marL="120650" marR="0" lvl="0" indent="0" algn="l" rtl="0">
              <a:lnSpc>
                <a:spcPct val="100000"/>
              </a:lnSpc>
              <a:spcBef>
                <a:spcPts val="0"/>
              </a:spcBef>
              <a:spcAft>
                <a:spcPts val="0"/>
              </a:spcAft>
              <a:buClr>
                <a:schemeClr val="dk1"/>
              </a:buClr>
              <a:buSzPts val="3300"/>
              <a:buFont typeface="Calibri"/>
              <a:buNone/>
            </a:pPr>
            <a:r>
              <a:rPr lang="en-US" sz="2400" b="1" i="0" u="none" strike="noStrike" cap="none" dirty="0">
                <a:solidFill>
                  <a:schemeClr val="dk1"/>
                </a:solidFill>
                <a:latin typeface="Calibri"/>
                <a:ea typeface="Calibri"/>
                <a:cs typeface="Calibri"/>
                <a:sym typeface="Calibri"/>
              </a:rPr>
              <a:t>Try It Out: Pre-Walkthrough Meeting</a:t>
            </a:r>
            <a:endParaRPr dirty="0"/>
          </a:p>
        </p:txBody>
      </p:sp>
      <p:sp>
        <p:nvSpPr>
          <p:cNvPr id="341" name="Google Shape;341;p31"/>
          <p:cNvSpPr txBox="1">
            <a:spLocks noGrp="1"/>
          </p:cNvSpPr>
          <p:nvPr>
            <p:ph type="sldNum" idx="12"/>
          </p:nvPr>
        </p:nvSpPr>
        <p:spPr>
          <a:xfrm>
            <a:off x="8915400" y="5958111"/>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31</a:t>
            </a:fld>
            <a:endParaRPr/>
          </a:p>
        </p:txBody>
      </p:sp>
      <p:sp>
        <p:nvSpPr>
          <p:cNvPr id="342" name="Google Shape;342;p31"/>
          <p:cNvSpPr/>
          <p:nvPr/>
        </p:nvSpPr>
        <p:spPr>
          <a:xfrm>
            <a:off x="386387" y="2470305"/>
            <a:ext cx="5183433"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dirty="0">
                <a:solidFill>
                  <a:srgbClr val="000000"/>
                </a:solidFill>
                <a:latin typeface="Calibri"/>
                <a:ea typeface="Calibri"/>
                <a:cs typeface="Calibri"/>
                <a:sym typeface="Calibri"/>
              </a:rPr>
              <a:t>When using this guide (</a:t>
            </a:r>
            <a:r>
              <a:rPr lang="en-US" sz="2400" b="1" i="0" u="none" strike="noStrike" cap="none" dirty="0">
                <a:solidFill>
                  <a:srgbClr val="000000"/>
                </a:solidFill>
                <a:latin typeface="Calibri"/>
                <a:ea typeface="Calibri"/>
                <a:cs typeface="Calibri"/>
                <a:sym typeface="Calibri"/>
              </a:rPr>
              <a:t>Handout 4</a:t>
            </a:r>
            <a:r>
              <a:rPr lang="en-US" sz="2400" b="0" i="0" u="none" strike="noStrike" cap="none" dirty="0">
                <a:solidFill>
                  <a:srgbClr val="000000"/>
                </a:solidFill>
                <a:latin typeface="Calibri"/>
                <a:ea typeface="Calibri"/>
                <a:cs typeface="Calibri"/>
                <a:sym typeface="Calibri"/>
              </a:rPr>
              <a:t>):</a:t>
            </a:r>
            <a:br>
              <a:rPr lang="en-US" sz="2400" b="0" i="0" u="none" strike="noStrike" cap="none" dirty="0">
                <a:solidFill>
                  <a:srgbClr val="000000"/>
                </a:solidFill>
                <a:latin typeface="Calibri"/>
                <a:ea typeface="Calibri"/>
                <a:cs typeface="Calibri"/>
                <a:sym typeface="Calibri"/>
              </a:rPr>
            </a:br>
            <a:br>
              <a:rPr lang="en-US" sz="2400" b="0" i="0" u="none" strike="noStrike" cap="none" dirty="0">
                <a:solidFill>
                  <a:srgbClr val="000000"/>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 What might be challenging?</a:t>
            </a:r>
            <a:br>
              <a:rPr lang="en-US" sz="2400" b="0" i="0" u="none" strike="noStrike" cap="none" dirty="0">
                <a:solidFill>
                  <a:srgbClr val="000000"/>
                </a:solidFill>
                <a:latin typeface="Calibri"/>
                <a:ea typeface="Calibri"/>
                <a:cs typeface="Calibri"/>
                <a:sym typeface="Calibri"/>
              </a:rPr>
            </a:br>
            <a:br>
              <a:rPr lang="en-US" sz="2400" b="0" i="0" u="none" strike="noStrike" cap="none" dirty="0">
                <a:solidFill>
                  <a:srgbClr val="000000"/>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 What is useful or important?</a:t>
            </a:r>
            <a:endParaRPr sz="2400" b="0" i="0" u="none" strike="noStrike" cap="none" dirty="0">
              <a:solidFill>
                <a:srgbClr val="000000"/>
              </a:solidFill>
              <a:latin typeface="Calibri"/>
              <a:ea typeface="Calibri"/>
              <a:cs typeface="Calibri"/>
              <a:sym typeface="Calibri"/>
            </a:endParaRPr>
          </a:p>
        </p:txBody>
      </p:sp>
      <p:sp>
        <p:nvSpPr>
          <p:cNvPr id="343" name="Google Shape;343;p31"/>
          <p:cNvSpPr txBox="1"/>
          <p:nvPr/>
        </p:nvSpPr>
        <p:spPr>
          <a:xfrm>
            <a:off x="938379" y="1189267"/>
            <a:ext cx="438176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Collaborate and Practice</a:t>
            </a:r>
            <a:endParaRPr lang="en-US" sz="2800" b="0" i="0" u="none" strike="noStrike" cap="none" dirty="0">
              <a:solidFill>
                <a:srgbClr val="000000"/>
              </a:solidFill>
              <a:latin typeface="Trebuchet MS"/>
              <a:ea typeface="Trebuchet MS"/>
              <a:cs typeface="Trebuchet MS"/>
              <a:sym typeface="Trebuchet MS"/>
            </a:endParaRPr>
          </a:p>
        </p:txBody>
      </p:sp>
      <p:pic>
        <p:nvPicPr>
          <p:cNvPr id="344" name="Google Shape;344;p31"/>
          <p:cNvPicPr preferRelativeResize="0"/>
          <p:nvPr/>
        </p:nvPicPr>
        <p:blipFill rotWithShape="1">
          <a:blip r:embed="rId4">
            <a:alphaModFix/>
          </a:blip>
          <a:srcRect/>
          <a:stretch/>
        </p:blipFill>
        <p:spPr>
          <a:xfrm>
            <a:off x="386388" y="1194956"/>
            <a:ext cx="551991" cy="51749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2"/>
          <p:cNvSpPr txBox="1"/>
          <p:nvPr/>
        </p:nvSpPr>
        <p:spPr>
          <a:xfrm>
            <a:off x="680381" y="1097784"/>
            <a:ext cx="9037988" cy="521208"/>
          </a:xfrm>
          <a:prstGeom prst="rect">
            <a:avLst/>
          </a:prstGeom>
          <a:noFill/>
          <a:ln>
            <a:noFill/>
          </a:ln>
        </p:spPr>
        <p:txBody>
          <a:bodyPr spcFirstLastPara="1" wrap="square" lIns="0" tIns="0" rIns="0" bIns="0" anchor="ctr" anchorCtr="0">
            <a:noAutofit/>
          </a:bodyPr>
          <a:lstStyle/>
          <a:p>
            <a:pPr marL="120650" marR="0" lvl="0" indent="0" algn="l" rtl="0">
              <a:lnSpc>
                <a:spcPct val="100000"/>
              </a:lnSpc>
              <a:spcBef>
                <a:spcPts val="0"/>
              </a:spcBef>
              <a:spcAft>
                <a:spcPts val="0"/>
              </a:spcAft>
              <a:buClr>
                <a:schemeClr val="dk1"/>
              </a:buClr>
              <a:buSzPct val="120879"/>
              <a:buFont typeface="Calibri"/>
              <a:buNone/>
            </a:pPr>
            <a:r>
              <a:rPr lang="en-US" sz="2800" b="1" i="0" u="none" strike="noStrike" cap="none" dirty="0">
                <a:solidFill>
                  <a:schemeClr val="dk1"/>
                </a:solidFill>
                <a:latin typeface="Calibri"/>
                <a:ea typeface="Calibri"/>
                <a:cs typeface="Calibri"/>
                <a:sym typeface="Calibri"/>
              </a:rPr>
              <a:t>Try It Out: Grades 6-8 Content Area Class Literacy Checklist </a:t>
            </a:r>
            <a:endParaRPr sz="2800" dirty="0"/>
          </a:p>
        </p:txBody>
      </p:sp>
      <p:sp>
        <p:nvSpPr>
          <p:cNvPr id="351" name="Google Shape;351;p32"/>
          <p:cNvSpPr txBox="1">
            <a:spLocks noGrp="1"/>
          </p:cNvSpPr>
          <p:nvPr>
            <p:ph type="sldNum" idx="12"/>
          </p:nvPr>
        </p:nvSpPr>
        <p:spPr>
          <a:xfrm>
            <a:off x="9815623" y="601127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32</a:t>
            </a:fld>
            <a:endParaRPr/>
          </a:p>
        </p:txBody>
      </p:sp>
      <p:sp>
        <p:nvSpPr>
          <p:cNvPr id="352" name="Google Shape;352;p32"/>
          <p:cNvSpPr/>
          <p:nvPr/>
        </p:nvSpPr>
        <p:spPr>
          <a:xfrm>
            <a:off x="680381" y="1852471"/>
            <a:ext cx="7165299" cy="267761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tx1">
                  <a:lumMod val="50000"/>
                  <a:lumOff val="50000"/>
                </a:schemeClr>
              </a:buClr>
              <a:buSzPts val="2000"/>
              <a:buFont typeface="Arial"/>
              <a:buChar char="•"/>
            </a:pPr>
            <a:r>
              <a:rPr lang="en-US" sz="2400" b="0" i="0" u="none" strike="noStrike" cap="none" dirty="0">
                <a:solidFill>
                  <a:srgbClr val="000000"/>
                </a:solidFill>
                <a:latin typeface="Calibri"/>
                <a:ea typeface="Calibri"/>
                <a:cs typeface="Calibri"/>
                <a:sym typeface="Calibri"/>
              </a:rPr>
              <a:t>Watch </a:t>
            </a:r>
            <a:r>
              <a:rPr lang="en-US" sz="2400" b="1" i="0" u="sng" strike="noStrike" cap="none" dirty="0">
                <a:solidFill>
                  <a:schemeClr val="hlink"/>
                </a:solidFill>
                <a:latin typeface="Calibri"/>
                <a:ea typeface="Calibri"/>
                <a:cs typeface="Calibri"/>
                <a:sym typeface="Calibri"/>
                <a:hlinkClick r:id="rId3"/>
              </a:rPr>
              <a:t>Video 2: Reciprocal Teaching</a:t>
            </a:r>
            <a:endParaRPr sz="2400" b="1" i="0" u="sng" strike="noStrike" cap="none" dirty="0">
              <a:solidFill>
                <a:schemeClr val="hlink"/>
              </a:solidFill>
              <a:latin typeface="Calibri"/>
              <a:ea typeface="Calibri"/>
              <a:cs typeface="Calibri"/>
              <a:sym typeface="Calibri"/>
            </a:endParaRPr>
          </a:p>
          <a:p>
            <a:pPr marL="342900" marR="0" lvl="0" indent="-215900" algn="l" rtl="0">
              <a:lnSpc>
                <a:spcPct val="100000"/>
              </a:lnSpc>
              <a:spcBef>
                <a:spcPts val="0"/>
              </a:spcBef>
              <a:spcAft>
                <a:spcPts val="0"/>
              </a:spcAft>
              <a:buClr>
                <a:schemeClr val="tx1">
                  <a:lumMod val="50000"/>
                  <a:lumOff val="50000"/>
                </a:schemeClr>
              </a:buClr>
              <a:buSzPts val="2000"/>
              <a:buFont typeface="Arial"/>
              <a:buNone/>
            </a:pPr>
            <a:r>
              <a:rPr lang="en-US" sz="2400" b="1" i="0" u="none" strike="noStrike" cap="none" dirty="0">
                <a:solidFill>
                  <a:srgbClr val="000000"/>
                </a:solidFill>
                <a:latin typeface="Calibri"/>
                <a:ea typeface="Calibri"/>
                <a:cs typeface="Calibri"/>
                <a:sym typeface="Calibri"/>
              </a:rPr>
              <a:t>   (Retrieved from: </a:t>
            </a:r>
            <a:r>
              <a:rPr lang="en-US" sz="2400" b="1"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https://youtu.be/iJhu-mdUAVM?si=TuVIZJt4fmW0KUfg</a:t>
            </a:r>
            <a:r>
              <a:rPr lang="en-US" sz="2400" b="1" i="0" u="none" strike="noStrike" cap="none" dirty="0">
                <a:solidFill>
                  <a:srgbClr val="000000"/>
                </a:solidFill>
                <a:latin typeface="Calibri"/>
                <a:ea typeface="Calibri"/>
                <a:cs typeface="Calibri"/>
                <a:sym typeface="Calibri"/>
              </a:rPr>
              <a:t> 01/04/24)</a:t>
            </a:r>
          </a:p>
          <a:p>
            <a:pPr marL="342900" marR="0" lvl="0" indent="-215900" algn="l" rtl="0">
              <a:lnSpc>
                <a:spcPct val="100000"/>
              </a:lnSpc>
              <a:spcBef>
                <a:spcPts val="0"/>
              </a:spcBef>
              <a:spcAft>
                <a:spcPts val="0"/>
              </a:spcAft>
              <a:buClr>
                <a:schemeClr val="tx1">
                  <a:lumMod val="50000"/>
                  <a:lumOff val="50000"/>
                </a:schemeClr>
              </a:buClr>
              <a:buSzPts val="2000"/>
              <a:buFont typeface="Arial"/>
              <a:buNone/>
            </a:pPr>
            <a:endParaRPr sz="2400" dirty="0"/>
          </a:p>
          <a:p>
            <a:pPr marL="342900" marR="0" lvl="0" indent="-342900" algn="l" rtl="0">
              <a:lnSpc>
                <a:spcPct val="100000"/>
              </a:lnSpc>
              <a:spcBef>
                <a:spcPts val="0"/>
              </a:spcBef>
              <a:spcAft>
                <a:spcPts val="0"/>
              </a:spcAft>
              <a:buClr>
                <a:schemeClr val="tx1">
                  <a:lumMod val="50000"/>
                  <a:lumOff val="50000"/>
                </a:schemeClr>
              </a:buClr>
              <a:buSzPts val="2000"/>
              <a:buFont typeface="Arial"/>
              <a:buChar char="•"/>
            </a:pPr>
            <a:r>
              <a:rPr lang="en-US" sz="2400" b="0" i="0" u="none" strike="noStrike" cap="none" dirty="0">
                <a:solidFill>
                  <a:srgbClr val="000000"/>
                </a:solidFill>
                <a:latin typeface="Calibri"/>
                <a:ea typeface="Calibri"/>
                <a:cs typeface="Calibri"/>
                <a:sym typeface="Calibri"/>
              </a:rPr>
              <a:t>Complete the Grade 6-8 Content Area Class Literacy Checklist.</a:t>
            </a:r>
            <a:endParaRPr sz="2400" b="0" i="0" u="none" strike="noStrike" cap="none" dirty="0">
              <a:solidFill>
                <a:srgbClr val="000000"/>
              </a:solidFill>
              <a:highlight>
                <a:srgbClr val="FFFF00"/>
              </a:highlight>
              <a:latin typeface="Calibri"/>
              <a:ea typeface="Calibri"/>
              <a:cs typeface="Calibri"/>
              <a:sym typeface="Calibri"/>
            </a:endParaRPr>
          </a:p>
          <a:p>
            <a:pPr marL="342900" marR="0" lvl="0" indent="-342900" algn="l" rtl="0">
              <a:lnSpc>
                <a:spcPct val="100000"/>
              </a:lnSpc>
              <a:spcBef>
                <a:spcPts val="0"/>
              </a:spcBef>
              <a:spcAft>
                <a:spcPts val="0"/>
              </a:spcAft>
              <a:buClr>
                <a:schemeClr val="tx1">
                  <a:lumMod val="50000"/>
                  <a:lumOff val="50000"/>
                </a:schemeClr>
              </a:buClr>
              <a:buSzPts val="2000"/>
              <a:buFont typeface="Arial"/>
              <a:buChar char="•"/>
            </a:pPr>
            <a:r>
              <a:rPr lang="en-US" sz="2400" b="0" i="0" u="none" strike="noStrike" cap="none" dirty="0">
                <a:solidFill>
                  <a:srgbClr val="000000"/>
                </a:solidFill>
                <a:latin typeface="Calibri"/>
                <a:ea typeface="Calibri"/>
                <a:cs typeface="Calibri"/>
                <a:sym typeface="Calibri"/>
              </a:rPr>
              <a:t>Focus on comprehension.</a:t>
            </a:r>
            <a:endParaRPr dirty="0"/>
          </a:p>
        </p:txBody>
      </p:sp>
      <p:pic>
        <p:nvPicPr>
          <p:cNvPr id="353" name="Google Shape;353;p32">
            <a:hlinkClick r:id="rId5"/>
          </p:cNvPr>
          <p:cNvPicPr preferRelativeResize="0"/>
          <p:nvPr/>
        </p:nvPicPr>
        <p:blipFill rotWithShape="1">
          <a:blip r:embed="rId6">
            <a:alphaModFix/>
          </a:blip>
          <a:srcRect/>
          <a:stretch/>
        </p:blipFill>
        <p:spPr>
          <a:xfrm>
            <a:off x="8106240" y="1962347"/>
            <a:ext cx="2781870" cy="284582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3"/>
          <p:cNvSpPr txBox="1"/>
          <p:nvPr/>
        </p:nvSpPr>
        <p:spPr>
          <a:xfrm>
            <a:off x="674729" y="922719"/>
            <a:ext cx="9157489" cy="521208"/>
          </a:xfrm>
          <a:prstGeom prst="rect">
            <a:avLst/>
          </a:prstGeom>
          <a:noFill/>
          <a:ln>
            <a:noFill/>
          </a:ln>
        </p:spPr>
        <p:txBody>
          <a:bodyPr spcFirstLastPara="1" wrap="square" lIns="0" tIns="0" rIns="0" bIns="0" anchor="ctr" anchorCtr="0">
            <a:noAutofit/>
          </a:bodyPr>
          <a:lstStyle/>
          <a:p>
            <a:pPr marL="120650" marR="0" lvl="0" indent="0" algn="l" rtl="0">
              <a:lnSpc>
                <a:spcPct val="100000"/>
              </a:lnSpc>
              <a:spcBef>
                <a:spcPts val="0"/>
              </a:spcBef>
              <a:spcAft>
                <a:spcPts val="0"/>
              </a:spcAft>
              <a:buClr>
                <a:schemeClr val="dk1"/>
              </a:buClr>
              <a:buSzPct val="120879"/>
              <a:buFont typeface="Calibri"/>
              <a:buNone/>
            </a:pPr>
            <a:r>
              <a:rPr lang="en-US" sz="2800" b="1" i="0" u="none" strike="noStrike" cap="none" dirty="0">
                <a:solidFill>
                  <a:schemeClr val="dk1"/>
                </a:solidFill>
                <a:latin typeface="Calibri"/>
                <a:ea typeface="Calibri"/>
                <a:cs typeface="Calibri"/>
                <a:sym typeface="Calibri"/>
              </a:rPr>
              <a:t>Try It Out: Grades 6-8 Content Area Class Literacy Checklist</a:t>
            </a:r>
            <a:endParaRPr sz="2800" b="0" i="0" u="none" strike="noStrike" cap="none" dirty="0">
              <a:solidFill>
                <a:schemeClr val="dk1"/>
              </a:solidFill>
              <a:latin typeface="Calibri"/>
              <a:ea typeface="Calibri"/>
              <a:cs typeface="Calibri"/>
              <a:sym typeface="Calibri"/>
            </a:endParaRPr>
          </a:p>
        </p:txBody>
      </p:sp>
      <p:sp>
        <p:nvSpPr>
          <p:cNvPr id="360" name="Google Shape;360;p33"/>
          <p:cNvSpPr txBox="1"/>
          <p:nvPr/>
        </p:nvSpPr>
        <p:spPr>
          <a:xfrm>
            <a:off x="758812" y="1565631"/>
            <a:ext cx="3845209" cy="2333039"/>
          </a:xfrm>
          <a:prstGeom prst="rect">
            <a:avLst/>
          </a:prstGeom>
          <a:noFill/>
          <a:ln>
            <a:noFill/>
          </a:ln>
        </p:spPr>
        <p:txBody>
          <a:bodyPr spcFirstLastPara="1" wrap="square" lIns="68575" tIns="34275" rIns="68575" bIns="34275" anchor="t" anchorCtr="0">
            <a:normAutofit/>
          </a:bodyPr>
          <a:lstStyle/>
          <a:p>
            <a:pPr marL="342900" marR="0" lvl="0" indent="-342900" algn="l" rtl="0">
              <a:lnSpc>
                <a:spcPct val="90000"/>
              </a:lnSpc>
              <a:spcBef>
                <a:spcPts val="0"/>
              </a:spcBef>
              <a:spcAft>
                <a:spcPts val="0"/>
              </a:spcAft>
              <a:buClr>
                <a:schemeClr val="tx1">
                  <a:lumMod val="50000"/>
                  <a:lumOff val="50000"/>
                </a:schemeClr>
              </a:buClr>
              <a:buSzPts val="2000"/>
              <a:buFont typeface="Arial"/>
              <a:buChar char="•"/>
            </a:pPr>
            <a:r>
              <a:rPr lang="en-US" sz="2400" b="0" i="0" u="none" strike="noStrike" cap="none" dirty="0">
                <a:solidFill>
                  <a:srgbClr val="000000"/>
                </a:solidFill>
                <a:latin typeface="Calibri"/>
                <a:ea typeface="Calibri"/>
                <a:cs typeface="Calibri"/>
                <a:sym typeface="Calibri"/>
              </a:rPr>
              <a:t>Share your walkthrough evidence (notes) with your partner.</a:t>
            </a:r>
            <a:endParaRPr lang="en-US" dirty="0"/>
          </a:p>
          <a:p>
            <a:pPr marL="342900" marR="0" lvl="0" indent="-215900" algn="l" rtl="0">
              <a:lnSpc>
                <a:spcPct val="90000"/>
              </a:lnSpc>
              <a:spcBef>
                <a:spcPts val="0"/>
              </a:spcBef>
              <a:spcAft>
                <a:spcPts val="0"/>
              </a:spcAft>
              <a:buClr>
                <a:schemeClr val="tx1">
                  <a:lumMod val="50000"/>
                  <a:lumOff val="50000"/>
                </a:schemeClr>
              </a:buClr>
              <a:buSzPts val="2000"/>
              <a:buFont typeface="Arial"/>
              <a:buNone/>
            </a:pPr>
            <a:endParaRPr lang="en-US" sz="2400" b="0" i="0" u="none" strike="noStrike" cap="none" dirty="0">
              <a:solidFill>
                <a:srgbClr val="000000"/>
              </a:solidFill>
              <a:latin typeface="Calibri"/>
              <a:ea typeface="Calibri"/>
              <a:cs typeface="Calibri"/>
              <a:sym typeface="Calibri"/>
            </a:endParaRPr>
          </a:p>
          <a:p>
            <a:pPr marL="342900" marR="0" lvl="0" indent="-342900" algn="l" rtl="0">
              <a:lnSpc>
                <a:spcPct val="90000"/>
              </a:lnSpc>
              <a:spcBef>
                <a:spcPts val="0"/>
              </a:spcBef>
              <a:spcAft>
                <a:spcPts val="0"/>
              </a:spcAft>
              <a:buClr>
                <a:schemeClr val="tx1">
                  <a:lumMod val="50000"/>
                  <a:lumOff val="50000"/>
                </a:schemeClr>
              </a:buClr>
              <a:buSzPts val="2000"/>
              <a:buFont typeface="Arial"/>
              <a:buChar char="•"/>
            </a:pPr>
            <a:r>
              <a:rPr lang="en-US" sz="2400" b="0" i="0" u="none" strike="noStrike" cap="none" dirty="0">
                <a:solidFill>
                  <a:srgbClr val="000000"/>
                </a:solidFill>
                <a:latin typeface="Calibri"/>
                <a:ea typeface="Calibri"/>
                <a:cs typeface="Calibri"/>
                <a:sym typeface="Calibri"/>
              </a:rPr>
              <a:t>Did you notice similarities? Differences?</a:t>
            </a:r>
          </a:p>
        </p:txBody>
      </p:sp>
      <p:sp>
        <p:nvSpPr>
          <p:cNvPr id="361" name="Google Shape;361;p33"/>
          <p:cNvSpPr txBox="1">
            <a:spLocks noGrp="1"/>
          </p:cNvSpPr>
          <p:nvPr>
            <p:ph type="sldNum" idx="12"/>
          </p:nvPr>
        </p:nvSpPr>
        <p:spPr>
          <a:xfrm>
            <a:off x="8994616" y="5979375"/>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33</a:t>
            </a:fld>
            <a:endParaRPr/>
          </a:p>
        </p:txBody>
      </p:sp>
      <p:pic>
        <p:nvPicPr>
          <p:cNvPr id="362" name="Google Shape;362;p33"/>
          <p:cNvPicPr preferRelativeResize="0"/>
          <p:nvPr/>
        </p:nvPicPr>
        <p:blipFill rotWithShape="1">
          <a:blip r:embed="rId3">
            <a:alphaModFix/>
          </a:blip>
          <a:srcRect/>
          <a:stretch/>
        </p:blipFill>
        <p:spPr>
          <a:xfrm>
            <a:off x="4901609" y="2816232"/>
            <a:ext cx="6717576" cy="2996028"/>
          </a:xfrm>
          <a:prstGeom prst="rect">
            <a:avLst/>
          </a:prstGeom>
          <a:noFill/>
          <a:ln>
            <a:noFill/>
          </a:ln>
        </p:spPr>
      </p:pic>
      <p:pic>
        <p:nvPicPr>
          <p:cNvPr id="363" name="Google Shape;363;p33"/>
          <p:cNvPicPr preferRelativeResize="0"/>
          <p:nvPr/>
        </p:nvPicPr>
        <p:blipFill rotWithShape="1">
          <a:blip r:embed="rId4">
            <a:alphaModFix/>
          </a:blip>
          <a:srcRect l="2461"/>
          <a:stretch/>
        </p:blipFill>
        <p:spPr>
          <a:xfrm>
            <a:off x="4901609" y="1534391"/>
            <a:ext cx="6720762" cy="11338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34"/>
          <p:cNvPicPr preferRelativeResize="0"/>
          <p:nvPr/>
        </p:nvPicPr>
        <p:blipFill rotWithShape="1">
          <a:blip r:embed="rId3">
            <a:alphaModFix/>
          </a:blip>
          <a:srcRect/>
          <a:stretch/>
        </p:blipFill>
        <p:spPr>
          <a:xfrm>
            <a:off x="5756481" y="1150051"/>
            <a:ext cx="6131017" cy="4557897"/>
          </a:xfrm>
          <a:prstGeom prst="rect">
            <a:avLst/>
          </a:prstGeom>
          <a:noFill/>
          <a:ln>
            <a:noFill/>
          </a:ln>
        </p:spPr>
      </p:pic>
      <p:sp>
        <p:nvSpPr>
          <p:cNvPr id="370" name="Google Shape;370;p34"/>
          <p:cNvSpPr txBox="1"/>
          <p:nvPr/>
        </p:nvSpPr>
        <p:spPr>
          <a:xfrm>
            <a:off x="408578" y="931687"/>
            <a:ext cx="8679305" cy="521208"/>
          </a:xfrm>
          <a:prstGeom prst="rect">
            <a:avLst/>
          </a:prstGeom>
          <a:noFill/>
          <a:ln>
            <a:noFill/>
          </a:ln>
        </p:spPr>
        <p:txBody>
          <a:bodyPr spcFirstLastPara="1" wrap="square" lIns="0" tIns="0" rIns="0" bIns="0" anchor="ctr" anchorCtr="0">
            <a:normAutofit/>
          </a:bodyPr>
          <a:lstStyle/>
          <a:p>
            <a:pPr marL="119063" marR="0" lvl="0" indent="0" algn="l" rtl="0">
              <a:lnSpc>
                <a:spcPct val="100000"/>
              </a:lnSpc>
              <a:spcBef>
                <a:spcPts val="0"/>
              </a:spcBef>
              <a:spcAft>
                <a:spcPts val="0"/>
              </a:spcAft>
              <a:buClr>
                <a:schemeClr val="dk1"/>
              </a:buClr>
              <a:buSzPts val="3300"/>
              <a:buFont typeface="Calibri"/>
              <a:buNone/>
            </a:pPr>
            <a:r>
              <a:rPr lang="en-US" sz="2800" b="1" i="0" u="none" strike="noStrike" cap="none" dirty="0">
                <a:solidFill>
                  <a:schemeClr val="dk1"/>
                </a:solidFill>
                <a:latin typeface="Calibri"/>
                <a:ea typeface="Calibri"/>
                <a:cs typeface="Calibri"/>
                <a:sym typeface="Calibri"/>
              </a:rPr>
              <a:t>Try It Out: Post-Walkthrough Meeting</a:t>
            </a:r>
            <a:endParaRPr dirty="0"/>
          </a:p>
        </p:txBody>
      </p:sp>
      <p:sp>
        <p:nvSpPr>
          <p:cNvPr id="371" name="Google Shape;371;p34"/>
          <p:cNvSpPr txBox="1"/>
          <p:nvPr/>
        </p:nvSpPr>
        <p:spPr>
          <a:xfrm>
            <a:off x="539512" y="1755739"/>
            <a:ext cx="5216969" cy="27750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Calibri"/>
                <a:ea typeface="Calibri"/>
                <a:cs typeface="Calibri"/>
                <a:sym typeface="Calibri"/>
              </a:rPr>
              <a:t>When using this guide (</a:t>
            </a:r>
            <a:r>
              <a:rPr lang="en-US" sz="2400" i="0" u="none" strike="noStrike" cap="none" dirty="0">
                <a:solidFill>
                  <a:schemeClr val="dk1"/>
                </a:solidFill>
                <a:latin typeface="Calibri"/>
                <a:ea typeface="Calibri"/>
                <a:cs typeface="Calibri"/>
                <a:sym typeface="Calibri"/>
              </a:rPr>
              <a:t>Handout 4</a:t>
            </a:r>
            <a:r>
              <a:rPr lang="en-US" sz="2400" b="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2400"/>
              <a:buFont typeface="Arial"/>
              <a:buNone/>
            </a:pP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 What might be challenging?</a:t>
            </a:r>
            <a:br>
              <a:rPr lang="en-US" sz="2400" b="0" i="0" u="none" strike="noStrike" cap="none" dirty="0">
                <a:solidFill>
                  <a:schemeClr val="dk1"/>
                </a:solidFill>
                <a:latin typeface="Calibri"/>
                <a:ea typeface="Calibri"/>
                <a:cs typeface="Calibri"/>
                <a:sym typeface="Calibri"/>
              </a:rPr>
            </a:br>
            <a:br>
              <a:rPr lang="en-US" sz="2400" b="0" i="0" u="none" strike="noStrike" cap="none" dirty="0">
                <a:solidFill>
                  <a:schemeClr val="dk1"/>
                </a:solidFill>
                <a:latin typeface="Calibri"/>
                <a:ea typeface="Calibri"/>
                <a:cs typeface="Calibri"/>
                <a:sym typeface="Calibri"/>
              </a:rPr>
            </a:br>
            <a:r>
              <a:rPr lang="en-US" sz="2400" b="0" i="0" u="none" strike="noStrike" cap="none" dirty="0">
                <a:solidFill>
                  <a:schemeClr val="dk1"/>
                </a:solidFill>
                <a:latin typeface="Calibri"/>
                <a:ea typeface="Calibri"/>
                <a:cs typeface="Calibri"/>
                <a:sym typeface="Calibri"/>
              </a:rPr>
              <a:t>– What is useful or important?</a:t>
            </a:r>
            <a:endParaRPr sz="2400" b="0" i="0" u="none" strike="noStrike" cap="none" dirty="0">
              <a:solidFill>
                <a:schemeClr val="dk1"/>
              </a:solidFill>
              <a:latin typeface="Calibri"/>
              <a:ea typeface="Calibri"/>
              <a:cs typeface="Calibri"/>
              <a:sym typeface="Calibri"/>
            </a:endParaRPr>
          </a:p>
        </p:txBody>
      </p:sp>
      <p:sp>
        <p:nvSpPr>
          <p:cNvPr id="372" name="Google Shape;372;p34"/>
          <p:cNvSpPr txBox="1">
            <a:spLocks noGrp="1"/>
          </p:cNvSpPr>
          <p:nvPr>
            <p:ph type="sldNum" idx="12"/>
          </p:nvPr>
        </p:nvSpPr>
        <p:spPr>
          <a:xfrm>
            <a:off x="9499436" y="613886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5"/>
          <p:cNvSpPr txBox="1"/>
          <p:nvPr/>
        </p:nvSpPr>
        <p:spPr>
          <a:xfrm>
            <a:off x="460173" y="1271543"/>
            <a:ext cx="11300902" cy="872727"/>
          </a:xfrm>
          <a:prstGeom prst="rect">
            <a:avLst/>
          </a:prstGeom>
          <a:noFill/>
          <a:ln>
            <a:noFill/>
          </a:ln>
        </p:spPr>
        <p:txBody>
          <a:bodyPr spcFirstLastPara="1" wrap="square" lIns="68575" tIns="34275" rIns="68575" bIns="34275" anchor="ctr" anchorCtr="0">
            <a:noAutofit/>
          </a:bodyPr>
          <a:lstStyle/>
          <a:p>
            <a:pPr marL="58420" marR="0" lvl="0" indent="0" algn="l" rtl="0">
              <a:lnSpc>
                <a:spcPct val="100000"/>
              </a:lnSpc>
              <a:spcBef>
                <a:spcPts val="0"/>
              </a:spcBef>
              <a:spcAft>
                <a:spcPts val="0"/>
              </a:spcAft>
              <a:buClr>
                <a:schemeClr val="dk1"/>
              </a:buClr>
              <a:buSzPts val="3300"/>
              <a:buFont typeface="Calibri"/>
              <a:buNone/>
            </a:pPr>
            <a:r>
              <a:rPr lang="en-US" sz="2200" b="1" i="0" u="none" strike="noStrike" cap="none" dirty="0">
                <a:solidFill>
                  <a:schemeClr val="dk1"/>
                </a:solidFill>
                <a:latin typeface="Calibri"/>
                <a:ea typeface="Calibri"/>
                <a:cs typeface="Calibri"/>
                <a:sym typeface="Calibri"/>
              </a:rPr>
              <a:t>Foundational Skills in Support of Reading for Understanding in Kindergarten Through 3rd Grade</a:t>
            </a:r>
            <a:endParaRPr sz="2200" b="1" i="0" u="none" strike="noStrike" cap="none" dirty="0">
              <a:solidFill>
                <a:schemeClr val="dk1"/>
              </a:solidFill>
              <a:latin typeface="Calibri"/>
              <a:ea typeface="Calibri"/>
              <a:cs typeface="Calibri"/>
              <a:sym typeface="Calibri"/>
            </a:endParaRPr>
          </a:p>
        </p:txBody>
      </p:sp>
      <p:pic>
        <p:nvPicPr>
          <p:cNvPr id="379" name="Google Shape;379;p35"/>
          <p:cNvPicPr preferRelativeResize="0"/>
          <p:nvPr/>
        </p:nvPicPr>
        <p:blipFill rotWithShape="1">
          <a:blip r:embed="rId3">
            <a:alphaModFix/>
          </a:blip>
          <a:srcRect/>
          <a:stretch/>
        </p:blipFill>
        <p:spPr>
          <a:xfrm>
            <a:off x="4398713" y="2011852"/>
            <a:ext cx="3474185" cy="4187140"/>
          </a:xfrm>
          <a:prstGeom prst="rect">
            <a:avLst/>
          </a:prstGeom>
          <a:noFill/>
          <a:ln w="9525" cap="flat" cmpd="sng">
            <a:solidFill>
              <a:srgbClr val="00653B"/>
            </a:solidFill>
            <a:prstDash val="solid"/>
            <a:round/>
            <a:headEnd type="none" w="sm" len="sm"/>
            <a:tailEnd type="none" w="sm" len="sm"/>
          </a:ln>
        </p:spPr>
      </p:pic>
      <p:sp>
        <p:nvSpPr>
          <p:cNvPr id="380" name="Google Shape;380;p35"/>
          <p:cNvSpPr txBox="1"/>
          <p:nvPr/>
        </p:nvSpPr>
        <p:spPr>
          <a:xfrm>
            <a:off x="981562" y="955209"/>
            <a:ext cx="3417151"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381" name="Google Shape;381;p35"/>
          <p:cNvPicPr preferRelativeResize="0"/>
          <p:nvPr/>
        </p:nvPicPr>
        <p:blipFill rotWithShape="1">
          <a:blip r:embed="rId4">
            <a:alphaModFix/>
          </a:blip>
          <a:srcRect/>
          <a:stretch/>
        </p:blipFill>
        <p:spPr>
          <a:xfrm>
            <a:off x="460173" y="981172"/>
            <a:ext cx="521389" cy="471255"/>
          </a:xfrm>
          <a:prstGeom prst="rect">
            <a:avLst/>
          </a:prstGeom>
          <a:noFill/>
          <a:ln>
            <a:noFill/>
          </a:ln>
        </p:spPr>
      </p:pic>
      <p:sp>
        <p:nvSpPr>
          <p:cNvPr id="382" name="Google Shape;382;p35"/>
          <p:cNvSpPr txBox="1">
            <a:spLocks noGrp="1"/>
          </p:cNvSpPr>
          <p:nvPr>
            <p:ph type="sldNum" idx="12"/>
          </p:nvPr>
        </p:nvSpPr>
        <p:spPr>
          <a:xfrm>
            <a:off x="8686800" y="6053804"/>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9" name="Google Shape;389;p36"/>
          <p:cNvPicPr preferRelativeResize="0"/>
          <p:nvPr/>
        </p:nvPicPr>
        <p:blipFill rotWithShape="1">
          <a:blip r:embed="rId3">
            <a:alphaModFix/>
          </a:blip>
          <a:srcRect/>
          <a:stretch/>
        </p:blipFill>
        <p:spPr>
          <a:xfrm>
            <a:off x="1142544" y="1444590"/>
            <a:ext cx="9573010" cy="4663722"/>
          </a:xfrm>
          <a:prstGeom prst="rect">
            <a:avLst/>
          </a:prstGeom>
          <a:noFill/>
          <a:ln>
            <a:noFill/>
          </a:ln>
        </p:spPr>
      </p:pic>
      <p:sp>
        <p:nvSpPr>
          <p:cNvPr id="390" name="Google Shape;390;p36"/>
          <p:cNvSpPr txBox="1"/>
          <p:nvPr/>
        </p:nvSpPr>
        <p:spPr>
          <a:xfrm>
            <a:off x="257174" y="886523"/>
            <a:ext cx="11744326" cy="6795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Times New Roman"/>
              <a:buNone/>
            </a:pPr>
            <a:r>
              <a:rPr lang="en-US" sz="2800" b="1" i="0" u="none" strike="noStrike" cap="none" dirty="0">
                <a:solidFill>
                  <a:schemeClr val="dk1"/>
                </a:solidFill>
                <a:latin typeface="Calibri"/>
                <a:ea typeface="Calibri"/>
                <a:cs typeface="Calibri"/>
                <a:sym typeface="Calibri"/>
              </a:rPr>
              <a:t>Strategic Use of Evidence-Based Practices Grounded in the Science of Reading</a:t>
            </a:r>
            <a:endParaRPr sz="2800" b="1" i="0" u="none" strike="noStrike" cap="none" dirty="0">
              <a:solidFill>
                <a:schemeClr val="dk1"/>
              </a:solidFill>
              <a:latin typeface="Calibri"/>
              <a:ea typeface="Calibri"/>
              <a:cs typeface="Calibri"/>
              <a:sym typeface="Calibri"/>
            </a:endParaRPr>
          </a:p>
        </p:txBody>
      </p:sp>
      <p:sp>
        <p:nvSpPr>
          <p:cNvPr id="391" name="Google Shape;391;p36"/>
          <p:cNvSpPr txBox="1">
            <a:spLocks noGrp="1"/>
          </p:cNvSpPr>
          <p:nvPr>
            <p:ph type="sldNum" idx="12"/>
          </p:nvPr>
        </p:nvSpPr>
        <p:spPr>
          <a:xfrm>
            <a:off x="8915856" y="610831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7"/>
          <p:cNvSpPr txBox="1"/>
          <p:nvPr/>
        </p:nvSpPr>
        <p:spPr>
          <a:xfrm>
            <a:off x="801177" y="1137246"/>
            <a:ext cx="6897558" cy="521208"/>
          </a:xfrm>
          <a:prstGeom prst="rect">
            <a:avLst/>
          </a:prstGeom>
          <a:noFill/>
          <a:ln>
            <a:noFill/>
          </a:ln>
        </p:spPr>
        <p:txBody>
          <a:bodyPr spcFirstLastPara="1" wrap="square" lIns="68575" tIns="34275" rIns="68575" bIns="34275" anchor="ctr" anchorCtr="0">
            <a:noAutofit/>
          </a:bodyPr>
          <a:lstStyle/>
          <a:p>
            <a:pPr marL="7938" marR="0" lvl="0" indent="0" algn="l" rtl="0">
              <a:lnSpc>
                <a:spcPct val="100000"/>
              </a:lnSpc>
              <a:spcBef>
                <a:spcPts val="0"/>
              </a:spcBef>
              <a:spcAft>
                <a:spcPts val="0"/>
              </a:spcAft>
              <a:buClr>
                <a:schemeClr val="dk1"/>
              </a:buClr>
              <a:buSzPts val="3300"/>
              <a:buFont typeface="Calibri"/>
              <a:buNone/>
            </a:pPr>
            <a:r>
              <a:rPr lang="en-US" sz="2800" b="1" i="0" u="none" strike="noStrike" cap="none" dirty="0">
                <a:solidFill>
                  <a:schemeClr val="dk1"/>
                </a:solidFill>
                <a:latin typeface="Calibri"/>
                <a:ea typeface="Calibri"/>
                <a:cs typeface="Calibri"/>
                <a:sym typeface="Calibri"/>
              </a:rPr>
              <a:t>Professional Learning Communities Materials</a:t>
            </a:r>
            <a:endParaRPr sz="2800" b="1" i="0" u="none" strike="noStrike" cap="none" dirty="0">
              <a:solidFill>
                <a:schemeClr val="dk1"/>
              </a:solidFill>
              <a:latin typeface="Calibri"/>
              <a:ea typeface="Calibri"/>
              <a:cs typeface="Calibri"/>
              <a:sym typeface="Calibri"/>
            </a:endParaRPr>
          </a:p>
        </p:txBody>
      </p:sp>
      <p:sp>
        <p:nvSpPr>
          <p:cNvPr id="398" name="Google Shape;398;p37"/>
          <p:cNvSpPr txBox="1"/>
          <p:nvPr/>
        </p:nvSpPr>
        <p:spPr>
          <a:xfrm>
            <a:off x="801177" y="1769905"/>
            <a:ext cx="4978270" cy="2577961"/>
          </a:xfrm>
          <a:prstGeom prst="rect">
            <a:avLst/>
          </a:prstGeom>
          <a:noFill/>
          <a:ln>
            <a:noFill/>
          </a:ln>
        </p:spPr>
        <p:txBody>
          <a:bodyPr spcFirstLastPara="1" wrap="square" lIns="68575" tIns="34275" rIns="68575" bIns="34275" anchor="t" anchorCtr="0">
            <a:normAutofit fontScale="92500"/>
          </a:bodyPr>
          <a:lstStyle/>
          <a:p>
            <a:pPr marL="0" marR="0" lvl="1" indent="0" algn="l" rtl="0">
              <a:lnSpc>
                <a:spcPct val="100000"/>
              </a:lnSpc>
              <a:spcBef>
                <a:spcPts val="420"/>
              </a:spcBef>
              <a:spcAft>
                <a:spcPts val="0"/>
              </a:spcAft>
              <a:buClr>
                <a:srgbClr val="000000"/>
              </a:buClr>
              <a:buSzPct val="94594"/>
              <a:buFont typeface="Arial"/>
              <a:buNone/>
            </a:pPr>
            <a:r>
              <a:rPr lang="en-US" sz="2800" b="0" i="0" u="none" strike="noStrike" cap="none" dirty="0">
                <a:solidFill>
                  <a:schemeClr val="dk1"/>
                </a:solidFill>
                <a:latin typeface="Calibri"/>
                <a:ea typeface="Calibri"/>
                <a:cs typeface="Calibri"/>
                <a:sym typeface="Calibri"/>
              </a:rPr>
              <a:t>PLC materials were designed for a facilitator’s use to guide teachers in </a:t>
            </a:r>
            <a:r>
              <a:rPr lang="en-US" sz="2800" b="1" i="0" u="none" strike="noStrike" cap="none" dirty="0">
                <a:solidFill>
                  <a:schemeClr val="dk1"/>
                </a:solidFill>
                <a:latin typeface="Calibri"/>
                <a:ea typeface="Calibri"/>
                <a:cs typeface="Calibri"/>
                <a:sym typeface="Calibri"/>
              </a:rPr>
              <a:t>applying the evidence-based strategies from the practice guide </a:t>
            </a:r>
            <a:r>
              <a:rPr lang="en-US" sz="2800" b="0" i="0" u="none" strike="noStrike" cap="none" dirty="0">
                <a:solidFill>
                  <a:schemeClr val="dk1"/>
                </a:solidFill>
                <a:latin typeface="Calibri"/>
                <a:ea typeface="Calibri"/>
                <a:cs typeface="Calibri"/>
                <a:sym typeface="Calibri"/>
              </a:rPr>
              <a:t>through collaborative learning experiences.</a:t>
            </a:r>
            <a:endParaRPr sz="2800" b="1" i="0" u="none" strike="noStrike" cap="none" dirty="0">
              <a:solidFill>
                <a:schemeClr val="dk1"/>
              </a:solidFill>
              <a:latin typeface="Calibri"/>
              <a:ea typeface="Calibri"/>
              <a:cs typeface="Calibri"/>
              <a:sym typeface="Calibri"/>
            </a:endParaRPr>
          </a:p>
          <a:p>
            <a:pPr marL="0" marR="0" lvl="1" indent="0" algn="ctr" rtl="0">
              <a:lnSpc>
                <a:spcPct val="100000"/>
              </a:lnSpc>
              <a:spcBef>
                <a:spcPts val="420"/>
              </a:spcBef>
              <a:spcAft>
                <a:spcPts val="0"/>
              </a:spcAft>
              <a:buClr>
                <a:srgbClr val="000000"/>
              </a:buClr>
              <a:buSzPct val="108108"/>
              <a:buFont typeface="Arial"/>
              <a:buNone/>
            </a:pPr>
            <a:endParaRPr sz="2100" b="0" i="0" u="none" strike="noStrike" cap="none" dirty="0">
              <a:solidFill>
                <a:srgbClr val="888888"/>
              </a:solidFill>
              <a:latin typeface="Calibri"/>
              <a:ea typeface="Calibri"/>
              <a:cs typeface="Calibri"/>
              <a:sym typeface="Calibri"/>
            </a:endParaRPr>
          </a:p>
        </p:txBody>
      </p:sp>
      <p:pic>
        <p:nvPicPr>
          <p:cNvPr id="399" name="Google Shape;399;p37" descr="Screen Shot 2016-08-17 at 8.05.47 PM.png"/>
          <p:cNvPicPr preferRelativeResize="0"/>
          <p:nvPr/>
        </p:nvPicPr>
        <p:blipFill rotWithShape="1">
          <a:blip r:embed="rId3">
            <a:alphaModFix/>
          </a:blip>
          <a:srcRect l="3443" t="2939" b="141"/>
          <a:stretch/>
        </p:blipFill>
        <p:spPr>
          <a:xfrm>
            <a:off x="7957434" y="1302195"/>
            <a:ext cx="3234069" cy="3922345"/>
          </a:xfrm>
          <a:prstGeom prst="rect">
            <a:avLst/>
          </a:prstGeom>
          <a:noFill/>
          <a:ln>
            <a:noFill/>
          </a:ln>
        </p:spPr>
      </p:pic>
      <p:sp>
        <p:nvSpPr>
          <p:cNvPr id="400" name="Google Shape;400;p37"/>
          <p:cNvSpPr txBox="1">
            <a:spLocks noGrp="1"/>
          </p:cNvSpPr>
          <p:nvPr>
            <p:ph type="sldNum" idx="12"/>
          </p:nvPr>
        </p:nvSpPr>
        <p:spPr>
          <a:xfrm>
            <a:off x="8915399" y="610709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8"/>
          <p:cNvSpPr txBox="1"/>
          <p:nvPr/>
        </p:nvSpPr>
        <p:spPr>
          <a:xfrm>
            <a:off x="886105" y="1146951"/>
            <a:ext cx="8678849" cy="521208"/>
          </a:xfrm>
          <a:prstGeom prst="rect">
            <a:avLst/>
          </a:prstGeom>
          <a:noFill/>
          <a:ln>
            <a:noFill/>
          </a:ln>
        </p:spPr>
        <p:txBody>
          <a:bodyPr spcFirstLastPara="1" wrap="square" lIns="68575" tIns="34275" rIns="68575" bIns="34275" anchor="ctr" anchorCtr="0">
            <a:normAutofit/>
          </a:bodyPr>
          <a:lstStyle/>
          <a:p>
            <a:pPr marL="7938" marR="0" lvl="0" indent="0" algn="l" rtl="0">
              <a:lnSpc>
                <a:spcPct val="100000"/>
              </a:lnSpc>
              <a:spcBef>
                <a:spcPts val="0"/>
              </a:spcBef>
              <a:spcAft>
                <a:spcPts val="0"/>
              </a:spcAft>
              <a:buClr>
                <a:schemeClr val="dk1"/>
              </a:buClr>
              <a:buSzPts val="3300"/>
              <a:buFont typeface="Calibri"/>
              <a:buNone/>
            </a:pPr>
            <a:r>
              <a:rPr lang="en-US" sz="2800" b="1" i="0" u="none" strike="noStrike" cap="none" dirty="0">
                <a:solidFill>
                  <a:schemeClr val="dk1"/>
                </a:solidFill>
                <a:latin typeface="Calibri"/>
                <a:ea typeface="Calibri"/>
                <a:cs typeface="Calibri"/>
                <a:sym typeface="Calibri"/>
              </a:rPr>
              <a:t>Facilitator’s Guide Includes:</a:t>
            </a:r>
            <a:endParaRPr sz="2800" b="0" i="0" u="none" strike="noStrike" cap="none" dirty="0">
              <a:solidFill>
                <a:schemeClr val="dk1"/>
              </a:solidFill>
              <a:latin typeface="Calibri"/>
              <a:ea typeface="Calibri"/>
              <a:cs typeface="Calibri"/>
              <a:sym typeface="Calibri"/>
            </a:endParaRPr>
          </a:p>
        </p:txBody>
      </p:sp>
      <p:sp>
        <p:nvSpPr>
          <p:cNvPr id="407" name="Google Shape;407;p38"/>
          <p:cNvSpPr txBox="1"/>
          <p:nvPr/>
        </p:nvSpPr>
        <p:spPr>
          <a:xfrm>
            <a:off x="863215" y="1817564"/>
            <a:ext cx="4864616" cy="2775000"/>
          </a:xfrm>
          <a:prstGeom prst="rect">
            <a:avLst/>
          </a:prstGeom>
          <a:noFill/>
          <a:ln>
            <a:noFill/>
          </a:ln>
        </p:spPr>
        <p:txBody>
          <a:bodyPr spcFirstLastPara="1" wrap="square" lIns="68575" tIns="34275" rIns="68575" bIns="34275" anchor="t" anchorCtr="0">
            <a:noAutofit/>
          </a:bodyPr>
          <a:lstStyle/>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Framework for each session</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Participant activities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Discussion questions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Small-group activities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Whole-group activities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Key points about videos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Online availability</a:t>
            </a:r>
            <a:endParaRPr dirty="0"/>
          </a:p>
        </p:txBody>
      </p:sp>
      <p:sp>
        <p:nvSpPr>
          <p:cNvPr id="408" name="Google Shape;408;p38"/>
          <p:cNvSpPr txBox="1">
            <a:spLocks noGrp="1"/>
          </p:cNvSpPr>
          <p:nvPr>
            <p:ph type="sldNum" idx="12"/>
          </p:nvPr>
        </p:nvSpPr>
        <p:spPr>
          <a:xfrm>
            <a:off x="8686525" y="6053803"/>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38</a:t>
            </a:fld>
            <a:endParaRPr/>
          </a:p>
        </p:txBody>
      </p:sp>
      <p:pic>
        <p:nvPicPr>
          <p:cNvPr id="409" name="Google Shape;409;p38" descr="Screen Shot 2016-08-17 at 8.05.47 PM.png"/>
          <p:cNvPicPr preferRelativeResize="0"/>
          <p:nvPr/>
        </p:nvPicPr>
        <p:blipFill rotWithShape="1">
          <a:blip r:embed="rId3">
            <a:alphaModFix/>
          </a:blip>
          <a:srcRect l="3443" t="2939" b="141"/>
          <a:stretch/>
        </p:blipFill>
        <p:spPr>
          <a:xfrm>
            <a:off x="6752715" y="1253111"/>
            <a:ext cx="3222217" cy="390390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9"/>
          <p:cNvSpPr txBox="1"/>
          <p:nvPr/>
        </p:nvSpPr>
        <p:spPr>
          <a:xfrm>
            <a:off x="912954" y="1219160"/>
            <a:ext cx="8678849" cy="521208"/>
          </a:xfrm>
          <a:prstGeom prst="rect">
            <a:avLst/>
          </a:prstGeom>
          <a:noFill/>
          <a:ln>
            <a:noFill/>
          </a:ln>
        </p:spPr>
        <p:txBody>
          <a:bodyPr spcFirstLastPara="1" wrap="square" lIns="68575" tIns="34275" rIns="68575" bIns="34275" anchor="ctr" anchorCtr="0">
            <a:normAutofit/>
          </a:bodyPr>
          <a:lstStyle/>
          <a:p>
            <a:pPr marL="0" marR="0" lvl="0" indent="0" algn="l" rtl="0">
              <a:lnSpc>
                <a:spcPct val="100000"/>
              </a:lnSpc>
              <a:spcBef>
                <a:spcPts val="0"/>
              </a:spcBef>
              <a:spcAft>
                <a:spcPts val="0"/>
              </a:spcAft>
              <a:buClr>
                <a:schemeClr val="dk1"/>
              </a:buClr>
              <a:buSzPts val="3300"/>
              <a:buFont typeface="Calibri"/>
              <a:buNone/>
            </a:pPr>
            <a:r>
              <a:rPr lang="en-US" sz="2800" b="1" i="0" u="none" strike="noStrike" cap="none" dirty="0">
                <a:solidFill>
                  <a:schemeClr val="dk1"/>
                </a:solidFill>
                <a:latin typeface="Calibri"/>
                <a:ea typeface="Calibri"/>
                <a:cs typeface="Calibri"/>
                <a:sym typeface="Calibri"/>
              </a:rPr>
              <a:t>Participant’s Activities Include:</a:t>
            </a:r>
            <a:endParaRPr sz="2800" b="0" i="0" u="none" strike="noStrike" cap="none" dirty="0">
              <a:solidFill>
                <a:schemeClr val="dk1"/>
              </a:solidFill>
              <a:latin typeface="Calibri"/>
              <a:ea typeface="Calibri"/>
              <a:cs typeface="Calibri"/>
              <a:sym typeface="Calibri"/>
            </a:endParaRPr>
          </a:p>
        </p:txBody>
      </p:sp>
      <p:sp>
        <p:nvSpPr>
          <p:cNvPr id="416" name="Google Shape;416;p39"/>
          <p:cNvSpPr txBox="1"/>
          <p:nvPr/>
        </p:nvSpPr>
        <p:spPr>
          <a:xfrm>
            <a:off x="912954" y="1851771"/>
            <a:ext cx="4695282" cy="2775000"/>
          </a:xfrm>
          <a:prstGeom prst="rect">
            <a:avLst/>
          </a:prstGeom>
          <a:noFill/>
          <a:ln>
            <a:noFill/>
          </a:ln>
        </p:spPr>
        <p:txBody>
          <a:bodyPr spcFirstLastPara="1" wrap="square" lIns="68575" tIns="34275" rIns="68575" bIns="34275" anchor="t" anchorCtr="0">
            <a:noAutofit/>
          </a:bodyPr>
          <a:lstStyle/>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Examples </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Reflection questions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Lesson plan examples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Lesson plan templates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Video viewing guides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Sharing opportunities</a:t>
            </a:r>
            <a:endParaRPr dirty="0"/>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Online availability</a:t>
            </a:r>
            <a:endParaRPr dirty="0"/>
          </a:p>
          <a:p>
            <a:pPr marL="457200" marR="0" lvl="0" indent="-228600" algn="l" rtl="0">
              <a:lnSpc>
                <a:spcPct val="10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417" name="Google Shape;417;p39"/>
          <p:cNvSpPr txBox="1">
            <a:spLocks noGrp="1"/>
          </p:cNvSpPr>
          <p:nvPr>
            <p:ph type="sldNum" idx="12"/>
          </p:nvPr>
        </p:nvSpPr>
        <p:spPr>
          <a:xfrm>
            <a:off x="9487786" y="607506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39</a:t>
            </a:fld>
            <a:endParaRPr/>
          </a:p>
        </p:txBody>
      </p:sp>
      <p:pic>
        <p:nvPicPr>
          <p:cNvPr id="418" name="Google Shape;418;p39" descr="Screen Shot 2016-08-17 at 8.05.47 PM.png"/>
          <p:cNvPicPr preferRelativeResize="0"/>
          <p:nvPr/>
        </p:nvPicPr>
        <p:blipFill rotWithShape="1">
          <a:blip r:embed="rId3">
            <a:alphaModFix/>
          </a:blip>
          <a:srcRect l="3443" t="2939" b="141"/>
          <a:stretch/>
        </p:blipFill>
        <p:spPr>
          <a:xfrm>
            <a:off x="6842319" y="1302677"/>
            <a:ext cx="3227356" cy="39206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a:spLocks noGrp="1"/>
          </p:cNvSpPr>
          <p:nvPr>
            <p:ph type="title" idx="4294967295"/>
          </p:nvPr>
        </p:nvSpPr>
        <p:spPr>
          <a:xfrm>
            <a:off x="1752600" y="1436829"/>
            <a:ext cx="8686800" cy="64008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alibri"/>
              <a:buNone/>
            </a:pPr>
            <a:r>
              <a:rPr lang="en-US" sz="3600" b="1" dirty="0">
                <a:latin typeface="Trebuchet MS"/>
                <a:ea typeface="Trebuchet MS"/>
                <a:cs typeface="Trebuchet MS"/>
                <a:sym typeface="Trebuchet MS"/>
              </a:rPr>
              <a:t>Norms for Our Course</a:t>
            </a:r>
            <a:endParaRPr sz="4800" dirty="0">
              <a:latin typeface="Trebuchet MS"/>
              <a:ea typeface="Trebuchet MS"/>
              <a:cs typeface="Trebuchet MS"/>
              <a:sym typeface="Trebuchet MS"/>
            </a:endParaRPr>
          </a:p>
        </p:txBody>
      </p:sp>
      <p:sp>
        <p:nvSpPr>
          <p:cNvPr id="76" name="Google Shape;76;p4"/>
          <p:cNvSpPr txBox="1"/>
          <p:nvPr/>
        </p:nvSpPr>
        <p:spPr>
          <a:xfrm>
            <a:off x="1846299" y="2458148"/>
            <a:ext cx="1678660" cy="82296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dirty="0">
                <a:solidFill>
                  <a:schemeClr val="dk1"/>
                </a:solidFill>
                <a:latin typeface="Calibri"/>
                <a:ea typeface="Calibri"/>
                <a:cs typeface="Calibri"/>
                <a:sym typeface="Calibri"/>
              </a:rPr>
              <a:t>Cell phones on silent</a:t>
            </a:r>
            <a:endParaRPr sz="2800" b="0" i="0" u="none" strike="noStrike" cap="none" dirty="0">
              <a:solidFill>
                <a:schemeClr val="dk1"/>
              </a:solidFill>
              <a:latin typeface="Calibri"/>
              <a:ea typeface="Calibri"/>
              <a:cs typeface="Calibri"/>
              <a:sym typeface="Calibri"/>
            </a:endParaRPr>
          </a:p>
        </p:txBody>
      </p:sp>
      <p:pic>
        <p:nvPicPr>
          <p:cNvPr id="77" name="Google Shape;77;p4"/>
          <p:cNvPicPr preferRelativeResize="0"/>
          <p:nvPr/>
        </p:nvPicPr>
        <p:blipFill rotWithShape="1">
          <a:blip r:embed="rId3">
            <a:alphaModFix/>
          </a:blip>
          <a:srcRect/>
          <a:stretch/>
        </p:blipFill>
        <p:spPr>
          <a:xfrm>
            <a:off x="2247900" y="3429000"/>
            <a:ext cx="875458" cy="1507140"/>
          </a:xfrm>
          <a:prstGeom prst="rect">
            <a:avLst/>
          </a:prstGeom>
          <a:noFill/>
          <a:ln>
            <a:noFill/>
          </a:ln>
        </p:spPr>
      </p:pic>
      <p:pic>
        <p:nvPicPr>
          <p:cNvPr id="78" name="Google Shape;78;p4"/>
          <p:cNvPicPr preferRelativeResize="0"/>
          <p:nvPr/>
        </p:nvPicPr>
        <p:blipFill rotWithShape="1">
          <a:blip r:embed="rId4">
            <a:alphaModFix/>
          </a:blip>
          <a:srcRect/>
          <a:stretch/>
        </p:blipFill>
        <p:spPr>
          <a:xfrm>
            <a:off x="9053850" y="3429000"/>
            <a:ext cx="1263070" cy="1502983"/>
          </a:xfrm>
          <a:prstGeom prst="rect">
            <a:avLst/>
          </a:prstGeom>
          <a:noFill/>
          <a:ln>
            <a:noFill/>
          </a:ln>
        </p:spPr>
      </p:pic>
      <p:pic>
        <p:nvPicPr>
          <p:cNvPr id="79" name="Google Shape;79;p4"/>
          <p:cNvPicPr preferRelativeResize="0"/>
          <p:nvPr/>
        </p:nvPicPr>
        <p:blipFill rotWithShape="1">
          <a:blip r:embed="rId5">
            <a:alphaModFix/>
          </a:blip>
          <a:srcRect/>
          <a:stretch/>
        </p:blipFill>
        <p:spPr>
          <a:xfrm>
            <a:off x="5032809" y="3429000"/>
            <a:ext cx="2126381" cy="1502984"/>
          </a:xfrm>
          <a:prstGeom prst="rect">
            <a:avLst/>
          </a:prstGeom>
          <a:noFill/>
          <a:ln>
            <a:noFill/>
          </a:ln>
        </p:spPr>
      </p:pic>
      <p:sp>
        <p:nvSpPr>
          <p:cNvPr id="80" name="Google Shape;80;p4"/>
          <p:cNvSpPr txBox="1"/>
          <p:nvPr/>
        </p:nvSpPr>
        <p:spPr>
          <a:xfrm>
            <a:off x="4810670" y="2440956"/>
            <a:ext cx="2570657" cy="82296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Pay attention to self and others</a:t>
            </a:r>
            <a:endParaRPr/>
          </a:p>
        </p:txBody>
      </p:sp>
      <p:sp>
        <p:nvSpPr>
          <p:cNvPr id="81" name="Google Shape;81;p4"/>
          <p:cNvSpPr txBox="1"/>
          <p:nvPr/>
        </p:nvSpPr>
        <p:spPr>
          <a:xfrm>
            <a:off x="8277631" y="2440956"/>
            <a:ext cx="2570657" cy="82296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Presume </a:t>
            </a:r>
            <a:endParaRPr/>
          </a:p>
          <a:p>
            <a:pPr marL="0" marR="0" lvl="0" indent="0" algn="ctr" rtl="0">
              <a:lnSpc>
                <a:spcPct val="100000"/>
              </a:lnSpc>
              <a:spcBef>
                <a:spcPts val="0"/>
              </a:spcBef>
              <a:spcAft>
                <a:spcPts val="0"/>
              </a:spcAft>
              <a:buClr>
                <a:schemeClr val="dk1"/>
              </a:buClr>
              <a:buSzPts val="2400"/>
              <a:buFont typeface="Arial"/>
              <a:buNone/>
            </a:pPr>
            <a:r>
              <a:rPr lang="en-US" sz="2400" b="1" i="0" u="none" strike="noStrike" cap="none">
                <a:solidFill>
                  <a:schemeClr val="dk1"/>
                </a:solidFill>
                <a:latin typeface="Calibri"/>
                <a:ea typeface="Calibri"/>
                <a:cs typeface="Calibri"/>
                <a:sym typeface="Calibri"/>
              </a:rPr>
              <a:t>positive intentions</a:t>
            </a:r>
            <a:endParaRPr/>
          </a:p>
        </p:txBody>
      </p:sp>
      <p:sp>
        <p:nvSpPr>
          <p:cNvPr id="82" name="Google Shape;82;p4"/>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4</a:t>
            </a:fld>
            <a:endParaRPr/>
          </a:p>
        </p:txBody>
      </p:sp>
    </p:spTree>
    <p:extLst>
      <p:ext uri="{BB962C8B-B14F-4D97-AF65-F5344CB8AC3E}">
        <p14:creationId xmlns:p14="http://schemas.microsoft.com/office/powerpoint/2010/main" val="53395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0"/>
          <p:cNvSpPr txBox="1"/>
          <p:nvPr/>
        </p:nvSpPr>
        <p:spPr>
          <a:xfrm>
            <a:off x="1020085" y="1193893"/>
            <a:ext cx="5266415" cy="521208"/>
          </a:xfrm>
          <a:prstGeom prst="rect">
            <a:avLst/>
          </a:prstGeom>
          <a:noFill/>
          <a:ln>
            <a:noFill/>
          </a:ln>
        </p:spPr>
        <p:txBody>
          <a:bodyPr spcFirstLastPara="1" wrap="square" lIns="68575" tIns="34275" rIns="68575" bIns="34275" anchor="ctr" anchorCtr="0">
            <a:normAutofit/>
          </a:bodyPr>
          <a:lstStyle/>
          <a:p>
            <a:pPr marL="0" marR="0" lvl="0" indent="0" algn="l" rtl="0">
              <a:lnSpc>
                <a:spcPct val="100000"/>
              </a:lnSpc>
              <a:spcBef>
                <a:spcPts val="0"/>
              </a:spcBef>
              <a:spcAft>
                <a:spcPts val="0"/>
              </a:spcAft>
              <a:buClr>
                <a:schemeClr val="dk1"/>
              </a:buClr>
              <a:buSzPts val="3300"/>
              <a:buFont typeface="Calibri"/>
              <a:buNone/>
            </a:pPr>
            <a:r>
              <a:rPr lang="en-US" sz="2800" b="1" i="0" u="none" strike="noStrike" cap="none" dirty="0">
                <a:solidFill>
                  <a:schemeClr val="dk1"/>
                </a:solidFill>
                <a:latin typeface="Calibri"/>
                <a:ea typeface="Calibri"/>
                <a:cs typeface="Calibri"/>
                <a:sym typeface="Calibri"/>
              </a:rPr>
              <a:t>Videos: Classrooms &amp; Animations</a:t>
            </a:r>
            <a:endParaRPr dirty="0"/>
          </a:p>
        </p:txBody>
      </p:sp>
      <p:sp>
        <p:nvSpPr>
          <p:cNvPr id="425" name="Google Shape;425;p40"/>
          <p:cNvSpPr txBox="1"/>
          <p:nvPr/>
        </p:nvSpPr>
        <p:spPr>
          <a:xfrm>
            <a:off x="1020085" y="1933771"/>
            <a:ext cx="4843449" cy="2775000"/>
          </a:xfrm>
          <a:prstGeom prst="rect">
            <a:avLst/>
          </a:prstGeom>
          <a:noFill/>
          <a:ln>
            <a:noFill/>
          </a:ln>
        </p:spPr>
        <p:txBody>
          <a:bodyPr spcFirstLastPara="1" wrap="square" lIns="68575" tIns="34275" rIns="68575" bIns="34275" anchor="t" anchorCtr="0">
            <a:normAutofit/>
          </a:bodyPr>
          <a:lstStyle/>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22 classroom videos</a:t>
            </a: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16 animation videos</a:t>
            </a: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Illustrate selected </a:t>
            </a:r>
            <a:r>
              <a:rPr lang="en-US" sz="2400" dirty="0">
                <a:solidFill>
                  <a:schemeClr val="dk1"/>
                </a:solidFill>
                <a:latin typeface="Calibri"/>
                <a:ea typeface="Calibri"/>
                <a:cs typeface="Calibri"/>
                <a:sym typeface="Calibri"/>
              </a:rPr>
              <a:t>h</a:t>
            </a:r>
            <a:r>
              <a:rPr lang="en-US" sz="2400" b="0" i="0" u="none" strike="noStrike" cap="none" dirty="0">
                <a:solidFill>
                  <a:schemeClr val="dk1"/>
                </a:solidFill>
                <a:latin typeface="Calibri"/>
                <a:ea typeface="Calibri"/>
                <a:cs typeface="Calibri"/>
                <a:sym typeface="Calibri"/>
              </a:rPr>
              <a:t>ow-to </a:t>
            </a:r>
            <a:r>
              <a:rPr lang="en-US" sz="2400" dirty="0">
                <a:solidFill>
                  <a:schemeClr val="dk1"/>
                </a:solidFill>
                <a:latin typeface="Calibri"/>
                <a:ea typeface="Calibri"/>
                <a:cs typeface="Calibri"/>
                <a:sym typeface="Calibri"/>
              </a:rPr>
              <a:t>s</a:t>
            </a:r>
            <a:r>
              <a:rPr lang="en-US" sz="2400" b="0" i="0" u="none" strike="noStrike" cap="none" dirty="0">
                <a:solidFill>
                  <a:schemeClr val="dk1"/>
                </a:solidFill>
                <a:latin typeface="Calibri"/>
                <a:ea typeface="Calibri"/>
                <a:cs typeface="Calibri"/>
                <a:sym typeface="Calibri"/>
              </a:rPr>
              <a:t>teps</a:t>
            </a:r>
            <a:endParaRPr sz="2400" b="0" i="0" u="none" strike="noStrike" cap="none" dirty="0">
              <a:solidFill>
                <a:schemeClr val="dk1"/>
              </a:solidFill>
              <a:latin typeface="Calibri"/>
              <a:ea typeface="Calibri"/>
              <a:cs typeface="Calibri"/>
              <a:sym typeface="Calibri"/>
            </a:endParaRPr>
          </a:p>
          <a:p>
            <a:pPr marL="457200" marR="0" lvl="0" indent="-381000" algn="l" rtl="0">
              <a:lnSpc>
                <a:spcPct val="100000"/>
              </a:lnSpc>
              <a:spcBef>
                <a:spcPts val="500"/>
              </a:spcBef>
              <a:spcAft>
                <a:spcPts val="0"/>
              </a:spcAft>
              <a:buClr>
                <a:schemeClr val="tx1">
                  <a:lumMod val="50000"/>
                  <a:lumOff val="50000"/>
                </a:schemeClr>
              </a:buClr>
              <a:buSzPts val="2400"/>
              <a:buFont typeface="Arial"/>
              <a:buChar char="•"/>
            </a:pPr>
            <a:r>
              <a:rPr lang="en-US" sz="2400" b="0" i="0" u="none" strike="noStrike" cap="none" dirty="0">
                <a:solidFill>
                  <a:schemeClr val="dk1"/>
                </a:solidFill>
                <a:latin typeface="Calibri"/>
                <a:ea typeface="Calibri"/>
                <a:cs typeface="Calibri"/>
                <a:sym typeface="Calibri"/>
              </a:rPr>
              <a:t>Available online</a:t>
            </a:r>
            <a:endParaRPr dirty="0"/>
          </a:p>
        </p:txBody>
      </p:sp>
      <p:sp>
        <p:nvSpPr>
          <p:cNvPr id="426" name="Google Shape;426;p40"/>
          <p:cNvSpPr txBox="1">
            <a:spLocks noGrp="1"/>
          </p:cNvSpPr>
          <p:nvPr>
            <p:ph type="sldNum" idx="12"/>
          </p:nvPr>
        </p:nvSpPr>
        <p:spPr>
          <a:xfrm>
            <a:off x="9156403" y="597811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40</a:t>
            </a:fld>
            <a:endParaRPr/>
          </a:p>
        </p:txBody>
      </p:sp>
      <p:pic>
        <p:nvPicPr>
          <p:cNvPr id="427" name="Google Shape;427;p40" descr="Screen Shot 2016-08-17 at 1.54.28 PM.png"/>
          <p:cNvPicPr preferRelativeResize="0"/>
          <p:nvPr/>
        </p:nvPicPr>
        <p:blipFill rotWithShape="1">
          <a:blip r:embed="rId3">
            <a:alphaModFix/>
          </a:blip>
          <a:srcRect l="13099" r="24142"/>
          <a:stretch/>
        </p:blipFill>
        <p:spPr>
          <a:xfrm>
            <a:off x="6562452" y="1715101"/>
            <a:ext cx="3558147" cy="321234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41"/>
          <p:cNvPicPr preferRelativeResize="0"/>
          <p:nvPr/>
        </p:nvPicPr>
        <p:blipFill rotWithShape="1">
          <a:blip r:embed="rId3">
            <a:alphaModFix/>
          </a:blip>
          <a:srcRect l="28577" t="17189" r="26533" b="5465"/>
          <a:stretch/>
        </p:blipFill>
        <p:spPr>
          <a:xfrm>
            <a:off x="2266893" y="1936901"/>
            <a:ext cx="3226747" cy="3964112"/>
          </a:xfrm>
          <a:prstGeom prst="rect">
            <a:avLst/>
          </a:prstGeom>
          <a:noFill/>
          <a:ln>
            <a:noFill/>
          </a:ln>
        </p:spPr>
      </p:pic>
      <p:sp>
        <p:nvSpPr>
          <p:cNvPr id="434" name="Google Shape;434;p41"/>
          <p:cNvSpPr/>
          <p:nvPr/>
        </p:nvSpPr>
        <p:spPr>
          <a:xfrm>
            <a:off x="838137" y="1430110"/>
            <a:ext cx="10403884" cy="37820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chemeClr val="dk1"/>
                </a:solidFill>
                <a:latin typeface="Calibri"/>
                <a:ea typeface="Calibri"/>
                <a:cs typeface="Calibri"/>
                <a:sym typeface="Calibri"/>
              </a:rPr>
              <a:t>Improving Adolescent Literacy: Effective Classroom and Intervention Practices</a:t>
            </a:r>
            <a:endParaRPr sz="2400" b="1" i="0" u="none" strike="noStrike" cap="none" dirty="0">
              <a:solidFill>
                <a:schemeClr val="dk1"/>
              </a:solidFill>
              <a:latin typeface="Calibri"/>
              <a:ea typeface="Calibri"/>
              <a:cs typeface="Calibri"/>
              <a:sym typeface="Calibri"/>
            </a:endParaRPr>
          </a:p>
        </p:txBody>
      </p:sp>
      <p:pic>
        <p:nvPicPr>
          <p:cNvPr id="435" name="Google Shape;435;p41"/>
          <p:cNvPicPr preferRelativeResize="0"/>
          <p:nvPr/>
        </p:nvPicPr>
        <p:blipFill rotWithShape="1">
          <a:blip r:embed="rId4">
            <a:alphaModFix/>
          </a:blip>
          <a:srcRect l="21106" t="7181" r="25026" b="668"/>
          <a:stretch/>
        </p:blipFill>
        <p:spPr>
          <a:xfrm>
            <a:off x="6387457" y="1936900"/>
            <a:ext cx="3236539" cy="3963045"/>
          </a:xfrm>
          <a:prstGeom prst="rect">
            <a:avLst/>
          </a:prstGeom>
          <a:noFill/>
          <a:ln w="9525" cap="flat" cmpd="sng">
            <a:solidFill>
              <a:schemeClr val="dk1"/>
            </a:solidFill>
            <a:prstDash val="solid"/>
            <a:miter lim="800000"/>
            <a:headEnd type="none" w="sm" len="sm"/>
            <a:tailEnd type="none" w="sm" len="sm"/>
          </a:ln>
        </p:spPr>
      </p:pic>
      <p:sp>
        <p:nvSpPr>
          <p:cNvPr id="436" name="Google Shape;436;p41"/>
          <p:cNvSpPr txBox="1">
            <a:spLocks noGrp="1"/>
          </p:cNvSpPr>
          <p:nvPr>
            <p:ph type="sldNum" idx="12"/>
          </p:nvPr>
        </p:nvSpPr>
        <p:spPr>
          <a:xfrm>
            <a:off x="9108421" y="6106967"/>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41</a:t>
            </a:fld>
            <a:endParaRPr/>
          </a:p>
        </p:txBody>
      </p:sp>
      <p:sp>
        <p:nvSpPr>
          <p:cNvPr id="437" name="Google Shape;437;p41"/>
          <p:cNvSpPr txBox="1"/>
          <p:nvPr/>
        </p:nvSpPr>
        <p:spPr>
          <a:xfrm>
            <a:off x="1376055" y="896068"/>
            <a:ext cx="3528454"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438" name="Google Shape;438;p41"/>
          <p:cNvPicPr preferRelativeResize="0"/>
          <p:nvPr/>
        </p:nvPicPr>
        <p:blipFill rotWithShape="1">
          <a:blip r:embed="rId5">
            <a:alphaModFix/>
          </a:blip>
          <a:srcRect/>
          <a:stretch/>
        </p:blipFill>
        <p:spPr>
          <a:xfrm>
            <a:off x="838137" y="922031"/>
            <a:ext cx="521389" cy="4712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10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a:spLocks noGrp="1"/>
          </p:cNvSpPr>
          <p:nvPr>
            <p:ph type="sldNum" idx="12"/>
          </p:nvPr>
        </p:nvSpPr>
        <p:spPr>
          <a:xfrm>
            <a:off x="8976107" y="6043171"/>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42</a:t>
            </a:fld>
            <a:endParaRPr/>
          </a:p>
        </p:txBody>
      </p:sp>
      <p:pic>
        <p:nvPicPr>
          <p:cNvPr id="445" name="Google Shape;445;p42"/>
          <p:cNvPicPr preferRelativeResize="0"/>
          <p:nvPr/>
        </p:nvPicPr>
        <p:blipFill rotWithShape="1">
          <a:blip r:embed="rId3">
            <a:alphaModFix/>
          </a:blip>
          <a:srcRect/>
          <a:stretch/>
        </p:blipFill>
        <p:spPr>
          <a:xfrm>
            <a:off x="735967" y="1208529"/>
            <a:ext cx="7659445" cy="4554340"/>
          </a:xfrm>
          <a:prstGeom prst="rect">
            <a:avLst/>
          </a:prstGeom>
          <a:noFill/>
          <a:ln>
            <a:noFill/>
          </a:ln>
        </p:spPr>
      </p:pic>
      <p:sp>
        <p:nvSpPr>
          <p:cNvPr id="446" name="Google Shape;446;p42"/>
          <p:cNvSpPr txBox="1"/>
          <p:nvPr/>
        </p:nvSpPr>
        <p:spPr>
          <a:xfrm>
            <a:off x="735967" y="979476"/>
            <a:ext cx="10111931" cy="45810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Times New Roman"/>
              <a:buNone/>
            </a:pPr>
            <a:r>
              <a:rPr lang="en-US" sz="2400" b="1" i="0" u="none" strike="noStrike" cap="none" dirty="0">
                <a:solidFill>
                  <a:schemeClr val="dk1"/>
                </a:solidFill>
                <a:latin typeface="Calibri"/>
                <a:ea typeface="Calibri"/>
                <a:cs typeface="Calibri"/>
                <a:sym typeface="Calibri"/>
              </a:rPr>
              <a:t>Strategic Use of Evidence-Based Practices Grounded in the Science of Reading </a:t>
            </a:r>
            <a:endParaRPr sz="2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3"/>
          <p:cNvSpPr txBox="1"/>
          <p:nvPr/>
        </p:nvSpPr>
        <p:spPr>
          <a:xfrm>
            <a:off x="851391" y="1531132"/>
            <a:ext cx="9246994" cy="33428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0" i="0" u="none" strike="noStrike" cap="none" dirty="0">
                <a:solidFill>
                  <a:schemeClr val="dk1"/>
                </a:solidFill>
                <a:latin typeface="Calibri"/>
                <a:ea typeface="Calibri"/>
                <a:cs typeface="Calibri"/>
                <a:sym typeface="Calibri"/>
              </a:rPr>
              <a:t>This free “one-stop” package contains all the materials you need to conduct six two-hour professional development sessions on improving student literacy for adolescent students (4-12).</a:t>
            </a: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200" b="0" i="0" u="none" strike="noStrike" cap="none" dirty="0">
                <a:solidFill>
                  <a:schemeClr val="dk1"/>
                </a:solidFill>
                <a:latin typeface="Calibri"/>
                <a:ea typeface="Calibri"/>
                <a:cs typeface="Calibri"/>
                <a:sym typeface="Calibri"/>
              </a:rPr>
              <a:t>Produced by the Doing What Works (DWW) project at </a:t>
            </a:r>
            <a:r>
              <a:rPr lang="en-US" sz="2200" b="0" i="0" u="none" strike="noStrike" cap="none" dirty="0" err="1">
                <a:solidFill>
                  <a:schemeClr val="dk1"/>
                </a:solidFill>
                <a:latin typeface="Calibri"/>
                <a:ea typeface="Calibri"/>
                <a:cs typeface="Calibri"/>
                <a:sym typeface="Calibri"/>
              </a:rPr>
              <a:t>WestEd</a:t>
            </a:r>
            <a:r>
              <a:rPr lang="en-US" sz="2200" b="0" i="0" u="none" strike="noStrike" cap="none" dirty="0">
                <a:solidFill>
                  <a:schemeClr val="dk1"/>
                </a:solidFill>
                <a:latin typeface="Calibri"/>
                <a:ea typeface="Calibri"/>
                <a:cs typeface="Calibri"/>
                <a:sym typeface="Calibri"/>
              </a:rPr>
              <a:t>, it includes </a:t>
            </a: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2200" b="0" i="0" u="none" strike="noStrike" cap="none" dirty="0">
                <a:solidFill>
                  <a:schemeClr val="dk1"/>
                </a:solidFill>
                <a:latin typeface="Calibri"/>
                <a:ea typeface="Calibri"/>
                <a:cs typeface="Calibri"/>
                <a:sym typeface="Calibri"/>
              </a:rPr>
              <a:t>effective classroom and intervention practices divided into six modules:</a:t>
            </a:r>
          </a:p>
          <a:p>
            <a:pPr marL="0" marR="0" lvl="0" indent="0" algn="l" rtl="0">
              <a:lnSpc>
                <a:spcPct val="100000"/>
              </a:lnSpc>
              <a:spcBef>
                <a:spcPts val="0"/>
              </a:spcBef>
              <a:spcAft>
                <a:spcPts val="0"/>
              </a:spcAft>
              <a:buClr>
                <a:schemeClr val="dk1"/>
              </a:buClr>
              <a:buSzPts val="1800"/>
              <a:buFont typeface="Arial"/>
              <a:buNone/>
            </a:pPr>
            <a:endParaRPr sz="600" b="0" i="0" u="none" strike="noStrike" cap="none" dirty="0">
              <a:solidFill>
                <a:schemeClr val="dk1"/>
              </a:solidFill>
              <a:latin typeface="Calibri"/>
              <a:ea typeface="Calibri"/>
              <a:cs typeface="Calibri"/>
              <a:sym typeface="Calibri"/>
            </a:endParaRPr>
          </a:p>
          <a:p>
            <a:pPr marL="257175" marR="0" lvl="0" indent="-257175" algn="l" rtl="0">
              <a:lnSpc>
                <a:spcPct val="100000"/>
              </a:lnSpc>
              <a:spcBef>
                <a:spcPts val="0"/>
              </a:spcBef>
              <a:spcAft>
                <a:spcPts val="0"/>
              </a:spcAft>
              <a:buClr>
                <a:srgbClr val="7F7F7F"/>
              </a:buClr>
              <a:buSzPts val="1800"/>
              <a:buFont typeface="Arial"/>
              <a:buChar char="•"/>
            </a:pPr>
            <a:r>
              <a:rPr lang="en-US" sz="2200" b="0" i="0" u="none" strike="noStrike" cap="none" dirty="0">
                <a:solidFill>
                  <a:schemeClr val="dk1"/>
                </a:solidFill>
                <a:latin typeface="Calibri"/>
                <a:ea typeface="Calibri"/>
                <a:cs typeface="Calibri"/>
                <a:sym typeface="Calibri"/>
              </a:rPr>
              <a:t>Module 1: Overview of DWW and Adolescent Literacy</a:t>
            </a:r>
            <a:endParaRPr dirty="0"/>
          </a:p>
          <a:p>
            <a:pPr marL="257175" marR="0" lvl="0" indent="-257175" algn="l" rtl="0">
              <a:lnSpc>
                <a:spcPct val="100000"/>
              </a:lnSpc>
              <a:spcBef>
                <a:spcPts val="0"/>
              </a:spcBef>
              <a:spcAft>
                <a:spcPts val="0"/>
              </a:spcAft>
              <a:buClr>
                <a:srgbClr val="7F7F7F"/>
              </a:buClr>
              <a:buSzPts val="1800"/>
              <a:buFont typeface="Arial"/>
              <a:buChar char="•"/>
            </a:pPr>
            <a:r>
              <a:rPr lang="en-US" sz="2200" b="0" i="0" u="none" strike="noStrike" cap="none" dirty="0">
                <a:solidFill>
                  <a:schemeClr val="dk1"/>
                </a:solidFill>
                <a:latin typeface="Calibri"/>
                <a:ea typeface="Calibri"/>
                <a:cs typeface="Calibri"/>
                <a:sym typeface="Calibri"/>
              </a:rPr>
              <a:t>Module 2: Vocabulary Instruction</a:t>
            </a:r>
            <a:endParaRPr dirty="0"/>
          </a:p>
          <a:p>
            <a:pPr marL="257175" marR="0" lvl="0" indent="-257175" algn="l" rtl="0">
              <a:lnSpc>
                <a:spcPct val="100000"/>
              </a:lnSpc>
              <a:spcBef>
                <a:spcPts val="0"/>
              </a:spcBef>
              <a:spcAft>
                <a:spcPts val="0"/>
              </a:spcAft>
              <a:buClr>
                <a:srgbClr val="7F7F7F"/>
              </a:buClr>
              <a:buSzPts val="1800"/>
              <a:buFont typeface="Arial"/>
              <a:buChar char="•"/>
            </a:pPr>
            <a:r>
              <a:rPr lang="en-US" sz="2200" b="0" i="0" u="none" strike="noStrike" cap="none" dirty="0">
                <a:solidFill>
                  <a:schemeClr val="dk1"/>
                </a:solidFill>
                <a:latin typeface="Calibri"/>
                <a:ea typeface="Calibri"/>
                <a:cs typeface="Calibri"/>
                <a:sym typeface="Calibri"/>
              </a:rPr>
              <a:t>Module 3: Comprehension Strategies</a:t>
            </a:r>
            <a:endParaRPr dirty="0"/>
          </a:p>
          <a:p>
            <a:pPr marL="257175" marR="0" lvl="0" indent="-257175" algn="l" rtl="0">
              <a:lnSpc>
                <a:spcPct val="100000"/>
              </a:lnSpc>
              <a:spcBef>
                <a:spcPts val="0"/>
              </a:spcBef>
              <a:spcAft>
                <a:spcPts val="0"/>
              </a:spcAft>
              <a:buClr>
                <a:srgbClr val="7F7F7F"/>
              </a:buClr>
              <a:buSzPts val="1800"/>
              <a:buFont typeface="Arial"/>
              <a:buChar char="•"/>
            </a:pPr>
            <a:r>
              <a:rPr lang="en-US" sz="2200" b="0" i="0" u="none" strike="noStrike" cap="none" dirty="0">
                <a:solidFill>
                  <a:schemeClr val="dk1"/>
                </a:solidFill>
                <a:latin typeface="Calibri"/>
                <a:ea typeface="Calibri"/>
                <a:cs typeface="Calibri"/>
                <a:sym typeface="Calibri"/>
              </a:rPr>
              <a:t>Module 4: Engaging Text Discussion</a:t>
            </a:r>
            <a:endParaRPr dirty="0"/>
          </a:p>
          <a:p>
            <a:pPr marL="257175" marR="0" lvl="0" indent="-257175" algn="l" rtl="0">
              <a:lnSpc>
                <a:spcPct val="100000"/>
              </a:lnSpc>
              <a:spcBef>
                <a:spcPts val="0"/>
              </a:spcBef>
              <a:spcAft>
                <a:spcPts val="0"/>
              </a:spcAft>
              <a:buClr>
                <a:srgbClr val="7F7F7F"/>
              </a:buClr>
              <a:buSzPts val="1800"/>
              <a:buFont typeface="Arial"/>
              <a:buChar char="•"/>
            </a:pPr>
            <a:r>
              <a:rPr lang="en-US" sz="2200" b="0" i="0" u="none" strike="noStrike" cap="none" dirty="0">
                <a:solidFill>
                  <a:schemeClr val="dk1"/>
                </a:solidFill>
                <a:latin typeface="Calibri"/>
                <a:ea typeface="Calibri"/>
                <a:cs typeface="Calibri"/>
                <a:sym typeface="Calibri"/>
              </a:rPr>
              <a:t>Module 5: Intensive Intervention</a:t>
            </a:r>
            <a:endParaRPr dirty="0"/>
          </a:p>
          <a:p>
            <a:pPr marL="257175" marR="0" lvl="0" indent="-257175" algn="l" rtl="0">
              <a:lnSpc>
                <a:spcPct val="100000"/>
              </a:lnSpc>
              <a:spcBef>
                <a:spcPts val="0"/>
              </a:spcBef>
              <a:spcAft>
                <a:spcPts val="0"/>
              </a:spcAft>
              <a:buClr>
                <a:srgbClr val="7F7F7F"/>
              </a:buClr>
              <a:buSzPts val="1800"/>
              <a:buFont typeface="Arial"/>
              <a:buChar char="•"/>
            </a:pPr>
            <a:r>
              <a:rPr lang="en-US" sz="2200" b="0" i="0" u="none" strike="noStrike" cap="none" dirty="0">
                <a:solidFill>
                  <a:schemeClr val="dk1"/>
                </a:solidFill>
                <a:latin typeface="Calibri"/>
                <a:ea typeface="Calibri"/>
                <a:cs typeface="Calibri"/>
                <a:sym typeface="Calibri"/>
              </a:rPr>
              <a:t>Module 6: Four Effective Adolescent Literacy Practices </a:t>
            </a:r>
            <a:endParaRPr dirty="0"/>
          </a:p>
        </p:txBody>
      </p:sp>
      <p:sp>
        <p:nvSpPr>
          <p:cNvPr id="453" name="Google Shape;453;p43"/>
          <p:cNvSpPr txBox="1"/>
          <p:nvPr/>
        </p:nvSpPr>
        <p:spPr>
          <a:xfrm>
            <a:off x="766723" y="962039"/>
            <a:ext cx="8689710" cy="521208"/>
          </a:xfrm>
          <a:prstGeom prst="rect">
            <a:avLst/>
          </a:prstGeom>
          <a:noFill/>
          <a:ln>
            <a:noFill/>
          </a:ln>
        </p:spPr>
        <p:txBody>
          <a:bodyPr spcFirstLastPara="1" wrap="square" lIns="0" tIns="0" rIns="0" bIns="0" anchor="ctr" anchorCtr="0">
            <a:normAutofit/>
          </a:bodyPr>
          <a:lstStyle/>
          <a:p>
            <a:pPr marL="117475"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Calibri"/>
                <a:ea typeface="Calibri"/>
                <a:cs typeface="Calibri"/>
                <a:sym typeface="Calibri"/>
              </a:rPr>
              <a:t>Doing What Works: Adolescent Literacy</a:t>
            </a:r>
            <a:endParaRPr sz="2800" b="1" i="0" u="none" strike="noStrike" cap="none" dirty="0">
              <a:solidFill>
                <a:schemeClr val="dk1"/>
              </a:solidFill>
              <a:latin typeface="Calibri"/>
              <a:ea typeface="Calibri"/>
              <a:cs typeface="Calibri"/>
              <a:sym typeface="Calibri"/>
            </a:endParaRPr>
          </a:p>
        </p:txBody>
      </p:sp>
      <p:pic>
        <p:nvPicPr>
          <p:cNvPr id="454" name="Google Shape;454;p43"/>
          <p:cNvPicPr preferRelativeResize="0"/>
          <p:nvPr/>
        </p:nvPicPr>
        <p:blipFill rotWithShape="1">
          <a:blip r:embed="rId3">
            <a:alphaModFix/>
          </a:blip>
          <a:srcRect/>
          <a:stretch/>
        </p:blipFill>
        <p:spPr>
          <a:xfrm>
            <a:off x="9452366" y="2664852"/>
            <a:ext cx="2139332" cy="2769816"/>
          </a:xfrm>
          <a:prstGeom prst="rect">
            <a:avLst/>
          </a:prstGeom>
          <a:noFill/>
          <a:ln>
            <a:noFill/>
          </a:ln>
        </p:spPr>
      </p:pic>
      <p:sp>
        <p:nvSpPr>
          <p:cNvPr id="455" name="Google Shape;455;p43"/>
          <p:cNvSpPr txBox="1">
            <a:spLocks noGrp="1"/>
          </p:cNvSpPr>
          <p:nvPr>
            <p:ph type="sldNum" idx="12"/>
          </p:nvPr>
        </p:nvSpPr>
        <p:spPr>
          <a:xfrm>
            <a:off x="8924670" y="5971552"/>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grpSp>
        <p:nvGrpSpPr>
          <p:cNvPr id="461" name="Google Shape;461;p44"/>
          <p:cNvGrpSpPr/>
          <p:nvPr/>
        </p:nvGrpSpPr>
        <p:grpSpPr>
          <a:xfrm>
            <a:off x="3259622" y="1241554"/>
            <a:ext cx="5448656" cy="4098315"/>
            <a:chOff x="0" y="0"/>
            <a:chExt cx="7470" cy="5605"/>
          </a:xfrm>
        </p:grpSpPr>
        <p:sp>
          <p:nvSpPr>
            <p:cNvPr id="462" name="Google Shape;462;p44"/>
            <p:cNvSpPr/>
            <p:nvPr/>
          </p:nvSpPr>
          <p:spPr>
            <a:xfrm>
              <a:off x="0" y="0"/>
              <a:ext cx="5760" cy="4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5A585E"/>
                </a:solidFill>
                <a:latin typeface="Calibri"/>
                <a:ea typeface="Calibri"/>
                <a:cs typeface="Calibri"/>
                <a:sym typeface="Calibri"/>
              </a:endParaRPr>
            </a:p>
          </p:txBody>
        </p:sp>
        <p:pic>
          <p:nvPicPr>
            <p:cNvPr id="463" name="Google Shape;463;p44"/>
            <p:cNvPicPr preferRelativeResize="0"/>
            <p:nvPr/>
          </p:nvPicPr>
          <p:blipFill rotWithShape="1">
            <a:blip r:embed="rId3">
              <a:alphaModFix/>
            </a:blip>
            <a:srcRect/>
            <a:stretch/>
          </p:blipFill>
          <p:spPr>
            <a:xfrm>
              <a:off x="0" y="0"/>
              <a:ext cx="7470" cy="5605"/>
            </a:xfrm>
            <a:prstGeom prst="rect">
              <a:avLst/>
            </a:prstGeom>
            <a:noFill/>
            <a:ln>
              <a:noFill/>
            </a:ln>
          </p:spPr>
        </p:pic>
      </p:grpSp>
      <p:grpSp>
        <p:nvGrpSpPr>
          <p:cNvPr id="464" name="Google Shape;464;p44"/>
          <p:cNvGrpSpPr/>
          <p:nvPr/>
        </p:nvGrpSpPr>
        <p:grpSpPr>
          <a:xfrm>
            <a:off x="2538894" y="1047972"/>
            <a:ext cx="6890112" cy="4762055"/>
            <a:chOff x="0" y="0"/>
            <a:chExt cx="7470" cy="5605"/>
          </a:xfrm>
        </p:grpSpPr>
        <p:sp>
          <p:nvSpPr>
            <p:cNvPr id="465" name="Google Shape;465;p44"/>
            <p:cNvSpPr/>
            <p:nvPr/>
          </p:nvSpPr>
          <p:spPr>
            <a:xfrm>
              <a:off x="0" y="0"/>
              <a:ext cx="5760" cy="43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5A585E"/>
                </a:solidFill>
                <a:latin typeface="Calibri"/>
                <a:ea typeface="Calibri"/>
                <a:cs typeface="Calibri"/>
                <a:sym typeface="Calibri"/>
              </a:endParaRPr>
            </a:p>
          </p:txBody>
        </p:sp>
        <p:pic>
          <p:nvPicPr>
            <p:cNvPr id="466" name="Google Shape;466;p44"/>
            <p:cNvPicPr preferRelativeResize="0"/>
            <p:nvPr/>
          </p:nvPicPr>
          <p:blipFill rotWithShape="1">
            <a:blip r:embed="rId4">
              <a:alphaModFix/>
            </a:blip>
            <a:srcRect/>
            <a:stretch/>
          </p:blipFill>
          <p:spPr>
            <a:xfrm>
              <a:off x="0" y="0"/>
              <a:ext cx="7470" cy="5605"/>
            </a:xfrm>
            <a:prstGeom prst="rect">
              <a:avLst/>
            </a:prstGeom>
            <a:noFill/>
            <a:ln>
              <a:noFill/>
            </a:ln>
          </p:spPr>
        </p:pic>
      </p:grpSp>
      <p:pic>
        <p:nvPicPr>
          <p:cNvPr id="467" name="Google Shape;467;p44"/>
          <p:cNvPicPr preferRelativeResize="0"/>
          <p:nvPr/>
        </p:nvPicPr>
        <p:blipFill rotWithShape="1">
          <a:blip r:embed="rId5">
            <a:alphaModFix/>
          </a:blip>
          <a:srcRect b="33028"/>
          <a:stretch/>
        </p:blipFill>
        <p:spPr>
          <a:xfrm>
            <a:off x="7276418" y="2537458"/>
            <a:ext cx="2152588" cy="2180821"/>
          </a:xfrm>
          <a:prstGeom prst="rect">
            <a:avLst/>
          </a:prstGeom>
          <a:noFill/>
          <a:ln w="57150" cap="flat" cmpd="sng">
            <a:solidFill>
              <a:schemeClr val="dk1"/>
            </a:solidFill>
            <a:prstDash val="solid"/>
            <a:miter lim="800000"/>
            <a:headEnd type="none" w="sm" len="sm"/>
            <a:tailEnd type="none" w="sm" len="sm"/>
          </a:ln>
        </p:spPr>
      </p:pic>
      <p:sp>
        <p:nvSpPr>
          <p:cNvPr id="468" name="Google Shape;468;p44"/>
          <p:cNvSpPr txBox="1">
            <a:spLocks noGrp="1"/>
          </p:cNvSpPr>
          <p:nvPr>
            <p:ph type="sldNum" idx="12"/>
          </p:nvPr>
        </p:nvSpPr>
        <p:spPr>
          <a:xfrm>
            <a:off x="8721740" y="6075068"/>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67"/>
                                        </p:tgtEl>
                                        <p:attrNameLst>
                                          <p:attrName>style.visibility</p:attrName>
                                        </p:attrNameLst>
                                      </p:cBhvr>
                                      <p:to>
                                        <p:strVal val="visible"/>
                                      </p:to>
                                    </p:set>
                                    <p:anim calcmode="lin" valueType="num">
                                      <p:cBhvr additive="base">
                                        <p:cTn id="11" dur="2000"/>
                                        <p:tgtEl>
                                          <p:spTgt spid="467"/>
                                        </p:tgtEl>
                                        <p:attrNameLst>
                                          <p:attrName>ppt_w</p:attrName>
                                        </p:attrNameLst>
                                      </p:cBhvr>
                                      <p:tavLst>
                                        <p:tav tm="0">
                                          <p:val>
                                            <p:strVal val="0"/>
                                          </p:val>
                                        </p:tav>
                                        <p:tav tm="100000">
                                          <p:val>
                                            <p:strVal val="#ppt_w"/>
                                          </p:val>
                                        </p:tav>
                                      </p:tavLst>
                                    </p:anim>
                                    <p:anim calcmode="lin" valueType="num">
                                      <p:cBhvr additive="base">
                                        <p:cTn id="12" dur="2000"/>
                                        <p:tgtEl>
                                          <p:spTgt spid="467"/>
                                        </p:tgtEl>
                                        <p:attrNameLst>
                                          <p:attrName>ppt_h</p:attrName>
                                        </p:attrNameLst>
                                      </p:cBhvr>
                                      <p:tavLst>
                                        <p:tav tm="0">
                                          <p:val>
                                            <p:strVal val="0"/>
                                          </p:val>
                                        </p:tav>
                                        <p:tav tm="100000">
                                          <p:val>
                                            <p:strVal val="#ppt_h"/>
                                          </p:val>
                                        </p:tav>
                                      </p:tavLst>
                                    </p:anim>
                                  </p:childTnLst>
                                </p:cTn>
                              </p:par>
                              <p:par>
                                <p:cTn id="13" presetID="10" presetClass="exit" presetSubtype="0" fill="hold" nodeType="withEffect">
                                  <p:stCondLst>
                                    <p:cond delay="0"/>
                                  </p:stCondLst>
                                  <p:childTnLst>
                                    <p:animEffect transition="out" filter="fade">
                                      <p:cBhvr>
                                        <p:cTn id="14" dur="2000"/>
                                        <p:tgtEl>
                                          <p:spTgt spid="464"/>
                                        </p:tgtEl>
                                      </p:cBhvr>
                                    </p:animEffect>
                                    <p:set>
                                      <p:cBhvr>
                                        <p:cTn id="15" dur="1" fill="hold">
                                          <p:stCondLst>
                                            <p:cond delay="2000"/>
                                          </p:stCondLst>
                                        </p:cTn>
                                        <p:tgtEl>
                                          <p:spTgt spid="4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5"/>
          <p:cNvSpPr/>
          <p:nvPr/>
        </p:nvSpPr>
        <p:spPr>
          <a:xfrm>
            <a:off x="1940608" y="2186288"/>
            <a:ext cx="3071314" cy="276395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5A585E"/>
              </a:solidFill>
              <a:latin typeface="Calibri"/>
              <a:ea typeface="Calibri"/>
              <a:cs typeface="Calibri"/>
              <a:sym typeface="Calibri"/>
            </a:endParaRPr>
          </a:p>
        </p:txBody>
      </p:sp>
      <p:sp>
        <p:nvSpPr>
          <p:cNvPr id="475" name="Google Shape;475;p45"/>
          <p:cNvSpPr/>
          <p:nvPr/>
        </p:nvSpPr>
        <p:spPr>
          <a:xfrm>
            <a:off x="6566345" y="1935938"/>
            <a:ext cx="2548150" cy="862914"/>
          </a:xfrm>
          <a:prstGeom prst="rect">
            <a:avLst/>
          </a:prstGeom>
          <a:noFill/>
          <a:ln>
            <a:noFill/>
          </a:ln>
        </p:spPr>
        <p:txBody>
          <a:bodyPr spcFirstLastPara="1" wrap="square" lIns="91425" tIns="45700" rIns="91425" bIns="45700" anchor="t" anchorCtr="0">
            <a:noAutofit/>
          </a:bodyPr>
          <a:lstStyle/>
          <a:p>
            <a:pPr marL="233363" marR="0" lvl="0" indent="-233363" algn="l" rtl="0">
              <a:lnSpc>
                <a:spcPct val="100000"/>
              </a:lnSpc>
              <a:spcBef>
                <a:spcPts val="0"/>
              </a:spcBef>
              <a:spcAft>
                <a:spcPts val="0"/>
              </a:spcAft>
              <a:buClr>
                <a:srgbClr val="7F7F7F"/>
              </a:buClr>
              <a:buSzPts val="1050"/>
              <a:buFont typeface="Arial"/>
              <a:buChar char="•"/>
            </a:pPr>
            <a:r>
              <a:rPr lang="en-US" sz="1200" b="1" i="0" u="none" strike="noStrike" cap="none">
                <a:solidFill>
                  <a:schemeClr val="dk1"/>
                </a:solidFill>
                <a:latin typeface="Calibri"/>
                <a:ea typeface="Calibri"/>
                <a:cs typeface="Calibri"/>
                <a:sym typeface="Calibri"/>
              </a:rPr>
              <a:t>Research base and</a:t>
            </a:r>
            <a:br>
              <a:rPr lang="en-US" sz="1200" b="1"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key concepts</a:t>
            </a:r>
            <a:endParaRPr sz="1200" b="0" i="0" u="none" strike="noStrike" cap="none">
              <a:solidFill>
                <a:schemeClr val="dk1"/>
              </a:solidFill>
              <a:latin typeface="Calibri"/>
              <a:ea typeface="Calibri"/>
              <a:cs typeface="Calibri"/>
              <a:sym typeface="Calibri"/>
            </a:endParaRPr>
          </a:p>
          <a:p>
            <a:pPr marL="233363" marR="0" lvl="0" indent="-233363" algn="l" rtl="0">
              <a:lnSpc>
                <a:spcPct val="100000"/>
              </a:lnSpc>
              <a:spcBef>
                <a:spcPts val="600"/>
              </a:spcBef>
              <a:spcAft>
                <a:spcPts val="0"/>
              </a:spcAft>
              <a:buClr>
                <a:srgbClr val="7F7F7F"/>
              </a:buClr>
              <a:buSzPts val="1050"/>
              <a:buFont typeface="Arial"/>
              <a:buChar char="•"/>
            </a:pPr>
            <a:r>
              <a:rPr lang="en-US" sz="1200" b="1" i="0" u="none" strike="noStrike" cap="none">
                <a:solidFill>
                  <a:schemeClr val="dk1"/>
                </a:solidFill>
                <a:latin typeface="Calibri"/>
                <a:ea typeface="Calibri"/>
                <a:cs typeface="Calibri"/>
                <a:sym typeface="Calibri"/>
              </a:rPr>
              <a:t>Expert interviews</a:t>
            </a:r>
            <a:endParaRPr sz="1200" b="0" i="0" u="none" strike="noStrike" cap="none">
              <a:solidFill>
                <a:schemeClr val="dk1"/>
              </a:solidFill>
              <a:latin typeface="Calibri"/>
              <a:ea typeface="Calibri"/>
              <a:cs typeface="Calibri"/>
              <a:sym typeface="Calibri"/>
            </a:endParaRPr>
          </a:p>
        </p:txBody>
      </p:sp>
      <p:sp>
        <p:nvSpPr>
          <p:cNvPr id="476" name="Google Shape;476;p45"/>
          <p:cNvSpPr/>
          <p:nvPr/>
        </p:nvSpPr>
        <p:spPr>
          <a:xfrm>
            <a:off x="6566345" y="3092660"/>
            <a:ext cx="2764239" cy="685800"/>
          </a:xfrm>
          <a:prstGeom prst="rect">
            <a:avLst/>
          </a:prstGeom>
          <a:noFill/>
          <a:ln>
            <a:noFill/>
          </a:ln>
        </p:spPr>
        <p:txBody>
          <a:bodyPr spcFirstLastPara="1" wrap="square" lIns="91425" tIns="45700" rIns="91425" bIns="45700" anchor="t" anchorCtr="0">
            <a:noAutofit/>
          </a:bodyPr>
          <a:lstStyle/>
          <a:p>
            <a:pPr marL="233045" marR="0" lvl="0" indent="-233045" algn="l" rtl="0">
              <a:lnSpc>
                <a:spcPct val="100000"/>
              </a:lnSpc>
              <a:spcBef>
                <a:spcPts val="0"/>
              </a:spcBef>
              <a:spcAft>
                <a:spcPts val="0"/>
              </a:spcAft>
              <a:buClr>
                <a:srgbClr val="7F7F7F"/>
              </a:buClr>
              <a:buSzPts val="1050"/>
              <a:buFont typeface="Arial"/>
              <a:buChar char="•"/>
            </a:pPr>
            <a:r>
              <a:rPr lang="en-US" sz="1200" b="1" i="0" u="none" strike="noStrike" cap="none">
                <a:solidFill>
                  <a:schemeClr val="dk1"/>
                </a:solidFill>
                <a:latin typeface="Calibri"/>
                <a:ea typeface="Calibri"/>
                <a:cs typeface="Calibri"/>
                <a:sym typeface="Calibri"/>
              </a:rPr>
              <a:t>School site videos and slideshows</a:t>
            </a:r>
            <a:endParaRPr sz="1200" b="0" i="0" u="none" strike="noStrike" cap="none">
              <a:solidFill>
                <a:schemeClr val="dk1"/>
              </a:solidFill>
              <a:latin typeface="Calibri"/>
              <a:ea typeface="Calibri"/>
              <a:cs typeface="Calibri"/>
              <a:sym typeface="Calibri"/>
            </a:endParaRPr>
          </a:p>
          <a:p>
            <a:pPr marL="233045" marR="0" lvl="0" indent="-233045" algn="l" rtl="0">
              <a:spcBef>
                <a:spcPts val="600"/>
              </a:spcBef>
              <a:spcAft>
                <a:spcPts val="0"/>
              </a:spcAft>
              <a:buClr>
                <a:srgbClr val="7F7F7F"/>
              </a:buClr>
              <a:buSzPts val="1050"/>
              <a:buFont typeface="Arial"/>
              <a:buChar char="•"/>
            </a:pPr>
            <a:r>
              <a:rPr lang="en-US" sz="1200" b="1" i="0" u="none" strike="noStrike" cap="none">
                <a:solidFill>
                  <a:schemeClr val="dk1"/>
                </a:solidFill>
                <a:latin typeface="Calibri"/>
                <a:ea typeface="Calibri"/>
                <a:cs typeface="Calibri"/>
                <a:sym typeface="Calibri"/>
              </a:rPr>
              <a:t>Interviews and sample materials from schools </a:t>
            </a:r>
            <a:endParaRPr sz="1400" b="0" i="0" u="none" strike="noStrike" cap="none">
              <a:solidFill>
                <a:schemeClr val="dk1"/>
              </a:solidFill>
              <a:latin typeface="Calibri"/>
              <a:ea typeface="Calibri"/>
              <a:cs typeface="Calibri"/>
              <a:sym typeface="Calibri"/>
            </a:endParaRPr>
          </a:p>
        </p:txBody>
      </p:sp>
      <p:sp>
        <p:nvSpPr>
          <p:cNvPr id="477" name="Google Shape;477;p45"/>
          <p:cNvSpPr/>
          <p:nvPr/>
        </p:nvSpPr>
        <p:spPr>
          <a:xfrm>
            <a:off x="6554972" y="4232119"/>
            <a:ext cx="2400300" cy="718124"/>
          </a:xfrm>
          <a:prstGeom prst="rect">
            <a:avLst/>
          </a:prstGeom>
          <a:noFill/>
          <a:ln>
            <a:noFill/>
          </a:ln>
        </p:spPr>
        <p:txBody>
          <a:bodyPr spcFirstLastPara="1" wrap="square" lIns="91425" tIns="45700" rIns="91425" bIns="45700" anchor="t" anchorCtr="0">
            <a:noAutofit/>
          </a:bodyPr>
          <a:lstStyle/>
          <a:p>
            <a:pPr marL="233045" marR="0" lvl="0" indent="-233045" algn="l" rtl="0">
              <a:lnSpc>
                <a:spcPct val="100000"/>
              </a:lnSpc>
              <a:spcBef>
                <a:spcPts val="0"/>
              </a:spcBef>
              <a:spcAft>
                <a:spcPts val="0"/>
              </a:spcAft>
              <a:buClr>
                <a:srgbClr val="7F7F7F"/>
              </a:buClr>
              <a:buSzPts val="1050"/>
              <a:buFont typeface="Arial"/>
              <a:buChar char="•"/>
            </a:pPr>
            <a:r>
              <a:rPr lang="en-US" sz="1200" b="1" i="0" u="none" strike="noStrike" cap="none">
                <a:solidFill>
                  <a:schemeClr val="dk1"/>
                </a:solidFill>
                <a:latin typeface="Calibri"/>
                <a:ea typeface="Calibri"/>
                <a:cs typeface="Calibri"/>
                <a:sym typeface="Calibri"/>
              </a:rPr>
              <a:t>Ideas for action</a:t>
            </a:r>
            <a:endParaRPr sz="1200" b="0" i="0" u="none" strike="noStrike" cap="none">
              <a:solidFill>
                <a:schemeClr val="dk1"/>
              </a:solidFill>
              <a:latin typeface="Calibri"/>
              <a:ea typeface="Calibri"/>
              <a:cs typeface="Calibri"/>
              <a:sym typeface="Calibri"/>
            </a:endParaRPr>
          </a:p>
          <a:p>
            <a:pPr marL="233045" marR="0" lvl="0" indent="-233045" algn="l" rtl="0">
              <a:lnSpc>
                <a:spcPct val="100000"/>
              </a:lnSpc>
              <a:spcBef>
                <a:spcPts val="810"/>
              </a:spcBef>
              <a:spcAft>
                <a:spcPts val="0"/>
              </a:spcAft>
              <a:buClr>
                <a:srgbClr val="7F7F7F"/>
              </a:buClr>
              <a:buSzPts val="1050"/>
              <a:buFont typeface="Arial"/>
              <a:buChar char="•"/>
            </a:pPr>
            <a:r>
              <a:rPr lang="en-US" sz="1200" b="1" i="0" u="none" strike="noStrike" cap="none">
                <a:solidFill>
                  <a:schemeClr val="dk1"/>
                </a:solidFill>
                <a:latin typeface="Calibri"/>
                <a:ea typeface="Calibri"/>
                <a:cs typeface="Calibri"/>
                <a:sym typeface="Calibri"/>
              </a:rPr>
              <a:t>Tools and templates t</a:t>
            </a:r>
            <a:r>
              <a:rPr lang="en-US" sz="1050" b="1" i="0" u="none" strike="noStrike" cap="none">
                <a:solidFill>
                  <a:schemeClr val="dk1"/>
                </a:solidFill>
                <a:latin typeface="Calibri"/>
                <a:ea typeface="Calibri"/>
                <a:cs typeface="Calibri"/>
                <a:sym typeface="Calibri"/>
              </a:rPr>
              <a:t>o </a:t>
            </a:r>
            <a:br>
              <a:rPr lang="en-US" sz="1050" b="1"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implement practices</a:t>
            </a:r>
            <a:endParaRPr sz="1200" b="0" i="0" u="none" strike="noStrike" cap="none">
              <a:solidFill>
                <a:schemeClr val="dk1"/>
              </a:solidFill>
              <a:latin typeface="Calibri"/>
              <a:ea typeface="Calibri"/>
              <a:cs typeface="Calibri"/>
              <a:sym typeface="Calibri"/>
            </a:endParaRPr>
          </a:p>
        </p:txBody>
      </p:sp>
      <p:pic>
        <p:nvPicPr>
          <p:cNvPr id="478" name="Google Shape;478;p45"/>
          <p:cNvPicPr preferRelativeResize="0"/>
          <p:nvPr/>
        </p:nvPicPr>
        <p:blipFill rotWithShape="1">
          <a:blip r:embed="rId3">
            <a:alphaModFix/>
          </a:blip>
          <a:srcRect l="57515" t="44994" r="29393" b="44034"/>
          <a:stretch/>
        </p:blipFill>
        <p:spPr>
          <a:xfrm>
            <a:off x="5183372" y="3094478"/>
            <a:ext cx="1396427" cy="853803"/>
          </a:xfrm>
          <a:prstGeom prst="rect">
            <a:avLst/>
          </a:prstGeom>
          <a:noFill/>
          <a:ln w="9525" cap="flat" cmpd="sng">
            <a:solidFill>
              <a:schemeClr val="dk1"/>
            </a:solidFill>
            <a:prstDash val="solid"/>
            <a:round/>
            <a:headEnd type="none" w="sm" len="sm"/>
            <a:tailEnd type="none" w="sm" len="sm"/>
          </a:ln>
        </p:spPr>
      </p:pic>
      <p:pic>
        <p:nvPicPr>
          <p:cNvPr id="479" name="Google Shape;479;p45"/>
          <p:cNvPicPr preferRelativeResize="0"/>
          <p:nvPr/>
        </p:nvPicPr>
        <p:blipFill rotWithShape="1">
          <a:blip r:embed="rId4">
            <a:alphaModFix/>
          </a:blip>
          <a:srcRect l="21265" t="40599" r="72496" b="51569"/>
          <a:stretch/>
        </p:blipFill>
        <p:spPr>
          <a:xfrm>
            <a:off x="5183372" y="1945462"/>
            <a:ext cx="1388517" cy="856396"/>
          </a:xfrm>
          <a:prstGeom prst="rect">
            <a:avLst/>
          </a:prstGeom>
          <a:noFill/>
          <a:ln w="9525" cap="flat" cmpd="sng">
            <a:solidFill>
              <a:schemeClr val="dk1"/>
            </a:solidFill>
            <a:prstDash val="solid"/>
            <a:miter lim="800000"/>
            <a:headEnd type="none" w="sm" len="sm"/>
            <a:tailEnd type="none" w="sm" len="sm"/>
          </a:ln>
        </p:spPr>
      </p:pic>
      <p:pic>
        <p:nvPicPr>
          <p:cNvPr id="480" name="Google Shape;480;p45"/>
          <p:cNvPicPr preferRelativeResize="0"/>
          <p:nvPr/>
        </p:nvPicPr>
        <p:blipFill rotWithShape="1">
          <a:blip r:embed="rId5">
            <a:alphaModFix/>
          </a:blip>
          <a:srcRect l="71840" t="44994" r="16271" b="44034"/>
          <a:stretch/>
        </p:blipFill>
        <p:spPr>
          <a:xfrm>
            <a:off x="5183372" y="4232119"/>
            <a:ext cx="1396427" cy="846411"/>
          </a:xfrm>
          <a:prstGeom prst="rect">
            <a:avLst/>
          </a:prstGeom>
          <a:noFill/>
          <a:ln w="9525" cap="flat" cmpd="sng">
            <a:solidFill>
              <a:schemeClr val="dk1"/>
            </a:solidFill>
            <a:prstDash val="solid"/>
            <a:miter lim="800000"/>
            <a:headEnd type="none" w="sm" len="sm"/>
            <a:tailEnd type="none" w="sm" len="sm"/>
          </a:ln>
        </p:spPr>
      </p:pic>
      <p:sp>
        <p:nvSpPr>
          <p:cNvPr id="481" name="Google Shape;481;p45"/>
          <p:cNvSpPr txBox="1"/>
          <p:nvPr/>
        </p:nvSpPr>
        <p:spPr>
          <a:xfrm>
            <a:off x="1214581" y="1134921"/>
            <a:ext cx="8679543" cy="5212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800" b="1" i="0" u="none" strike="noStrike" cap="none" dirty="0">
                <a:solidFill>
                  <a:schemeClr val="dk1"/>
                </a:solidFill>
                <a:latin typeface="Calibri"/>
                <a:ea typeface="Calibri"/>
                <a:cs typeface="Calibri"/>
                <a:sym typeface="Calibri"/>
              </a:rPr>
              <a:t>For Each Adolescent Literacy Practice...</a:t>
            </a:r>
            <a:endParaRPr sz="1600" b="1" i="0" u="none" strike="noStrike" cap="none" dirty="0">
              <a:solidFill>
                <a:schemeClr val="dk1"/>
              </a:solidFill>
              <a:latin typeface="Calibri"/>
              <a:ea typeface="Calibri"/>
              <a:cs typeface="Calibri"/>
              <a:sym typeface="Calibri"/>
            </a:endParaRPr>
          </a:p>
        </p:txBody>
      </p:sp>
      <p:cxnSp>
        <p:nvCxnSpPr>
          <p:cNvPr id="482" name="Google Shape;482;p45"/>
          <p:cNvCxnSpPr/>
          <p:nvPr/>
        </p:nvCxnSpPr>
        <p:spPr>
          <a:xfrm>
            <a:off x="5183372" y="2913453"/>
            <a:ext cx="3943350" cy="1191"/>
          </a:xfrm>
          <a:prstGeom prst="straightConnector1">
            <a:avLst/>
          </a:prstGeom>
          <a:noFill/>
          <a:ln w="9525" cap="flat" cmpd="sng">
            <a:solidFill>
              <a:schemeClr val="dk1"/>
            </a:solidFill>
            <a:prstDash val="solid"/>
            <a:round/>
            <a:headEnd type="none" w="sm" len="sm"/>
            <a:tailEnd type="none" w="sm" len="sm"/>
          </a:ln>
        </p:spPr>
      </p:cxnSp>
      <p:cxnSp>
        <p:nvCxnSpPr>
          <p:cNvPr id="483" name="Google Shape;483;p45"/>
          <p:cNvCxnSpPr/>
          <p:nvPr/>
        </p:nvCxnSpPr>
        <p:spPr>
          <a:xfrm>
            <a:off x="5194745" y="4051095"/>
            <a:ext cx="3943350" cy="1191"/>
          </a:xfrm>
          <a:prstGeom prst="straightConnector1">
            <a:avLst/>
          </a:prstGeom>
          <a:noFill/>
          <a:ln w="9525" cap="flat" cmpd="sng">
            <a:solidFill>
              <a:schemeClr val="dk1"/>
            </a:solidFill>
            <a:prstDash val="solid"/>
            <a:round/>
            <a:headEnd type="none" w="sm" len="sm"/>
            <a:tailEnd type="none" w="sm" len="sm"/>
          </a:ln>
        </p:spPr>
      </p:cxnSp>
      <p:pic>
        <p:nvPicPr>
          <p:cNvPr id="484" name="Google Shape;484;p45"/>
          <p:cNvPicPr preferRelativeResize="0"/>
          <p:nvPr/>
        </p:nvPicPr>
        <p:blipFill rotWithShape="1">
          <a:blip r:embed="rId6">
            <a:alphaModFix/>
          </a:blip>
          <a:srcRect l="34724" t="36934" r="35004" b="41048"/>
          <a:stretch/>
        </p:blipFill>
        <p:spPr>
          <a:xfrm>
            <a:off x="2270999" y="2392266"/>
            <a:ext cx="2611146" cy="2409274"/>
          </a:xfrm>
          <a:prstGeom prst="rect">
            <a:avLst/>
          </a:prstGeom>
          <a:noFill/>
          <a:ln>
            <a:noFill/>
          </a:ln>
        </p:spPr>
      </p:pic>
      <p:sp>
        <p:nvSpPr>
          <p:cNvPr id="485" name="Google Shape;485;p45"/>
          <p:cNvSpPr txBox="1">
            <a:spLocks noGrp="1"/>
          </p:cNvSpPr>
          <p:nvPr>
            <p:ph type="sldNum" idx="12"/>
          </p:nvPr>
        </p:nvSpPr>
        <p:spPr>
          <a:xfrm>
            <a:off x="9126722" y="6064436"/>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1000"/>
                                        <p:tgtEl>
                                          <p:spTgt spid="479"/>
                                        </p:tgtEl>
                                      </p:cBhvr>
                                    </p:animEffect>
                                  </p:childTnLst>
                                </p:cTn>
                              </p:par>
                              <p:par>
                                <p:cTn id="8" presetID="10" presetClass="entr" presetSubtype="0" fill="hold" nodeType="withEffect">
                                  <p:stCondLst>
                                    <p:cond delay="0"/>
                                  </p:stCondLst>
                                  <p:childTnLst>
                                    <p:set>
                                      <p:cBhvr>
                                        <p:cTn id="9" dur="1" fill="hold">
                                          <p:stCondLst>
                                            <p:cond delay="0"/>
                                          </p:stCondLst>
                                        </p:cTn>
                                        <p:tgtEl>
                                          <p:spTgt spid="475"/>
                                        </p:tgtEl>
                                        <p:attrNameLst>
                                          <p:attrName>style.visibility</p:attrName>
                                        </p:attrNameLst>
                                      </p:cBhvr>
                                      <p:to>
                                        <p:strVal val="visible"/>
                                      </p:to>
                                    </p:set>
                                    <p:animEffect transition="in" filter="fade">
                                      <p:cBhvr>
                                        <p:cTn id="10" dur="1000"/>
                                        <p:tgtEl>
                                          <p:spTgt spid="4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8"/>
                                        </p:tgtEl>
                                        <p:attrNameLst>
                                          <p:attrName>style.visibility</p:attrName>
                                        </p:attrNameLst>
                                      </p:cBhvr>
                                      <p:to>
                                        <p:strVal val="visible"/>
                                      </p:to>
                                    </p:set>
                                    <p:animEffect transition="in" filter="fade">
                                      <p:cBhvr>
                                        <p:cTn id="15" dur="1000"/>
                                        <p:tgtEl>
                                          <p:spTgt spid="478"/>
                                        </p:tgtEl>
                                      </p:cBhvr>
                                    </p:animEffect>
                                  </p:childTnLst>
                                </p:cTn>
                              </p:par>
                              <p:par>
                                <p:cTn id="16" presetID="10" presetClass="entr" presetSubtype="0" fill="hold" nodeType="withEffect">
                                  <p:stCondLst>
                                    <p:cond delay="0"/>
                                  </p:stCondLst>
                                  <p:childTnLst>
                                    <p:set>
                                      <p:cBhvr>
                                        <p:cTn id="17" dur="1" fill="hold">
                                          <p:stCondLst>
                                            <p:cond delay="0"/>
                                          </p:stCondLst>
                                        </p:cTn>
                                        <p:tgtEl>
                                          <p:spTgt spid="476"/>
                                        </p:tgtEl>
                                        <p:attrNameLst>
                                          <p:attrName>style.visibility</p:attrName>
                                        </p:attrNameLst>
                                      </p:cBhvr>
                                      <p:to>
                                        <p:strVal val="visible"/>
                                      </p:to>
                                    </p:set>
                                    <p:animEffect transition="in" filter="fade">
                                      <p:cBhvr>
                                        <p:cTn id="18" dur="1000"/>
                                        <p:tgtEl>
                                          <p:spTgt spid="4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80"/>
                                        </p:tgtEl>
                                        <p:attrNameLst>
                                          <p:attrName>style.visibility</p:attrName>
                                        </p:attrNameLst>
                                      </p:cBhvr>
                                      <p:to>
                                        <p:strVal val="visible"/>
                                      </p:to>
                                    </p:set>
                                    <p:animEffect transition="in" filter="fade">
                                      <p:cBhvr>
                                        <p:cTn id="23" dur="1000"/>
                                        <p:tgtEl>
                                          <p:spTgt spid="480"/>
                                        </p:tgtEl>
                                      </p:cBhvr>
                                    </p:animEffect>
                                  </p:childTnLst>
                                </p:cTn>
                              </p:par>
                              <p:par>
                                <p:cTn id="24" presetID="10" presetClass="entr" presetSubtype="0" fill="hold" nodeType="withEffect">
                                  <p:stCondLst>
                                    <p:cond delay="0"/>
                                  </p:stCondLst>
                                  <p:childTnLst>
                                    <p:set>
                                      <p:cBhvr>
                                        <p:cTn id="25" dur="1" fill="hold">
                                          <p:stCondLst>
                                            <p:cond delay="0"/>
                                          </p:stCondLst>
                                        </p:cTn>
                                        <p:tgtEl>
                                          <p:spTgt spid="477"/>
                                        </p:tgtEl>
                                        <p:attrNameLst>
                                          <p:attrName>style.visibility</p:attrName>
                                        </p:attrNameLst>
                                      </p:cBhvr>
                                      <p:to>
                                        <p:strVal val="visible"/>
                                      </p:to>
                                    </p:set>
                                    <p:animEffect transition="in" filter="fade">
                                      <p:cBhvr>
                                        <p:cTn id="26" dur="1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p:nvPr/>
        </p:nvSpPr>
        <p:spPr>
          <a:xfrm>
            <a:off x="834190" y="1359467"/>
            <a:ext cx="8678984" cy="521208"/>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Science of Reading Infographics for Instruction and Intervention </a:t>
            </a:r>
            <a:endParaRPr sz="2400" b="1" i="0" u="none" strike="noStrike" cap="none" dirty="0">
              <a:solidFill>
                <a:srgbClr val="730E00"/>
              </a:solidFill>
              <a:latin typeface="Calibri"/>
              <a:ea typeface="Calibri"/>
              <a:cs typeface="Calibri"/>
              <a:sym typeface="Calibri"/>
            </a:endParaRPr>
          </a:p>
        </p:txBody>
      </p:sp>
      <p:sp>
        <p:nvSpPr>
          <p:cNvPr id="492" name="Google Shape;492;p46"/>
          <p:cNvSpPr txBox="1"/>
          <p:nvPr/>
        </p:nvSpPr>
        <p:spPr>
          <a:xfrm>
            <a:off x="837748" y="4654726"/>
            <a:ext cx="10127874"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Calibri"/>
                <a:ea typeface="Calibri"/>
                <a:cs typeface="Calibri"/>
                <a:sym typeface="Calibri"/>
              </a:rPr>
              <a:t>Handouts 5 and </a:t>
            </a:r>
            <a:r>
              <a:rPr lang="en-US" sz="2000" b="1" i="0" u="none" strike="noStrike" cap="none" dirty="0">
                <a:solidFill>
                  <a:schemeClr val="dk1"/>
                </a:solidFill>
                <a:latin typeface="Calibri"/>
                <a:ea typeface="Calibri"/>
                <a:cs typeface="Calibri"/>
                <a:sym typeface="Calibri"/>
              </a:rPr>
              <a:t>6</a:t>
            </a:r>
            <a:r>
              <a:rPr lang="en-US" sz="2000" b="1" i="0" u="none" strike="noStrike" cap="none" dirty="0">
                <a:solidFill>
                  <a:srgbClr val="000000"/>
                </a:solidFill>
                <a:latin typeface="Calibri"/>
                <a:ea typeface="Calibri"/>
                <a:cs typeface="Calibri"/>
                <a:sym typeface="Calibri"/>
              </a:rPr>
              <a:t> </a:t>
            </a:r>
            <a:r>
              <a:rPr lang="en-US" sz="2000" b="0" i="0" u="none" strike="noStrike" cap="none" dirty="0">
                <a:solidFill>
                  <a:srgbClr val="000000"/>
                </a:solidFill>
                <a:latin typeface="Calibri"/>
                <a:ea typeface="Calibri"/>
                <a:cs typeface="Calibri"/>
                <a:sym typeface="Calibri"/>
              </a:rPr>
              <a:t>are infographics containing guidance for educators in the implementation of priority reading skills and intervention for elementary and adolescent students. Review these infographics and consider how these practices may be carried forward in your local setting. </a:t>
            </a:r>
            <a:endParaRPr sz="2000" b="0" i="0" u="none" strike="noStrike" cap="none" dirty="0">
              <a:solidFill>
                <a:srgbClr val="000000"/>
              </a:solidFill>
              <a:latin typeface="Calibri"/>
              <a:ea typeface="Calibri"/>
              <a:cs typeface="Calibri"/>
              <a:sym typeface="Calibri"/>
            </a:endParaRPr>
          </a:p>
        </p:txBody>
      </p:sp>
      <p:pic>
        <p:nvPicPr>
          <p:cNvPr id="493" name="Google Shape;493;p46"/>
          <p:cNvPicPr preferRelativeResize="0"/>
          <p:nvPr/>
        </p:nvPicPr>
        <p:blipFill rotWithShape="1">
          <a:blip r:embed="rId3">
            <a:alphaModFix/>
          </a:blip>
          <a:srcRect/>
          <a:stretch/>
        </p:blipFill>
        <p:spPr>
          <a:xfrm>
            <a:off x="954538" y="1940486"/>
            <a:ext cx="3741446" cy="2575047"/>
          </a:xfrm>
          <a:prstGeom prst="rect">
            <a:avLst/>
          </a:prstGeom>
          <a:noFill/>
          <a:ln>
            <a:noFill/>
          </a:ln>
        </p:spPr>
      </p:pic>
      <p:pic>
        <p:nvPicPr>
          <p:cNvPr id="494" name="Google Shape;494;p46"/>
          <p:cNvPicPr preferRelativeResize="0"/>
          <p:nvPr/>
        </p:nvPicPr>
        <p:blipFill rotWithShape="1">
          <a:blip r:embed="rId4">
            <a:alphaModFix/>
          </a:blip>
          <a:srcRect/>
          <a:stretch/>
        </p:blipFill>
        <p:spPr>
          <a:xfrm>
            <a:off x="5375811" y="1940486"/>
            <a:ext cx="2769590" cy="2582633"/>
          </a:xfrm>
          <a:prstGeom prst="rect">
            <a:avLst/>
          </a:prstGeom>
          <a:noFill/>
          <a:ln w="9525" cap="flat" cmpd="sng">
            <a:solidFill>
              <a:schemeClr val="dk1"/>
            </a:solidFill>
            <a:prstDash val="solid"/>
            <a:round/>
            <a:headEnd type="none" w="sm" len="sm"/>
            <a:tailEnd type="none" w="sm" len="sm"/>
          </a:ln>
        </p:spPr>
      </p:pic>
      <p:sp>
        <p:nvSpPr>
          <p:cNvPr id="496" name="Google Shape;496;p46"/>
          <p:cNvSpPr txBox="1">
            <a:spLocks noGrp="1"/>
          </p:cNvSpPr>
          <p:nvPr>
            <p:ph type="sldNum" idx="12"/>
          </p:nvPr>
        </p:nvSpPr>
        <p:spPr>
          <a:xfrm>
            <a:off x="9791815" y="583051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46</a:t>
            </a:fld>
            <a:endParaRPr/>
          </a:p>
        </p:txBody>
      </p:sp>
      <p:sp>
        <p:nvSpPr>
          <p:cNvPr id="2" name="Google Shape;437;p41">
            <a:extLst>
              <a:ext uri="{FF2B5EF4-FFF2-40B4-BE49-F238E27FC236}">
                <a16:creationId xmlns:a16="http://schemas.microsoft.com/office/drawing/2014/main" id="{F130202E-2E5C-0A1C-006C-3684A99B2708}"/>
              </a:ext>
            </a:extLst>
          </p:cNvPr>
          <p:cNvSpPr txBox="1"/>
          <p:nvPr/>
        </p:nvSpPr>
        <p:spPr>
          <a:xfrm>
            <a:off x="1372108" y="878819"/>
            <a:ext cx="3528454"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3" name="Google Shape;438;p41">
            <a:extLst>
              <a:ext uri="{FF2B5EF4-FFF2-40B4-BE49-F238E27FC236}">
                <a16:creationId xmlns:a16="http://schemas.microsoft.com/office/drawing/2014/main" id="{47655CF6-53FB-C175-2219-B8A74CAC9603}"/>
              </a:ext>
            </a:extLst>
          </p:cNvPr>
          <p:cNvPicPr preferRelativeResize="0"/>
          <p:nvPr/>
        </p:nvPicPr>
        <p:blipFill rotWithShape="1">
          <a:blip r:embed="rId5">
            <a:alphaModFix/>
          </a:blip>
          <a:srcRect/>
          <a:stretch/>
        </p:blipFill>
        <p:spPr>
          <a:xfrm>
            <a:off x="834190" y="904782"/>
            <a:ext cx="521389" cy="47125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7"/>
          <p:cNvSpPr txBox="1"/>
          <p:nvPr/>
        </p:nvSpPr>
        <p:spPr>
          <a:xfrm>
            <a:off x="892049" y="1403906"/>
            <a:ext cx="8678985" cy="521208"/>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REL Southeast Literacy Roadmap</a:t>
            </a:r>
            <a:endParaRPr sz="2400" b="1" i="0" u="none" strike="noStrike" cap="none" dirty="0">
              <a:solidFill>
                <a:srgbClr val="730E00"/>
              </a:solidFill>
              <a:latin typeface="Calibri"/>
              <a:ea typeface="Calibri"/>
              <a:cs typeface="Calibri"/>
              <a:sym typeface="Calibri"/>
            </a:endParaRPr>
          </a:p>
        </p:txBody>
      </p:sp>
      <p:pic>
        <p:nvPicPr>
          <p:cNvPr id="503" name="Google Shape;503;p47"/>
          <p:cNvPicPr preferRelativeResize="0"/>
          <p:nvPr/>
        </p:nvPicPr>
        <p:blipFill rotWithShape="1">
          <a:blip r:embed="rId3">
            <a:alphaModFix/>
          </a:blip>
          <a:srcRect/>
          <a:stretch/>
        </p:blipFill>
        <p:spPr>
          <a:xfrm>
            <a:off x="978964" y="1973235"/>
            <a:ext cx="3278590" cy="4056228"/>
          </a:xfrm>
          <a:prstGeom prst="rect">
            <a:avLst/>
          </a:prstGeom>
          <a:noFill/>
          <a:ln>
            <a:noFill/>
          </a:ln>
        </p:spPr>
      </p:pic>
      <p:sp>
        <p:nvSpPr>
          <p:cNvPr id="504" name="Google Shape;504;p47"/>
          <p:cNvSpPr txBox="1"/>
          <p:nvPr/>
        </p:nvSpPr>
        <p:spPr>
          <a:xfrm flipH="1">
            <a:off x="5761012" y="2581054"/>
            <a:ext cx="358835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5" name="Google Shape;505;p47"/>
          <p:cNvSpPr txBox="1"/>
          <p:nvPr/>
        </p:nvSpPr>
        <p:spPr>
          <a:xfrm>
            <a:off x="4567915" y="2052033"/>
            <a:ext cx="5806502" cy="347783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7F7F7F"/>
              </a:buClr>
              <a:buSzPts val="2000"/>
              <a:buFont typeface="Arial"/>
              <a:buChar char="•"/>
            </a:pPr>
            <a:r>
              <a:rPr lang="en-US" sz="2200" b="1" i="0" u="none" strike="noStrike" cap="none" dirty="0">
                <a:solidFill>
                  <a:srgbClr val="000000"/>
                </a:solidFill>
                <a:latin typeface="Calibri"/>
                <a:ea typeface="Calibri"/>
                <a:cs typeface="Calibri"/>
                <a:sym typeface="Calibri"/>
              </a:rPr>
              <a:t>Handout </a:t>
            </a:r>
            <a:r>
              <a:rPr lang="en-US" sz="2200" b="1" i="0" u="none" strike="noStrike" cap="none" dirty="0">
                <a:solidFill>
                  <a:schemeClr val="dk1"/>
                </a:solidFill>
                <a:latin typeface="Calibri"/>
                <a:ea typeface="Calibri"/>
                <a:cs typeface="Calibri"/>
                <a:sym typeface="Calibri"/>
              </a:rPr>
              <a:t>7</a:t>
            </a:r>
            <a:r>
              <a:rPr lang="en-US" sz="2200" b="1" i="0" u="none" strike="noStrike" cap="none" dirty="0">
                <a:solidFill>
                  <a:srgbClr val="000000"/>
                </a:solidFill>
                <a:latin typeface="Calibri"/>
                <a:ea typeface="Calibri"/>
                <a:cs typeface="Calibri"/>
                <a:sym typeface="Calibri"/>
              </a:rPr>
              <a:t> </a:t>
            </a:r>
            <a:r>
              <a:rPr lang="en-US" sz="2200" b="0" i="0" u="none" strike="noStrike" cap="none" dirty="0">
                <a:solidFill>
                  <a:srgbClr val="000000"/>
                </a:solidFill>
                <a:latin typeface="Calibri"/>
                <a:ea typeface="Calibri"/>
                <a:cs typeface="Calibri"/>
                <a:sym typeface="Calibri"/>
              </a:rPr>
              <a:t>contains links to REL Southeast and IES literacy products in a school improvement framework.</a:t>
            </a:r>
            <a:endParaRPr sz="2200" b="0" i="0" u="none" strike="noStrike" cap="none" dirty="0">
              <a:solidFill>
                <a:srgbClr val="000000"/>
              </a:solidFill>
              <a:latin typeface="Calibri"/>
              <a:ea typeface="Calibri"/>
              <a:cs typeface="Calibri"/>
              <a:sym typeface="Calibri"/>
            </a:endParaRPr>
          </a:p>
          <a:p>
            <a:pPr marL="342900" marR="0" lvl="0" indent="-215900" algn="l" rtl="0">
              <a:lnSpc>
                <a:spcPct val="100000"/>
              </a:lnSpc>
              <a:spcBef>
                <a:spcPts val="0"/>
              </a:spcBef>
              <a:spcAft>
                <a:spcPts val="0"/>
              </a:spcAft>
              <a:buClr>
                <a:srgbClr val="7F7F7F"/>
              </a:buClr>
              <a:buSzPts val="2000"/>
              <a:buFont typeface="Arial"/>
              <a:buNone/>
            </a:pPr>
            <a:endParaRPr sz="2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7F7F7F"/>
              </a:buClr>
              <a:buSzPts val="2000"/>
              <a:buFont typeface="Arial"/>
              <a:buChar char="•"/>
            </a:pPr>
            <a:r>
              <a:rPr lang="en-US" sz="2200" b="0" i="0" u="none" strike="noStrike" cap="none" dirty="0">
                <a:solidFill>
                  <a:srgbClr val="000000"/>
                </a:solidFill>
                <a:latin typeface="Calibri"/>
                <a:ea typeface="Calibri"/>
                <a:cs typeface="Calibri"/>
                <a:sym typeface="Calibri"/>
              </a:rPr>
              <a:t>Work with a partner to select one or more of the many tools that have been shared and develop a plan on </a:t>
            </a:r>
            <a:r>
              <a:rPr lang="en-US" sz="2200" b="1" i="0" u="none" strike="noStrike" cap="none" dirty="0">
                <a:solidFill>
                  <a:srgbClr val="000000"/>
                </a:solidFill>
                <a:latin typeface="Calibri"/>
                <a:ea typeface="Calibri"/>
                <a:cs typeface="Calibri"/>
                <a:sym typeface="Calibri"/>
              </a:rPr>
              <a:t>Handout </a:t>
            </a:r>
            <a:r>
              <a:rPr lang="en-US" sz="2200" b="1" i="0" u="none" strike="noStrike" cap="none" dirty="0">
                <a:solidFill>
                  <a:schemeClr val="dk1"/>
                </a:solidFill>
                <a:latin typeface="Calibri"/>
                <a:ea typeface="Calibri"/>
                <a:cs typeface="Calibri"/>
                <a:sym typeface="Calibri"/>
              </a:rPr>
              <a:t>8</a:t>
            </a:r>
            <a:r>
              <a:rPr lang="en-US" sz="2200" b="1" i="0" u="none" strike="noStrike" cap="none" dirty="0">
                <a:solidFill>
                  <a:srgbClr val="000000"/>
                </a:solidFill>
                <a:latin typeface="Calibri"/>
                <a:ea typeface="Calibri"/>
                <a:cs typeface="Calibri"/>
                <a:sym typeface="Calibri"/>
              </a:rPr>
              <a:t> </a:t>
            </a:r>
            <a:r>
              <a:rPr lang="en-US" sz="2200" b="0" i="0" u="none" strike="noStrike" cap="none" dirty="0">
                <a:solidFill>
                  <a:srgbClr val="000000"/>
                </a:solidFill>
                <a:latin typeface="Calibri"/>
                <a:ea typeface="Calibri"/>
                <a:cs typeface="Calibri"/>
                <a:sym typeface="Calibri"/>
              </a:rPr>
              <a:t>for how the tool(s) could be used to support the strategic use of evidence-based practices grounded in the science of reading in your local setting.</a:t>
            </a:r>
            <a:endParaRPr sz="2200" b="0" i="0" u="none" strike="noStrike" cap="none" dirty="0">
              <a:solidFill>
                <a:srgbClr val="000000"/>
              </a:solidFill>
              <a:latin typeface="Calibri"/>
              <a:ea typeface="Calibri"/>
              <a:cs typeface="Calibri"/>
              <a:sym typeface="Calibri"/>
            </a:endParaRPr>
          </a:p>
        </p:txBody>
      </p:sp>
      <p:sp>
        <p:nvSpPr>
          <p:cNvPr id="507" name="Google Shape;507;p47"/>
          <p:cNvSpPr txBox="1">
            <a:spLocks noGrp="1"/>
          </p:cNvSpPr>
          <p:nvPr>
            <p:ph type="sldNum" idx="12"/>
          </p:nvPr>
        </p:nvSpPr>
        <p:spPr>
          <a:xfrm>
            <a:off x="9349370" y="5968109"/>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47</a:t>
            </a:fld>
            <a:endParaRPr/>
          </a:p>
        </p:txBody>
      </p:sp>
      <p:sp>
        <p:nvSpPr>
          <p:cNvPr id="2" name="Google Shape;343;p31">
            <a:extLst>
              <a:ext uri="{FF2B5EF4-FFF2-40B4-BE49-F238E27FC236}">
                <a16:creationId xmlns:a16="http://schemas.microsoft.com/office/drawing/2014/main" id="{8208E18D-B95F-C013-D6A8-930CBCBE4736}"/>
              </a:ext>
            </a:extLst>
          </p:cNvPr>
          <p:cNvSpPr txBox="1"/>
          <p:nvPr/>
        </p:nvSpPr>
        <p:spPr>
          <a:xfrm>
            <a:off x="1444040" y="926115"/>
            <a:ext cx="438176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Collaborate and Practice</a:t>
            </a:r>
            <a:endParaRPr lang="en-US" sz="2800" b="0" i="0" u="none" strike="noStrike" cap="none" dirty="0">
              <a:solidFill>
                <a:srgbClr val="000000"/>
              </a:solidFill>
              <a:latin typeface="Trebuchet MS"/>
              <a:ea typeface="Trebuchet MS"/>
              <a:cs typeface="Trebuchet MS"/>
              <a:sym typeface="Trebuchet MS"/>
            </a:endParaRPr>
          </a:p>
        </p:txBody>
      </p:sp>
      <p:pic>
        <p:nvPicPr>
          <p:cNvPr id="3" name="Google Shape;344;p31">
            <a:extLst>
              <a:ext uri="{FF2B5EF4-FFF2-40B4-BE49-F238E27FC236}">
                <a16:creationId xmlns:a16="http://schemas.microsoft.com/office/drawing/2014/main" id="{EA9D9F89-786E-AC00-0104-83D24E7ABDAA}"/>
              </a:ext>
            </a:extLst>
          </p:cNvPr>
          <p:cNvPicPr preferRelativeResize="0"/>
          <p:nvPr/>
        </p:nvPicPr>
        <p:blipFill rotWithShape="1">
          <a:blip r:embed="rId4">
            <a:alphaModFix/>
          </a:blip>
          <a:srcRect/>
          <a:stretch/>
        </p:blipFill>
        <p:spPr>
          <a:xfrm>
            <a:off x="892049" y="931804"/>
            <a:ext cx="551991" cy="51749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8"/>
          <p:cNvSpPr txBox="1"/>
          <p:nvPr/>
        </p:nvSpPr>
        <p:spPr>
          <a:xfrm>
            <a:off x="946004" y="1362436"/>
            <a:ext cx="10212944" cy="521208"/>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Calibri"/>
                <a:ea typeface="Calibri"/>
                <a:cs typeface="Calibri"/>
                <a:sym typeface="Calibri"/>
              </a:rPr>
              <a:t>The Role of Student </a:t>
            </a:r>
            <a:r>
              <a:rPr lang="en-US" sz="2400" b="1" dirty="0">
                <a:solidFill>
                  <a:schemeClr val="dk1"/>
                </a:solidFill>
                <a:latin typeface="Calibri"/>
                <a:ea typeface="Calibri"/>
                <a:cs typeface="Calibri"/>
                <a:sym typeface="Calibri"/>
              </a:rPr>
              <a:t>M</a:t>
            </a:r>
            <a:r>
              <a:rPr lang="en-US" sz="2400" b="1" i="0" u="none" strike="noStrike" cap="none" dirty="0">
                <a:solidFill>
                  <a:schemeClr val="dk1"/>
                </a:solidFill>
                <a:latin typeface="Calibri"/>
                <a:ea typeface="Calibri"/>
                <a:cs typeface="Calibri"/>
                <a:sym typeface="Calibri"/>
              </a:rPr>
              <a:t>otivation and Active </a:t>
            </a:r>
            <a:r>
              <a:rPr lang="en-US" sz="2400" b="1" dirty="0">
                <a:solidFill>
                  <a:schemeClr val="dk1"/>
                </a:solidFill>
                <a:latin typeface="Calibri"/>
                <a:ea typeface="Calibri"/>
                <a:cs typeface="Calibri"/>
                <a:sym typeface="Calibri"/>
              </a:rPr>
              <a:t>E</a:t>
            </a:r>
            <a:r>
              <a:rPr lang="en-US" sz="2400" b="1" i="0" u="none" strike="noStrike" cap="none" dirty="0">
                <a:solidFill>
                  <a:schemeClr val="dk1"/>
                </a:solidFill>
                <a:latin typeface="Calibri"/>
                <a:ea typeface="Calibri"/>
                <a:cs typeface="Calibri"/>
                <a:sym typeface="Calibri"/>
              </a:rPr>
              <a:t>ngagement in Developing </a:t>
            </a:r>
            <a:r>
              <a:rPr lang="en-US" sz="2400" b="1" dirty="0">
                <a:solidFill>
                  <a:schemeClr val="dk1"/>
                </a:solidFill>
                <a:latin typeface="Calibri"/>
                <a:ea typeface="Calibri"/>
                <a:cs typeface="Calibri"/>
                <a:sym typeface="Calibri"/>
              </a:rPr>
              <a:t>L</a:t>
            </a:r>
            <a:r>
              <a:rPr lang="en-US" sz="2400" b="1" i="0" u="none" strike="noStrike" cap="none" dirty="0">
                <a:solidFill>
                  <a:schemeClr val="dk1"/>
                </a:solidFill>
                <a:latin typeface="Calibri"/>
                <a:ea typeface="Calibri"/>
                <a:cs typeface="Calibri"/>
                <a:sym typeface="Calibri"/>
              </a:rPr>
              <a:t>iteracy </a:t>
            </a:r>
            <a:endParaRPr sz="2400" b="1" i="0" u="none" strike="noStrike" cap="none" dirty="0">
              <a:solidFill>
                <a:srgbClr val="730E00"/>
              </a:solidFill>
              <a:latin typeface="Calibri"/>
              <a:ea typeface="Calibri"/>
              <a:cs typeface="Calibri"/>
              <a:sym typeface="Calibri"/>
            </a:endParaRPr>
          </a:p>
        </p:txBody>
      </p:sp>
      <p:sp>
        <p:nvSpPr>
          <p:cNvPr id="514" name="Google Shape;514;p48"/>
          <p:cNvSpPr txBox="1"/>
          <p:nvPr/>
        </p:nvSpPr>
        <p:spPr>
          <a:xfrm flipH="1">
            <a:off x="6195401" y="2655482"/>
            <a:ext cx="358835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5" name="Google Shape;515;p48"/>
          <p:cNvSpPr txBox="1"/>
          <p:nvPr/>
        </p:nvSpPr>
        <p:spPr>
          <a:xfrm>
            <a:off x="5563465" y="2010669"/>
            <a:ext cx="5421273" cy="347783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7F7F7F"/>
              </a:buClr>
              <a:buSzPts val="2000"/>
              <a:buFont typeface="Arial"/>
              <a:buChar char="•"/>
            </a:pPr>
            <a:r>
              <a:rPr lang="en-US" sz="2200" b="1" i="0" u="none" strike="noStrike" cap="none" dirty="0">
                <a:solidFill>
                  <a:srgbClr val="000000"/>
                </a:solidFill>
                <a:latin typeface="Calibri"/>
                <a:ea typeface="Calibri"/>
                <a:cs typeface="Calibri"/>
                <a:sym typeface="Calibri"/>
              </a:rPr>
              <a:t>Handout </a:t>
            </a:r>
            <a:r>
              <a:rPr lang="en-US" sz="2200" b="1" i="0" u="none" strike="noStrike" cap="none" dirty="0">
                <a:solidFill>
                  <a:schemeClr val="dk1"/>
                </a:solidFill>
                <a:latin typeface="Calibri"/>
                <a:ea typeface="Calibri"/>
                <a:cs typeface="Calibri"/>
                <a:sym typeface="Calibri"/>
              </a:rPr>
              <a:t>9</a:t>
            </a:r>
            <a:r>
              <a:rPr lang="en-US" sz="2200" b="1" i="0" u="none" strike="noStrike" cap="none" dirty="0">
                <a:solidFill>
                  <a:srgbClr val="000000"/>
                </a:solidFill>
                <a:latin typeface="Calibri"/>
                <a:ea typeface="Calibri"/>
                <a:cs typeface="Calibri"/>
                <a:sym typeface="Calibri"/>
              </a:rPr>
              <a:t> </a:t>
            </a:r>
            <a:r>
              <a:rPr lang="en-US" sz="2200" b="0" i="0" u="none" strike="noStrike" cap="none" dirty="0">
                <a:solidFill>
                  <a:srgbClr val="000000"/>
                </a:solidFill>
                <a:latin typeface="Calibri"/>
                <a:ea typeface="Calibri"/>
                <a:cs typeface="Calibri"/>
                <a:sym typeface="Calibri"/>
              </a:rPr>
              <a:t>contains information for Recommendation 4 of the IES Adolescent Literacy Practice Guide: Increase student motivation and engagement in literacy learning. </a:t>
            </a:r>
            <a:endParaRPr sz="2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7F7F7F"/>
              </a:buClr>
              <a:buSzPts val="2000"/>
              <a:buFont typeface="Arial"/>
              <a:buNone/>
            </a:pPr>
            <a:endParaRPr sz="2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7F7F7F"/>
              </a:buClr>
              <a:buSzPts val="2000"/>
              <a:buFont typeface="Arial"/>
              <a:buChar char="•"/>
            </a:pPr>
            <a:r>
              <a:rPr lang="en-US" sz="2200" b="0" i="0" u="none" strike="noStrike" cap="none" dirty="0">
                <a:solidFill>
                  <a:srgbClr val="000000"/>
                </a:solidFill>
                <a:latin typeface="Calibri"/>
                <a:ea typeface="Calibri"/>
                <a:cs typeface="Calibri"/>
                <a:sym typeface="Calibri"/>
              </a:rPr>
              <a:t>Work with a partner to read and summarize the “how to” steps for carrying out the recommendation and potential roadblocks and solutions on </a:t>
            </a:r>
            <a:r>
              <a:rPr lang="en-US" sz="2200" b="1" i="0" u="none" strike="noStrike" cap="none" dirty="0">
                <a:solidFill>
                  <a:srgbClr val="000000"/>
                </a:solidFill>
                <a:latin typeface="Calibri"/>
                <a:ea typeface="Calibri"/>
                <a:cs typeface="Calibri"/>
                <a:sym typeface="Calibri"/>
              </a:rPr>
              <a:t>Handout 10</a:t>
            </a:r>
            <a:r>
              <a:rPr lang="en-US" sz="2200" b="0" i="0" u="none" strike="noStrike" cap="none" dirty="0">
                <a:solidFill>
                  <a:srgbClr val="000000"/>
                </a:solidFill>
                <a:latin typeface="Calibri"/>
                <a:ea typeface="Calibri"/>
                <a:cs typeface="Calibri"/>
                <a:sym typeface="Calibri"/>
              </a:rPr>
              <a:t>.</a:t>
            </a:r>
            <a:endParaRPr sz="2200" b="0" i="0" u="none" strike="noStrike" cap="none" dirty="0">
              <a:solidFill>
                <a:srgbClr val="000000"/>
              </a:solidFill>
              <a:latin typeface="Calibri"/>
              <a:ea typeface="Calibri"/>
              <a:cs typeface="Calibri"/>
              <a:sym typeface="Calibri"/>
            </a:endParaRPr>
          </a:p>
        </p:txBody>
      </p:sp>
      <p:pic>
        <p:nvPicPr>
          <p:cNvPr id="516" name="Google Shape;516;p48"/>
          <p:cNvPicPr preferRelativeResize="0"/>
          <p:nvPr/>
        </p:nvPicPr>
        <p:blipFill rotWithShape="1">
          <a:blip r:embed="rId3">
            <a:alphaModFix/>
          </a:blip>
          <a:srcRect t="6662"/>
          <a:stretch/>
        </p:blipFill>
        <p:spPr>
          <a:xfrm>
            <a:off x="857602" y="1975044"/>
            <a:ext cx="4212462" cy="3826844"/>
          </a:xfrm>
          <a:prstGeom prst="rect">
            <a:avLst/>
          </a:prstGeom>
          <a:noFill/>
          <a:ln>
            <a:noFill/>
          </a:ln>
        </p:spPr>
      </p:pic>
      <p:sp>
        <p:nvSpPr>
          <p:cNvPr id="518" name="Google Shape;518;p48"/>
          <p:cNvSpPr txBox="1">
            <a:spLocks noGrp="1"/>
          </p:cNvSpPr>
          <p:nvPr>
            <p:ph type="sldNum" idx="12"/>
          </p:nvPr>
        </p:nvSpPr>
        <p:spPr>
          <a:xfrm>
            <a:off x="9618008" y="5996367"/>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48</a:t>
            </a:fld>
            <a:endParaRPr/>
          </a:p>
        </p:txBody>
      </p:sp>
      <p:sp>
        <p:nvSpPr>
          <p:cNvPr id="2" name="Google Shape;250;p21">
            <a:extLst>
              <a:ext uri="{FF2B5EF4-FFF2-40B4-BE49-F238E27FC236}">
                <a16:creationId xmlns:a16="http://schemas.microsoft.com/office/drawing/2014/main" id="{B96795A8-12D0-D36E-AADD-ECC5B7196F23}"/>
              </a:ext>
            </a:extLst>
          </p:cNvPr>
          <p:cNvSpPr txBox="1"/>
          <p:nvPr/>
        </p:nvSpPr>
        <p:spPr>
          <a:xfrm>
            <a:off x="1378991" y="857729"/>
            <a:ext cx="3305627"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3" name="Google Shape;251;p21">
            <a:extLst>
              <a:ext uri="{FF2B5EF4-FFF2-40B4-BE49-F238E27FC236}">
                <a16:creationId xmlns:a16="http://schemas.microsoft.com/office/drawing/2014/main" id="{11729242-394A-3667-6617-039511D89AD0}"/>
              </a:ext>
            </a:extLst>
          </p:cNvPr>
          <p:cNvPicPr preferRelativeResize="0"/>
          <p:nvPr/>
        </p:nvPicPr>
        <p:blipFill rotWithShape="1">
          <a:blip r:embed="rId4">
            <a:alphaModFix/>
          </a:blip>
          <a:srcRect/>
          <a:stretch/>
        </p:blipFill>
        <p:spPr>
          <a:xfrm>
            <a:off x="857602" y="909654"/>
            <a:ext cx="521389" cy="47125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9"/>
          <p:cNvSpPr txBox="1"/>
          <p:nvPr/>
        </p:nvSpPr>
        <p:spPr>
          <a:xfrm>
            <a:off x="1894472" y="2521563"/>
            <a:ext cx="8457447" cy="28401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200" b="1" i="0" u="none" strike="noStrike" cap="none" dirty="0">
                <a:solidFill>
                  <a:schemeClr val="dk1"/>
                </a:solidFill>
                <a:latin typeface="Calibri"/>
                <a:ea typeface="Calibri"/>
                <a:cs typeface="Calibri"/>
                <a:sym typeface="Calibri"/>
              </a:rPr>
              <a:t>Handout 11: Foundations in Emergent Literacy Instruction Snapshot Series </a:t>
            </a:r>
            <a:r>
              <a:rPr lang="en-US" sz="2200" b="0" i="0" u="none" strike="noStrike" cap="none" dirty="0">
                <a:solidFill>
                  <a:schemeClr val="dk1"/>
                </a:solidFill>
                <a:latin typeface="Calibri"/>
                <a:ea typeface="Calibri"/>
                <a:cs typeface="Calibri"/>
                <a:sym typeface="Calibri"/>
              </a:rPr>
              <a:t>and</a:t>
            </a:r>
            <a:r>
              <a:rPr lang="en-US" sz="2200" b="1" i="0" u="none" strike="noStrike" cap="none" dirty="0">
                <a:solidFill>
                  <a:schemeClr val="dk1"/>
                </a:solidFill>
                <a:latin typeface="Calibri"/>
                <a:ea typeface="Calibri"/>
                <a:cs typeface="Calibri"/>
                <a:sym typeface="Calibri"/>
              </a:rPr>
              <a:t> Handout 12: Adolescent Literacy Visual Representation</a:t>
            </a:r>
            <a:r>
              <a:rPr lang="en-US" sz="2200" i="0" u="none" strike="noStrike" cap="none" dirty="0">
                <a:solidFill>
                  <a:schemeClr val="dk1"/>
                </a:solidFill>
                <a:latin typeface="Calibri"/>
                <a:ea typeface="Calibri"/>
                <a:cs typeface="Calibri"/>
                <a:sym typeface="Calibri"/>
              </a:rPr>
              <a:t>.</a:t>
            </a:r>
            <a:endParaRPr dirty="0"/>
          </a:p>
          <a:p>
            <a:pPr marL="0" marR="0" lvl="0" indent="0" algn="l" rtl="0">
              <a:lnSpc>
                <a:spcPct val="100000"/>
              </a:lnSpc>
              <a:spcBef>
                <a:spcPts val="0"/>
              </a:spcBef>
              <a:spcAft>
                <a:spcPts val="0"/>
              </a:spcAft>
              <a:buClr>
                <a:schemeClr val="dk1"/>
              </a:buClr>
              <a:buSzPts val="12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hlink"/>
              </a:buClr>
              <a:buSzPts val="2000"/>
              <a:buFont typeface="Arial"/>
              <a:buNone/>
            </a:pPr>
            <a:r>
              <a:rPr lang="en-US" sz="2200" b="1" i="0" u="sng" strike="noStrike" cap="none" dirty="0">
                <a:solidFill>
                  <a:schemeClr val="hlink"/>
                </a:solidFill>
                <a:latin typeface="Calibri"/>
                <a:ea typeface="Calibri"/>
                <a:cs typeface="Calibri"/>
                <a:sym typeface="Calibri"/>
                <a:hlinkClick r:id="rId3"/>
              </a:rPr>
              <a:t>Video 3: Virtual Student Engagement</a:t>
            </a:r>
            <a:r>
              <a:rPr lang="en-US" sz="2200" i="0" strike="noStrike" cap="none" dirty="0">
                <a:solidFill>
                  <a:schemeClr val="tx1"/>
                </a:solidFill>
                <a:latin typeface="Calibri"/>
                <a:ea typeface="Calibri"/>
                <a:cs typeface="Calibri"/>
                <a:sym typeface="Calibri"/>
              </a:rPr>
              <a:t>.</a:t>
            </a:r>
            <a:r>
              <a:rPr lang="en-US" sz="2200" b="0" i="0" u="none" strike="noStrike" cap="none" dirty="0">
                <a:solidFill>
                  <a:schemeClr val="dk1"/>
                </a:solidFill>
                <a:latin typeface="Calibri"/>
                <a:ea typeface="Calibri"/>
                <a:cs typeface="Calibri"/>
                <a:sym typeface="Calibri"/>
              </a:rPr>
              <a:t> </a:t>
            </a: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200" b="1" i="0" u="none" strike="noStrike" cap="none" dirty="0">
                <a:solidFill>
                  <a:schemeClr val="dk1"/>
                </a:solidFill>
                <a:latin typeface="Calibri"/>
                <a:ea typeface="Calibri"/>
                <a:cs typeface="Calibri"/>
                <a:sym typeface="Calibri"/>
              </a:rPr>
              <a:t>Self-Study 1: Video Viewing Guide for Virtual Student Engagement and Directed Note-Taking for Infographic Use</a:t>
            </a:r>
            <a:r>
              <a:rPr lang="en-US" sz="2200" i="0" u="none" strike="noStrike" cap="none" dirty="0">
                <a:solidFill>
                  <a:schemeClr val="dk1"/>
                </a:solidFill>
                <a:latin typeface="Calibri"/>
                <a:ea typeface="Calibri"/>
                <a:cs typeface="Calibri"/>
                <a:sym typeface="Calibri"/>
              </a:rPr>
              <a:t>.</a:t>
            </a:r>
            <a:endParaRPr sz="220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200" b="0" i="0" u="none" strike="noStrike" cap="none" dirty="0">
                <a:solidFill>
                  <a:schemeClr val="dk1"/>
                </a:solidFill>
                <a:latin typeface="Calibri"/>
                <a:ea typeface="Calibri"/>
                <a:cs typeface="Calibri"/>
                <a:sym typeface="Calibri"/>
              </a:rPr>
              <a:t>Be prepared to debrief at the beginning of Session 11.</a:t>
            </a:r>
            <a:endParaRPr sz="2200" b="0" i="0" u="none" strike="noStrike" cap="none" dirty="0">
              <a:solidFill>
                <a:schemeClr val="dk1"/>
              </a:solidFill>
              <a:latin typeface="Calibri"/>
              <a:ea typeface="Calibri"/>
              <a:cs typeface="Calibri"/>
              <a:sym typeface="Calibri"/>
            </a:endParaRPr>
          </a:p>
        </p:txBody>
      </p:sp>
      <p:sp>
        <p:nvSpPr>
          <p:cNvPr id="525" name="Google Shape;525;p49"/>
          <p:cNvSpPr/>
          <p:nvPr/>
        </p:nvSpPr>
        <p:spPr>
          <a:xfrm>
            <a:off x="6205185" y="2982507"/>
            <a:ext cx="2423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526" name="Google Shape;526;p49"/>
          <p:cNvSpPr txBox="1">
            <a:spLocks noGrp="1"/>
          </p:cNvSpPr>
          <p:nvPr>
            <p:ph type="sldNum" idx="12"/>
          </p:nvPr>
        </p:nvSpPr>
        <p:spPr>
          <a:xfrm>
            <a:off x="9602972" y="6032538"/>
            <a:ext cx="2133600" cy="2739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900"/>
              <a:buFont typeface="Calibri"/>
              <a:buNone/>
            </a:pPr>
            <a:fld id="{00000000-1234-1234-1234-123412341234}" type="slidenum">
              <a:rPr lang="en-US"/>
              <a:t>49</a:t>
            </a:fld>
            <a:endParaRPr/>
          </a:p>
        </p:txBody>
      </p:sp>
      <p:pic>
        <p:nvPicPr>
          <p:cNvPr id="527" name="Google Shape;527;p49"/>
          <p:cNvPicPr preferRelativeResize="0"/>
          <p:nvPr/>
        </p:nvPicPr>
        <p:blipFill rotWithShape="1">
          <a:blip r:embed="rId4">
            <a:alphaModFix/>
          </a:blip>
          <a:srcRect/>
          <a:stretch/>
        </p:blipFill>
        <p:spPr>
          <a:xfrm>
            <a:off x="1931030" y="1140803"/>
            <a:ext cx="487017" cy="586636"/>
          </a:xfrm>
          <a:prstGeom prst="rect">
            <a:avLst/>
          </a:prstGeom>
          <a:noFill/>
          <a:ln>
            <a:noFill/>
          </a:ln>
        </p:spPr>
      </p:pic>
      <p:sp>
        <p:nvSpPr>
          <p:cNvPr id="528" name="Google Shape;528;p49"/>
          <p:cNvSpPr txBox="1"/>
          <p:nvPr/>
        </p:nvSpPr>
        <p:spPr>
          <a:xfrm>
            <a:off x="2499834" y="1138405"/>
            <a:ext cx="518042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chemeClr val="dk1"/>
                </a:solidFill>
                <a:latin typeface="Trebuchet MS" panose="020B0703020202090204" pitchFamily="34" charset="0"/>
                <a:ea typeface="Calibri"/>
                <a:cs typeface="Calibri"/>
                <a:sym typeface="Calibri"/>
              </a:rPr>
              <a:t>Reflect, Plan, and Implement </a:t>
            </a:r>
            <a:endParaRPr sz="2800" b="0" i="0" u="none" strike="noStrike" cap="none" dirty="0">
              <a:solidFill>
                <a:schemeClr val="dk1"/>
              </a:solidFill>
              <a:latin typeface="Trebuchet MS" panose="020B0703020202090204" pitchFamily="34" charset="0"/>
              <a:ea typeface="Calibri"/>
              <a:cs typeface="Calibri"/>
              <a:sym typeface="Calibri"/>
            </a:endParaRPr>
          </a:p>
        </p:txBody>
      </p:sp>
      <p:sp>
        <p:nvSpPr>
          <p:cNvPr id="529" name="Google Shape;529;p49"/>
          <p:cNvSpPr txBox="1"/>
          <p:nvPr/>
        </p:nvSpPr>
        <p:spPr>
          <a:xfrm>
            <a:off x="1894472" y="1845353"/>
            <a:ext cx="7934631" cy="4924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400" b="0" i="0" u="none" strike="noStrike" cap="none" dirty="0">
                <a:solidFill>
                  <a:schemeClr val="dk1"/>
                </a:solidFill>
                <a:latin typeface="Calibri"/>
                <a:ea typeface="Calibri"/>
                <a:cs typeface="Calibri"/>
                <a:sym typeface="Calibri"/>
              </a:rPr>
              <a:t>Post-Session Reflection, Planning, and Implementation</a:t>
            </a:r>
            <a:endParaRPr sz="2400" b="0" i="0" u="none" strike="noStrike" cap="none" dirty="0">
              <a:solidFill>
                <a:schemeClr val="dk1"/>
              </a:solidFill>
              <a:latin typeface="Calibri"/>
              <a:ea typeface="Calibri"/>
              <a:cs typeface="Calibri"/>
              <a:sym typeface="Calibri"/>
            </a:endParaRPr>
          </a:p>
        </p:txBody>
      </p:sp>
      <p:sp>
        <p:nvSpPr>
          <p:cNvPr id="530" name="Google Shape;530;p49"/>
          <p:cNvSpPr txBox="1"/>
          <p:nvPr/>
        </p:nvSpPr>
        <p:spPr>
          <a:xfrm>
            <a:off x="848050" y="2530836"/>
            <a:ext cx="8847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200" b="1" i="0" u="none" strike="noStrike" cap="none" dirty="0">
                <a:solidFill>
                  <a:srgbClr val="000000"/>
                </a:solidFill>
                <a:latin typeface="Calibri"/>
                <a:ea typeface="Calibri"/>
                <a:cs typeface="Calibri"/>
                <a:sym typeface="Calibri"/>
              </a:rPr>
              <a:t>READ</a:t>
            </a:r>
            <a:endParaRPr dirty="0"/>
          </a:p>
        </p:txBody>
      </p:sp>
      <p:sp>
        <p:nvSpPr>
          <p:cNvPr id="531" name="Google Shape;531;p49"/>
          <p:cNvSpPr txBox="1"/>
          <p:nvPr/>
        </p:nvSpPr>
        <p:spPr>
          <a:xfrm>
            <a:off x="1009772" y="4224501"/>
            <a:ext cx="8847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200" b="1" i="0" u="none" strike="noStrike" cap="none">
                <a:solidFill>
                  <a:srgbClr val="000000"/>
                </a:solidFill>
                <a:latin typeface="Calibri"/>
                <a:ea typeface="Calibri"/>
                <a:cs typeface="Calibri"/>
                <a:sym typeface="Calibri"/>
              </a:rPr>
              <a:t>DO</a:t>
            </a:r>
            <a:endParaRPr/>
          </a:p>
        </p:txBody>
      </p:sp>
      <p:sp>
        <p:nvSpPr>
          <p:cNvPr id="532" name="Google Shape;532;p49"/>
          <p:cNvSpPr txBox="1"/>
          <p:nvPr/>
        </p:nvSpPr>
        <p:spPr>
          <a:xfrm>
            <a:off x="627347" y="3539353"/>
            <a:ext cx="1182458"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2200" b="1" i="0" u="none" strike="noStrike" cap="none" dirty="0">
                <a:solidFill>
                  <a:srgbClr val="000000"/>
                </a:solidFill>
                <a:latin typeface="Calibri"/>
                <a:ea typeface="Calibri"/>
                <a:cs typeface="Calibri"/>
                <a:sym typeface="Calibri"/>
              </a:rPr>
              <a:t>WATCH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5"/>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5</a:t>
            </a:fld>
            <a:endParaRPr/>
          </a:p>
        </p:txBody>
      </p:sp>
      <p:sp>
        <p:nvSpPr>
          <p:cNvPr id="89" name="Google Shape;89;p5"/>
          <p:cNvSpPr txBox="1"/>
          <p:nvPr/>
        </p:nvSpPr>
        <p:spPr>
          <a:xfrm>
            <a:off x="1509822" y="943392"/>
            <a:ext cx="82145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Define and Discuss Session Goals and Content</a:t>
            </a:r>
            <a:endParaRPr lang="en-US" sz="1600" b="0" i="0" u="none" strike="noStrike" cap="none" dirty="0">
              <a:solidFill>
                <a:srgbClr val="000000"/>
              </a:solidFill>
              <a:latin typeface="Trebuchet MS"/>
              <a:ea typeface="Trebuchet MS"/>
              <a:cs typeface="Trebuchet MS"/>
              <a:sym typeface="Trebuchet MS"/>
            </a:endParaRPr>
          </a:p>
        </p:txBody>
      </p:sp>
      <p:pic>
        <p:nvPicPr>
          <p:cNvPr id="90" name="Google Shape;90;p5"/>
          <p:cNvPicPr preferRelativeResize="0"/>
          <p:nvPr/>
        </p:nvPicPr>
        <p:blipFill rotWithShape="1">
          <a:blip r:embed="rId3">
            <a:alphaModFix/>
          </a:blip>
          <a:srcRect/>
          <a:stretch/>
        </p:blipFill>
        <p:spPr>
          <a:xfrm>
            <a:off x="957831" y="974150"/>
            <a:ext cx="551991" cy="461665"/>
          </a:xfrm>
          <a:prstGeom prst="rect">
            <a:avLst/>
          </a:prstGeom>
          <a:noFill/>
          <a:ln>
            <a:noFill/>
          </a:ln>
        </p:spPr>
      </p:pic>
      <p:sp>
        <p:nvSpPr>
          <p:cNvPr id="91" name="Google Shape;91;p5"/>
          <p:cNvSpPr txBox="1"/>
          <p:nvPr/>
        </p:nvSpPr>
        <p:spPr>
          <a:xfrm>
            <a:off x="1430079" y="2652055"/>
            <a:ext cx="8686800" cy="2770130"/>
          </a:xfrm>
          <a:prstGeom prst="rect">
            <a:avLst/>
          </a:prstGeom>
          <a:noFill/>
          <a:ln>
            <a:noFill/>
          </a:ln>
        </p:spPr>
        <p:txBody>
          <a:bodyPr spcFirstLastPara="1" wrap="square" lIns="91425" tIns="45700" rIns="91425" bIns="45700" anchor="t" anchorCtr="0">
            <a:normAutofit/>
          </a:bodyPr>
          <a:lstStyle/>
          <a:p>
            <a:pPr marL="344488" marR="0" lvl="0" indent="-192088" algn="l" rtl="0">
              <a:lnSpc>
                <a:spcPct val="120000"/>
              </a:lnSpc>
              <a:spcBef>
                <a:spcPts val="0"/>
              </a:spcBef>
              <a:spcAft>
                <a:spcPts val="0"/>
              </a:spcAft>
              <a:buClr>
                <a:srgbClr val="7F7F7F"/>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92" name="Google Shape;92;p5"/>
          <p:cNvSpPr txBox="1">
            <a:spLocks noGrp="1"/>
          </p:cNvSpPr>
          <p:nvPr>
            <p:ph type="title" idx="4294967295"/>
          </p:nvPr>
        </p:nvSpPr>
        <p:spPr>
          <a:xfrm>
            <a:off x="969705" y="1758214"/>
            <a:ext cx="9792215" cy="381612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Calibri"/>
              <a:buNone/>
            </a:pPr>
            <a:r>
              <a:rPr lang="en-US" sz="2400" b="1" dirty="0">
                <a:latin typeface="Calibri"/>
                <a:ea typeface="Calibri"/>
                <a:cs typeface="Calibri"/>
                <a:sym typeface="Calibri"/>
              </a:rPr>
              <a:t>Module 4: </a:t>
            </a:r>
            <a:r>
              <a:rPr lang="en-US" sz="2400" dirty="0">
                <a:latin typeface="Calibri"/>
                <a:ea typeface="Calibri"/>
                <a:cs typeface="Calibri"/>
                <a:sym typeface="Calibri"/>
              </a:rPr>
              <a:t>Planning, Implementing, and Analyzing Standards-Based Literacy Instruction</a:t>
            </a:r>
            <a:br>
              <a:rPr lang="en-US" sz="2400" dirty="0">
                <a:latin typeface="Calibri"/>
                <a:ea typeface="Calibri"/>
                <a:cs typeface="Calibri"/>
                <a:sym typeface="Calibri"/>
              </a:rPr>
            </a:br>
            <a:br>
              <a:rPr lang="en-US" sz="2000" dirty="0">
                <a:latin typeface="Calibri"/>
                <a:ea typeface="Calibri"/>
                <a:cs typeface="Calibri"/>
                <a:sym typeface="Calibri"/>
              </a:rPr>
            </a:br>
            <a:r>
              <a:rPr lang="en-US" sz="2400" b="1" dirty="0">
                <a:latin typeface="Calibri"/>
                <a:ea typeface="Calibri"/>
                <a:cs typeface="Calibri"/>
                <a:sym typeface="Calibri"/>
              </a:rPr>
              <a:t>Goal: </a:t>
            </a:r>
            <a:r>
              <a:rPr lang="en-US" sz="2400" dirty="0">
                <a:latin typeface="Calibri"/>
                <a:ea typeface="Calibri"/>
                <a:cs typeface="Calibri"/>
                <a:sym typeface="Calibri"/>
              </a:rPr>
              <a:t>Participants will gain the knowledge and abilities to coach teachers in planning, implementing, and analyzing standards-based literacy instruction</a:t>
            </a:r>
            <a:br>
              <a:rPr lang="en-US" sz="2400" dirty="0">
                <a:latin typeface="Calibri"/>
                <a:ea typeface="Calibri"/>
                <a:cs typeface="Calibri"/>
                <a:sym typeface="Calibri"/>
              </a:rPr>
            </a:br>
            <a:br>
              <a:rPr lang="en-US" sz="2000" dirty="0">
                <a:latin typeface="Calibri"/>
                <a:ea typeface="Calibri"/>
                <a:cs typeface="Calibri"/>
                <a:sym typeface="Calibri"/>
              </a:rPr>
            </a:br>
            <a:r>
              <a:rPr lang="en-US" sz="2400" b="1" dirty="0">
                <a:latin typeface="Calibri"/>
                <a:ea typeface="Calibri"/>
                <a:cs typeface="Calibri"/>
                <a:sym typeface="Calibri"/>
              </a:rPr>
              <a:t>Session 10:</a:t>
            </a:r>
            <a:r>
              <a:rPr lang="en-US" sz="2400" dirty="0">
                <a:latin typeface="Calibri"/>
                <a:ea typeface="Calibri"/>
                <a:cs typeface="Calibri"/>
                <a:sym typeface="Calibri"/>
              </a:rPr>
              <a:t> Helping Teachers Plan and Implement Engaging, Effective,    Standards-Aligned Lessons</a:t>
            </a:r>
            <a:br>
              <a:rPr lang="en-US" sz="2400" dirty="0">
                <a:latin typeface="Calibri"/>
                <a:ea typeface="Calibri"/>
                <a:cs typeface="Calibri"/>
                <a:sym typeface="Calibri"/>
              </a:rPr>
            </a:br>
            <a:r>
              <a:rPr lang="en-US" sz="2400" b="1" dirty="0">
                <a:latin typeface="Calibri"/>
                <a:ea typeface="Calibri"/>
                <a:cs typeface="Calibri"/>
                <a:sym typeface="Calibri"/>
              </a:rPr>
              <a:t>Session 11: </a:t>
            </a:r>
            <a:r>
              <a:rPr lang="en-US" sz="2400" dirty="0">
                <a:latin typeface="Calibri"/>
                <a:ea typeface="Calibri"/>
                <a:cs typeface="Calibri"/>
                <a:sym typeface="Calibri"/>
              </a:rPr>
              <a:t>Using Data for Instruction </a:t>
            </a:r>
            <a:br>
              <a:rPr lang="en-US" sz="2400" dirty="0">
                <a:latin typeface="Calibri"/>
                <a:ea typeface="Calibri"/>
                <a:cs typeface="Calibri"/>
                <a:sym typeface="Calibri"/>
              </a:rPr>
            </a:br>
            <a:r>
              <a:rPr lang="en-US" sz="2400" b="1" dirty="0">
                <a:latin typeface="Calibri"/>
                <a:ea typeface="Calibri"/>
                <a:cs typeface="Calibri"/>
                <a:sym typeface="Calibri"/>
              </a:rPr>
              <a:t>Session 12: </a:t>
            </a:r>
            <a:r>
              <a:rPr lang="en-US" sz="2400" dirty="0">
                <a:latin typeface="Calibri"/>
                <a:ea typeface="Calibri"/>
                <a:cs typeface="Calibri"/>
                <a:sym typeface="Calibri"/>
              </a:rPr>
              <a:t>Addressing the Needs of All Students</a:t>
            </a:r>
            <a:br>
              <a:rPr lang="en-US" sz="2400" dirty="0">
                <a:latin typeface="Calibri"/>
                <a:ea typeface="Calibri"/>
                <a:cs typeface="Calibri"/>
                <a:sym typeface="Calibri"/>
              </a:rPr>
            </a:br>
            <a:r>
              <a:rPr lang="en-US" sz="2400" b="1" dirty="0">
                <a:latin typeface="Calibri"/>
                <a:ea typeface="Calibri"/>
                <a:cs typeface="Calibri"/>
                <a:sym typeface="Calibri"/>
              </a:rPr>
              <a:t>Session 13: </a:t>
            </a:r>
            <a:r>
              <a:rPr lang="en-US" sz="2400" dirty="0">
                <a:latin typeface="Calibri"/>
                <a:ea typeface="Calibri"/>
                <a:cs typeface="Calibri"/>
                <a:sym typeface="Calibri"/>
              </a:rPr>
              <a:t>Analyzing Implementation of Lessons with Teachers</a:t>
            </a:r>
            <a:endParaRPr sz="2400" dirty="0">
              <a:latin typeface="Trebuchet MS"/>
              <a:ea typeface="Trebuchet MS"/>
              <a:cs typeface="Trebuchet MS"/>
              <a:sym typeface="Trebuchet MS"/>
            </a:endParaRPr>
          </a:p>
        </p:txBody>
      </p:sp>
    </p:spTree>
    <p:extLst>
      <p:ext uri="{BB962C8B-B14F-4D97-AF65-F5344CB8AC3E}">
        <p14:creationId xmlns:p14="http://schemas.microsoft.com/office/powerpoint/2010/main" val="1391092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50"/>
          <p:cNvPicPr preferRelativeResize="0"/>
          <p:nvPr/>
        </p:nvPicPr>
        <p:blipFill rotWithShape="1">
          <a:blip r:embed="rId3">
            <a:alphaModFix/>
          </a:blip>
          <a:srcRect/>
          <a:stretch/>
        </p:blipFill>
        <p:spPr>
          <a:xfrm>
            <a:off x="0" y="0"/>
            <a:ext cx="12192000" cy="914400"/>
          </a:xfrm>
          <a:prstGeom prst="rect">
            <a:avLst/>
          </a:prstGeom>
          <a:noFill/>
          <a:ln>
            <a:noFill/>
          </a:ln>
        </p:spPr>
      </p:pic>
      <p:sp>
        <p:nvSpPr>
          <p:cNvPr id="539" name="Google Shape;539;p50"/>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50</a:t>
            </a:fld>
            <a:endParaRPr/>
          </a:p>
        </p:txBody>
      </p:sp>
      <p:sp>
        <p:nvSpPr>
          <p:cNvPr id="540" name="Google Shape;540;p50"/>
          <p:cNvSpPr txBox="1"/>
          <p:nvPr/>
        </p:nvSpPr>
        <p:spPr>
          <a:xfrm>
            <a:off x="2027476" y="3041985"/>
            <a:ext cx="382819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dirty="0">
                <a:solidFill>
                  <a:schemeClr val="dk1"/>
                </a:solidFill>
                <a:latin typeface="Calibri"/>
                <a:ea typeface="Calibri"/>
                <a:cs typeface="Calibri"/>
                <a:sym typeface="Calibri"/>
              </a:rPr>
              <a:t>Questions?</a:t>
            </a:r>
            <a:endParaRPr sz="1400" b="0" i="0" u="none" strike="noStrike" cap="none" dirty="0">
              <a:solidFill>
                <a:srgbClr val="000000"/>
              </a:solidFill>
              <a:latin typeface="Arial"/>
              <a:ea typeface="Arial"/>
              <a:cs typeface="Arial"/>
              <a:sym typeface="Arial"/>
            </a:endParaRPr>
          </a:p>
        </p:txBody>
      </p:sp>
      <p:pic>
        <p:nvPicPr>
          <p:cNvPr id="541" name="Google Shape;541;p50" descr="Questions with solid fill"/>
          <p:cNvPicPr preferRelativeResize="0"/>
          <p:nvPr/>
        </p:nvPicPr>
        <p:blipFill rotWithShape="1">
          <a:blip r:embed="rId4">
            <a:alphaModFix/>
          </a:blip>
          <a:srcRect/>
          <a:stretch/>
        </p:blipFill>
        <p:spPr>
          <a:xfrm>
            <a:off x="5919448" y="1906424"/>
            <a:ext cx="3102078" cy="310207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51"/>
          <p:cNvPicPr preferRelativeResize="0"/>
          <p:nvPr/>
        </p:nvPicPr>
        <p:blipFill rotWithShape="1">
          <a:blip r:embed="rId3">
            <a:alphaModFix/>
          </a:blip>
          <a:srcRect/>
          <a:stretch/>
        </p:blipFill>
        <p:spPr>
          <a:xfrm>
            <a:off x="0" y="0"/>
            <a:ext cx="12192000" cy="914400"/>
          </a:xfrm>
          <a:prstGeom prst="rect">
            <a:avLst/>
          </a:prstGeom>
          <a:noFill/>
          <a:ln>
            <a:noFill/>
          </a:ln>
        </p:spPr>
      </p:pic>
      <p:pic>
        <p:nvPicPr>
          <p:cNvPr id="548" name="Google Shape;548;p51" descr="A black and white logo&#10;&#10;Description automatically generated"/>
          <p:cNvPicPr preferRelativeResize="0"/>
          <p:nvPr/>
        </p:nvPicPr>
        <p:blipFill rotWithShape="1">
          <a:blip r:embed="rId4">
            <a:alphaModFix/>
          </a:blip>
          <a:srcRect/>
          <a:stretch/>
        </p:blipFill>
        <p:spPr>
          <a:xfrm>
            <a:off x="10848288" y="111223"/>
            <a:ext cx="1143000" cy="395552"/>
          </a:xfrm>
          <a:prstGeom prst="rect">
            <a:avLst/>
          </a:prstGeom>
          <a:noFill/>
          <a:ln>
            <a:noFill/>
          </a:ln>
        </p:spPr>
      </p:pic>
      <p:pic>
        <p:nvPicPr>
          <p:cNvPr id="549" name="Google Shape;549;p51" descr="A purple and black rectangle&#10;&#10;Description automatically generated"/>
          <p:cNvPicPr preferRelativeResize="0"/>
          <p:nvPr/>
        </p:nvPicPr>
        <p:blipFill rotWithShape="1">
          <a:blip r:embed="rId5">
            <a:alphaModFix/>
          </a:blip>
          <a:srcRect l="537" r="1153" b="56821"/>
          <a:stretch/>
        </p:blipFill>
        <p:spPr>
          <a:xfrm>
            <a:off x="0" y="5360670"/>
            <a:ext cx="12192000" cy="1497330"/>
          </a:xfrm>
          <a:prstGeom prst="rect">
            <a:avLst/>
          </a:prstGeom>
          <a:noFill/>
          <a:ln>
            <a:noFill/>
          </a:ln>
        </p:spPr>
      </p:pic>
      <p:pic>
        <p:nvPicPr>
          <p:cNvPr id="550" name="Google Shape;550;p51" descr="Graphic of a projector screen."/>
          <p:cNvPicPr preferRelativeResize="0"/>
          <p:nvPr/>
        </p:nvPicPr>
        <p:blipFill rotWithShape="1">
          <a:blip r:embed="rId6">
            <a:alphaModFix/>
          </a:blip>
          <a:srcRect/>
          <a:stretch/>
        </p:blipFill>
        <p:spPr>
          <a:xfrm>
            <a:off x="3494203" y="1149532"/>
            <a:ext cx="5203595" cy="4760324"/>
          </a:xfrm>
          <a:prstGeom prst="rect">
            <a:avLst/>
          </a:prstGeom>
          <a:noFill/>
          <a:ln>
            <a:noFill/>
          </a:ln>
        </p:spPr>
      </p:pic>
      <p:sp>
        <p:nvSpPr>
          <p:cNvPr id="551" name="Google Shape;551;p51"/>
          <p:cNvSpPr txBox="1"/>
          <p:nvPr/>
        </p:nvSpPr>
        <p:spPr>
          <a:xfrm>
            <a:off x="3885415" y="2391510"/>
            <a:ext cx="4421171" cy="12618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800" b="1" i="0" u="none" strike="noStrike" cap="none">
                <a:solidFill>
                  <a:schemeClr val="dk1"/>
                </a:solidFill>
                <a:latin typeface="Calibri"/>
                <a:ea typeface="Calibri"/>
                <a:cs typeface="Calibri"/>
                <a:sym typeface="Calibri"/>
              </a:rPr>
              <a:t>We have completed </a:t>
            </a:r>
            <a:endParaRPr sz="3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3800" b="1" i="0" u="none" strike="noStrike" cap="none">
                <a:solidFill>
                  <a:schemeClr val="dk1"/>
                </a:solidFill>
                <a:latin typeface="Calibri"/>
                <a:ea typeface="Calibri"/>
                <a:cs typeface="Calibri"/>
                <a:sym typeface="Calibri"/>
              </a:rPr>
              <a:t>Session 10</a:t>
            </a:r>
            <a:endParaRPr sz="3800" b="0" i="0" u="none" strike="noStrike" cap="none">
              <a:solidFill>
                <a:srgbClr val="000000"/>
              </a:solidFill>
              <a:latin typeface="Arial"/>
              <a:ea typeface="Arial"/>
              <a:cs typeface="Arial"/>
              <a:sym typeface="Arial"/>
            </a:endParaRPr>
          </a:p>
        </p:txBody>
      </p:sp>
      <p:sp>
        <p:nvSpPr>
          <p:cNvPr id="552" name="Google Shape;552;p51"/>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51</a:t>
            </a:fld>
            <a:endParaRPr/>
          </a:p>
        </p:txBody>
      </p:sp>
      <p:pic>
        <p:nvPicPr>
          <p:cNvPr id="553" name="Google Shape;553;p51" descr="A black background with white text&#10;&#10;Description automatically generated"/>
          <p:cNvPicPr preferRelativeResize="0"/>
          <p:nvPr/>
        </p:nvPicPr>
        <p:blipFill rotWithShape="1">
          <a:blip r:embed="rId7">
            <a:alphaModFix/>
          </a:blip>
          <a:srcRect r="911"/>
          <a:stretch/>
        </p:blipFill>
        <p:spPr>
          <a:xfrm>
            <a:off x="200712" y="55766"/>
            <a:ext cx="2028512" cy="5064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6</a:t>
            </a:fld>
            <a:endParaRPr/>
          </a:p>
        </p:txBody>
      </p:sp>
      <p:sp>
        <p:nvSpPr>
          <p:cNvPr id="99" name="Google Shape;99;p6"/>
          <p:cNvSpPr txBox="1"/>
          <p:nvPr/>
        </p:nvSpPr>
        <p:spPr>
          <a:xfrm>
            <a:off x="1539156" y="1058942"/>
            <a:ext cx="82145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Define and Discuss Session Goals and Content</a:t>
            </a:r>
            <a:endParaRPr lang="en-US" sz="1600" b="0" i="0" u="none" strike="noStrike" cap="none" dirty="0">
              <a:solidFill>
                <a:srgbClr val="000000"/>
              </a:solidFill>
              <a:latin typeface="Trebuchet MS"/>
              <a:ea typeface="Trebuchet MS"/>
              <a:cs typeface="Trebuchet MS"/>
              <a:sym typeface="Trebuchet MS"/>
            </a:endParaRPr>
          </a:p>
        </p:txBody>
      </p:sp>
      <p:pic>
        <p:nvPicPr>
          <p:cNvPr id="100" name="Google Shape;100;p6"/>
          <p:cNvPicPr preferRelativeResize="0"/>
          <p:nvPr/>
        </p:nvPicPr>
        <p:blipFill rotWithShape="1">
          <a:blip r:embed="rId3">
            <a:alphaModFix/>
          </a:blip>
          <a:srcRect/>
          <a:stretch/>
        </p:blipFill>
        <p:spPr>
          <a:xfrm>
            <a:off x="987166" y="1058942"/>
            <a:ext cx="551991" cy="461665"/>
          </a:xfrm>
          <a:prstGeom prst="rect">
            <a:avLst/>
          </a:prstGeom>
          <a:noFill/>
          <a:ln>
            <a:noFill/>
          </a:ln>
        </p:spPr>
      </p:pic>
      <p:sp>
        <p:nvSpPr>
          <p:cNvPr id="101" name="Google Shape;101;p6"/>
          <p:cNvSpPr txBox="1"/>
          <p:nvPr/>
        </p:nvSpPr>
        <p:spPr>
          <a:xfrm>
            <a:off x="1110531" y="2371664"/>
            <a:ext cx="8686800" cy="3227884"/>
          </a:xfrm>
          <a:prstGeom prst="rect">
            <a:avLst/>
          </a:prstGeom>
          <a:noFill/>
          <a:ln>
            <a:noFill/>
          </a:ln>
        </p:spPr>
        <p:txBody>
          <a:bodyPr spcFirstLastPara="1" wrap="square" lIns="91425" tIns="45700" rIns="91425" bIns="45700" anchor="t" anchorCtr="0">
            <a:normAutofit fontScale="92500" lnSpcReduction="20000"/>
          </a:bodyPr>
          <a:lstStyle/>
          <a:p>
            <a:pPr marL="342900" marR="0" lvl="0" indent="-342900" algn="l" rtl="0">
              <a:lnSpc>
                <a:spcPct val="120000"/>
              </a:lnSpc>
              <a:spcBef>
                <a:spcPts val="0"/>
              </a:spcBef>
              <a:spcAft>
                <a:spcPts val="0"/>
              </a:spcAft>
              <a:buClr>
                <a:srgbClr val="7F7F7F"/>
              </a:buClr>
              <a:buSzPct val="100000"/>
              <a:buFont typeface="Arial"/>
              <a:buChar char="•"/>
            </a:pPr>
            <a:r>
              <a:rPr lang="en-US" sz="2400" b="0" i="0" u="none" strike="noStrike" cap="none" dirty="0">
                <a:solidFill>
                  <a:schemeClr val="dk1"/>
                </a:solidFill>
                <a:latin typeface="Calibri"/>
                <a:ea typeface="Calibri"/>
                <a:cs typeface="Calibri"/>
                <a:sym typeface="Calibri"/>
              </a:rPr>
              <a:t>Learn about instructional design and planning strategies that support teachers in developing engaging, effective, standards-aligned lessons.</a:t>
            </a:r>
            <a:endParaRPr dirty="0"/>
          </a:p>
          <a:p>
            <a:pPr marL="342900" marR="0" lvl="0" indent="-342900" algn="l" rtl="0">
              <a:lnSpc>
                <a:spcPct val="120000"/>
              </a:lnSpc>
              <a:spcBef>
                <a:spcPts val="400"/>
              </a:spcBef>
              <a:spcAft>
                <a:spcPts val="0"/>
              </a:spcAft>
              <a:buClr>
                <a:srgbClr val="7F7F7F"/>
              </a:buClr>
              <a:buSzPct val="100000"/>
              <a:buFont typeface="Arial"/>
              <a:buChar char="•"/>
            </a:pPr>
            <a:r>
              <a:rPr lang="en-US" sz="2400" b="0" i="0" u="none" strike="noStrike" cap="none" dirty="0">
                <a:solidFill>
                  <a:schemeClr val="dk1"/>
                </a:solidFill>
                <a:latin typeface="Calibri"/>
                <a:ea typeface="Calibri"/>
                <a:cs typeface="Calibri"/>
                <a:sym typeface="Calibri"/>
              </a:rPr>
              <a:t>Learn how to apply standards-aligned systematic instruction and intervention for language and literacy development.</a:t>
            </a:r>
            <a:endParaRPr sz="2000" b="0" i="0" u="none" strike="noStrike" cap="none" dirty="0">
              <a:solidFill>
                <a:schemeClr val="dk1"/>
              </a:solidFill>
              <a:latin typeface="Calibri"/>
              <a:ea typeface="Calibri"/>
              <a:cs typeface="Calibri"/>
              <a:sym typeface="Calibri"/>
            </a:endParaRPr>
          </a:p>
          <a:p>
            <a:pPr marL="342900" marR="0" lvl="0" indent="-342900" algn="l" rtl="0">
              <a:lnSpc>
                <a:spcPct val="120000"/>
              </a:lnSpc>
              <a:spcBef>
                <a:spcPts val="400"/>
              </a:spcBef>
              <a:spcAft>
                <a:spcPts val="0"/>
              </a:spcAft>
              <a:buClr>
                <a:srgbClr val="7F7F7F"/>
              </a:buClr>
              <a:buSzPct val="100000"/>
              <a:buFont typeface="Arial"/>
              <a:buChar char="•"/>
            </a:pPr>
            <a:r>
              <a:rPr lang="en-US" sz="2400" b="0" i="0" u="none" strike="noStrike" cap="none" dirty="0">
                <a:solidFill>
                  <a:schemeClr val="dk1"/>
                </a:solidFill>
                <a:latin typeface="Calibri"/>
                <a:ea typeface="Calibri"/>
                <a:cs typeface="Calibri"/>
                <a:sym typeface="Calibri"/>
              </a:rPr>
              <a:t>Learn about the strategic use of evidence-based instructional practices grounded in the science of reading. </a:t>
            </a:r>
            <a:endParaRPr sz="2000" b="0" i="0" u="none" strike="noStrike" cap="none" dirty="0">
              <a:solidFill>
                <a:schemeClr val="dk1"/>
              </a:solidFill>
              <a:latin typeface="Calibri"/>
              <a:ea typeface="Calibri"/>
              <a:cs typeface="Calibri"/>
              <a:sym typeface="Calibri"/>
            </a:endParaRPr>
          </a:p>
          <a:p>
            <a:pPr marL="342900" marR="0" lvl="0" indent="-342900" algn="l" rtl="0">
              <a:lnSpc>
                <a:spcPct val="120000"/>
              </a:lnSpc>
              <a:spcBef>
                <a:spcPts val="400"/>
              </a:spcBef>
              <a:spcAft>
                <a:spcPts val="400"/>
              </a:spcAft>
              <a:buClr>
                <a:srgbClr val="7F7F7F"/>
              </a:buClr>
              <a:buSzPct val="100000"/>
              <a:buFont typeface="Arial"/>
              <a:buChar char="•"/>
            </a:pPr>
            <a:r>
              <a:rPr lang="en-US" sz="2400" b="0" i="0" u="none" strike="noStrike" cap="none" dirty="0">
                <a:solidFill>
                  <a:schemeClr val="dk1"/>
                </a:solidFill>
                <a:latin typeface="Calibri"/>
                <a:ea typeface="Calibri"/>
                <a:cs typeface="Calibri"/>
                <a:sym typeface="Calibri"/>
              </a:rPr>
              <a:t>Learn about the role of student motivation and active engagement in developing literacy. </a:t>
            </a:r>
            <a:endParaRPr dirty="0"/>
          </a:p>
        </p:txBody>
      </p:sp>
      <p:sp>
        <p:nvSpPr>
          <p:cNvPr id="102" name="Google Shape;102;p6"/>
          <p:cNvSpPr txBox="1">
            <a:spLocks noGrp="1"/>
          </p:cNvSpPr>
          <p:nvPr>
            <p:ph type="title" idx="4294967295"/>
          </p:nvPr>
        </p:nvSpPr>
        <p:spPr>
          <a:xfrm>
            <a:off x="1014874" y="1738628"/>
            <a:ext cx="8686800" cy="457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Calibri"/>
              <a:buNone/>
            </a:pPr>
            <a:r>
              <a:rPr lang="en-US" sz="2800" b="1" dirty="0">
                <a:latin typeface="Trebuchet MS"/>
                <a:ea typeface="Trebuchet MS"/>
                <a:cs typeface="Trebuchet MS"/>
                <a:sym typeface="Trebuchet MS"/>
              </a:rPr>
              <a:t>Goals for Today</a:t>
            </a:r>
            <a:endParaRPr sz="2800" dirty="0">
              <a:latin typeface="Trebuchet MS"/>
              <a:ea typeface="Trebuchet MS"/>
              <a:cs typeface="Trebuchet MS"/>
              <a:sym typeface="Trebuchet MS"/>
            </a:endParaRPr>
          </a:p>
        </p:txBody>
      </p:sp>
    </p:spTree>
    <p:extLst>
      <p:ext uri="{BB962C8B-B14F-4D97-AF65-F5344CB8AC3E}">
        <p14:creationId xmlns:p14="http://schemas.microsoft.com/office/powerpoint/2010/main" val="54770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7"/>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7</a:t>
            </a:fld>
            <a:endParaRPr/>
          </a:p>
        </p:txBody>
      </p:sp>
      <p:sp>
        <p:nvSpPr>
          <p:cNvPr id="109" name="Google Shape;109;p7"/>
          <p:cNvSpPr txBox="1"/>
          <p:nvPr/>
        </p:nvSpPr>
        <p:spPr>
          <a:xfrm>
            <a:off x="957942" y="1941466"/>
            <a:ext cx="11235126" cy="42507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r>
              <a:rPr lang="en-US" sz="2000" b="1" i="0" u="none" strike="noStrike" cap="none" dirty="0">
                <a:solidFill>
                  <a:schemeClr val="dk1"/>
                </a:solidFill>
                <a:latin typeface="Calibri"/>
                <a:ea typeface="Calibri"/>
                <a:cs typeface="Calibri"/>
                <a:sym typeface="Calibri"/>
              </a:rPr>
              <a:t>Bridge to Practice Project for Module 3</a:t>
            </a:r>
            <a:endParaRPr sz="2000" dirty="0"/>
          </a:p>
          <a:p>
            <a:pPr marL="228600" marR="0" lvl="0" indent="-228600" algn="l" rtl="0">
              <a:lnSpc>
                <a:spcPct val="120000"/>
              </a:lnSpc>
              <a:spcBef>
                <a:spcPts val="0"/>
              </a:spcBef>
              <a:spcAft>
                <a:spcPts val="0"/>
              </a:spcAft>
              <a:buClr>
                <a:srgbClr val="7F7F7F"/>
              </a:buClr>
              <a:buSzPts val="1600"/>
              <a:buFont typeface="Calibri"/>
              <a:buChar char="•"/>
            </a:pPr>
            <a:r>
              <a:rPr lang="en-US" sz="2000" b="0" i="0" u="none" strike="noStrike" cap="none" dirty="0">
                <a:solidFill>
                  <a:schemeClr val="dk1"/>
                </a:solidFill>
                <a:latin typeface="Calibri"/>
                <a:ea typeface="Calibri"/>
                <a:cs typeface="Calibri"/>
                <a:sym typeface="Calibri"/>
              </a:rPr>
              <a:t>Develop and describe planned implementation of a professional learning action plan.</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r>
              <a:rPr lang="en-US" sz="2000" b="1" i="0" u="none" strike="noStrike" cap="none" dirty="0">
                <a:solidFill>
                  <a:schemeClr val="dk1"/>
                </a:solidFill>
                <a:latin typeface="Calibri"/>
                <a:ea typeface="Calibri"/>
                <a:cs typeface="Calibri"/>
                <a:sym typeface="Calibri"/>
              </a:rPr>
              <a:t>Discussion of the Bridge to Practice Project for Module 3</a:t>
            </a: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r>
              <a:rPr lang="en-US" sz="2000" b="1" i="0" u="none" strike="noStrike" cap="none" dirty="0">
                <a:solidFill>
                  <a:schemeClr val="dk1"/>
                </a:solidFill>
                <a:latin typeface="Calibri"/>
                <a:ea typeface="Calibri"/>
                <a:cs typeface="Calibri"/>
                <a:sym typeface="Calibri"/>
              </a:rPr>
              <a:t>Submit Bridge to Practice Project for Module 3</a:t>
            </a: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Arial"/>
              <a:buNone/>
            </a:pPr>
            <a:endParaRPr lang="en-US" sz="2000" b="1" i="0" u="none" strike="noStrike" cap="none" dirty="0">
              <a:solidFill>
                <a:schemeClr val="dk1"/>
              </a:solidFill>
              <a:latin typeface="Calibri"/>
              <a:ea typeface="Calibri"/>
              <a:cs typeface="Calibri"/>
              <a:sym typeface="Calibri"/>
            </a:endParaRPr>
          </a:p>
          <a:p>
            <a:pPr>
              <a:lnSpc>
                <a:spcPct val="120000"/>
              </a:lnSpc>
              <a:buClr>
                <a:srgbClr val="7F7F7F"/>
              </a:buClr>
              <a:buSzPts val="1600"/>
            </a:pPr>
            <a:r>
              <a:rPr lang="en-US" sz="2000" b="1" dirty="0">
                <a:solidFill>
                  <a:schemeClr val="tx1"/>
                </a:solidFill>
                <a:latin typeface="Calibri"/>
                <a:cs typeface="Calibri"/>
                <a:sym typeface="Calibri"/>
              </a:rPr>
              <a:t>Self-Study 1: Reflections on Session 9 </a:t>
            </a:r>
            <a:endParaRPr lang="en-US" sz="2000" b="1" dirty="0">
              <a:solidFill>
                <a:schemeClr val="tx1"/>
              </a:solidFill>
              <a:latin typeface="Calibri"/>
              <a:cs typeface="Calibri"/>
            </a:endParaRPr>
          </a:p>
          <a:p>
            <a:pPr marL="457200" indent="-330200">
              <a:lnSpc>
                <a:spcPct val="120000"/>
              </a:lnSpc>
              <a:buClr>
                <a:srgbClr val="7F7F7F"/>
              </a:buClr>
              <a:buSzPts val="1600"/>
              <a:buFont typeface="Calibri"/>
              <a:buChar char="•"/>
            </a:pPr>
            <a:r>
              <a:rPr lang="en-US" sz="2000" dirty="0">
                <a:solidFill>
                  <a:schemeClr val="dk1"/>
                </a:solidFill>
                <a:latin typeface="Calibri"/>
                <a:cs typeface="Calibri"/>
                <a:sym typeface="Calibri"/>
              </a:rPr>
              <a:t>What questions or comments did you have about the content or format of Session 9?</a:t>
            </a:r>
          </a:p>
          <a:p>
            <a:pPr marL="0" marR="0" lvl="0" indent="0" algn="l" rtl="0">
              <a:lnSpc>
                <a:spcPct val="120000"/>
              </a:lnSpc>
              <a:spcBef>
                <a:spcPts val="0"/>
              </a:spcBef>
              <a:spcAft>
                <a:spcPts val="0"/>
              </a:spcAft>
              <a:buClr>
                <a:schemeClr val="dk1"/>
              </a:buClr>
              <a:buSzPts val="2400"/>
              <a:buFont typeface="Arial"/>
              <a:buNone/>
            </a:pPr>
            <a:r>
              <a:rPr lang="en-US" sz="2000" b="1" i="0" u="none" strike="noStrike" cap="none" dirty="0">
                <a:solidFill>
                  <a:schemeClr val="dk1"/>
                </a:solidFill>
                <a:latin typeface="Calibri"/>
                <a:ea typeface="Calibri"/>
                <a:cs typeface="Calibri"/>
                <a:sym typeface="Calibri"/>
              </a:rPr>
              <a:t>Handout 16: The Tuning Protocol</a:t>
            </a:r>
            <a:r>
              <a:rPr lang="en-US"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a:p>
            <a:pPr marL="457200" marR="0" lvl="0" indent="-330200" algn="l" rtl="0">
              <a:lnSpc>
                <a:spcPct val="120000"/>
              </a:lnSpc>
              <a:spcBef>
                <a:spcPts val="0"/>
              </a:spcBef>
              <a:spcAft>
                <a:spcPts val="0"/>
              </a:spcAft>
              <a:buClr>
                <a:srgbClr val="7F7F7F"/>
              </a:buClr>
              <a:buSzPts val="1600"/>
              <a:buFont typeface="Calibri"/>
              <a:buChar char="•"/>
            </a:pPr>
            <a:r>
              <a:rPr lang="en-US" sz="2000" b="0" i="0" u="none" strike="noStrike" cap="none" dirty="0">
                <a:solidFill>
                  <a:schemeClr val="dk1"/>
                </a:solidFill>
                <a:latin typeface="Calibri"/>
                <a:ea typeface="Calibri"/>
                <a:cs typeface="Calibri"/>
                <a:sym typeface="Calibri"/>
              </a:rPr>
              <a:t>What did you learn about the framework for personalized professional development?</a:t>
            </a:r>
            <a:endParaRPr sz="2000" b="0" i="0" u="none" strike="noStrike" cap="none" dirty="0">
              <a:solidFill>
                <a:schemeClr val="dk1"/>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2400"/>
              <a:buFont typeface="Arial"/>
              <a:buNone/>
            </a:pPr>
            <a:r>
              <a:rPr lang="en-US" sz="2000" b="1" i="0" u="none" strike="noStrike" cap="none" dirty="0">
                <a:solidFill>
                  <a:schemeClr val="dk1"/>
                </a:solidFill>
                <a:latin typeface="Calibri"/>
                <a:ea typeface="Calibri"/>
                <a:cs typeface="Calibri"/>
                <a:sym typeface="Calibri"/>
              </a:rPr>
              <a:t>Discuss the videos watched after Session 9</a:t>
            </a:r>
            <a:endParaRPr sz="2000" b="1" i="0" u="none" strike="noStrike" cap="none" dirty="0">
              <a:solidFill>
                <a:schemeClr val="dk1"/>
              </a:solidFill>
              <a:latin typeface="Calibri"/>
              <a:ea typeface="Calibri"/>
              <a:cs typeface="Calibri"/>
              <a:sym typeface="Calibri"/>
            </a:endParaRPr>
          </a:p>
          <a:p>
            <a:pPr marL="457200" marR="0" lvl="0" indent="-330200" algn="l" rtl="0">
              <a:lnSpc>
                <a:spcPct val="120000"/>
              </a:lnSpc>
              <a:spcBef>
                <a:spcPts val="0"/>
              </a:spcBef>
              <a:spcAft>
                <a:spcPts val="0"/>
              </a:spcAft>
              <a:buClr>
                <a:srgbClr val="7F7F7F"/>
              </a:buClr>
              <a:buSzPts val="1600"/>
              <a:buFont typeface="Calibri"/>
              <a:buChar char="•"/>
            </a:pPr>
            <a:r>
              <a:rPr lang="en-US" sz="2000" b="0" i="0" u="none" strike="noStrike" cap="none" dirty="0">
                <a:solidFill>
                  <a:schemeClr val="dk1"/>
                </a:solidFill>
                <a:latin typeface="Calibri"/>
                <a:ea typeface="Calibri"/>
                <a:cs typeface="Calibri"/>
                <a:sym typeface="Calibri"/>
              </a:rPr>
              <a:t>What did you learn about configuration maps?</a:t>
            </a:r>
            <a:endParaRPr sz="2000" b="0" i="0" u="none" strike="noStrike" cap="none" dirty="0">
              <a:solidFill>
                <a:schemeClr val="dk1"/>
              </a:solidFill>
              <a:latin typeface="Calibri"/>
              <a:ea typeface="Calibri"/>
              <a:cs typeface="Calibri"/>
              <a:sym typeface="Calibri"/>
            </a:endParaRPr>
          </a:p>
        </p:txBody>
      </p:sp>
      <p:sp>
        <p:nvSpPr>
          <p:cNvPr id="110" name="Google Shape;110;p7"/>
          <p:cNvSpPr txBox="1">
            <a:spLocks noGrp="1"/>
          </p:cNvSpPr>
          <p:nvPr>
            <p:ph type="title" idx="4294967295"/>
          </p:nvPr>
        </p:nvSpPr>
        <p:spPr>
          <a:xfrm>
            <a:off x="957942" y="1426046"/>
            <a:ext cx="9594727"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0000"/>
                </a:solidFill>
                <a:latin typeface="Calibri"/>
                <a:ea typeface="Calibri"/>
                <a:cs typeface="Calibri"/>
                <a:sym typeface="Calibri"/>
              </a:rPr>
              <a:t>Review of Session 9 and Module 3 Bridge to Practice Project</a:t>
            </a:r>
            <a:endParaRPr sz="2400" u="none" strike="noStrike" cap="none" dirty="0">
              <a:solidFill>
                <a:srgbClr val="000000"/>
              </a:solidFill>
              <a:latin typeface="Calibri"/>
              <a:ea typeface="Calibri"/>
              <a:cs typeface="Calibri"/>
              <a:sym typeface="Calibri"/>
            </a:endParaRPr>
          </a:p>
        </p:txBody>
      </p:sp>
      <p:sp>
        <p:nvSpPr>
          <p:cNvPr id="111" name="Google Shape;111;p7"/>
          <p:cNvSpPr txBox="1"/>
          <p:nvPr/>
        </p:nvSpPr>
        <p:spPr>
          <a:xfrm>
            <a:off x="1430079" y="907276"/>
            <a:ext cx="144009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Debrief</a:t>
            </a:r>
            <a:endParaRPr sz="1600" b="0" i="0" u="none" strike="noStrike" cap="none" dirty="0">
              <a:solidFill>
                <a:srgbClr val="000000"/>
              </a:solidFill>
              <a:latin typeface="Calibri"/>
              <a:ea typeface="Calibri"/>
              <a:cs typeface="Calibri"/>
              <a:sym typeface="Calibri"/>
            </a:endParaRPr>
          </a:p>
        </p:txBody>
      </p:sp>
      <p:pic>
        <p:nvPicPr>
          <p:cNvPr id="112" name="Google Shape;112;p7"/>
          <p:cNvPicPr preferRelativeResize="0"/>
          <p:nvPr/>
        </p:nvPicPr>
        <p:blipFill rotWithShape="1">
          <a:blip r:embed="rId3">
            <a:alphaModFix/>
          </a:blip>
          <a:srcRect/>
          <a:stretch/>
        </p:blipFill>
        <p:spPr>
          <a:xfrm>
            <a:off x="898183" y="965496"/>
            <a:ext cx="531896" cy="403426"/>
          </a:xfrm>
          <a:prstGeom prst="rect">
            <a:avLst/>
          </a:prstGeom>
          <a:noFill/>
          <a:ln>
            <a:noFill/>
          </a:ln>
        </p:spPr>
      </p:pic>
    </p:spTree>
    <p:extLst>
      <p:ext uri="{BB962C8B-B14F-4D97-AF65-F5344CB8AC3E}">
        <p14:creationId xmlns:p14="http://schemas.microsoft.com/office/powerpoint/2010/main" val="239978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8</a:t>
            </a:fld>
            <a:endParaRPr/>
          </a:p>
        </p:txBody>
      </p:sp>
      <p:sp>
        <p:nvSpPr>
          <p:cNvPr id="121" name="Google Shape;121;p8"/>
          <p:cNvSpPr txBox="1"/>
          <p:nvPr/>
        </p:nvSpPr>
        <p:spPr>
          <a:xfrm>
            <a:off x="912349" y="1768284"/>
            <a:ext cx="10723119" cy="4015804"/>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100000"/>
              </a:lnSpc>
              <a:spcBef>
                <a:spcPts val="0"/>
              </a:spcBef>
              <a:spcAft>
                <a:spcPts val="0"/>
              </a:spcAft>
              <a:buClr>
                <a:schemeClr val="dk1"/>
              </a:buClr>
              <a:buSzPct val="120000"/>
              <a:buFont typeface="Arial"/>
              <a:buNone/>
            </a:pPr>
            <a:r>
              <a:rPr lang="en-US" sz="4000" b="1" dirty="0">
                <a:solidFill>
                  <a:schemeClr val="dk1"/>
                </a:solidFill>
                <a:latin typeface="Calibri"/>
                <a:ea typeface="Calibri"/>
                <a:cs typeface="Calibri"/>
                <a:sym typeface="Calibri"/>
              </a:rPr>
              <a:t>D</a:t>
            </a:r>
            <a:r>
              <a:rPr lang="en-US" sz="4000" b="1" i="0" u="none" strike="noStrike" cap="none" dirty="0">
                <a:solidFill>
                  <a:schemeClr val="dk1"/>
                </a:solidFill>
                <a:latin typeface="Calibri"/>
                <a:ea typeface="Calibri"/>
                <a:cs typeface="Calibri"/>
                <a:sym typeface="Calibri"/>
              </a:rPr>
              <a:t>. </a:t>
            </a:r>
            <a:r>
              <a:rPr lang="en-US" sz="4000" b="0" i="0" u="none" strike="noStrike" cap="none" dirty="0">
                <a:solidFill>
                  <a:schemeClr val="dk1"/>
                </a:solidFill>
                <a:latin typeface="Calibri"/>
                <a:ea typeface="Calibri"/>
                <a:cs typeface="Calibri"/>
                <a:sym typeface="Calibri"/>
              </a:rPr>
              <a:t>Knowledge of and ability to apply effective methods for planning, implementing, and analyzing standards-based literacy instruction based on the science of reading and evidence-based practices. Coaches will demonstrate their abilities in and understanding of:</a:t>
            </a:r>
          </a:p>
          <a:p>
            <a:pPr marL="0" marR="0" lvl="0" indent="0" algn="l" rtl="0">
              <a:lnSpc>
                <a:spcPct val="100000"/>
              </a:lnSpc>
              <a:spcBef>
                <a:spcPts val="0"/>
              </a:spcBef>
              <a:spcAft>
                <a:spcPts val="0"/>
              </a:spcAft>
              <a:buClr>
                <a:schemeClr val="dk1"/>
              </a:buClr>
              <a:buSzPct val="120000"/>
              <a:buFont typeface="Arial"/>
              <a:buNone/>
            </a:pPr>
            <a:endParaRPr lang="en-US" sz="33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40000"/>
              <a:buFont typeface="Arial"/>
              <a:buNone/>
            </a:pPr>
            <a:endParaRPr lang="en-US" sz="1600" b="0" i="0" u="none" strike="noStrike" cap="none" dirty="0">
              <a:solidFill>
                <a:schemeClr val="dk1"/>
              </a:solidFill>
              <a:latin typeface="Calibri"/>
              <a:ea typeface="Calibri"/>
              <a:cs typeface="Calibri"/>
              <a:sym typeface="Calibri"/>
            </a:endParaRPr>
          </a:p>
          <a:p>
            <a:pPr marL="749300" marR="0" lvl="0" indent="-288925" algn="l" rtl="0">
              <a:lnSpc>
                <a:spcPct val="100000"/>
              </a:lnSpc>
              <a:spcBef>
                <a:spcPts val="0"/>
              </a:spcBef>
              <a:spcAft>
                <a:spcPts val="0"/>
              </a:spcAft>
              <a:buClr>
                <a:schemeClr val="dk1"/>
              </a:buClr>
              <a:buSzPct val="137142"/>
              <a:buFont typeface="Arial"/>
              <a:buNone/>
            </a:pPr>
            <a:r>
              <a:rPr lang="en-US" sz="3600" b="1" i="0" u="none" strike="noStrike" cap="none" dirty="0">
                <a:solidFill>
                  <a:schemeClr val="dk1"/>
                </a:solidFill>
                <a:latin typeface="Calibri"/>
                <a:ea typeface="Calibri"/>
                <a:cs typeface="Calibri"/>
                <a:sym typeface="Calibri"/>
              </a:rPr>
              <a:t>1</a:t>
            </a:r>
            <a:r>
              <a:rPr lang="en-US" sz="3600" b="0" i="0" u="none" strike="noStrike" cap="none" dirty="0">
                <a:solidFill>
                  <a:schemeClr val="dk1"/>
                </a:solidFill>
                <a:latin typeface="Calibri"/>
                <a:ea typeface="Calibri"/>
                <a:cs typeface="Calibri"/>
                <a:sym typeface="Calibri"/>
              </a:rPr>
              <a:t>.  Instructional design and planning strategies that support teachers in developing engaging, effective, standards-aligned lessons (e.g., stacking benchmarks, curriculum mapping, vertical progression of the standards).</a:t>
            </a:r>
          </a:p>
          <a:p>
            <a:pPr marL="749300" marR="0" lvl="0" indent="-288925" algn="l" rtl="0">
              <a:lnSpc>
                <a:spcPct val="100000"/>
              </a:lnSpc>
              <a:spcBef>
                <a:spcPts val="0"/>
              </a:spcBef>
              <a:spcAft>
                <a:spcPts val="0"/>
              </a:spcAft>
              <a:buClr>
                <a:schemeClr val="dk1"/>
              </a:buClr>
              <a:buSzPct val="137142"/>
              <a:buFont typeface="Arial"/>
              <a:buNone/>
            </a:pPr>
            <a:endParaRPr lang="en-US" sz="3200" b="0" i="0" u="none" strike="noStrike" cap="none" dirty="0">
              <a:solidFill>
                <a:schemeClr val="dk1"/>
              </a:solidFill>
              <a:latin typeface="Calibri"/>
              <a:ea typeface="Calibri"/>
              <a:cs typeface="Calibri"/>
              <a:sym typeface="Calibri"/>
            </a:endParaRPr>
          </a:p>
          <a:p>
            <a:pPr marL="749300" marR="0" lvl="0" indent="-288925" algn="l" rtl="0">
              <a:lnSpc>
                <a:spcPct val="100000"/>
              </a:lnSpc>
              <a:spcBef>
                <a:spcPts val="0"/>
              </a:spcBef>
              <a:spcAft>
                <a:spcPts val="0"/>
              </a:spcAft>
              <a:buClr>
                <a:schemeClr val="dk1"/>
              </a:buClr>
              <a:buSzPct val="137142"/>
              <a:buFont typeface="Arial"/>
              <a:buNone/>
            </a:pPr>
            <a:r>
              <a:rPr lang="en-US" sz="3600" b="1" i="0" u="none" strike="noStrike" cap="none" dirty="0">
                <a:solidFill>
                  <a:schemeClr val="dk1"/>
                </a:solidFill>
                <a:latin typeface="Calibri"/>
                <a:ea typeface="Calibri"/>
                <a:cs typeface="Calibri"/>
                <a:sym typeface="Calibri"/>
              </a:rPr>
              <a:t>3</a:t>
            </a:r>
            <a:r>
              <a:rPr lang="en-US" sz="3600" b="0" i="0" u="none" strike="noStrike" cap="none" dirty="0">
                <a:solidFill>
                  <a:schemeClr val="dk1"/>
                </a:solidFill>
                <a:latin typeface="Calibri"/>
                <a:ea typeface="Calibri"/>
                <a:cs typeface="Calibri"/>
                <a:sym typeface="Calibri"/>
              </a:rPr>
              <a:t>. The application of standards-aligned systematic instruction and intervention for language and literacy development.</a:t>
            </a:r>
          </a:p>
          <a:p>
            <a:pPr marL="749300" marR="0" lvl="0" indent="-288925" algn="l" rtl="0">
              <a:lnSpc>
                <a:spcPct val="100000"/>
              </a:lnSpc>
              <a:spcBef>
                <a:spcPts val="0"/>
              </a:spcBef>
              <a:spcAft>
                <a:spcPts val="0"/>
              </a:spcAft>
              <a:buClr>
                <a:schemeClr val="dk1"/>
              </a:buClr>
              <a:buSzPct val="137142"/>
              <a:buFont typeface="Arial"/>
              <a:buNone/>
            </a:pPr>
            <a:endParaRPr lang="en-US" sz="3200" b="0" i="0" u="none" strike="noStrike" cap="none" dirty="0">
              <a:solidFill>
                <a:schemeClr val="dk1"/>
              </a:solidFill>
              <a:latin typeface="Calibri"/>
              <a:ea typeface="Calibri"/>
              <a:cs typeface="Calibri"/>
              <a:sym typeface="Calibri"/>
            </a:endParaRPr>
          </a:p>
          <a:p>
            <a:pPr marL="749300" marR="0" lvl="0" indent="-288925" algn="l" rtl="0">
              <a:lnSpc>
                <a:spcPct val="100000"/>
              </a:lnSpc>
              <a:spcBef>
                <a:spcPts val="0"/>
              </a:spcBef>
              <a:spcAft>
                <a:spcPts val="0"/>
              </a:spcAft>
              <a:buClr>
                <a:schemeClr val="dk1"/>
              </a:buClr>
              <a:buSzPct val="137142"/>
              <a:buFont typeface="Arial"/>
              <a:buNone/>
            </a:pPr>
            <a:r>
              <a:rPr lang="en-US" sz="3600" b="1" i="0" u="none" strike="noStrike" cap="none" dirty="0">
                <a:solidFill>
                  <a:schemeClr val="dk1"/>
                </a:solidFill>
                <a:latin typeface="Calibri"/>
                <a:ea typeface="Calibri"/>
                <a:cs typeface="Calibri"/>
                <a:sym typeface="Calibri"/>
              </a:rPr>
              <a:t>5. </a:t>
            </a:r>
            <a:r>
              <a:rPr lang="en-US" sz="3600" b="0" i="0" u="none" strike="noStrike" cap="none" dirty="0">
                <a:solidFill>
                  <a:schemeClr val="dk1"/>
                </a:solidFill>
                <a:latin typeface="Calibri"/>
                <a:ea typeface="Calibri"/>
                <a:cs typeface="Calibri"/>
                <a:sym typeface="Calibri"/>
              </a:rPr>
              <a:t>The strategic use of evidence-based instructional practices grounded in the science of reading.</a:t>
            </a:r>
          </a:p>
          <a:p>
            <a:pPr marL="749300" marR="0" lvl="0" indent="-288925" algn="l" rtl="0">
              <a:lnSpc>
                <a:spcPct val="100000"/>
              </a:lnSpc>
              <a:spcBef>
                <a:spcPts val="0"/>
              </a:spcBef>
              <a:spcAft>
                <a:spcPts val="0"/>
              </a:spcAft>
              <a:buClr>
                <a:schemeClr val="dk1"/>
              </a:buClr>
              <a:buSzPct val="137142"/>
              <a:buFont typeface="Arial"/>
              <a:buNone/>
            </a:pPr>
            <a:endParaRPr lang="en-US" sz="3200" b="0" i="0" u="none" strike="noStrike" cap="none" dirty="0">
              <a:solidFill>
                <a:schemeClr val="dk1"/>
              </a:solidFill>
              <a:latin typeface="Calibri"/>
              <a:ea typeface="Calibri"/>
              <a:cs typeface="Calibri"/>
              <a:sym typeface="Calibri"/>
            </a:endParaRPr>
          </a:p>
          <a:p>
            <a:pPr marL="749300" marR="0" lvl="0" indent="-288925" algn="l" rtl="0">
              <a:lnSpc>
                <a:spcPct val="100000"/>
              </a:lnSpc>
              <a:spcBef>
                <a:spcPts val="0"/>
              </a:spcBef>
              <a:spcAft>
                <a:spcPts val="0"/>
              </a:spcAft>
              <a:buClr>
                <a:schemeClr val="dk1"/>
              </a:buClr>
              <a:buSzPct val="137142"/>
              <a:buFont typeface="Arial"/>
              <a:buNone/>
            </a:pPr>
            <a:r>
              <a:rPr lang="en-US" sz="3600" b="1" i="0" u="none" strike="noStrike" cap="none" dirty="0">
                <a:solidFill>
                  <a:schemeClr val="dk1"/>
                </a:solidFill>
                <a:latin typeface="Calibri"/>
                <a:ea typeface="Calibri"/>
                <a:cs typeface="Calibri"/>
                <a:sym typeface="Calibri"/>
              </a:rPr>
              <a:t>9. </a:t>
            </a:r>
            <a:r>
              <a:rPr lang="en-US" sz="3600" b="0" i="0" u="none" strike="noStrike" cap="none" dirty="0">
                <a:solidFill>
                  <a:schemeClr val="dk1"/>
                </a:solidFill>
                <a:latin typeface="Calibri"/>
                <a:ea typeface="Calibri"/>
                <a:cs typeface="Calibri"/>
                <a:sym typeface="Calibri"/>
              </a:rPr>
              <a:t>The role of student motivation and active engagement in developing literacy.</a:t>
            </a:r>
            <a:endParaRPr lang="en-US" sz="3600" dirty="0"/>
          </a:p>
          <a:p>
            <a:pPr marL="0" marR="0" lvl="0" indent="0" algn="l" rtl="0">
              <a:lnSpc>
                <a:spcPct val="100000"/>
              </a:lnSpc>
              <a:spcBef>
                <a:spcPts val="0"/>
              </a:spcBef>
              <a:spcAft>
                <a:spcPts val="0"/>
              </a:spcAft>
              <a:buClr>
                <a:schemeClr val="dk1"/>
              </a:buClr>
              <a:buSzPct val="137142"/>
              <a:buFont typeface="Arial"/>
              <a:buNone/>
            </a:pPr>
            <a:endParaRPr lang="en-US" sz="2800" b="0" i="0" u="none" strike="noStrike" cap="none" dirty="0">
              <a:solidFill>
                <a:schemeClr val="dk1"/>
              </a:solidFill>
              <a:latin typeface="Calibri"/>
              <a:ea typeface="Calibri"/>
              <a:cs typeface="Calibri"/>
              <a:sym typeface="Calibri"/>
            </a:endParaRPr>
          </a:p>
        </p:txBody>
      </p:sp>
      <p:sp>
        <p:nvSpPr>
          <p:cNvPr id="122" name="Google Shape;122;p8"/>
          <p:cNvSpPr txBox="1">
            <a:spLocks noGrp="1"/>
          </p:cNvSpPr>
          <p:nvPr>
            <p:ph type="title" idx="4294967295"/>
          </p:nvPr>
        </p:nvSpPr>
        <p:spPr>
          <a:xfrm>
            <a:off x="922318" y="1073912"/>
            <a:ext cx="8686800" cy="457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400"/>
              <a:buFont typeface="Calibri"/>
              <a:buNone/>
            </a:pPr>
            <a:r>
              <a:rPr lang="en-US" sz="2800" b="1" dirty="0">
                <a:latin typeface="Trebuchet MS"/>
                <a:sym typeface="Trebuchet MS"/>
              </a:rPr>
              <a:t>Literacy Coach </a:t>
            </a:r>
            <a:r>
              <a:rPr lang="en-US" sz="2800" b="1" dirty="0">
                <a:latin typeface="Trebuchet MS"/>
                <a:ea typeface="Trebuchet MS"/>
                <a:cs typeface="Trebuchet MS"/>
                <a:sym typeface="Trebuchet MS"/>
              </a:rPr>
              <a:t>Domain and Standards: Session 10</a:t>
            </a:r>
            <a:endParaRPr sz="2800" dirty="0">
              <a:latin typeface="Trebuchet MS"/>
              <a:ea typeface="Trebuchet MS"/>
              <a:cs typeface="Trebuchet MS"/>
              <a:sym typeface="Trebuchet MS"/>
            </a:endParaRPr>
          </a:p>
        </p:txBody>
      </p:sp>
    </p:spTree>
    <p:extLst>
      <p:ext uri="{BB962C8B-B14F-4D97-AF65-F5344CB8AC3E}">
        <p14:creationId xmlns:p14="http://schemas.microsoft.com/office/powerpoint/2010/main" val="30939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9"/>
          <p:cNvSpPr txBox="1">
            <a:spLocks noGrp="1"/>
          </p:cNvSpPr>
          <p:nvPr>
            <p:ph type="sldNum" idx="12"/>
          </p:nvPr>
        </p:nvSpPr>
        <p:spPr>
          <a:xfrm>
            <a:off x="9644743" y="6109335"/>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600"/>
              <a:t>9</a:t>
            </a:fld>
            <a:endParaRPr/>
          </a:p>
        </p:txBody>
      </p:sp>
      <p:sp>
        <p:nvSpPr>
          <p:cNvPr id="129" name="Google Shape;129;p9"/>
          <p:cNvSpPr txBox="1"/>
          <p:nvPr/>
        </p:nvSpPr>
        <p:spPr>
          <a:xfrm>
            <a:off x="1236441" y="926313"/>
            <a:ext cx="4162966" cy="52318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chemeClr val="dk1"/>
                </a:solidFill>
                <a:latin typeface="Trebuchet MS"/>
                <a:ea typeface="Trebuchet MS"/>
                <a:cs typeface="Trebuchet MS"/>
                <a:sym typeface="Trebuchet MS"/>
              </a:rPr>
              <a:t>Learn and Confirm</a:t>
            </a:r>
            <a:endParaRPr lang="en-US" sz="2800" b="0" i="0" u="none" strike="noStrike" cap="none" dirty="0">
              <a:solidFill>
                <a:srgbClr val="000000"/>
              </a:solidFill>
              <a:latin typeface="Trebuchet MS"/>
              <a:ea typeface="Trebuchet MS"/>
              <a:cs typeface="Trebuchet MS"/>
              <a:sym typeface="Trebuchet MS"/>
            </a:endParaRPr>
          </a:p>
        </p:txBody>
      </p:sp>
      <p:pic>
        <p:nvPicPr>
          <p:cNvPr id="130" name="Google Shape;130;p9"/>
          <p:cNvPicPr preferRelativeResize="0"/>
          <p:nvPr/>
        </p:nvPicPr>
        <p:blipFill rotWithShape="1">
          <a:blip r:embed="rId3">
            <a:alphaModFix/>
          </a:blip>
          <a:srcRect/>
          <a:stretch/>
        </p:blipFill>
        <p:spPr>
          <a:xfrm>
            <a:off x="715052" y="955689"/>
            <a:ext cx="521389" cy="471255"/>
          </a:xfrm>
          <a:prstGeom prst="rect">
            <a:avLst/>
          </a:prstGeom>
          <a:noFill/>
          <a:ln>
            <a:noFill/>
          </a:ln>
        </p:spPr>
      </p:pic>
      <p:sp>
        <p:nvSpPr>
          <p:cNvPr id="131" name="Google Shape;131;p9"/>
          <p:cNvSpPr txBox="1"/>
          <p:nvPr/>
        </p:nvSpPr>
        <p:spPr>
          <a:xfrm>
            <a:off x="5106797" y="5223256"/>
            <a:ext cx="560474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dirty="0">
                <a:solidFill>
                  <a:schemeClr val="hlink"/>
                </a:solidFill>
                <a:latin typeface="Calibri"/>
                <a:ea typeface="Calibri"/>
                <a:cs typeface="Calibri"/>
                <a:sym typeface="Calibri"/>
                <a:hlinkClick r:id="rId4"/>
              </a:rPr>
              <a:t>Video 1: Planning for Standards-</a:t>
            </a:r>
            <a:r>
              <a:rPr lang="en-US" sz="2000" b="1" u="sng" dirty="0">
                <a:solidFill>
                  <a:schemeClr val="hlink"/>
                </a:solidFill>
                <a:latin typeface="Calibri"/>
                <a:ea typeface="Calibri"/>
                <a:cs typeface="Calibri"/>
                <a:sym typeface="Calibri"/>
                <a:hlinkClick r:id="rId4"/>
              </a:rPr>
              <a:t>A</a:t>
            </a:r>
            <a:r>
              <a:rPr lang="en-US" sz="2000" b="1" i="0" u="sng" strike="noStrike" cap="none" dirty="0">
                <a:solidFill>
                  <a:schemeClr val="hlink"/>
                </a:solidFill>
                <a:latin typeface="Calibri"/>
                <a:ea typeface="Calibri"/>
                <a:cs typeface="Calibri"/>
                <a:sym typeface="Calibri"/>
                <a:hlinkClick r:id="rId4"/>
              </a:rPr>
              <a:t>ligned Instruction</a:t>
            </a:r>
            <a:endParaRPr sz="1400" b="0" i="0" u="none" strike="noStrike" cap="none" dirty="0">
              <a:solidFill>
                <a:srgbClr val="000000"/>
              </a:solidFill>
              <a:latin typeface="Calibri"/>
              <a:ea typeface="Calibri"/>
              <a:cs typeface="Calibri"/>
              <a:sym typeface="Calibri"/>
            </a:endParaRPr>
          </a:p>
        </p:txBody>
      </p:sp>
      <p:pic>
        <p:nvPicPr>
          <p:cNvPr id="132" name="Google Shape;132;p9"/>
          <p:cNvPicPr preferRelativeResize="0"/>
          <p:nvPr/>
        </p:nvPicPr>
        <p:blipFill rotWithShape="1">
          <a:blip r:embed="rId5">
            <a:alphaModFix/>
          </a:blip>
          <a:srcRect/>
          <a:stretch/>
        </p:blipFill>
        <p:spPr>
          <a:xfrm>
            <a:off x="1939752" y="2333993"/>
            <a:ext cx="2159614" cy="2889263"/>
          </a:xfrm>
          <a:prstGeom prst="rect">
            <a:avLst/>
          </a:prstGeom>
          <a:noFill/>
          <a:ln>
            <a:noFill/>
          </a:ln>
        </p:spPr>
      </p:pic>
      <p:sp>
        <p:nvSpPr>
          <p:cNvPr id="133" name="Google Shape;133;p9"/>
          <p:cNvSpPr txBox="1"/>
          <p:nvPr/>
        </p:nvSpPr>
        <p:spPr>
          <a:xfrm>
            <a:off x="750934" y="1530136"/>
            <a:ext cx="867848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rgbClr val="000000"/>
                </a:solidFill>
                <a:latin typeface="Calibri"/>
                <a:ea typeface="Calibri"/>
                <a:cs typeface="Calibri"/>
                <a:sym typeface="Calibri"/>
              </a:rPr>
              <a:t>Planning for Engaging, Effective, Standards-Aligned Instruction</a:t>
            </a:r>
            <a:endParaRPr sz="2400" b="1" i="0" u="none" strike="noStrike" cap="none" dirty="0">
              <a:solidFill>
                <a:srgbClr val="000000"/>
              </a:solidFill>
              <a:latin typeface="Calibri"/>
              <a:ea typeface="Calibri"/>
              <a:cs typeface="Calibri"/>
              <a:sym typeface="Calibri"/>
            </a:endParaRPr>
          </a:p>
        </p:txBody>
      </p:sp>
      <p:pic>
        <p:nvPicPr>
          <p:cNvPr id="134" name="Google Shape;134;p9">
            <a:hlinkClick r:id="rId4"/>
          </p:cNvPr>
          <p:cNvPicPr preferRelativeResize="0"/>
          <p:nvPr/>
        </p:nvPicPr>
        <p:blipFill rotWithShape="1">
          <a:blip r:embed="rId6">
            <a:alphaModFix/>
          </a:blip>
          <a:srcRect/>
          <a:stretch/>
        </p:blipFill>
        <p:spPr>
          <a:xfrm>
            <a:off x="5500410" y="2494664"/>
            <a:ext cx="4817520" cy="259778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7185</Words>
  <Application>Microsoft Office PowerPoint</Application>
  <PresentationFormat>Widescreen</PresentationFormat>
  <Paragraphs>602</Paragraphs>
  <Slides>51</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Courier New</vt:lpstr>
      <vt:lpstr>Noto Sans Symbols</vt:lpstr>
      <vt:lpstr>Times New Roman</vt:lpstr>
      <vt:lpstr>Trebuchet MS</vt:lpstr>
      <vt:lpstr>Office Theme</vt:lpstr>
      <vt:lpstr>PowerPoint Presentation</vt:lpstr>
      <vt:lpstr>PowerPoint Presentation</vt:lpstr>
      <vt:lpstr>Bridge to Practice Projects for Coaches</vt:lpstr>
      <vt:lpstr>Norms for Our Course</vt:lpstr>
      <vt:lpstr>Module 4: Planning, Implementing, and Analyzing Standards-Based Literacy Instruction  Goal: Participants will gain the knowledge and abilities to coach teachers in planning, implementing, and analyzing standards-based literacy instruction  Session 10: Helping Teachers Plan and Implement Engaging, Effective,    Standards-Aligned Lessons Session 11: Using Data for Instruction  Session 12: Addressing the Needs of All Students Session 13: Analyzing Implementation of Lessons with Teachers</vt:lpstr>
      <vt:lpstr>Goals for Today</vt:lpstr>
      <vt:lpstr>Review of Session 9 and Module 3 Bridge to Practice Project</vt:lpstr>
      <vt:lpstr>Literacy Coach Domain and Standards: Session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Jacob Vinson</dc:creator>
  <cp:lastModifiedBy>Jacob Vinson</cp:lastModifiedBy>
  <cp:revision>34</cp:revision>
  <dcterms:created xsi:type="dcterms:W3CDTF">2023-12-13T15:55:56Z</dcterms:created>
  <dcterms:modified xsi:type="dcterms:W3CDTF">2025-01-21T15:44:10Z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0x010100ED1D6A3D188B1244AE8FAD1418A03E4B</vt:lpwstr>
  </property>
  <property fmtid="{D5CDD505-2E9C-101B-9397-08002B2CF9AE}" pid="3" name="MediaServiceImageTags">
    <vt:lpwstr/>
  </property>
</Properties>
</file>