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301" r:id="rId5"/>
    <p:sldId id="302" r:id="rId6"/>
    <p:sldId id="334" r:id="rId7"/>
    <p:sldId id="273" r:id="rId8"/>
    <p:sldId id="335" r:id="rId9"/>
    <p:sldId id="336" r:id="rId10"/>
    <p:sldId id="305" r:id="rId11"/>
    <p:sldId id="284" r:id="rId12"/>
    <p:sldId id="306" r:id="rId13"/>
    <p:sldId id="304" r:id="rId14"/>
    <p:sldId id="307" r:id="rId15"/>
    <p:sldId id="308" r:id="rId16"/>
    <p:sldId id="309"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37" r:id="rId32"/>
    <p:sldId id="324" r:id="rId33"/>
    <p:sldId id="338" r:id="rId34"/>
    <p:sldId id="339" r:id="rId35"/>
    <p:sldId id="333" r:id="rId36"/>
    <p:sldId id="299" r:id="rId37"/>
    <p:sldId id="30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77F01A-2A64-99AD-0F06-63114D9A0694}" name="Casey Sullivan Taylor" initials="CT" userId="S::casey@excelined.org::9663d1b7-08cb-4a86-a7ce-d092f07560ef" providerId="AD"/>
  <p188:author id="{357D153D-B4A2-5DB0-9F2F-B7D250EF8E92}" name="Kevin Smith" initials="KS" userId="S::kgs0736@fsu.edu::f02b7fb0-fdf1-4cca-a478-0caecbfd7073" providerId="AD"/>
  <p188:author id="{B242C5BF-98D6-44AA-0145-4AEAB9BB99D9}" name="Sonya Yates" initials="SY" userId="S::sonya@excelined.org::555b4f29-d8dd-44bf-876a-b9d526afb45e" providerId="AD"/>
  <p188:author id="{55A842C4-9099-2C0E-9FA9-0E61D1729E35}" name="Laurie Lee" initials="LL" userId="Laurie Lee" providerId="None"/>
  <p188:author id="{DF27CAC8-205A-0831-A21C-ABCBD63B20A8}" name="Christa Evans Editorial" initials="CEE" userId="Christa Evans Editorial" providerId="None"/>
  <p188:author id="{2D766EE5-3A07-15EE-FFE2-4DAE02834998}" name="Kymyona Burk" initials="KB" userId="S::kymyona@excelined.org::347128d6-314b-493c-a7a3-dba4bf3c9a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8AECC"/>
    <a:srgbClr val="DBBBE3"/>
    <a:srgbClr val="793889"/>
    <a:srgbClr val="E6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65DB18-F22A-4905-B85B-71934AF32E8A}" v="1" dt="2025-01-21T16:57:50.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640" autoAdjust="0"/>
    <p:restoredTop sz="74966" autoAdjust="0"/>
  </p:normalViewPr>
  <p:slideViewPr>
    <p:cSldViewPr snapToGrid="0">
      <p:cViewPr varScale="1">
        <p:scale>
          <a:sx n="123" d="100"/>
          <a:sy n="123" d="100"/>
        </p:scale>
        <p:origin x="198"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ob Vinson" userId="4d9785c4-bc8c-44b8-a745-b1e3ed407221" providerId="ADAL" clId="{A065DB18-F22A-4905-B85B-71934AF32E8A}"/>
    <pc:docChg chg="modSld">
      <pc:chgData name="Jacob Vinson" userId="4d9785c4-bc8c-44b8-a745-b1e3ed407221" providerId="ADAL" clId="{A065DB18-F22A-4905-B85B-71934AF32E8A}" dt="2025-01-21T16:55:55.986" v="37" actId="404"/>
      <pc:docMkLst>
        <pc:docMk/>
      </pc:docMkLst>
      <pc:sldChg chg="modSp mod">
        <pc:chgData name="Jacob Vinson" userId="4d9785c4-bc8c-44b8-a745-b1e3ed407221" providerId="ADAL" clId="{A065DB18-F22A-4905-B85B-71934AF32E8A}" dt="2025-01-21T16:55:55.986" v="37" actId="404"/>
        <pc:sldMkLst>
          <pc:docMk/>
          <pc:sldMk cId="1409175553" sldId="302"/>
        </pc:sldMkLst>
        <pc:graphicFrameChg chg="modGraphic">
          <ac:chgData name="Jacob Vinson" userId="4d9785c4-bc8c-44b8-a745-b1e3ed407221" providerId="ADAL" clId="{A065DB18-F22A-4905-B85B-71934AF32E8A}" dt="2025-01-21T16:55:55.986" v="37" actId="404"/>
          <ac:graphicFrameMkLst>
            <pc:docMk/>
            <pc:sldMk cId="1409175553" sldId="302"/>
            <ac:graphicFrameMk id="7" creationId="{FD13B1F1-01C8-C3C0-EDE8-FD6CBBCC5D37}"/>
          </ac:graphicFrameMkLst>
        </pc:graphicFrameChg>
      </pc:sldChg>
      <pc:sldChg chg="modSp mod">
        <pc:chgData name="Jacob Vinson" userId="4d9785c4-bc8c-44b8-a745-b1e3ed407221" providerId="ADAL" clId="{A065DB18-F22A-4905-B85B-71934AF32E8A}" dt="2025-01-15T22:06:40.944" v="0" actId="13926"/>
        <pc:sldMkLst>
          <pc:docMk/>
          <pc:sldMk cId="1134145789" sldId="305"/>
        </pc:sldMkLst>
        <pc:spChg chg="mod">
          <ac:chgData name="Jacob Vinson" userId="4d9785c4-bc8c-44b8-a745-b1e3ed407221" providerId="ADAL" clId="{A065DB18-F22A-4905-B85B-71934AF32E8A}" dt="2025-01-15T22:06:40.944" v="0" actId="13926"/>
          <ac:spMkLst>
            <pc:docMk/>
            <pc:sldMk cId="1134145789" sldId="305"/>
            <ac:spMk id="6" creationId="{E49B5B03-3FAF-1A26-2006-8FDB712EF1B9}"/>
          </ac:spMkLst>
        </pc:spChg>
      </pc:sldChg>
      <pc:sldChg chg="modSp mod">
        <pc:chgData name="Jacob Vinson" userId="4d9785c4-bc8c-44b8-a745-b1e3ed407221" providerId="ADAL" clId="{A065DB18-F22A-4905-B85B-71934AF32E8A}" dt="2025-01-15T22:06:48.719" v="1" actId="13926"/>
        <pc:sldMkLst>
          <pc:docMk/>
          <pc:sldMk cId="1590124439" sldId="310"/>
        </pc:sldMkLst>
        <pc:spChg chg="mod">
          <ac:chgData name="Jacob Vinson" userId="4d9785c4-bc8c-44b8-a745-b1e3ed407221" providerId="ADAL" clId="{A065DB18-F22A-4905-B85B-71934AF32E8A}" dt="2025-01-15T22:06:48.719" v="1" actId="13926"/>
          <ac:spMkLst>
            <pc:docMk/>
            <pc:sldMk cId="1590124439" sldId="310"/>
            <ac:spMk id="2" creationId="{713E6967-CECE-B53E-05C5-37319C7AF0D5}"/>
          </ac:spMkLst>
        </pc:spChg>
      </pc:sldChg>
      <pc:sldChg chg="modSp mod">
        <pc:chgData name="Jacob Vinson" userId="4d9785c4-bc8c-44b8-a745-b1e3ed407221" providerId="ADAL" clId="{A065DB18-F22A-4905-B85B-71934AF32E8A}" dt="2025-01-15T22:06:57.810" v="2" actId="13926"/>
        <pc:sldMkLst>
          <pc:docMk/>
          <pc:sldMk cId="3121067176" sldId="315"/>
        </pc:sldMkLst>
        <pc:spChg chg="mod">
          <ac:chgData name="Jacob Vinson" userId="4d9785c4-bc8c-44b8-a745-b1e3ed407221" providerId="ADAL" clId="{A065DB18-F22A-4905-B85B-71934AF32E8A}" dt="2025-01-15T22:06:57.810" v="2" actId="13926"/>
          <ac:spMkLst>
            <pc:docMk/>
            <pc:sldMk cId="3121067176" sldId="315"/>
            <ac:spMk id="7" creationId="{4FE328B7-BC41-C6A1-5BD5-3E64F2D524A6}"/>
          </ac:spMkLst>
        </pc:spChg>
      </pc:sldChg>
      <pc:sldChg chg="modSp mod">
        <pc:chgData name="Jacob Vinson" userId="4d9785c4-bc8c-44b8-a745-b1e3ed407221" providerId="ADAL" clId="{A065DB18-F22A-4905-B85B-71934AF32E8A}" dt="2025-01-15T22:07:10.762" v="3" actId="13926"/>
        <pc:sldMkLst>
          <pc:docMk/>
          <pc:sldMk cId="2870198255" sldId="339"/>
        </pc:sldMkLst>
        <pc:spChg chg="mod">
          <ac:chgData name="Jacob Vinson" userId="4d9785c4-bc8c-44b8-a745-b1e3ed407221" providerId="ADAL" clId="{A065DB18-F22A-4905-B85B-71934AF32E8A}" dt="2025-01-15T22:07:10.762" v="3" actId="13926"/>
          <ac:spMkLst>
            <pc:docMk/>
            <pc:sldMk cId="2870198255" sldId="339"/>
            <ac:spMk id="8" creationId="{22B13D9A-64BA-D936-9FB5-CE87FF47EDDB}"/>
          </ac:spMkLst>
        </pc:spChg>
      </pc:sldChg>
    </pc:docChg>
  </pc:docChgLst>
  <pc:docChgLst>
    <pc:chgData name="Laurie Lee" userId="9f666aa1-e01d-4c43-8589-9b3508f014ba" providerId="ADAL" clId="{8AC8421D-91FC-4C47-BC46-BFE92CBAC5BE}"/>
    <pc:docChg chg="">
      <pc:chgData name="Laurie Lee" userId="9f666aa1-e01d-4c43-8589-9b3508f014ba" providerId="ADAL" clId="{8AC8421D-91FC-4C47-BC46-BFE92CBAC5BE}" dt="2024-07-17T17:03:54.852" v="3"/>
      <pc:docMkLst>
        <pc:docMk/>
      </pc:docMkLst>
      <pc:sldChg chg="delCm modCm">
        <pc:chgData name="Laurie Lee" userId="9f666aa1-e01d-4c43-8589-9b3508f014ba" providerId="ADAL" clId="{8AC8421D-91FC-4C47-BC46-BFE92CBAC5BE}" dt="2024-07-17T17:03:45.957" v="1"/>
        <pc:sldMkLst>
          <pc:docMk/>
          <pc:sldMk cId="3121067176" sldId="315"/>
        </pc:sldMkLst>
        <pc:extLst>
          <p:ext xmlns:p="http://schemas.openxmlformats.org/presentationml/2006/main" uri="{D6D511B9-2390-475A-947B-AFAB55BFBCF1}">
            <pc226:cmChg xmlns:pc226="http://schemas.microsoft.com/office/powerpoint/2022/06/main/command" chg="del mod">
              <pc226:chgData name="Laurie Lee" userId="9f666aa1-e01d-4c43-8589-9b3508f014ba" providerId="ADAL" clId="{8AC8421D-91FC-4C47-BC46-BFE92CBAC5BE}" dt="2024-07-17T17:03:45.957" v="1"/>
              <pc2:cmMkLst xmlns:pc2="http://schemas.microsoft.com/office/powerpoint/2019/9/main/command">
                <pc:docMk/>
                <pc:sldMk cId="3121067176" sldId="315"/>
                <pc2:cmMk id="{CF33BF4B-1533-4BD9-AB3B-68A9E14D0B2E}"/>
              </pc2:cmMkLst>
            </pc226:cmChg>
          </p:ext>
        </pc:extLst>
      </pc:sldChg>
      <pc:sldChg chg="delCm modCm">
        <pc:chgData name="Laurie Lee" userId="9f666aa1-e01d-4c43-8589-9b3508f014ba" providerId="ADAL" clId="{8AC8421D-91FC-4C47-BC46-BFE92CBAC5BE}" dt="2024-07-17T17:03:54.852" v="3"/>
        <pc:sldMkLst>
          <pc:docMk/>
          <pc:sldMk cId="671394468" sldId="323"/>
        </pc:sldMkLst>
        <pc:extLst>
          <p:ext xmlns:p="http://schemas.openxmlformats.org/presentationml/2006/main" uri="{D6D511B9-2390-475A-947B-AFAB55BFBCF1}">
            <pc226:cmChg xmlns:pc226="http://schemas.microsoft.com/office/powerpoint/2022/06/main/command" chg="del mod">
              <pc226:chgData name="Laurie Lee" userId="9f666aa1-e01d-4c43-8589-9b3508f014ba" providerId="ADAL" clId="{8AC8421D-91FC-4C47-BC46-BFE92CBAC5BE}" dt="2024-07-17T17:03:54.852" v="3"/>
              <pc2:cmMkLst xmlns:pc2="http://schemas.microsoft.com/office/powerpoint/2019/9/main/command">
                <pc:docMk/>
                <pc:sldMk cId="671394468" sldId="323"/>
                <pc2:cmMk id="{2D9524D5-4C69-4E2C-832F-B9E19880D33E}"/>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79B67-D819-4325-98C2-D1BB2B3925C6}"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D417E0-4E2A-4944-9F25-2F1F160AC3BF}" type="slidenum">
              <a:rPr lang="en-US" smtClean="0"/>
              <a:t>‹#›</a:t>
            </a:fld>
            <a:endParaRPr lang="en-US"/>
          </a:p>
        </p:txBody>
      </p:sp>
    </p:spTree>
    <p:extLst>
      <p:ext uri="{BB962C8B-B14F-4D97-AF65-F5344CB8AC3E}">
        <p14:creationId xmlns:p14="http://schemas.microsoft.com/office/powerpoint/2010/main" val="1553420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dirty="0"/>
              <a:t>Welcome to the Literacy Coach Program – Session 11: </a:t>
            </a:r>
            <a:r>
              <a:rPr lang="en-US" sz="1200" dirty="0">
                <a:solidFill>
                  <a:schemeClr val="accent1"/>
                </a:solidFill>
                <a:latin typeface="Calibri"/>
                <a:ea typeface="Calibri"/>
                <a:cs typeface="Calibri"/>
                <a:sym typeface="Calibri"/>
              </a:rPr>
              <a:t>Using Data for Instruction</a:t>
            </a:r>
            <a:r>
              <a:rPr lang="en-US" dirty="0"/>
              <a:t>.</a:t>
            </a:r>
          </a:p>
          <a:p>
            <a:endParaRPr lang="en-US" dirty="0"/>
          </a:p>
        </p:txBody>
      </p:sp>
      <p:sp>
        <p:nvSpPr>
          <p:cNvPr id="4" name="Slide Number Placeholder 3"/>
          <p:cNvSpPr>
            <a:spLocks noGrp="1"/>
          </p:cNvSpPr>
          <p:nvPr>
            <p:ph type="sldNum" sz="quarter" idx="5"/>
          </p:nvPr>
        </p:nvSpPr>
        <p:spPr/>
        <p:txBody>
          <a:bodyPr/>
          <a:lstStyle/>
          <a:p>
            <a:fld id="{F5D417E0-4E2A-4944-9F25-2F1F160AC3BF}" type="slidenum">
              <a:rPr lang="en-US" smtClean="0"/>
              <a:t>1</a:t>
            </a:fld>
            <a:endParaRPr lang="en-US"/>
          </a:p>
        </p:txBody>
      </p:sp>
    </p:spTree>
    <p:extLst>
      <p:ext uri="{BB962C8B-B14F-4D97-AF65-F5344CB8AC3E}">
        <p14:creationId xmlns:p14="http://schemas.microsoft.com/office/powerpoint/2010/main" val="1218604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a:t>
            </a:r>
            <a:r>
              <a:rPr lang="en-US" dirty="0"/>
              <a:t> In Session 8 we looked at analyzing and interpreting data. To gain deeper insight into students’ learning needs, teachers should examine evidence from the multiple data sources. As a reminder, “triangulation” is the process of using multiple data sources to address a particular question or problem and using evidence from each source to illuminate or temper evidence from the other sources. It also can be thought of as using each data source to test and confirm evidence from the other sources in order to arrive at well-justified conclusions about students’ learning needs. When multiple data sources (e.g., results from the annual state assessment and district interim assessment) show similar areas of student strength and weakness, teachers can be more confident in their decisions about which skills to focus on. In Session 8 we looked at multiple data sources in order to interpret data at the school or classroom level. In this session we are looking at how to analyze and interpret student level data, with the goal of evaluating our lessons and differentiating instruction.</a:t>
            </a:r>
          </a:p>
        </p:txBody>
      </p:sp>
      <p:sp>
        <p:nvSpPr>
          <p:cNvPr id="4" name="Slide Number Placeholder 3"/>
          <p:cNvSpPr>
            <a:spLocks noGrp="1"/>
          </p:cNvSpPr>
          <p:nvPr>
            <p:ph type="sldNum" sz="quarter" idx="5"/>
          </p:nvPr>
        </p:nvSpPr>
        <p:spPr/>
        <p:txBody>
          <a:bodyPr/>
          <a:lstStyle/>
          <a:p>
            <a:fld id="{F5D417E0-4E2A-4944-9F25-2F1F160AC3BF}" type="slidenum">
              <a:rPr lang="en-US" smtClean="0"/>
              <a:t>10</a:t>
            </a:fld>
            <a:endParaRPr lang="en-US"/>
          </a:p>
        </p:txBody>
      </p:sp>
    </p:spTree>
    <p:extLst>
      <p:ext uri="{BB962C8B-B14F-4D97-AF65-F5344CB8AC3E}">
        <p14:creationId xmlns:p14="http://schemas.microsoft.com/office/powerpoint/2010/main" val="1977972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Notes</a:t>
            </a:r>
            <a:r>
              <a:rPr lang="en-US" dirty="0"/>
              <a:t> Allow 30 minutes for this activity. Participants will work with a partner, share their work with their small group, and then you’ll give participants a chance to share out regarding their small group work.</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SAY</a:t>
            </a:r>
            <a:r>
              <a:rPr lang="en-US" dirty="0"/>
              <a:t> We know that data should be used to inform instruction and we’ve talked about how to analyze and interpret data. We want to make sure that we can guide teachers so they know how to make good decisions using good data. We’ll use fictional first grade data from a reading assessment for this activity. With a partner, look at Handout 1 – this is the data set. You’ll see that the first page contains data for entire first grade – in this case there are only two first grade classes. As a coach, you will probably have access to grade level data, and we’ve talked about how to make decisions regarding data at that level. In this session, we’ll be working with the data for Teacher A. You’ll see that data on the remaining pages. PRS stands for Probability of Reading Success. Also, 1.1 and 1.2 are the passages students should be able to read in Assessment Period 1. You’ll find data for the class and also data for an individual student. When you look at the targeted diagnostic inventory, ME stands for Meets expectations and BE stands for Below expectations. Take a moment and become familiar with the data. Then read through Handout 2 – these are the instructions for the activity. Finally, Handout 3 is a chart where you can record your groups and the focus for instruction for each. With your partner, work to group your students. After you have finished, share how you grouped them with the rest of the group at your tables.  Talk about why you grouped them the way you did.  Please know that there are multiple ways students could be groups for a variety of reasons. The goal is to use information from multiple sources to group students in a way that makes instruction in critical reading skills most efficient. After you’ve finished the discussion at your tables, we’ll share out in our whole group.</a:t>
            </a:r>
          </a:p>
        </p:txBody>
      </p:sp>
      <p:sp>
        <p:nvSpPr>
          <p:cNvPr id="4" name="Slide Number Placeholder 3"/>
          <p:cNvSpPr>
            <a:spLocks noGrp="1"/>
          </p:cNvSpPr>
          <p:nvPr>
            <p:ph type="sldNum" sz="quarter" idx="5"/>
          </p:nvPr>
        </p:nvSpPr>
        <p:spPr/>
        <p:txBody>
          <a:bodyPr/>
          <a:lstStyle/>
          <a:p>
            <a:fld id="{F5D417E0-4E2A-4944-9F25-2F1F160AC3BF}" type="slidenum">
              <a:rPr lang="en-US" smtClean="0"/>
              <a:t>11</a:t>
            </a:fld>
            <a:endParaRPr lang="en-US"/>
          </a:p>
        </p:txBody>
      </p:sp>
    </p:spTree>
    <p:extLst>
      <p:ext uri="{BB962C8B-B14F-4D97-AF65-F5344CB8AC3E}">
        <p14:creationId xmlns:p14="http://schemas.microsoft.com/office/powerpoint/2010/main" val="2485221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b="0" dirty="0"/>
              <a:t>The activity we just completed helped us to group students according to strengths and needs. We saw what they still needed to be taught. It is just as important that we also think about how instruction needs to be delivered. As reflected on the slide, most children will learn to read when high-quality, research-based instruction is provided. Most often teachers will depend on a core reading program as the major instructional tool to help them provide this instruction. Data is collected in a variety of ways including screeners, and curriculum based measures to ascertain whether or not students are making adequate progress. For those students who are not progressing as we would hope, interventions may need to be provided – oftentimes a first step is to differentiate instruction by adapting or intensifying instruction in small groups like the ones we just developed based on our data sets. The flowchart on the slide is a guide for teachers as they strive to make data-based decisions related to the intensity of instruction. How could this be helpful to you as a coach as you work with teachers?</a:t>
            </a:r>
            <a:endParaRPr lang="en-US" b="1" dirty="0"/>
          </a:p>
        </p:txBody>
      </p:sp>
      <p:sp>
        <p:nvSpPr>
          <p:cNvPr id="4" name="Slide Number Placeholder 3"/>
          <p:cNvSpPr>
            <a:spLocks noGrp="1"/>
          </p:cNvSpPr>
          <p:nvPr>
            <p:ph type="sldNum" sz="quarter" idx="5"/>
          </p:nvPr>
        </p:nvSpPr>
        <p:spPr/>
        <p:txBody>
          <a:bodyPr/>
          <a:lstStyle/>
          <a:p>
            <a:fld id="{F5D417E0-4E2A-4944-9F25-2F1F160AC3BF}" type="slidenum">
              <a:rPr lang="en-US" smtClean="0"/>
              <a:t>12</a:t>
            </a:fld>
            <a:endParaRPr lang="en-US"/>
          </a:p>
        </p:txBody>
      </p:sp>
    </p:spTree>
    <p:extLst>
      <p:ext uri="{BB962C8B-B14F-4D97-AF65-F5344CB8AC3E}">
        <p14:creationId xmlns:p14="http://schemas.microsoft.com/office/powerpoint/2010/main" val="4289079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rtl="0">
              <a:lnSpc>
                <a:spcPct val="100000"/>
              </a:lnSpc>
              <a:spcBef>
                <a:spcPts val="0"/>
              </a:spcBef>
              <a:spcAft>
                <a:spcPts val="0"/>
              </a:spcAft>
              <a:buSzPts val="1400"/>
              <a:buNone/>
            </a:pPr>
            <a:r>
              <a:rPr lang="en-US" b="1" dirty="0"/>
              <a:t>Notes </a:t>
            </a:r>
            <a:r>
              <a:rPr lang="en-US" b="0" dirty="0"/>
              <a:t>Allow ten minutes for this activity, including about seven minutes for groups to work together and three minutes for sharing out.</a:t>
            </a:r>
            <a:endParaRPr lang="en-US" b="1" dirty="0"/>
          </a:p>
          <a:p>
            <a:pPr marL="0" lvl="0" indent="0" algn="just" rtl="0">
              <a:lnSpc>
                <a:spcPct val="100000"/>
              </a:lnSpc>
              <a:spcBef>
                <a:spcPts val="0"/>
              </a:spcBef>
              <a:spcAft>
                <a:spcPts val="0"/>
              </a:spcAft>
              <a:buSzPts val="1400"/>
              <a:buNone/>
            </a:pPr>
            <a:endParaRPr lang="en-US" b="1" dirty="0"/>
          </a:p>
          <a:p>
            <a:pPr marL="0" lvl="0" indent="0" algn="just" rtl="0">
              <a:lnSpc>
                <a:spcPct val="100000"/>
              </a:lnSpc>
              <a:spcBef>
                <a:spcPts val="0"/>
              </a:spcBef>
              <a:spcAft>
                <a:spcPts val="0"/>
              </a:spcAft>
              <a:buSzPts val="1400"/>
              <a:buNone/>
            </a:pPr>
            <a:r>
              <a:rPr lang="en-US" b="1" dirty="0"/>
              <a:t>SAY </a:t>
            </a:r>
            <a:r>
              <a:rPr lang="en-US" b="0" dirty="0"/>
              <a:t>As we look at student data, we may find that we need to intensify instruction. You see on this slide some quantitative and qualitative changes you can make to do that. In your small groups, list some examples of what you think each of these looks like in the classroom. Be prepared to share with the whole group.</a:t>
            </a:r>
            <a:endParaRPr lang="en-US" b="1" dirty="0"/>
          </a:p>
        </p:txBody>
      </p:sp>
      <p:sp>
        <p:nvSpPr>
          <p:cNvPr id="4" name="Slide Number Placeholder 3"/>
          <p:cNvSpPr>
            <a:spLocks noGrp="1"/>
          </p:cNvSpPr>
          <p:nvPr>
            <p:ph type="sldNum" sz="quarter" idx="5"/>
          </p:nvPr>
        </p:nvSpPr>
        <p:spPr/>
        <p:txBody>
          <a:bodyPr/>
          <a:lstStyle/>
          <a:p>
            <a:fld id="{F5D417E0-4E2A-4944-9F25-2F1F160AC3BF}" type="slidenum">
              <a:rPr lang="en-US" smtClean="0"/>
              <a:t>13</a:t>
            </a:fld>
            <a:endParaRPr lang="en-US"/>
          </a:p>
        </p:txBody>
      </p:sp>
    </p:spTree>
    <p:extLst>
      <p:ext uri="{BB962C8B-B14F-4D97-AF65-F5344CB8AC3E}">
        <p14:creationId xmlns:p14="http://schemas.microsoft.com/office/powerpoint/2010/main" val="517128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Notes </a:t>
            </a:r>
            <a:r>
              <a:rPr lang="en-US" b="0" dirty="0"/>
              <a:t>Provide about five minutes for participants to review </a:t>
            </a:r>
            <a:r>
              <a:rPr lang="en-US" b="1" dirty="0"/>
              <a:t>Handout 4</a:t>
            </a:r>
            <a:r>
              <a:rPr lang="en-US" b="0" dirty="0"/>
              <a:t>.</a:t>
            </a:r>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SAY </a:t>
            </a:r>
            <a:r>
              <a:rPr lang="en-US" dirty="0"/>
              <a:t>When we examine student data, we should think about the effectiveness of our lessons, instructional materials we use as tools, and our assessments. </a:t>
            </a:r>
            <a:r>
              <a:rPr lang="en-US" b="0" dirty="0"/>
              <a:t>Let’s take a look at </a:t>
            </a:r>
            <a:r>
              <a:rPr lang="en-US" b="1" dirty="0"/>
              <a:t>Handout 4: Taxonomy of Intervention Intensity: Academics</a:t>
            </a:r>
            <a:r>
              <a:rPr lang="en-US" sz="1200" b="0" i="0" u="none" strike="noStrike" cap="none" dirty="0">
                <a:solidFill>
                  <a:schemeClr val="dk1"/>
                </a:solidFill>
                <a:latin typeface="Calibri"/>
                <a:ea typeface="Calibri"/>
                <a:cs typeface="Calibri"/>
                <a:sym typeface="Calibri"/>
              </a:rPr>
              <a:t>. </a:t>
            </a:r>
            <a:r>
              <a:rPr lang="en-US" dirty="0"/>
              <a:t>We can say that when we use data to make instructional decisions, we are really using data to individualize instruction. The National Center on Intensive Intervention approaches the provision of appropriate instruction through the process of data-based individualization (DBI). This approach was first developed at the University of Minnesota and is a process, not a single intervention program or strategy. The process is ongoing and involves adjusting intervention and assessment over time. </a:t>
            </a:r>
            <a:r>
              <a:rPr lang="en-US" sz="1200" b="0" i="0" u="none" strike="noStrike" cap="none" dirty="0">
                <a:solidFill>
                  <a:schemeClr val="dk1"/>
                </a:solidFill>
                <a:latin typeface="Calibri"/>
                <a:ea typeface="Calibri"/>
                <a:cs typeface="Calibri"/>
                <a:sym typeface="Calibri"/>
              </a:rPr>
              <a:t>This taxonomy can be used to select or evaluate an intervention platform used as the foundation of the DBI process. It can also be used to guide the adaptation of intensification of an intervention during the intervention adaptation step of the DBI process. For more information on DBI, you can go to the National Center on Intensive Intervention website.</a:t>
            </a:r>
            <a:endParaRPr lang="en-US" b="1" dirty="0"/>
          </a:p>
        </p:txBody>
      </p:sp>
      <p:sp>
        <p:nvSpPr>
          <p:cNvPr id="4" name="Slide Number Placeholder 3"/>
          <p:cNvSpPr>
            <a:spLocks noGrp="1"/>
          </p:cNvSpPr>
          <p:nvPr>
            <p:ph type="sldNum" sz="quarter" idx="5"/>
          </p:nvPr>
        </p:nvSpPr>
        <p:spPr/>
        <p:txBody>
          <a:bodyPr/>
          <a:lstStyle/>
          <a:p>
            <a:fld id="{F5D417E0-4E2A-4944-9F25-2F1F160AC3BF}" type="slidenum">
              <a:rPr lang="en-US" smtClean="0"/>
              <a:t>14</a:t>
            </a:fld>
            <a:endParaRPr lang="en-US"/>
          </a:p>
        </p:txBody>
      </p:sp>
    </p:spTree>
    <p:extLst>
      <p:ext uri="{BB962C8B-B14F-4D97-AF65-F5344CB8AC3E}">
        <p14:creationId xmlns:p14="http://schemas.microsoft.com/office/powerpoint/2010/main" val="2427060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b="0" dirty="0"/>
              <a:t>When we look at data for students in a class, we undoubtedly will find that some students have responded to instruction as we would hope, and others are not progressing as we wish they were. This will probably require teachers to intensify instruction for those students. This can and should be done in the regular classroom by grouping students according to their strengths and needs. You see on your screen some ways that we can intensify instruction for students who need it. Notice that these are “organizational changes,” meaning there is a system in place whereby teachers review data, determine strengths and needs, group students accordingly, and provide the necessary instruction.</a:t>
            </a:r>
            <a:endParaRPr lang="en-US" b="1" dirty="0"/>
          </a:p>
        </p:txBody>
      </p:sp>
      <p:sp>
        <p:nvSpPr>
          <p:cNvPr id="4" name="Slide Number Placeholder 3"/>
          <p:cNvSpPr>
            <a:spLocks noGrp="1"/>
          </p:cNvSpPr>
          <p:nvPr>
            <p:ph type="sldNum" sz="quarter" idx="5"/>
          </p:nvPr>
        </p:nvSpPr>
        <p:spPr/>
        <p:txBody>
          <a:bodyPr/>
          <a:lstStyle/>
          <a:p>
            <a:fld id="{F5D417E0-4E2A-4944-9F25-2F1F160AC3BF}" type="slidenum">
              <a:rPr lang="en-US" smtClean="0"/>
              <a:t>15</a:t>
            </a:fld>
            <a:endParaRPr lang="en-US"/>
          </a:p>
        </p:txBody>
      </p:sp>
    </p:spTree>
    <p:extLst>
      <p:ext uri="{BB962C8B-B14F-4D97-AF65-F5344CB8AC3E}">
        <p14:creationId xmlns:p14="http://schemas.microsoft.com/office/powerpoint/2010/main" val="3116282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r>
              <a:rPr lang="en-US" dirty="0"/>
              <a:t> Teachers can intensify instruction by providing explicit instruction that is systematic with frequent opportunities to respond. These definitions are provided by Wanzek, Al Otaiba &amp; McMaster; however, others have developed similar definitions that may be more detailed.</a:t>
            </a:r>
          </a:p>
        </p:txBody>
      </p:sp>
      <p:sp>
        <p:nvSpPr>
          <p:cNvPr id="4" name="Slide Number Placeholder 3"/>
          <p:cNvSpPr>
            <a:spLocks noGrp="1"/>
          </p:cNvSpPr>
          <p:nvPr>
            <p:ph type="sldNum" sz="quarter" idx="5"/>
          </p:nvPr>
        </p:nvSpPr>
        <p:spPr/>
        <p:txBody>
          <a:bodyPr/>
          <a:lstStyle/>
          <a:p>
            <a:fld id="{F5D417E0-4E2A-4944-9F25-2F1F160AC3BF}" type="slidenum">
              <a:rPr lang="en-US" smtClean="0"/>
              <a:t>16</a:t>
            </a:fld>
            <a:endParaRPr lang="en-US"/>
          </a:p>
        </p:txBody>
      </p:sp>
    </p:spTree>
    <p:extLst>
      <p:ext uri="{BB962C8B-B14F-4D97-AF65-F5344CB8AC3E}">
        <p14:creationId xmlns:p14="http://schemas.microsoft.com/office/powerpoint/2010/main" val="1346108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1" dirty="0"/>
              <a:t>SAY </a:t>
            </a:r>
            <a:r>
              <a:rPr lang="en-US" b="0" dirty="0"/>
              <a:t>This slide shares more information regarding what explicit instruction should look like and how to provide it. Notice the connection to the gradual release model – I do, we do, you do.</a:t>
            </a:r>
          </a:p>
        </p:txBody>
      </p:sp>
      <p:sp>
        <p:nvSpPr>
          <p:cNvPr id="4" name="Slide Number Placeholder 3"/>
          <p:cNvSpPr>
            <a:spLocks noGrp="1"/>
          </p:cNvSpPr>
          <p:nvPr>
            <p:ph type="sldNum" sz="quarter" idx="5"/>
          </p:nvPr>
        </p:nvSpPr>
        <p:spPr/>
        <p:txBody>
          <a:bodyPr/>
          <a:lstStyle/>
          <a:p>
            <a:fld id="{F5D417E0-4E2A-4944-9F25-2F1F160AC3BF}" type="slidenum">
              <a:rPr lang="en-US" smtClean="0"/>
              <a:t>17</a:t>
            </a:fld>
            <a:endParaRPr lang="en-US"/>
          </a:p>
        </p:txBody>
      </p:sp>
    </p:spTree>
    <p:extLst>
      <p:ext uri="{BB962C8B-B14F-4D97-AF65-F5344CB8AC3E}">
        <p14:creationId xmlns:p14="http://schemas.microsoft.com/office/powerpoint/2010/main" val="2509055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SAY </a:t>
            </a:r>
            <a:r>
              <a:rPr lang="en-US" b="0" dirty="0"/>
              <a:t>Teachers can also intensify instruction by ensuring they are providing specific and concrete feedback, addressing cognitive processing strategies, and teaching for transfer.</a:t>
            </a:r>
            <a:endParaRPr lang="en-US" b="1" dirty="0"/>
          </a:p>
        </p:txBody>
      </p:sp>
      <p:sp>
        <p:nvSpPr>
          <p:cNvPr id="4" name="Slide Number Placeholder 3"/>
          <p:cNvSpPr>
            <a:spLocks noGrp="1"/>
          </p:cNvSpPr>
          <p:nvPr>
            <p:ph type="sldNum" sz="quarter" idx="5"/>
          </p:nvPr>
        </p:nvSpPr>
        <p:spPr/>
        <p:txBody>
          <a:bodyPr/>
          <a:lstStyle/>
          <a:p>
            <a:fld id="{F5D417E0-4E2A-4944-9F25-2F1F160AC3BF}" type="slidenum">
              <a:rPr lang="en-US" smtClean="0"/>
              <a:t>18</a:t>
            </a:fld>
            <a:endParaRPr lang="en-US"/>
          </a:p>
        </p:txBody>
      </p:sp>
    </p:spTree>
    <p:extLst>
      <p:ext uri="{BB962C8B-B14F-4D97-AF65-F5344CB8AC3E}">
        <p14:creationId xmlns:p14="http://schemas.microsoft.com/office/powerpoint/2010/main" val="2496561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Notes </a:t>
            </a:r>
            <a:r>
              <a:rPr lang="en-US" b="0" dirty="0"/>
              <a:t>Allow 15 minutes for this activity. The video is 6:32 long.</a:t>
            </a:r>
            <a:endParaRPr lang="en-US" dirty="0"/>
          </a:p>
          <a:p>
            <a:pPr marL="0" lvl="0" indent="0" algn="l" rtl="0">
              <a:lnSpc>
                <a:spcPct val="100000"/>
              </a:lnSpc>
              <a:spcBef>
                <a:spcPts val="0"/>
              </a:spcBef>
              <a:spcAft>
                <a:spcPts val="0"/>
              </a:spcAft>
              <a:buSzPts val="1400"/>
              <a:buNone/>
            </a:pPr>
            <a:endParaRPr lang="en-US" b="0" dirty="0">
              <a:solidFill>
                <a:schemeClr val="dk1"/>
              </a:solidFill>
            </a:endParaRPr>
          </a:p>
          <a:p>
            <a:pPr marL="0" lvl="0" indent="0" algn="l" rtl="0">
              <a:lnSpc>
                <a:spcPct val="100000"/>
              </a:lnSpc>
              <a:spcBef>
                <a:spcPts val="0"/>
              </a:spcBef>
              <a:spcAft>
                <a:spcPts val="0"/>
              </a:spcAft>
              <a:buSzPts val="1400"/>
              <a:buNone/>
            </a:pPr>
            <a:r>
              <a:rPr lang="en-US" b="1" dirty="0">
                <a:solidFill>
                  <a:schemeClr val="dk1"/>
                </a:solidFill>
              </a:rPr>
              <a:t>SAY </a:t>
            </a:r>
            <a:r>
              <a:rPr lang="en-US" b="0" dirty="0">
                <a:solidFill>
                  <a:schemeClr val="dk1"/>
                </a:solidFill>
              </a:rPr>
              <a:t>This video shows how providing specific and actionable feedback can help even our youngest students improve their work. It also provides evidence of establishment of goals, and student persistence. Complete </a:t>
            </a:r>
            <a:r>
              <a:rPr lang="en-US" b="1" dirty="0">
                <a:solidFill>
                  <a:schemeClr val="dk1"/>
                </a:solidFill>
              </a:rPr>
              <a:t>Handout 5</a:t>
            </a:r>
            <a:r>
              <a:rPr lang="en-US" b="0" dirty="0">
                <a:solidFill>
                  <a:schemeClr val="dk1"/>
                </a:solidFill>
              </a:rPr>
              <a:t> and then discuss your responses in your small groups. Then we’ll share our thoughts in the whole group.</a:t>
            </a:r>
          </a:p>
          <a:p>
            <a:pPr marL="0" lvl="0" indent="0" algn="l" rtl="0">
              <a:lnSpc>
                <a:spcPct val="100000"/>
              </a:lnSpc>
              <a:spcBef>
                <a:spcPts val="0"/>
              </a:spcBef>
              <a:spcAft>
                <a:spcPts val="0"/>
              </a:spcAft>
              <a:buSzPts val="1400"/>
              <a:buNone/>
            </a:pPr>
            <a:endParaRPr lang="en-US" b="1" dirty="0">
              <a:solidFill>
                <a:schemeClr val="dk2"/>
              </a:solidFill>
            </a:endParaRPr>
          </a:p>
          <a:p>
            <a:pPr marL="0" lvl="0" indent="0" algn="l" rtl="0">
              <a:lnSpc>
                <a:spcPct val="100000"/>
              </a:lnSpc>
              <a:spcBef>
                <a:spcPts val="0"/>
              </a:spcBef>
              <a:spcAft>
                <a:spcPts val="0"/>
              </a:spcAft>
              <a:buSzPts val="1400"/>
              <a:buNone/>
            </a:pPr>
            <a:r>
              <a:rPr lang="en-US" i="1" dirty="0">
                <a:solidFill>
                  <a:schemeClr val="dk2"/>
                </a:solidFill>
              </a:rPr>
              <a:t>Possible responses for Handout 5, although answers may vary:</a:t>
            </a:r>
          </a:p>
          <a:p>
            <a:pPr marL="0" lvl="0" indent="0" algn="l" rtl="0">
              <a:lnSpc>
                <a:spcPct val="100000"/>
              </a:lnSpc>
              <a:spcBef>
                <a:spcPts val="0"/>
              </a:spcBef>
              <a:spcAft>
                <a:spcPts val="0"/>
              </a:spcAft>
              <a:buSzPts val="1400"/>
              <a:buNone/>
            </a:pPr>
            <a:endParaRPr lang="en-US" i="1" dirty="0">
              <a:solidFill>
                <a:schemeClr val="dk2"/>
              </a:solidFill>
            </a:endParaRPr>
          </a:p>
          <a:p>
            <a:pPr marL="457200" lvl="0" indent="-317500" algn="l" rtl="0">
              <a:lnSpc>
                <a:spcPct val="100000"/>
              </a:lnSpc>
              <a:spcBef>
                <a:spcPts val="0"/>
              </a:spcBef>
              <a:spcAft>
                <a:spcPts val="0"/>
              </a:spcAft>
              <a:buClr>
                <a:schemeClr val="dk2"/>
              </a:buClr>
              <a:buSzPts val="1400"/>
              <a:buAutoNum type="arabicPeriod"/>
            </a:pPr>
            <a:r>
              <a:rPr lang="en-US" i="1" dirty="0">
                <a:solidFill>
                  <a:schemeClr val="dk2"/>
                </a:solidFill>
              </a:rPr>
              <a:t>The feedback was specific and actionable</a:t>
            </a:r>
          </a:p>
          <a:p>
            <a:pPr marL="457200" lvl="0" indent="-317500" algn="l" rtl="0">
              <a:lnSpc>
                <a:spcPct val="100000"/>
              </a:lnSpc>
              <a:spcBef>
                <a:spcPts val="0"/>
              </a:spcBef>
              <a:spcAft>
                <a:spcPts val="0"/>
              </a:spcAft>
              <a:buClr>
                <a:schemeClr val="dk2"/>
              </a:buClr>
              <a:buSzPts val="1400"/>
              <a:buAutoNum type="arabicPeriod"/>
            </a:pPr>
            <a:r>
              <a:rPr lang="en-US" i="1" dirty="0">
                <a:solidFill>
                  <a:schemeClr val="dk2"/>
                </a:solidFill>
              </a:rPr>
              <a:t>It was direct and provided immediately</a:t>
            </a:r>
          </a:p>
          <a:p>
            <a:pPr marL="457200" lvl="0" indent="-317500" algn="l" rtl="0">
              <a:lnSpc>
                <a:spcPct val="100000"/>
              </a:lnSpc>
              <a:spcBef>
                <a:spcPts val="0"/>
              </a:spcBef>
              <a:spcAft>
                <a:spcPts val="0"/>
              </a:spcAft>
              <a:buClr>
                <a:schemeClr val="dk2"/>
              </a:buClr>
              <a:buSzPts val="1400"/>
              <a:buAutoNum type="arabicPeriod"/>
            </a:pPr>
            <a:r>
              <a:rPr lang="en-US" i="1" dirty="0">
                <a:solidFill>
                  <a:schemeClr val="dk2"/>
                </a:solidFill>
              </a:rPr>
              <a:t>The student improved upon his work; multiple drafts were developed and this was considered a part of the process</a:t>
            </a:r>
          </a:p>
          <a:p>
            <a:pPr marL="457200" lvl="0" indent="-317500" algn="l" rtl="0">
              <a:lnSpc>
                <a:spcPct val="100000"/>
              </a:lnSpc>
              <a:spcBef>
                <a:spcPts val="0"/>
              </a:spcBef>
              <a:spcAft>
                <a:spcPts val="0"/>
              </a:spcAft>
              <a:buClr>
                <a:schemeClr val="dk2"/>
              </a:buClr>
              <a:buSzPts val="1400"/>
              <a:buAutoNum type="arabicPeriod"/>
            </a:pPr>
            <a:r>
              <a:rPr lang="en-US" i="1" dirty="0">
                <a:solidFill>
                  <a:schemeClr val="dk2"/>
                </a:solidFill>
              </a:rPr>
              <a:t>The teacher explained what type of feedback would be most helpful and asked guiding questions</a:t>
            </a:r>
          </a:p>
          <a:p>
            <a:pPr marL="457200" lvl="0" indent="-317500" algn="l" rtl="0">
              <a:lnSpc>
                <a:spcPct val="100000"/>
              </a:lnSpc>
              <a:spcBef>
                <a:spcPts val="0"/>
              </a:spcBef>
              <a:spcAft>
                <a:spcPts val="0"/>
              </a:spcAft>
              <a:buClr>
                <a:schemeClr val="dk2"/>
              </a:buClr>
              <a:buSzPts val="1400"/>
              <a:buAutoNum type="arabicPeriod"/>
            </a:pPr>
            <a:r>
              <a:rPr lang="en-US" i="1" dirty="0">
                <a:solidFill>
                  <a:schemeClr val="dk2"/>
                </a:solidFill>
              </a:rPr>
              <a:t>Critique and revision are considered part of the process and, therefore, time must be built into the schedule for them to occur</a:t>
            </a:r>
          </a:p>
          <a:p>
            <a:pPr marL="457200" lvl="0" indent="-317500" algn="l" rtl="0">
              <a:lnSpc>
                <a:spcPct val="100000"/>
              </a:lnSpc>
              <a:spcBef>
                <a:spcPts val="0"/>
              </a:spcBef>
              <a:spcAft>
                <a:spcPts val="0"/>
              </a:spcAft>
              <a:buClr>
                <a:schemeClr val="dk2"/>
              </a:buClr>
              <a:buSzPts val="1400"/>
              <a:buAutoNum type="arabicPeriod"/>
            </a:pPr>
            <a:r>
              <a:rPr lang="en-US" i="1" dirty="0">
                <a:solidFill>
                  <a:schemeClr val="dk2"/>
                </a:solidFill>
              </a:rPr>
              <a:t>The students seem to learn that specific feedback is beneficial to the learning process and that work can be improved when soliciting and incorporating feedback.</a:t>
            </a:r>
          </a:p>
          <a:p>
            <a:pPr marL="457200" lvl="0" indent="-317500" algn="l" rtl="0">
              <a:lnSpc>
                <a:spcPct val="100000"/>
              </a:lnSpc>
              <a:spcBef>
                <a:spcPts val="0"/>
              </a:spcBef>
              <a:spcAft>
                <a:spcPts val="0"/>
              </a:spcAft>
              <a:buClr>
                <a:schemeClr val="dk2"/>
              </a:buClr>
              <a:buSzPts val="1400"/>
              <a:buAutoNum type="arabicPeriod"/>
            </a:pPr>
            <a:r>
              <a:rPr lang="en-US" i="1" dirty="0">
                <a:solidFill>
                  <a:schemeClr val="dk2"/>
                </a:solidFill>
              </a:rPr>
              <a:t>The feedback we give to teachers needs to be specific and actionable, just like that we give to students. We also need to concentrate on just a couple of things - not everything at once.</a:t>
            </a:r>
          </a:p>
        </p:txBody>
      </p:sp>
      <p:sp>
        <p:nvSpPr>
          <p:cNvPr id="4" name="Slide Number Placeholder 3"/>
          <p:cNvSpPr>
            <a:spLocks noGrp="1"/>
          </p:cNvSpPr>
          <p:nvPr>
            <p:ph type="sldNum" sz="quarter" idx="5"/>
          </p:nvPr>
        </p:nvSpPr>
        <p:spPr/>
        <p:txBody>
          <a:bodyPr/>
          <a:lstStyle/>
          <a:p>
            <a:fld id="{F5D417E0-4E2A-4944-9F25-2F1F160AC3BF}" type="slidenum">
              <a:rPr lang="en-US" smtClean="0"/>
              <a:t>19</a:t>
            </a:fld>
            <a:endParaRPr lang="en-US"/>
          </a:p>
        </p:txBody>
      </p:sp>
    </p:spTree>
    <p:extLst>
      <p:ext uri="{BB962C8B-B14F-4D97-AF65-F5344CB8AC3E}">
        <p14:creationId xmlns:p14="http://schemas.microsoft.com/office/powerpoint/2010/main" val="214878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solidFill>
                  <a:schemeClr val="dk1"/>
                </a:solidFill>
              </a:rPr>
              <a:t>NOTES </a:t>
            </a:r>
            <a:endParaRPr lang="en-US" dirty="0"/>
          </a:p>
          <a:p>
            <a:pPr marL="165100" lvl="0" indent="-165100" algn="l" rtl="0">
              <a:lnSpc>
                <a:spcPct val="100000"/>
              </a:lnSpc>
              <a:spcBef>
                <a:spcPts val="0"/>
              </a:spcBef>
              <a:spcAft>
                <a:spcPts val="0"/>
              </a:spcAft>
              <a:buClr>
                <a:schemeClr val="dk1"/>
              </a:buClr>
              <a:buSzPts val="300"/>
              <a:buFont typeface="Arial"/>
              <a:buChar char="•"/>
            </a:pPr>
            <a:r>
              <a:rPr lang="en-US" dirty="0">
                <a:solidFill>
                  <a:schemeClr val="dk1"/>
                </a:solidFill>
              </a:rPr>
              <a:t>It is recommended that the sessions are completed in sequential order. </a:t>
            </a:r>
            <a:endParaRPr lang="en-US" dirty="0"/>
          </a:p>
          <a:p>
            <a:pPr marL="165100" lvl="0" indent="-165100" algn="l" rtl="0">
              <a:lnSpc>
                <a:spcPct val="100000"/>
              </a:lnSpc>
              <a:spcBef>
                <a:spcPts val="0"/>
              </a:spcBef>
              <a:spcAft>
                <a:spcPts val="0"/>
              </a:spcAft>
              <a:buClr>
                <a:schemeClr val="dk1"/>
              </a:buClr>
              <a:buSzPts val="300"/>
              <a:buFont typeface="Arial"/>
              <a:buChar char="•"/>
            </a:pPr>
            <a:r>
              <a:rPr lang="en-US" dirty="0">
                <a:solidFill>
                  <a:schemeClr val="dk1"/>
                </a:solidFill>
              </a:rPr>
              <a:t>The timeline for completing the sessions can be flexible. If the recommended minutes for each session are not available, complete what you can with the time you have and then pick up where you left off the next time you meet. </a:t>
            </a:r>
            <a:endParaRPr lang="en-US" dirty="0"/>
          </a:p>
          <a:p>
            <a:pPr marL="165100" lvl="0" indent="-165100" algn="l" rtl="0">
              <a:lnSpc>
                <a:spcPct val="100000"/>
              </a:lnSpc>
              <a:spcBef>
                <a:spcPts val="0"/>
              </a:spcBef>
              <a:spcAft>
                <a:spcPts val="0"/>
              </a:spcAft>
              <a:buClr>
                <a:schemeClr val="dk1"/>
              </a:buClr>
              <a:buSzPts val="300"/>
              <a:buFont typeface="Arial"/>
              <a:buChar char="•"/>
            </a:pPr>
            <a:r>
              <a:rPr lang="en-US" dirty="0">
                <a:solidFill>
                  <a:schemeClr val="dk1"/>
                </a:solidFill>
              </a:rPr>
              <a:t>Once a schedule of the sessions is established, have participants record the schedule in their </a:t>
            </a:r>
            <a:r>
              <a:rPr lang="en-US" i="1" dirty="0">
                <a:solidFill>
                  <a:schemeClr val="dk1"/>
                </a:solidFill>
              </a:rPr>
              <a:t>Literacy Coach </a:t>
            </a:r>
            <a:r>
              <a:rPr lang="en-US" i="1" dirty="0"/>
              <a:t>Program </a:t>
            </a:r>
            <a:r>
              <a:rPr lang="en-US" i="1" dirty="0">
                <a:solidFill>
                  <a:schemeClr val="dk1"/>
                </a:solidFill>
              </a:rPr>
              <a:t>PD Guide </a:t>
            </a:r>
            <a:r>
              <a:rPr lang="en-US" dirty="0">
                <a:solidFill>
                  <a:schemeClr val="dk1"/>
                </a:solidFill>
              </a:rPr>
              <a:t>if printed. </a:t>
            </a:r>
            <a:endParaRPr lang="en-US" dirty="0"/>
          </a:p>
          <a:p>
            <a:pPr marL="0" lvl="0" indent="0" algn="l" rtl="0">
              <a:lnSpc>
                <a:spcPct val="100000"/>
              </a:lnSpc>
              <a:spcBef>
                <a:spcPts val="0"/>
              </a:spcBef>
              <a:spcAft>
                <a:spcPts val="0"/>
              </a:spcAft>
              <a:buSzPts val="1400"/>
              <a:buNone/>
            </a:pPr>
            <a:endParaRPr lang="en-US" b="1" dirty="0">
              <a:solidFill>
                <a:schemeClr val="dk1"/>
              </a:solidFill>
            </a:endParaRPr>
          </a:p>
          <a:p>
            <a:pPr marL="0" lvl="0" indent="0" algn="l" rtl="0">
              <a:lnSpc>
                <a:spcPct val="100000"/>
              </a:lnSpc>
              <a:spcBef>
                <a:spcPts val="0"/>
              </a:spcBef>
              <a:spcAft>
                <a:spcPts val="0"/>
              </a:spcAft>
              <a:buSzPts val="1400"/>
              <a:buNone/>
            </a:pPr>
            <a:r>
              <a:rPr lang="en-US" b="1" dirty="0">
                <a:solidFill>
                  <a:schemeClr val="dk1"/>
                </a:solidFill>
              </a:rPr>
              <a:t>SAY </a:t>
            </a:r>
            <a:r>
              <a:rPr lang="en-US" dirty="0">
                <a:solidFill>
                  <a:schemeClr val="dk1"/>
                </a:solidFill>
              </a:rPr>
              <a:t>Here is an overview of the </a:t>
            </a:r>
            <a:r>
              <a:rPr lang="en-US" dirty="0"/>
              <a:t>m</a:t>
            </a:r>
            <a:r>
              <a:rPr lang="en-US" dirty="0">
                <a:solidFill>
                  <a:schemeClr val="dk1"/>
                </a:solidFill>
              </a:rPr>
              <a:t>odules and </a:t>
            </a:r>
            <a:r>
              <a:rPr lang="en-US" dirty="0"/>
              <a:t>s</a:t>
            </a:r>
            <a:r>
              <a:rPr lang="en-US" dirty="0">
                <a:solidFill>
                  <a:schemeClr val="dk1"/>
                </a:solidFill>
              </a:rPr>
              <a:t>essions of this course. There are six </a:t>
            </a:r>
            <a:r>
              <a:rPr lang="en-US" dirty="0"/>
              <a:t>m</a:t>
            </a:r>
            <a:r>
              <a:rPr lang="en-US" dirty="0">
                <a:solidFill>
                  <a:schemeClr val="dk1"/>
                </a:solidFill>
              </a:rPr>
              <a:t>odules, and each </a:t>
            </a:r>
            <a:r>
              <a:rPr lang="en-US" dirty="0"/>
              <a:t>m</a:t>
            </a:r>
            <a:r>
              <a:rPr lang="en-US" dirty="0">
                <a:solidFill>
                  <a:schemeClr val="dk1"/>
                </a:solidFill>
              </a:rPr>
              <a:t>odule includes two to four </a:t>
            </a:r>
            <a:r>
              <a:rPr lang="en-US" dirty="0"/>
              <a:t>s</a:t>
            </a:r>
            <a:r>
              <a:rPr lang="en-US" dirty="0">
                <a:solidFill>
                  <a:schemeClr val="dk1"/>
                </a:solidFill>
              </a:rPr>
              <a:t>essions for a total of 15 content </a:t>
            </a:r>
            <a:r>
              <a:rPr lang="en-US" dirty="0"/>
              <a:t>s</a:t>
            </a:r>
            <a:r>
              <a:rPr lang="en-US" dirty="0">
                <a:solidFill>
                  <a:schemeClr val="dk1"/>
                </a:solidFill>
              </a:rPr>
              <a:t>essions. Module 1 addresses Applying Principles and Practices that Foster a Positive Culture, Module 2 covers Applying Effective Pedagogy and Andragogy, the focus o</a:t>
            </a:r>
            <a:r>
              <a:rPr lang="en-US" dirty="0"/>
              <a:t>f </a:t>
            </a:r>
            <a:r>
              <a:rPr lang="en-US" dirty="0">
                <a:solidFill>
                  <a:schemeClr val="dk1"/>
                </a:solidFill>
              </a:rPr>
              <a:t>Module 3 is Collecting Data on Instructional Practices to Inform Professional Learning, the content of Module 4 is Planning, Implementing and Analyzing Standards-Based Literacy Instruction, the content of Module 5 is Growing Professionally, and the final module, Module 6, addresses Planning and Implementing Coaching. </a:t>
            </a:r>
            <a:endParaRPr lang="en-US" dirty="0"/>
          </a:p>
          <a:p>
            <a:pPr marL="0" lvl="0" indent="0" algn="l" rtl="0">
              <a:lnSpc>
                <a:spcPct val="100000"/>
              </a:lnSpc>
              <a:spcBef>
                <a:spcPts val="0"/>
              </a:spcBef>
              <a:spcAft>
                <a:spcPts val="0"/>
              </a:spcAft>
              <a:buSzPts val="1400"/>
              <a:buNone/>
            </a:pPr>
            <a:endParaRPr lang="en-US" dirty="0">
              <a:solidFill>
                <a:schemeClr val="dk1"/>
              </a:solidFill>
            </a:endParaRPr>
          </a:p>
          <a:p>
            <a:pPr marL="0" lvl="0" indent="0" algn="l" rtl="0">
              <a:lnSpc>
                <a:spcPct val="100000"/>
              </a:lnSpc>
              <a:spcBef>
                <a:spcPts val="0"/>
              </a:spcBef>
              <a:spcAft>
                <a:spcPts val="0"/>
              </a:spcAft>
              <a:buSzPts val="1400"/>
              <a:buNone/>
            </a:pPr>
            <a:r>
              <a:rPr lang="en-US" dirty="0">
                <a:solidFill>
                  <a:schemeClr val="dk1"/>
                </a:solidFill>
              </a:rPr>
              <a:t>You can record the date of each of our sessions in your </a:t>
            </a:r>
            <a:r>
              <a:rPr lang="en-US" i="1" dirty="0">
                <a:solidFill>
                  <a:schemeClr val="dk1"/>
                </a:solidFill>
              </a:rPr>
              <a:t>Literacy Coach </a:t>
            </a:r>
            <a:r>
              <a:rPr lang="en-US" i="1" dirty="0"/>
              <a:t>Program</a:t>
            </a:r>
            <a:r>
              <a:rPr lang="en-US" i="1" dirty="0">
                <a:solidFill>
                  <a:schemeClr val="dk1"/>
                </a:solidFill>
              </a:rPr>
              <a:t> PD Guide</a:t>
            </a:r>
            <a:r>
              <a:rPr lang="en-US" dirty="0">
                <a:solidFill>
                  <a:schemeClr val="dk1"/>
                </a:solidFill>
              </a:rPr>
              <a:t>.</a:t>
            </a:r>
            <a:endParaRPr lang="en-US" dirty="0"/>
          </a:p>
          <a:p>
            <a:endParaRPr lang="en-US" dirty="0"/>
          </a:p>
        </p:txBody>
      </p:sp>
      <p:sp>
        <p:nvSpPr>
          <p:cNvPr id="4" name="Slide Number Placeholder 3"/>
          <p:cNvSpPr>
            <a:spLocks noGrp="1"/>
          </p:cNvSpPr>
          <p:nvPr>
            <p:ph type="sldNum" sz="quarter" idx="5"/>
          </p:nvPr>
        </p:nvSpPr>
        <p:spPr/>
        <p:txBody>
          <a:bodyPr/>
          <a:lstStyle/>
          <a:p>
            <a:fld id="{F5D417E0-4E2A-4944-9F25-2F1F160AC3BF}" type="slidenum">
              <a:rPr lang="en-US" smtClean="0"/>
              <a:t>2</a:t>
            </a:fld>
            <a:endParaRPr lang="en-US"/>
          </a:p>
        </p:txBody>
      </p:sp>
    </p:spTree>
    <p:extLst>
      <p:ext uri="{BB962C8B-B14F-4D97-AF65-F5344CB8AC3E}">
        <p14:creationId xmlns:p14="http://schemas.microsoft.com/office/powerpoint/2010/main" val="1777244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dirty="0"/>
              <a:t> In your role as a coach, it is important that you are able to guide teachers as they analyze student data to differentiate instruction for their classes, but you also need to be able to analyze the effectiveness of their lessons, the instructional materials that are used, and assessments. You need to be able to guide teachers as they engage in this process as well. In this 2:20 video, Cathi Addison, long time language arts content specialist and coach from the Florida panhandle talks about this. She also reflects that observations are a good way to gather data that will be useful in the analysis. We will delve more deeply into teacher observations in Session 13.</a:t>
            </a:r>
          </a:p>
        </p:txBody>
      </p:sp>
      <p:sp>
        <p:nvSpPr>
          <p:cNvPr id="4" name="Slide Number Placeholder 3"/>
          <p:cNvSpPr>
            <a:spLocks noGrp="1"/>
          </p:cNvSpPr>
          <p:nvPr>
            <p:ph type="sldNum" sz="quarter" idx="5"/>
          </p:nvPr>
        </p:nvSpPr>
        <p:spPr/>
        <p:txBody>
          <a:bodyPr/>
          <a:lstStyle/>
          <a:p>
            <a:fld id="{F5D417E0-4E2A-4944-9F25-2F1F160AC3BF}" type="slidenum">
              <a:rPr lang="en-US" smtClean="0"/>
              <a:t>20</a:t>
            </a:fld>
            <a:endParaRPr lang="en-US"/>
          </a:p>
        </p:txBody>
      </p:sp>
    </p:spTree>
    <p:extLst>
      <p:ext uri="{BB962C8B-B14F-4D97-AF65-F5344CB8AC3E}">
        <p14:creationId xmlns:p14="http://schemas.microsoft.com/office/powerpoint/2010/main" val="2070735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Notes</a:t>
            </a:r>
            <a:r>
              <a:rPr lang="en-US" dirty="0"/>
              <a:t> Allow about five minutes for this activity.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SAY </a:t>
            </a:r>
            <a:r>
              <a:rPr lang="en-US" b="0" dirty="0"/>
              <a:t>We first shared this guide to lesson planning developed by Killion &amp; Harrison, along with the lesson plan template, in Session 3. You may already have a lesson planning template that is required by your school or district. Have you had the opportunity to use this guide to co-plan with teachers since we introduced this tool? How have you found it to be helpful? If you haven’t had the opportunity to use it, how could it be adapted to meet your needs?</a:t>
            </a:r>
            <a:endParaRPr lang="en-US" b="1" dirty="0"/>
          </a:p>
        </p:txBody>
      </p:sp>
      <p:sp>
        <p:nvSpPr>
          <p:cNvPr id="4" name="Slide Number Placeholder 3"/>
          <p:cNvSpPr>
            <a:spLocks noGrp="1"/>
          </p:cNvSpPr>
          <p:nvPr>
            <p:ph type="sldNum" sz="quarter" idx="5"/>
          </p:nvPr>
        </p:nvSpPr>
        <p:spPr/>
        <p:txBody>
          <a:bodyPr/>
          <a:lstStyle/>
          <a:p>
            <a:fld id="{F5D417E0-4E2A-4944-9F25-2F1F160AC3BF}" type="slidenum">
              <a:rPr lang="en-US" smtClean="0"/>
              <a:t>21</a:t>
            </a:fld>
            <a:endParaRPr lang="en-US"/>
          </a:p>
        </p:txBody>
      </p:sp>
    </p:spTree>
    <p:extLst>
      <p:ext uri="{BB962C8B-B14F-4D97-AF65-F5344CB8AC3E}">
        <p14:creationId xmlns:p14="http://schemas.microsoft.com/office/powerpoint/2010/main" val="1072126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1" dirty="0"/>
              <a:t>SAY </a:t>
            </a:r>
            <a:r>
              <a:rPr lang="en-US" dirty="0"/>
              <a:t>In Session 10 we looked at the Rubric for Evaluating Reading/Language Arts Instructional Materials for Kindergarten to Grade 5. As a reminder, this rubric contains an introduction that highlights the need for rigorous reviews of instructional materials, when to use the rubric, and the necessary knowledge and experience reviewers need to possess to use the rubric effectively. In addition, as you see on your screen, the elements of design for reading/language arts instructional materials are depicted. All of these need to be considered during a review of instructional materials. </a:t>
            </a:r>
          </a:p>
        </p:txBody>
      </p:sp>
      <p:sp>
        <p:nvSpPr>
          <p:cNvPr id="4" name="Slide Number Placeholder 3"/>
          <p:cNvSpPr>
            <a:spLocks noGrp="1"/>
          </p:cNvSpPr>
          <p:nvPr>
            <p:ph type="sldNum" sz="quarter" idx="5"/>
          </p:nvPr>
        </p:nvSpPr>
        <p:spPr/>
        <p:txBody>
          <a:bodyPr/>
          <a:lstStyle/>
          <a:p>
            <a:fld id="{F5D417E0-4E2A-4944-9F25-2F1F160AC3BF}" type="slidenum">
              <a:rPr lang="en-US" smtClean="0"/>
              <a:t>22</a:t>
            </a:fld>
            <a:endParaRPr lang="en-US"/>
          </a:p>
        </p:txBody>
      </p:sp>
    </p:spTree>
    <p:extLst>
      <p:ext uri="{BB962C8B-B14F-4D97-AF65-F5344CB8AC3E}">
        <p14:creationId xmlns:p14="http://schemas.microsoft.com/office/powerpoint/2010/main" val="279303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b="0" dirty="0"/>
              <a:t>As a reminder, this is what the rubric looks like for grades K-2. We reviewed this in Session 10. Evaluating these components will help ensure we are using evidence-based instructional materials – the best possible tools for our teachers.</a:t>
            </a:r>
            <a:endParaRPr lang="en-US" b="1" dirty="0"/>
          </a:p>
        </p:txBody>
      </p:sp>
      <p:sp>
        <p:nvSpPr>
          <p:cNvPr id="4" name="Slide Number Placeholder 3"/>
          <p:cNvSpPr>
            <a:spLocks noGrp="1"/>
          </p:cNvSpPr>
          <p:nvPr>
            <p:ph type="sldNum" sz="quarter" idx="5"/>
          </p:nvPr>
        </p:nvSpPr>
        <p:spPr/>
        <p:txBody>
          <a:bodyPr/>
          <a:lstStyle/>
          <a:p>
            <a:fld id="{F5D417E0-4E2A-4944-9F25-2F1F160AC3BF}" type="slidenum">
              <a:rPr lang="en-US" smtClean="0"/>
              <a:t>23</a:t>
            </a:fld>
            <a:endParaRPr lang="en-US"/>
          </a:p>
        </p:txBody>
      </p:sp>
    </p:spTree>
    <p:extLst>
      <p:ext uri="{BB962C8B-B14F-4D97-AF65-F5344CB8AC3E}">
        <p14:creationId xmlns:p14="http://schemas.microsoft.com/office/powerpoint/2010/main" val="3683041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r>
              <a:rPr lang="en-US" dirty="0"/>
              <a:t> We know that assessments can tell us a lot about the effectiveness of our lessons and instructional materials. We talked earlier about the importance of selecting assessments that are valid, reliable, and provide us information we can use to guide instruction. This document, A Comprehensive K-3 Reading Assessment Plan: Guidance for School Leaders published by the Center on Instruction,  is a great resource that can aid districts and schools in planning a comprehensive assessment system that will provide valuable information about student performance. This can help teachers adjust instruction as needed. You will read this document as part of your self-study activities for this session.</a:t>
            </a:r>
          </a:p>
        </p:txBody>
      </p:sp>
      <p:sp>
        <p:nvSpPr>
          <p:cNvPr id="4" name="Slide Number Placeholder 3"/>
          <p:cNvSpPr>
            <a:spLocks noGrp="1"/>
          </p:cNvSpPr>
          <p:nvPr>
            <p:ph type="sldNum" sz="quarter" idx="5"/>
          </p:nvPr>
        </p:nvSpPr>
        <p:spPr/>
        <p:txBody>
          <a:bodyPr/>
          <a:lstStyle/>
          <a:p>
            <a:fld id="{F5D417E0-4E2A-4944-9F25-2F1F160AC3BF}" type="slidenum">
              <a:rPr lang="en-US" smtClean="0"/>
              <a:t>24</a:t>
            </a:fld>
            <a:endParaRPr lang="en-US"/>
          </a:p>
        </p:txBody>
      </p:sp>
    </p:spTree>
    <p:extLst>
      <p:ext uri="{BB962C8B-B14F-4D97-AF65-F5344CB8AC3E}">
        <p14:creationId xmlns:p14="http://schemas.microsoft.com/office/powerpoint/2010/main" val="5362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Notes </a:t>
            </a:r>
            <a:r>
              <a:rPr lang="en-US" b="0" dirty="0"/>
              <a:t>Allow five minutes for this activity.</a:t>
            </a:r>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SAY </a:t>
            </a:r>
            <a:r>
              <a:rPr lang="en-US" dirty="0"/>
              <a:t>Review </a:t>
            </a:r>
            <a:r>
              <a:rPr lang="en-US" b="1" dirty="0"/>
              <a:t>Handout 7: Analyzing Student Work Data Protocol</a:t>
            </a:r>
            <a:r>
              <a:rPr lang="en-US" dirty="0"/>
              <a:t> which was developed by Two Rivers Public Charter School in Washington DC. The protocol contains guiding questions and room to write notes. Note that after the teacher presents the work to the group, the teacher is silent while the first two parts of the discussion take place. During Part 3 the discussion ensues with the teacher. How could you use this protocol with a group of teachers as they examine student work? How could you adapt this for use with an individual teacher? </a:t>
            </a:r>
          </a:p>
        </p:txBody>
      </p:sp>
      <p:sp>
        <p:nvSpPr>
          <p:cNvPr id="4" name="Slide Number Placeholder 3"/>
          <p:cNvSpPr>
            <a:spLocks noGrp="1"/>
          </p:cNvSpPr>
          <p:nvPr>
            <p:ph type="sldNum" sz="quarter" idx="5"/>
          </p:nvPr>
        </p:nvSpPr>
        <p:spPr/>
        <p:txBody>
          <a:bodyPr/>
          <a:lstStyle/>
          <a:p>
            <a:fld id="{F5D417E0-4E2A-4944-9F25-2F1F160AC3BF}" type="slidenum">
              <a:rPr lang="en-US" smtClean="0"/>
              <a:t>25</a:t>
            </a:fld>
            <a:endParaRPr lang="en-US"/>
          </a:p>
        </p:txBody>
      </p:sp>
    </p:spTree>
    <p:extLst>
      <p:ext uri="{BB962C8B-B14F-4D97-AF65-F5344CB8AC3E}">
        <p14:creationId xmlns:p14="http://schemas.microsoft.com/office/powerpoint/2010/main" val="645301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1" dirty="0"/>
              <a:t>SAY  </a:t>
            </a:r>
            <a:r>
              <a:rPr lang="en-US" b="0" dirty="0"/>
              <a:t>We’ve looked at several tools to help us analyze the effectiveness of lessons, instructional materials and assessments; however, we need to remember that parents are our most important partners when it comes to literacy instruction. </a:t>
            </a:r>
            <a:r>
              <a:rPr lang="en-US" dirty="0"/>
              <a:t>One way that we can ensure that lessons are effective is by cultivating family support. Research has shown the importance of enlisting the help of families and caregivers. In your role as a coach, you may be asked to communicate directly with parents, providing them with resources to support their children, or you may support the teachers you serve in their efforts to involve families in engaging in literacy activities at home.</a:t>
            </a:r>
          </a:p>
        </p:txBody>
      </p:sp>
      <p:sp>
        <p:nvSpPr>
          <p:cNvPr id="4" name="Slide Number Placeholder 3"/>
          <p:cNvSpPr>
            <a:spLocks noGrp="1"/>
          </p:cNvSpPr>
          <p:nvPr>
            <p:ph type="sldNum" sz="quarter" idx="5"/>
          </p:nvPr>
        </p:nvSpPr>
        <p:spPr/>
        <p:txBody>
          <a:bodyPr/>
          <a:lstStyle/>
          <a:p>
            <a:fld id="{F5D417E0-4E2A-4944-9F25-2F1F160AC3BF}" type="slidenum">
              <a:rPr lang="en-US" smtClean="0"/>
              <a:t>26</a:t>
            </a:fld>
            <a:endParaRPr lang="en-US"/>
          </a:p>
        </p:txBody>
      </p:sp>
    </p:spTree>
    <p:extLst>
      <p:ext uri="{BB962C8B-B14F-4D97-AF65-F5344CB8AC3E}">
        <p14:creationId xmlns:p14="http://schemas.microsoft.com/office/powerpoint/2010/main" val="4069538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1" dirty="0"/>
              <a:t>SAY </a:t>
            </a:r>
            <a:r>
              <a:rPr lang="en-US" b="0" dirty="0"/>
              <a:t>Here you see the covers of some teacher guides that have been developed by the Regional Educational Laboratory Southeast at Florida State University to help teachers involve families in supporting their child’s literacy at home. They are based the Foundational Skills to Support Reading for Understanding in Kindergarten Through 3</a:t>
            </a:r>
            <a:r>
              <a:rPr lang="en-US" b="0" baseline="30000" dirty="0"/>
              <a:t>rd</a:t>
            </a:r>
            <a:r>
              <a:rPr lang="en-US" b="0" dirty="0"/>
              <a:t> Grade practice guide published by the Institute of Education Sciences. You will hear more about these from the lead author, Dr. Marcia Kosanovich, in just a few minutes. </a:t>
            </a:r>
            <a:endParaRPr lang="en-US" b="1" dirty="0"/>
          </a:p>
        </p:txBody>
      </p:sp>
      <p:sp>
        <p:nvSpPr>
          <p:cNvPr id="4" name="Slide Number Placeholder 3"/>
          <p:cNvSpPr>
            <a:spLocks noGrp="1"/>
          </p:cNvSpPr>
          <p:nvPr>
            <p:ph type="sldNum" sz="quarter" idx="5"/>
          </p:nvPr>
        </p:nvSpPr>
        <p:spPr/>
        <p:txBody>
          <a:bodyPr/>
          <a:lstStyle/>
          <a:p>
            <a:fld id="{F5D417E0-4E2A-4944-9F25-2F1F160AC3BF}" type="slidenum">
              <a:rPr lang="en-US" smtClean="0"/>
              <a:t>27</a:t>
            </a:fld>
            <a:endParaRPr lang="en-US"/>
          </a:p>
        </p:txBody>
      </p:sp>
    </p:spTree>
    <p:extLst>
      <p:ext uri="{BB962C8B-B14F-4D97-AF65-F5344CB8AC3E}">
        <p14:creationId xmlns:p14="http://schemas.microsoft.com/office/powerpoint/2010/main" val="196810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AC289-B802-D7F6-F2D5-37C062641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C286F0-BC8B-E2A1-739A-58F68DA589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3C6581-B75D-8174-5BAF-4EA8DBD93E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1" dirty="0"/>
              <a:t> SAY </a:t>
            </a:r>
            <a:r>
              <a:rPr lang="en-US" b="0" dirty="0"/>
              <a:t>This is the home page of a website that was developed to provide families with direct access to evidence-based activities to help them support their grade K-3 child’s literacy at home. </a:t>
            </a:r>
            <a:r>
              <a:rPr lang="en-US" dirty="0"/>
              <a:t>Like the teacher guides, it is</a:t>
            </a:r>
            <a:r>
              <a:rPr lang="en-US" b="0" dirty="0"/>
              <a:t> based on the foundational Skills to Support Reading for Understanding in Kindergarten Through 3</a:t>
            </a:r>
            <a:r>
              <a:rPr lang="en-US" b="0" baseline="30000" dirty="0"/>
              <a:t>rd</a:t>
            </a:r>
            <a:r>
              <a:rPr lang="en-US" b="0" dirty="0"/>
              <a:t> Grade practice guide, and contains the same activities that are in the guides. </a:t>
            </a:r>
            <a:endParaRPr lang="en-US" b="1" dirty="0"/>
          </a:p>
        </p:txBody>
      </p:sp>
      <p:sp>
        <p:nvSpPr>
          <p:cNvPr id="4" name="Slide Number Placeholder 3">
            <a:extLst>
              <a:ext uri="{FF2B5EF4-FFF2-40B4-BE49-F238E27FC236}">
                <a16:creationId xmlns:a16="http://schemas.microsoft.com/office/drawing/2014/main" id="{104508C2-FB76-B1F4-0AA5-7AEC8F250C68}"/>
              </a:ext>
            </a:extLst>
          </p:cNvPr>
          <p:cNvSpPr>
            <a:spLocks noGrp="1"/>
          </p:cNvSpPr>
          <p:nvPr>
            <p:ph type="sldNum" sz="quarter" idx="5"/>
          </p:nvPr>
        </p:nvSpPr>
        <p:spPr/>
        <p:txBody>
          <a:bodyPr/>
          <a:lstStyle/>
          <a:p>
            <a:fld id="{F5D417E0-4E2A-4944-9F25-2F1F160AC3BF}" type="slidenum">
              <a:rPr lang="en-US" smtClean="0"/>
              <a:t>28</a:t>
            </a:fld>
            <a:endParaRPr lang="en-US"/>
          </a:p>
        </p:txBody>
      </p:sp>
    </p:spTree>
    <p:extLst>
      <p:ext uri="{BB962C8B-B14F-4D97-AF65-F5344CB8AC3E}">
        <p14:creationId xmlns:p14="http://schemas.microsoft.com/office/powerpoint/2010/main" val="593431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Notes </a:t>
            </a:r>
            <a:r>
              <a:rPr lang="en-US" b="0" dirty="0"/>
              <a:t>Allow 15 minutes for this activity. The video is 9:13 long.</a:t>
            </a:r>
            <a:endParaRPr lang="en-US" b="1" dirty="0"/>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SAY </a:t>
            </a:r>
            <a:r>
              <a:rPr lang="en-US" b="0" dirty="0"/>
              <a:t>Let’s watch as Dr. Marcia Kosanovich overviews the teacher guides to support family involvement and the associated website Supporting your Child’s Reading at Home. Keep these two questions in mind while we watch – we’ll talk about them after the video – How could you help teachers use these resources to promote family involvement in literacy?  How could you use the resources to enhance communication that you may have with families?</a:t>
            </a:r>
            <a:endParaRPr lang="en-US" b="1" dirty="0"/>
          </a:p>
        </p:txBody>
      </p:sp>
      <p:sp>
        <p:nvSpPr>
          <p:cNvPr id="4" name="Slide Number Placeholder 3"/>
          <p:cNvSpPr>
            <a:spLocks noGrp="1"/>
          </p:cNvSpPr>
          <p:nvPr>
            <p:ph type="sldNum" sz="quarter" idx="5"/>
          </p:nvPr>
        </p:nvSpPr>
        <p:spPr/>
        <p:txBody>
          <a:bodyPr/>
          <a:lstStyle/>
          <a:p>
            <a:fld id="{F5D417E0-4E2A-4944-9F25-2F1F160AC3BF}" type="slidenum">
              <a:rPr lang="en-US" smtClean="0"/>
              <a:t>29</a:t>
            </a:fld>
            <a:endParaRPr lang="en-US"/>
          </a:p>
        </p:txBody>
      </p:sp>
    </p:spTree>
    <p:extLst>
      <p:ext uri="{BB962C8B-B14F-4D97-AF65-F5344CB8AC3E}">
        <p14:creationId xmlns:p14="http://schemas.microsoft.com/office/powerpoint/2010/main" val="3193755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SAY</a:t>
            </a:r>
            <a:r>
              <a:rPr lang="en-US" dirty="0"/>
              <a:t> We want to remind you that participating coaches will complete a bridge to practice project after each module. These projects will provide evidence that coaches are able to apply the knowledge and skills they developed in this course in their schools. You will learn more about each project as we work through the modules. We’ve shared an overview of the projects with you on this slide.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Coaches will </a:t>
            </a:r>
          </a:p>
          <a:p>
            <a:pPr marL="0" lvl="0" indent="0" algn="l" rtl="0">
              <a:lnSpc>
                <a:spcPct val="100000"/>
              </a:lnSpc>
              <a:spcBef>
                <a:spcPts val="0"/>
              </a:spcBef>
              <a:spcAft>
                <a:spcPts val="0"/>
              </a:spcAft>
              <a:buSzPts val="1400"/>
              <a:buNone/>
            </a:pPr>
            <a:r>
              <a:rPr lang="en-US" dirty="0"/>
              <a:t>Module 1: develop a principal/coach partnership agreement;</a:t>
            </a:r>
          </a:p>
          <a:p>
            <a:pPr marL="0" lvl="0" indent="0" algn="l" rtl="0">
              <a:lnSpc>
                <a:spcPct val="100000"/>
              </a:lnSpc>
              <a:spcBef>
                <a:spcPts val="0"/>
              </a:spcBef>
              <a:spcAft>
                <a:spcPts val="0"/>
              </a:spcAft>
              <a:buSzPts val="1400"/>
              <a:buNone/>
            </a:pPr>
            <a:r>
              <a:rPr lang="en-US" dirty="0"/>
              <a:t>Module 2: conduct a needs assessment for professional development on evidence-based instructional practices and complete an ADDIE model for planning this professional development; </a:t>
            </a:r>
          </a:p>
          <a:p>
            <a:pPr marL="0" lvl="0" indent="0" algn="l" rtl="0">
              <a:lnSpc>
                <a:spcPct val="100000"/>
              </a:lnSpc>
              <a:spcBef>
                <a:spcPts val="0"/>
              </a:spcBef>
              <a:spcAft>
                <a:spcPts val="0"/>
              </a:spcAft>
              <a:buSzPts val="1400"/>
              <a:buNone/>
            </a:pPr>
            <a:r>
              <a:rPr lang="en-US" dirty="0"/>
              <a:t>Module 3: develop, implement, and evaluate a professional learning action plan; </a:t>
            </a:r>
          </a:p>
          <a:p>
            <a:pPr marL="0" lvl="0" indent="0" algn="l" rtl="0">
              <a:lnSpc>
                <a:spcPct val="100000"/>
              </a:lnSpc>
              <a:spcBef>
                <a:spcPts val="0"/>
              </a:spcBef>
              <a:spcAft>
                <a:spcPts val="0"/>
              </a:spcAft>
              <a:buSzPts val="1400"/>
              <a:buNone/>
            </a:pPr>
            <a:r>
              <a:rPr lang="en-US" dirty="0"/>
              <a:t>Module 4: create a video that reflects coaching to help teachers plan, implement, and analyze standards-based literacy instruction; </a:t>
            </a:r>
          </a:p>
          <a:p>
            <a:pPr marL="0" lvl="0" indent="0" algn="l" rtl="0">
              <a:lnSpc>
                <a:spcPct val="100000"/>
              </a:lnSpc>
              <a:spcBef>
                <a:spcPts val="0"/>
              </a:spcBef>
              <a:spcAft>
                <a:spcPts val="0"/>
              </a:spcAft>
              <a:buSzPts val="1400"/>
              <a:buNone/>
            </a:pPr>
            <a:r>
              <a:rPr lang="en-US" dirty="0"/>
              <a:t>Module 5: complete a reflection on the course including plans for continued professional growth.</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Module 6: </a:t>
            </a:r>
            <a:r>
              <a:rPr lang="en-US" sz="1200" dirty="0">
                <a:latin typeface="+mn-lt"/>
                <a:cs typeface="Calibri"/>
              </a:rPr>
              <a:t>Choose one teacher with whom you have seen significant growth as a result of coaching support and complete a reflection on what worked, why it worked and which areas of growth were most evident.</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Clr>
                <a:schemeClr val="dk1"/>
              </a:buClr>
              <a:buSzPts val="1400"/>
              <a:buFont typeface="Arial"/>
              <a:buNone/>
            </a:pPr>
            <a:r>
              <a:rPr lang="en-US" dirty="0"/>
              <a:t>You may turn in all your artifacts for the projects to your facilitator at the end of each module if requested.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417E0-4E2A-4944-9F25-2F1F160AC3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76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17E3E-A2F8-6AC7-B845-C9FC50FE2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6C441F-3B83-1825-473D-C0C2561E9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C31744-9291-646C-E495-789C4D202503}"/>
              </a:ext>
            </a:extLst>
          </p:cNvPr>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Notes </a:t>
            </a:r>
            <a:r>
              <a:rPr lang="en-US" b="0" dirty="0"/>
              <a:t>Participants should access </a:t>
            </a:r>
            <a:r>
              <a:rPr lang="en-US" b="1" dirty="0"/>
              <a:t>Handouts 8</a:t>
            </a:r>
            <a:r>
              <a:rPr lang="en-US" b="0" dirty="0"/>
              <a:t> and </a:t>
            </a:r>
            <a:r>
              <a:rPr lang="en-US" b="1" dirty="0"/>
              <a:t>Handout 9,</a:t>
            </a:r>
            <a:r>
              <a:rPr lang="en-US" b="0" dirty="0"/>
              <a:t> which are the two infographics on the screen.</a:t>
            </a:r>
            <a:endParaRPr lang="en-US" b="1" dirty="0"/>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SAY </a:t>
            </a:r>
            <a:r>
              <a:rPr lang="en-US" b="0" dirty="0"/>
              <a:t>As students grow older, it seems that families may be less involved in their education. However, families are still important partners. Look at the two infographics </a:t>
            </a:r>
            <a:r>
              <a:rPr lang="en-US" b="1" dirty="0"/>
              <a:t>on Handout 8 </a:t>
            </a:r>
            <a:r>
              <a:rPr lang="en-US" b="0" dirty="0"/>
              <a:t>and </a:t>
            </a:r>
            <a:r>
              <a:rPr lang="en-US" b="1" dirty="0"/>
              <a:t>Handout 9</a:t>
            </a:r>
            <a:r>
              <a:rPr lang="en-US" b="0" dirty="0"/>
              <a:t>, which provide helpful information for families regarding how they can support their child’s literacy skills. How can you encourage your teachers to reach out to parents of older students?</a:t>
            </a:r>
            <a:endParaRPr lang="en-US" b="1" dirty="0"/>
          </a:p>
        </p:txBody>
      </p:sp>
      <p:sp>
        <p:nvSpPr>
          <p:cNvPr id="4" name="Slide Number Placeholder 3">
            <a:extLst>
              <a:ext uri="{FF2B5EF4-FFF2-40B4-BE49-F238E27FC236}">
                <a16:creationId xmlns:a16="http://schemas.microsoft.com/office/drawing/2014/main" id="{95AE1638-3C9E-0968-9C14-83C40108B421}"/>
              </a:ext>
            </a:extLst>
          </p:cNvPr>
          <p:cNvSpPr>
            <a:spLocks noGrp="1"/>
          </p:cNvSpPr>
          <p:nvPr>
            <p:ph type="sldNum" sz="quarter" idx="5"/>
          </p:nvPr>
        </p:nvSpPr>
        <p:spPr/>
        <p:txBody>
          <a:bodyPr/>
          <a:lstStyle/>
          <a:p>
            <a:fld id="{F5D417E0-4E2A-4944-9F25-2F1F160AC3BF}" type="slidenum">
              <a:rPr lang="en-US" smtClean="0"/>
              <a:t>30</a:t>
            </a:fld>
            <a:endParaRPr lang="en-US"/>
          </a:p>
        </p:txBody>
      </p:sp>
    </p:spTree>
    <p:extLst>
      <p:ext uri="{BB962C8B-B14F-4D97-AF65-F5344CB8AC3E}">
        <p14:creationId xmlns:p14="http://schemas.microsoft.com/office/powerpoint/2010/main" val="38126817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A9CD0-3B84-9D0F-40DB-59707C0FA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3B815-2CA7-680A-63C0-271F62449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3FBA14-327C-9D23-4385-90F11FC2A027}"/>
              </a:ext>
            </a:extLst>
          </p:cNvPr>
          <p:cNvSpPr>
            <a:spLocks noGrp="1"/>
          </p:cNvSpPr>
          <p:nvPr>
            <p:ph type="body" idx="1"/>
          </p:nvPr>
        </p:nvSpPr>
        <p:spPr/>
        <p:txBody>
          <a:bodyPr/>
          <a:lstStyle/>
          <a:p>
            <a:pPr marL="0" lvl="0" indent="0" algn="l" rtl="0">
              <a:spcBef>
                <a:spcPts val="0"/>
              </a:spcBef>
              <a:spcAft>
                <a:spcPts val="0"/>
              </a:spcAft>
              <a:buClr>
                <a:schemeClr val="dk1"/>
              </a:buClr>
              <a:buSzPts val="1400"/>
              <a:buFont typeface="Arial"/>
              <a:buNone/>
            </a:pPr>
            <a:r>
              <a:rPr lang="en-US" b="1" dirty="0"/>
              <a:t>SAY </a:t>
            </a:r>
            <a:r>
              <a:rPr lang="en-US" dirty="0"/>
              <a:t>(Video is 5:43 long) Let’s watch as Dr. Graham overviews the keys to building relationships to increase student engagement. What can coaches do specifically to help?</a:t>
            </a:r>
            <a:endParaRPr lang="en-US" b="1" dirty="0"/>
          </a:p>
        </p:txBody>
      </p:sp>
      <p:sp>
        <p:nvSpPr>
          <p:cNvPr id="4" name="Slide Number Placeholder 3">
            <a:extLst>
              <a:ext uri="{FF2B5EF4-FFF2-40B4-BE49-F238E27FC236}">
                <a16:creationId xmlns:a16="http://schemas.microsoft.com/office/drawing/2014/main" id="{FFE345D3-34BE-3049-0D9F-3168D0357B7D}"/>
              </a:ext>
            </a:extLst>
          </p:cNvPr>
          <p:cNvSpPr>
            <a:spLocks noGrp="1"/>
          </p:cNvSpPr>
          <p:nvPr>
            <p:ph type="sldNum" sz="quarter" idx="5"/>
          </p:nvPr>
        </p:nvSpPr>
        <p:spPr/>
        <p:txBody>
          <a:bodyPr/>
          <a:lstStyle/>
          <a:p>
            <a:fld id="{F5D417E0-4E2A-4944-9F25-2F1F160AC3BF}" type="slidenum">
              <a:rPr lang="en-US" smtClean="0"/>
              <a:t>31</a:t>
            </a:fld>
            <a:endParaRPr lang="en-US"/>
          </a:p>
        </p:txBody>
      </p:sp>
    </p:spTree>
    <p:extLst>
      <p:ext uri="{BB962C8B-B14F-4D97-AF65-F5344CB8AC3E}">
        <p14:creationId xmlns:p14="http://schemas.microsoft.com/office/powerpoint/2010/main" val="3610997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b="1" i="0" u="none" strike="noStrike" dirty="0">
                <a:solidFill>
                  <a:schemeClr val="dk1"/>
                </a:solidFill>
                <a:latin typeface="Calibri"/>
                <a:ea typeface="Calibri"/>
                <a:cs typeface="Calibri"/>
                <a:sym typeface="Calibri"/>
              </a:rPr>
              <a:t>NOTE </a:t>
            </a:r>
            <a:r>
              <a:rPr lang="en-US" dirty="0"/>
              <a:t>Spend time discussing the self-study activities that participants will complete before Session 12. Be sure that participants know how to access the materials. Emphasize that </a:t>
            </a:r>
            <a:r>
              <a:rPr lang="en-US" b="1" dirty="0"/>
              <a:t>participants will need to complete the Analyzing Student Work Data Protocol (Handout 7)</a:t>
            </a:r>
            <a:r>
              <a:rPr lang="en-US" dirty="0"/>
              <a:t> with at least one teacher before Session 12.  </a:t>
            </a:r>
          </a:p>
          <a:p>
            <a:pPr marL="0" lvl="0" indent="0" algn="l" rtl="0">
              <a:lnSpc>
                <a:spcPct val="100000"/>
              </a:lnSpc>
              <a:spcBef>
                <a:spcPts val="0"/>
              </a:spcBef>
              <a:spcAft>
                <a:spcPts val="0"/>
              </a:spcAft>
              <a:buSzPts val="1400"/>
              <a:buNone/>
            </a:pPr>
            <a:endParaRPr lang="en-US"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Calibri"/>
                <a:ea typeface="Calibri"/>
                <a:cs typeface="Calibri"/>
                <a:sym typeface="Calibri"/>
              </a:rPr>
              <a:t>SAY </a:t>
            </a:r>
            <a:r>
              <a:rPr lang="en-US" sz="1200" b="0" i="0" u="none" strike="noStrike" dirty="0">
                <a:solidFill>
                  <a:schemeClr val="dk1"/>
                </a:solidFill>
                <a:latin typeface="Calibri"/>
                <a:ea typeface="Calibri"/>
                <a:cs typeface="Calibri"/>
                <a:sym typeface="Calibri"/>
              </a:rPr>
              <a:t>During this session, we looked at student data in order to make instructional decisions, and we looked at how to analyze the effectiveness of lessons, instructional materials, and assessments. The self-study activities for this session are focused on assessment and analyzing student work. </a:t>
            </a:r>
            <a:endParaRPr lang="en-US" dirty="0"/>
          </a:p>
          <a:p>
            <a:pPr marL="0" lvl="0" indent="0" algn="l" rtl="0">
              <a:lnSpc>
                <a:spcPct val="100000"/>
              </a:lnSpc>
              <a:spcBef>
                <a:spcPts val="0"/>
              </a:spcBef>
              <a:spcAft>
                <a:spcPts val="0"/>
              </a:spcAft>
              <a:buSzPts val="1400"/>
              <a:buNone/>
            </a:pPr>
            <a:endParaRPr lang="en-US"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1" u="none" strike="noStrike" dirty="0">
                <a:solidFill>
                  <a:schemeClr val="dk1"/>
                </a:solidFill>
                <a:latin typeface="Calibri"/>
                <a:ea typeface="Calibri"/>
                <a:cs typeface="Calibri"/>
                <a:sym typeface="Calibri"/>
              </a:rPr>
              <a:t>Review the slide and provide time for participants to locate and skim the materials. </a:t>
            </a:r>
            <a:endParaRPr lang="en-US" dirty="0"/>
          </a:p>
        </p:txBody>
      </p:sp>
      <p:sp>
        <p:nvSpPr>
          <p:cNvPr id="4" name="Slide Number Placeholder 3"/>
          <p:cNvSpPr>
            <a:spLocks noGrp="1"/>
          </p:cNvSpPr>
          <p:nvPr>
            <p:ph type="sldNum" sz="quarter" idx="5"/>
          </p:nvPr>
        </p:nvSpPr>
        <p:spPr/>
        <p:txBody>
          <a:bodyPr/>
          <a:lstStyle/>
          <a:p>
            <a:fld id="{F5D417E0-4E2A-4944-9F25-2F1F160AC3BF}" type="slidenum">
              <a:rPr lang="en-US" smtClean="0"/>
              <a:t>32</a:t>
            </a:fld>
            <a:endParaRPr lang="en-US"/>
          </a:p>
        </p:txBody>
      </p:sp>
    </p:spTree>
    <p:extLst>
      <p:ext uri="{BB962C8B-B14F-4D97-AF65-F5344CB8AC3E}">
        <p14:creationId xmlns:p14="http://schemas.microsoft.com/office/powerpoint/2010/main" val="4031234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r>
              <a:rPr lang="en-US" dirty="0"/>
              <a:t> Are there any questions that you have regarding the content of this session, the self-study activities, or the course in general?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Answer any questions. </a:t>
            </a:r>
            <a:endParaRPr lang="en-US" dirty="0"/>
          </a:p>
          <a:p>
            <a:endParaRPr lang="en-US" dirty="0"/>
          </a:p>
        </p:txBody>
      </p:sp>
      <p:sp>
        <p:nvSpPr>
          <p:cNvPr id="4" name="Slide Number Placeholder 3"/>
          <p:cNvSpPr>
            <a:spLocks noGrp="1"/>
          </p:cNvSpPr>
          <p:nvPr>
            <p:ph type="sldNum" sz="quarter" idx="5"/>
          </p:nvPr>
        </p:nvSpPr>
        <p:spPr/>
        <p:txBody>
          <a:bodyPr/>
          <a:lstStyle/>
          <a:p>
            <a:fld id="{F5D417E0-4E2A-4944-9F25-2F1F160AC3BF}" type="slidenum">
              <a:rPr lang="en-US" smtClean="0"/>
              <a:t>33</a:t>
            </a:fld>
            <a:endParaRPr lang="en-US"/>
          </a:p>
        </p:txBody>
      </p:sp>
    </p:spTree>
    <p:extLst>
      <p:ext uri="{BB962C8B-B14F-4D97-AF65-F5344CB8AC3E}">
        <p14:creationId xmlns:p14="http://schemas.microsoft.com/office/powerpoint/2010/main" val="2434546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SAY </a:t>
            </a:r>
            <a:r>
              <a:rPr lang="en-US" dirty="0"/>
              <a:t>This is the end of </a:t>
            </a:r>
            <a:r>
              <a:rPr lang="en-US"/>
              <a:t>Session 11. </a:t>
            </a:r>
            <a:r>
              <a:rPr lang="en-US" dirty="0"/>
              <a:t>Thank you for your participation!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i="1" dirty="0"/>
              <a:t>Confirm the date and time of the next session and provide one final self-study assignment reminder. </a:t>
            </a:r>
          </a:p>
        </p:txBody>
      </p:sp>
      <p:sp>
        <p:nvSpPr>
          <p:cNvPr id="4" name="Slide Number Placeholder 3"/>
          <p:cNvSpPr>
            <a:spLocks noGrp="1"/>
          </p:cNvSpPr>
          <p:nvPr>
            <p:ph type="sldNum" sz="quarter" idx="5"/>
          </p:nvPr>
        </p:nvSpPr>
        <p:spPr/>
        <p:txBody>
          <a:bodyPr/>
          <a:lstStyle/>
          <a:p>
            <a:fld id="{F5D417E0-4E2A-4944-9F25-2F1F160AC3BF}" type="slidenum">
              <a:rPr lang="en-US" smtClean="0"/>
              <a:t>34</a:t>
            </a:fld>
            <a:endParaRPr lang="en-US"/>
          </a:p>
        </p:txBody>
      </p:sp>
    </p:spTree>
    <p:extLst>
      <p:ext uri="{BB962C8B-B14F-4D97-AF65-F5344CB8AC3E}">
        <p14:creationId xmlns:p14="http://schemas.microsoft.com/office/powerpoint/2010/main" val="2894604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b="1" dirty="0">
                <a:solidFill>
                  <a:schemeClr val="dk1"/>
                </a:solidFill>
              </a:rPr>
              <a:t>NOTES </a:t>
            </a:r>
            <a:r>
              <a:rPr lang="en-US" sz="1200" dirty="0">
                <a:solidFill>
                  <a:schemeClr val="dk1"/>
                </a:solidFill>
              </a:rPr>
              <a:t>Consider your group to determine how much detail about the norms will be helpful to review.</a:t>
            </a:r>
            <a:endParaRPr lang="en-US" sz="1200" b="1" dirty="0">
              <a:solidFill>
                <a:schemeClr val="dk1"/>
              </a:solidFill>
            </a:endParaRPr>
          </a:p>
          <a:p>
            <a:pPr marL="0" lvl="0" indent="0" algn="l" rtl="0">
              <a:lnSpc>
                <a:spcPct val="100000"/>
              </a:lnSpc>
              <a:spcBef>
                <a:spcPts val="0"/>
              </a:spcBef>
              <a:spcAft>
                <a:spcPts val="0"/>
              </a:spcAft>
              <a:buSzPts val="1400"/>
              <a:buNone/>
            </a:pPr>
            <a:endParaRPr lang="en-US" sz="1200" b="1" dirty="0">
              <a:solidFill>
                <a:schemeClr val="dk1"/>
              </a:solidFill>
            </a:endParaRPr>
          </a:p>
          <a:p>
            <a:pPr marL="0" lvl="0" indent="0" algn="l" rtl="0">
              <a:lnSpc>
                <a:spcPct val="100000"/>
              </a:lnSpc>
              <a:spcBef>
                <a:spcPts val="0"/>
              </a:spcBef>
              <a:spcAft>
                <a:spcPts val="0"/>
              </a:spcAft>
              <a:buSzPts val="1400"/>
              <a:buNone/>
            </a:pPr>
            <a:r>
              <a:rPr lang="en-US" sz="1200" b="1" dirty="0">
                <a:solidFill>
                  <a:schemeClr val="dk1"/>
                </a:solidFill>
              </a:rPr>
              <a:t>SAY </a:t>
            </a:r>
            <a:r>
              <a:rPr lang="en-US" sz="1200" dirty="0"/>
              <a:t>Professional learning opportunities usually consist of a team of educators, like us, that meet regularly to learn new topics, share ideas, and problem solve. We will build a </a:t>
            </a:r>
            <a:r>
              <a:rPr lang="en-US" sz="1200" u="sng" dirty="0"/>
              <a:t>community,</a:t>
            </a:r>
            <a:r>
              <a:rPr lang="en-US" sz="1200" dirty="0"/>
              <a:t> meaning that we learn from each other, so sharing and participation are really important.  </a:t>
            </a:r>
            <a:endParaRPr lang="en-US" sz="1200" b="1" dirty="0">
              <a:solidFill>
                <a:schemeClr val="dk1"/>
              </a:solidFill>
            </a:endParaRPr>
          </a:p>
          <a:p>
            <a:pPr marL="0" lvl="0" indent="0" algn="l" rtl="0">
              <a:lnSpc>
                <a:spcPct val="100000"/>
              </a:lnSpc>
              <a:spcBef>
                <a:spcPts val="0"/>
              </a:spcBef>
              <a:spcAft>
                <a:spcPts val="0"/>
              </a:spcAft>
              <a:buSzPts val="1400"/>
              <a:buNone/>
            </a:pPr>
            <a:endParaRPr lang="en-US" sz="1200" b="1" dirty="0">
              <a:solidFill>
                <a:schemeClr val="dk1"/>
              </a:solidFill>
            </a:endParaRPr>
          </a:p>
          <a:p>
            <a:pPr marL="0" lvl="0" indent="0" algn="l" rtl="0">
              <a:lnSpc>
                <a:spcPct val="100000"/>
              </a:lnSpc>
              <a:spcBef>
                <a:spcPts val="0"/>
              </a:spcBef>
              <a:spcAft>
                <a:spcPts val="0"/>
              </a:spcAft>
              <a:buSzPts val="1400"/>
              <a:buNone/>
            </a:pPr>
            <a:r>
              <a:rPr lang="en-US" sz="1200" dirty="0">
                <a:solidFill>
                  <a:schemeClr val="dk1"/>
                </a:solidFill>
              </a:rPr>
              <a:t>Professional learning opportunities typically have norms that the group can agree to in order to be productive. Here are three norms, or ground rules, for our way of work: cell phones on silent; pay attention to yourself and others; and presume positive intentions. </a:t>
            </a:r>
            <a:endParaRPr lang="en-US" sz="1200" dirty="0"/>
          </a:p>
          <a:p>
            <a:pPr marL="0" lvl="0" indent="0" algn="l" rtl="0">
              <a:lnSpc>
                <a:spcPct val="100000"/>
              </a:lnSpc>
              <a:spcBef>
                <a:spcPts val="0"/>
              </a:spcBef>
              <a:spcAft>
                <a:spcPts val="0"/>
              </a:spcAft>
              <a:buSzPts val="1400"/>
              <a:buNone/>
            </a:pPr>
            <a:endParaRPr lang="en-US" sz="1200" dirty="0">
              <a:solidFill>
                <a:schemeClr val="dk1"/>
              </a:solidFill>
            </a:endParaRPr>
          </a:p>
          <a:p>
            <a:pPr marL="0" lvl="0" indent="0" algn="l" rtl="0">
              <a:lnSpc>
                <a:spcPct val="100000"/>
              </a:lnSpc>
              <a:spcBef>
                <a:spcPts val="0"/>
              </a:spcBef>
              <a:spcAft>
                <a:spcPts val="0"/>
              </a:spcAft>
              <a:buSzPts val="1400"/>
              <a:buNone/>
            </a:pPr>
            <a:r>
              <a:rPr lang="en-US" sz="1200" b="1" dirty="0">
                <a:solidFill>
                  <a:schemeClr val="dk1"/>
                </a:solidFill>
              </a:rPr>
              <a:t>Pay attention to self and others</a:t>
            </a:r>
            <a:r>
              <a:rPr lang="en-US" sz="1200" dirty="0">
                <a:solidFill>
                  <a:schemeClr val="dk1"/>
                </a:solidFill>
              </a:rPr>
              <a:t> This means to contribute, listen, and be aware of how you and others are responding to each other. Be sure to give everyone a chance to talk and encourage others who seem reluctant to join in. Sometimes people who are reluctant to talk are thinking. They may not be comfortable jumping in, but may have something important to say. Professional learning opportunities like this one encourage educators to learn from one another. Therefore, sharing, discussing and participating are important components. </a:t>
            </a:r>
            <a:endParaRPr lang="en-US" sz="1200" dirty="0"/>
          </a:p>
          <a:p>
            <a:pPr marL="0" lvl="0" indent="0" algn="l" rtl="0">
              <a:lnSpc>
                <a:spcPct val="100000"/>
              </a:lnSpc>
              <a:spcBef>
                <a:spcPts val="0"/>
              </a:spcBef>
              <a:spcAft>
                <a:spcPts val="0"/>
              </a:spcAft>
              <a:buSzPts val="1400"/>
              <a:buNone/>
            </a:pPr>
            <a:endParaRPr lang="en-US" sz="1200" dirty="0">
              <a:solidFill>
                <a:schemeClr val="dk1"/>
              </a:solidFill>
            </a:endParaRPr>
          </a:p>
          <a:p>
            <a:pPr marL="0" lvl="0" indent="0" algn="l" rtl="0">
              <a:lnSpc>
                <a:spcPct val="100000"/>
              </a:lnSpc>
              <a:spcBef>
                <a:spcPts val="0"/>
              </a:spcBef>
              <a:spcAft>
                <a:spcPts val="0"/>
              </a:spcAft>
              <a:buSzPts val="1400"/>
              <a:buNone/>
            </a:pPr>
            <a:r>
              <a:rPr lang="en-US" sz="1200" b="1" dirty="0">
                <a:solidFill>
                  <a:schemeClr val="dk1"/>
                </a:solidFill>
              </a:rPr>
              <a:t>Presume positive intentions </a:t>
            </a:r>
            <a:r>
              <a:rPr lang="en-US" sz="1200" dirty="0">
                <a:solidFill>
                  <a:schemeClr val="dk1"/>
                </a:solidFill>
              </a:rPr>
              <a:t>This means to pause before responding. Usually when people contribute to a conversation, they intend to be constructive. So, always respond positively to keep the discussions productive. </a:t>
            </a:r>
            <a:endParaRPr lang="en-US" sz="1200" dirty="0"/>
          </a:p>
          <a:p>
            <a:endParaRPr lang="en-US" dirty="0"/>
          </a:p>
        </p:txBody>
      </p:sp>
      <p:sp>
        <p:nvSpPr>
          <p:cNvPr id="4" name="Slide Number Placeholder 3"/>
          <p:cNvSpPr>
            <a:spLocks noGrp="1"/>
          </p:cNvSpPr>
          <p:nvPr>
            <p:ph type="sldNum" sz="quarter" idx="5"/>
          </p:nvPr>
        </p:nvSpPr>
        <p:spPr/>
        <p:txBody>
          <a:bodyPr/>
          <a:lstStyle/>
          <a:p>
            <a:fld id="{F5D417E0-4E2A-4944-9F25-2F1F160AC3BF}" type="slidenum">
              <a:rPr lang="en-US" smtClean="0"/>
              <a:t>4</a:t>
            </a:fld>
            <a:endParaRPr lang="en-US"/>
          </a:p>
        </p:txBody>
      </p:sp>
    </p:spTree>
    <p:extLst>
      <p:ext uri="{BB962C8B-B14F-4D97-AF65-F5344CB8AC3E}">
        <p14:creationId xmlns:p14="http://schemas.microsoft.com/office/powerpoint/2010/main" val="3774747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DA9B4-E71D-17F4-9C0A-8590208980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03BB9-CAE0-72F3-A673-65FF468D15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45B815-9024-2BC8-28BB-E7AC05D6DC0E}"/>
              </a:ext>
            </a:extLst>
          </p:cNvPr>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solidFill>
                  <a:schemeClr val="dk1"/>
                </a:solidFill>
              </a:rPr>
              <a:t>NOTES </a:t>
            </a:r>
            <a:r>
              <a:rPr lang="en-US" dirty="0"/>
              <a:t>Share and discuss these goals for today’s session.</a:t>
            </a:r>
          </a:p>
        </p:txBody>
      </p:sp>
      <p:sp>
        <p:nvSpPr>
          <p:cNvPr id="4" name="Slide Number Placeholder 3">
            <a:extLst>
              <a:ext uri="{FF2B5EF4-FFF2-40B4-BE49-F238E27FC236}">
                <a16:creationId xmlns:a16="http://schemas.microsoft.com/office/drawing/2014/main" id="{64337A43-457B-6311-0D93-E97888596186}"/>
              </a:ext>
            </a:extLst>
          </p:cNvPr>
          <p:cNvSpPr>
            <a:spLocks noGrp="1"/>
          </p:cNvSpPr>
          <p:nvPr>
            <p:ph type="sldNum" sz="quarter" idx="5"/>
          </p:nvPr>
        </p:nvSpPr>
        <p:spPr/>
        <p:txBody>
          <a:bodyPr/>
          <a:lstStyle/>
          <a:p>
            <a:fld id="{F5D417E0-4E2A-4944-9F25-2F1F160AC3BF}" type="slidenum">
              <a:rPr lang="en-US" smtClean="0"/>
              <a:t>5</a:t>
            </a:fld>
            <a:endParaRPr lang="en-US"/>
          </a:p>
        </p:txBody>
      </p:sp>
    </p:spTree>
    <p:extLst>
      <p:ext uri="{BB962C8B-B14F-4D97-AF65-F5344CB8AC3E}">
        <p14:creationId xmlns:p14="http://schemas.microsoft.com/office/powerpoint/2010/main" val="2733255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D920B-7F58-8D51-011B-60D82B694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C1766-F2EE-3781-B7FF-AD19F8D9D7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F7FA50-B5ED-7E0B-0FB7-715AB23118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dirty="0"/>
              <a:t> Allow about 7 minutes for this debrief. If you have a small group, ask for volunteers to share with the whole group. If you have a large group, consider having triads discuss and then ask for a volunteer from each triad to share with the large group. </a:t>
            </a:r>
          </a:p>
        </p:txBody>
      </p:sp>
      <p:sp>
        <p:nvSpPr>
          <p:cNvPr id="4" name="Slide Number Placeholder 3">
            <a:extLst>
              <a:ext uri="{FF2B5EF4-FFF2-40B4-BE49-F238E27FC236}">
                <a16:creationId xmlns:a16="http://schemas.microsoft.com/office/drawing/2014/main" id="{F4AFCCF2-C446-32DB-B630-CE4A6BF12E60}"/>
              </a:ext>
            </a:extLst>
          </p:cNvPr>
          <p:cNvSpPr>
            <a:spLocks noGrp="1"/>
          </p:cNvSpPr>
          <p:nvPr>
            <p:ph type="sldNum" sz="quarter" idx="5"/>
          </p:nvPr>
        </p:nvSpPr>
        <p:spPr/>
        <p:txBody>
          <a:bodyPr/>
          <a:lstStyle/>
          <a:p>
            <a:fld id="{F5D417E0-4E2A-4944-9F25-2F1F160AC3BF}" type="slidenum">
              <a:rPr lang="en-US" smtClean="0"/>
              <a:t>6</a:t>
            </a:fld>
            <a:endParaRPr lang="en-US"/>
          </a:p>
        </p:txBody>
      </p:sp>
    </p:spTree>
    <p:extLst>
      <p:ext uri="{BB962C8B-B14F-4D97-AF65-F5344CB8AC3E}">
        <p14:creationId xmlns:p14="http://schemas.microsoft.com/office/powerpoint/2010/main" val="1523179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dirty="0"/>
              <a:t>We will now begin to focus on the content of the literacy coach domains and standards. This is the Literacy Coach Domain and standards that will be covered during this session. </a:t>
            </a:r>
            <a:r>
              <a:rPr lang="en-US" i="1" dirty="0"/>
              <a:t>Take a moment to review the domain and standards. </a:t>
            </a:r>
          </a:p>
        </p:txBody>
      </p:sp>
      <p:sp>
        <p:nvSpPr>
          <p:cNvPr id="4" name="Slide Number Placeholder 3"/>
          <p:cNvSpPr>
            <a:spLocks noGrp="1"/>
          </p:cNvSpPr>
          <p:nvPr>
            <p:ph type="sldNum" sz="quarter" idx="5"/>
          </p:nvPr>
        </p:nvSpPr>
        <p:spPr/>
        <p:txBody>
          <a:bodyPr/>
          <a:lstStyle/>
          <a:p>
            <a:fld id="{F5D417E0-4E2A-4944-9F25-2F1F160AC3BF}" type="slidenum">
              <a:rPr lang="en-US" smtClean="0"/>
              <a:t>7</a:t>
            </a:fld>
            <a:endParaRPr lang="en-US"/>
          </a:p>
        </p:txBody>
      </p:sp>
    </p:spTree>
    <p:extLst>
      <p:ext uri="{BB962C8B-B14F-4D97-AF65-F5344CB8AC3E}">
        <p14:creationId xmlns:p14="http://schemas.microsoft.com/office/powerpoint/2010/main" val="2916995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1" dirty="0"/>
              <a:t>SAY </a:t>
            </a:r>
            <a:r>
              <a:rPr lang="en-US" b="0" dirty="0"/>
              <a:t>The statements on the slide are from several studies regarding data-driven decision making. They reveal what your role is as a coach when it comes to helping your teachers. Even if the data is good, teachers need to know how to use that data to inform their instruction. We talked a lot about data, analyzing and interpreting data collaboratively, and data systems in Module 3, but this session is really about you, as a coach, helping individual teachers make sense of their classroom data. Further, it’s about helping them make good instructional decisions for their students.</a:t>
            </a:r>
            <a:endParaRPr lang="en-US" b="1" dirty="0"/>
          </a:p>
          <a:p>
            <a:pPr marL="0" lvl="0" indent="0" algn="l" rtl="0">
              <a:lnSpc>
                <a:spcPct val="100000"/>
              </a:lnSpc>
              <a:spcBef>
                <a:spcPts val="0"/>
              </a:spcBef>
              <a:spcAft>
                <a:spcPts val="0"/>
              </a:spcAft>
              <a:buSzPts val="1400"/>
              <a:buNone/>
            </a:pPr>
            <a:endParaRPr lang="en-US" i="1" dirty="0"/>
          </a:p>
        </p:txBody>
      </p:sp>
      <p:sp>
        <p:nvSpPr>
          <p:cNvPr id="4" name="Slide Number Placeholder 3"/>
          <p:cNvSpPr>
            <a:spLocks noGrp="1"/>
          </p:cNvSpPr>
          <p:nvPr>
            <p:ph type="sldNum" sz="quarter" idx="5"/>
          </p:nvPr>
        </p:nvSpPr>
        <p:spPr/>
        <p:txBody>
          <a:bodyPr/>
          <a:lstStyle/>
          <a:p>
            <a:fld id="{F5D417E0-4E2A-4944-9F25-2F1F160AC3BF}" type="slidenum">
              <a:rPr lang="en-US" smtClean="0"/>
              <a:t>8</a:t>
            </a:fld>
            <a:endParaRPr lang="en-US"/>
          </a:p>
        </p:txBody>
      </p:sp>
    </p:spTree>
    <p:extLst>
      <p:ext uri="{BB962C8B-B14F-4D97-AF65-F5344CB8AC3E}">
        <p14:creationId xmlns:p14="http://schemas.microsoft.com/office/powerpoint/2010/main" val="2891768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Notes </a:t>
            </a:r>
            <a:r>
              <a:rPr lang="en-US" b="0" dirty="0"/>
              <a:t>Allow about 3 minutes for group discussion and 2 minutes for sharing out.</a:t>
            </a:r>
            <a:endParaRPr lang="en-US" dirty="0"/>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1" dirty="0"/>
              <a:t>SAY </a:t>
            </a:r>
            <a:r>
              <a:rPr lang="en-US" b="0" dirty="0"/>
              <a:t>We know that when we analyze and interpret data, it should lead to differentiation of instruction. After you’ve had a couple of minutes to discuss how you have helped teachers differentiate instruction based on data, we’ll share out some of your ideas in our whole group,</a:t>
            </a:r>
            <a:endParaRPr lang="en-US" b="1" dirty="0"/>
          </a:p>
        </p:txBody>
      </p:sp>
      <p:sp>
        <p:nvSpPr>
          <p:cNvPr id="4" name="Slide Number Placeholder 3"/>
          <p:cNvSpPr>
            <a:spLocks noGrp="1"/>
          </p:cNvSpPr>
          <p:nvPr>
            <p:ph type="sldNum" sz="quarter" idx="5"/>
          </p:nvPr>
        </p:nvSpPr>
        <p:spPr/>
        <p:txBody>
          <a:bodyPr/>
          <a:lstStyle/>
          <a:p>
            <a:fld id="{F5D417E0-4E2A-4944-9F25-2F1F160AC3BF}" type="slidenum">
              <a:rPr lang="en-US" smtClean="0"/>
              <a:t>9</a:t>
            </a:fld>
            <a:endParaRPr lang="en-US"/>
          </a:p>
        </p:txBody>
      </p:sp>
    </p:spTree>
    <p:extLst>
      <p:ext uri="{BB962C8B-B14F-4D97-AF65-F5344CB8AC3E}">
        <p14:creationId xmlns:p14="http://schemas.microsoft.com/office/powerpoint/2010/main" val="40672896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59F51F-A2C3-E807-6EA8-7892866773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4" r="464" b="1733"/>
          <a:stretch/>
        </p:blipFill>
        <p:spPr>
          <a:xfrm>
            <a:off x="0" y="55766"/>
            <a:ext cx="12192000" cy="6802234"/>
          </a:xfrm>
          <a:prstGeom prst="rect">
            <a:avLst/>
          </a:prstGeom>
        </p:spPr>
      </p:pic>
      <p:pic>
        <p:nvPicPr>
          <p:cNvPr id="8" name="Picture 7">
            <a:extLst>
              <a:ext uri="{FF2B5EF4-FFF2-40B4-BE49-F238E27FC236}">
                <a16:creationId xmlns:a16="http://schemas.microsoft.com/office/drawing/2014/main" id="{C1E245E5-F988-01CE-5308-1D1EDE1D01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914400"/>
          </a:xfrm>
          <a:prstGeom prst="rect">
            <a:avLst/>
          </a:prstGeom>
        </p:spPr>
      </p:pic>
      <p:pic>
        <p:nvPicPr>
          <p:cNvPr id="9" name="Picture 8" descr="A black and white logo&#10;&#10;Description automatically generated">
            <a:extLst>
              <a:ext uri="{FF2B5EF4-FFF2-40B4-BE49-F238E27FC236}">
                <a16:creationId xmlns:a16="http://schemas.microsoft.com/office/drawing/2014/main" id="{B576C0AE-D8A9-7D2A-C123-46DC2FC0D49F}"/>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10848288" y="111223"/>
            <a:ext cx="1143000" cy="395552"/>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E95043B2-5729-E2BF-248D-CE76CAD7D9D6}"/>
              </a:ext>
            </a:extLst>
          </p:cNvPr>
          <p:cNvPicPr/>
          <p:nvPr userDrawn="1"/>
        </p:nvPicPr>
        <p:blipFill rotWithShape="1">
          <a:blip r:embed="rId5">
            <a:extLst>
              <a:ext uri="{28A0092B-C50C-407E-A947-70E740481C1C}">
                <a14:useLocalDpi xmlns:a14="http://schemas.microsoft.com/office/drawing/2010/main" val="0"/>
              </a:ext>
            </a:extLst>
          </a:blip>
          <a:srcRect l="1" r="912"/>
          <a:stretch/>
        </p:blipFill>
        <p:spPr>
          <a:xfrm>
            <a:off x="200712" y="55766"/>
            <a:ext cx="2028512" cy="506466"/>
          </a:xfrm>
          <a:prstGeom prst="rect">
            <a:avLst/>
          </a:prstGeom>
        </p:spPr>
      </p:pic>
    </p:spTree>
    <p:extLst>
      <p:ext uri="{BB962C8B-B14F-4D97-AF65-F5344CB8AC3E}">
        <p14:creationId xmlns:p14="http://schemas.microsoft.com/office/powerpoint/2010/main" val="1397543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ic 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FE4B27-FE78-F942-608D-58C966E97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14400"/>
          </a:xfrm>
          <a:prstGeom prst="rect">
            <a:avLst/>
          </a:prstGeom>
        </p:spPr>
      </p:pic>
      <p:pic>
        <p:nvPicPr>
          <p:cNvPr id="8" name="Picture 7" descr="A black and white logo&#10;&#10;Description automatically generated">
            <a:extLst>
              <a:ext uri="{FF2B5EF4-FFF2-40B4-BE49-F238E27FC236}">
                <a16:creationId xmlns:a16="http://schemas.microsoft.com/office/drawing/2014/main" id="{4EB81A55-FF0F-4A27-8A57-F411B7600FF9}"/>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848288" y="111223"/>
            <a:ext cx="1143000" cy="395552"/>
          </a:xfrm>
          <a:prstGeom prst="rect">
            <a:avLst/>
          </a:prstGeom>
        </p:spPr>
      </p:pic>
      <p:pic>
        <p:nvPicPr>
          <p:cNvPr id="12" name="Picture 11" descr="A purple and black rectangle&#10;&#10;Description automatically generated">
            <a:extLst>
              <a:ext uri="{FF2B5EF4-FFF2-40B4-BE49-F238E27FC236}">
                <a16:creationId xmlns:a16="http://schemas.microsoft.com/office/drawing/2014/main" id="{C79DB116-E314-7C35-4540-B041043898D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7" r="1153" b="56821"/>
          <a:stretch/>
        </p:blipFill>
        <p:spPr>
          <a:xfrm>
            <a:off x="0" y="5360670"/>
            <a:ext cx="12192000" cy="1497330"/>
          </a:xfrm>
          <a:prstGeom prst="rect">
            <a:avLst/>
          </a:prstGeom>
        </p:spPr>
      </p:pic>
      <p:sp>
        <p:nvSpPr>
          <p:cNvPr id="13" name="Google Shape;283;g10083df9ad4_0_54">
            <a:extLst>
              <a:ext uri="{FF2B5EF4-FFF2-40B4-BE49-F238E27FC236}">
                <a16:creationId xmlns:a16="http://schemas.microsoft.com/office/drawing/2014/main" id="{BEFA58AB-D057-C376-0CB4-C0BD00227916}"/>
              </a:ext>
            </a:extLst>
          </p:cNvPr>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a:t>
            </a:fld>
            <a:endParaRPr dirty="0"/>
          </a:p>
        </p:txBody>
      </p:sp>
      <p:pic>
        <p:nvPicPr>
          <p:cNvPr id="14" name="Picture 13" descr="A black background with white text&#10;&#10;Description automatically generated">
            <a:extLst>
              <a:ext uri="{FF2B5EF4-FFF2-40B4-BE49-F238E27FC236}">
                <a16:creationId xmlns:a16="http://schemas.microsoft.com/office/drawing/2014/main" id="{3D00B5D3-DAA1-53EA-927E-88C1B0AE194B}"/>
              </a:ext>
            </a:extLst>
          </p:cNvPr>
          <p:cNvPicPr/>
          <p:nvPr userDrawn="1"/>
        </p:nvPicPr>
        <p:blipFill rotWithShape="1">
          <a:blip r:embed="rId5">
            <a:extLst>
              <a:ext uri="{28A0092B-C50C-407E-A947-70E740481C1C}">
                <a14:useLocalDpi xmlns:a14="http://schemas.microsoft.com/office/drawing/2010/main" val="0"/>
              </a:ext>
            </a:extLst>
          </a:blip>
          <a:srcRect l="1" r="912"/>
          <a:stretch/>
        </p:blipFill>
        <p:spPr>
          <a:xfrm>
            <a:off x="200712" y="55766"/>
            <a:ext cx="2028512" cy="506466"/>
          </a:xfrm>
          <a:prstGeom prst="rect">
            <a:avLst/>
          </a:prstGeom>
        </p:spPr>
      </p:pic>
    </p:spTree>
    <p:extLst>
      <p:ext uri="{BB962C8B-B14F-4D97-AF65-F5344CB8AC3E}">
        <p14:creationId xmlns:p14="http://schemas.microsoft.com/office/powerpoint/2010/main" val="2443202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ic with Tex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B0D3F5-9323-8410-49B5-06FEE590F7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14400"/>
          </a:xfrm>
          <a:prstGeom prst="rect">
            <a:avLst/>
          </a:prstGeom>
        </p:spPr>
      </p:pic>
      <p:pic>
        <p:nvPicPr>
          <p:cNvPr id="9" name="Picture 8" descr="A black and white logo&#10;&#10;Description automatically generated">
            <a:extLst>
              <a:ext uri="{FF2B5EF4-FFF2-40B4-BE49-F238E27FC236}">
                <a16:creationId xmlns:a16="http://schemas.microsoft.com/office/drawing/2014/main" id="{8F4F7623-C39B-F0E9-5416-DC96BA444E4D}"/>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848288" y="111223"/>
            <a:ext cx="1143000" cy="395552"/>
          </a:xfrm>
          <a:prstGeom prst="rect">
            <a:avLst/>
          </a:prstGeom>
        </p:spPr>
      </p:pic>
      <p:pic>
        <p:nvPicPr>
          <p:cNvPr id="10" name="Picture 9" descr="A purple and black rectangle&#10;&#10;Description automatically generated">
            <a:extLst>
              <a:ext uri="{FF2B5EF4-FFF2-40B4-BE49-F238E27FC236}">
                <a16:creationId xmlns:a16="http://schemas.microsoft.com/office/drawing/2014/main" id="{4A341C7C-6211-808F-1AE2-4035C82D02D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7" r="1153" b="56821"/>
          <a:stretch/>
        </p:blipFill>
        <p:spPr>
          <a:xfrm>
            <a:off x="0" y="5360670"/>
            <a:ext cx="12192000" cy="1497330"/>
          </a:xfrm>
          <a:prstGeom prst="rect">
            <a:avLst/>
          </a:prstGeom>
        </p:spPr>
      </p:pic>
      <p:sp>
        <p:nvSpPr>
          <p:cNvPr id="11" name="Google Shape;283;g10083df9ad4_0_54">
            <a:extLst>
              <a:ext uri="{FF2B5EF4-FFF2-40B4-BE49-F238E27FC236}">
                <a16:creationId xmlns:a16="http://schemas.microsoft.com/office/drawing/2014/main" id="{A8AC32A4-6E3A-0303-E78D-55C52913BCCA}"/>
              </a:ext>
            </a:extLst>
          </p:cNvPr>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a:t>
            </a:fld>
            <a:endParaRPr dirty="0"/>
          </a:p>
        </p:txBody>
      </p:sp>
      <p:pic>
        <p:nvPicPr>
          <p:cNvPr id="12" name="Picture 11" descr="A black background with white text&#10;&#10;Description automatically generated">
            <a:extLst>
              <a:ext uri="{FF2B5EF4-FFF2-40B4-BE49-F238E27FC236}">
                <a16:creationId xmlns:a16="http://schemas.microsoft.com/office/drawing/2014/main" id="{DE0F1E25-392C-77AF-B727-C6F79A10BE2F}"/>
              </a:ext>
            </a:extLst>
          </p:cNvPr>
          <p:cNvPicPr/>
          <p:nvPr userDrawn="1"/>
        </p:nvPicPr>
        <p:blipFill rotWithShape="1">
          <a:blip r:embed="rId5">
            <a:extLst>
              <a:ext uri="{28A0092B-C50C-407E-A947-70E740481C1C}">
                <a14:useLocalDpi xmlns:a14="http://schemas.microsoft.com/office/drawing/2010/main" val="0"/>
              </a:ext>
            </a:extLst>
          </a:blip>
          <a:srcRect l="1" r="912"/>
          <a:stretch/>
        </p:blipFill>
        <p:spPr>
          <a:xfrm>
            <a:off x="200712" y="55766"/>
            <a:ext cx="2028512" cy="506466"/>
          </a:xfrm>
          <a:prstGeom prst="rect">
            <a:avLst/>
          </a:prstGeom>
        </p:spPr>
      </p:pic>
      <p:sp>
        <p:nvSpPr>
          <p:cNvPr id="13" name="Google Shape;148;p2">
            <a:extLst>
              <a:ext uri="{FF2B5EF4-FFF2-40B4-BE49-F238E27FC236}">
                <a16:creationId xmlns:a16="http://schemas.microsoft.com/office/drawing/2014/main" id="{A124AA84-32D3-BA00-873F-207D69E72556}"/>
              </a:ext>
            </a:extLst>
          </p:cNvPr>
          <p:cNvSpPr txBox="1">
            <a:spLocks noGrp="1"/>
          </p:cNvSpPr>
          <p:nvPr>
            <p:ph type="title" idx="4294967295" hasCustomPrompt="1"/>
          </p:nvPr>
        </p:nvSpPr>
        <p:spPr>
          <a:xfrm>
            <a:off x="1552575" y="1687673"/>
            <a:ext cx="9848850" cy="149733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200"/>
              <a:buFont typeface="Calibri"/>
              <a:buNone/>
            </a:pPr>
            <a:r>
              <a:rPr lang="en-US" sz="4000" b="1" dirty="0">
                <a:latin typeface="Trebuchet MS" panose="020B0603020202020204" pitchFamily="34" charset="0"/>
                <a:ea typeface="Calibri"/>
                <a:cs typeface="Calibri"/>
                <a:sym typeface="Calibri"/>
              </a:rPr>
              <a:t>Lorem ipsum dolor sit </a:t>
            </a:r>
            <a:r>
              <a:rPr lang="en-US" sz="4000" b="1" dirty="0" err="1">
                <a:latin typeface="Trebuchet MS" panose="020B0603020202020204" pitchFamily="34" charset="0"/>
                <a:ea typeface="Calibri"/>
                <a:cs typeface="Calibri"/>
                <a:sym typeface="Calibri"/>
              </a:rPr>
              <a:t>amet</a:t>
            </a:r>
            <a:br>
              <a:rPr lang="en-US" sz="4000" b="1" dirty="0">
                <a:latin typeface="Trebuchet MS" panose="020B0603020202020204" pitchFamily="34" charset="0"/>
                <a:ea typeface="Calibri"/>
                <a:cs typeface="Calibri"/>
                <a:sym typeface="Calibri"/>
              </a:rPr>
            </a:br>
            <a:r>
              <a:rPr lang="en-US" sz="4000" b="1" dirty="0" err="1">
                <a:latin typeface="Trebuchet MS" panose="020B0603020202020204" pitchFamily="34" charset="0"/>
                <a:ea typeface="Calibri"/>
                <a:cs typeface="Calibri"/>
                <a:sym typeface="Calibri"/>
              </a:rPr>
              <a:t>consectetur</a:t>
            </a:r>
            <a:r>
              <a:rPr lang="en-US" sz="4000" b="1" dirty="0">
                <a:latin typeface="Trebuchet MS" panose="020B0603020202020204" pitchFamily="34" charset="0"/>
                <a:ea typeface="Calibri"/>
                <a:cs typeface="Calibri"/>
                <a:sym typeface="Calibri"/>
              </a:rPr>
              <a:t> </a:t>
            </a:r>
            <a:r>
              <a:rPr lang="en-US" sz="4000" b="1" dirty="0" err="1">
                <a:latin typeface="Trebuchet MS" panose="020B0603020202020204" pitchFamily="34" charset="0"/>
                <a:ea typeface="Calibri"/>
                <a:cs typeface="Calibri"/>
                <a:sym typeface="Calibri"/>
              </a:rPr>
              <a:t>adipiscing</a:t>
            </a:r>
            <a:endParaRPr lang="en-US" sz="5400" dirty="0">
              <a:latin typeface="Trebuchet MS" panose="020B0603020202020204" pitchFamily="34" charset="0"/>
            </a:endParaRPr>
          </a:p>
        </p:txBody>
      </p:sp>
      <p:sp>
        <p:nvSpPr>
          <p:cNvPr id="14" name="Google Shape;149;p2">
            <a:extLst>
              <a:ext uri="{FF2B5EF4-FFF2-40B4-BE49-F238E27FC236}">
                <a16:creationId xmlns:a16="http://schemas.microsoft.com/office/drawing/2014/main" id="{739FDB69-339E-5C87-6B5B-93B6127D02DD}"/>
              </a:ext>
            </a:extLst>
          </p:cNvPr>
          <p:cNvSpPr txBox="1">
            <a:spLocks/>
          </p:cNvSpPr>
          <p:nvPr userDrawn="1"/>
        </p:nvSpPr>
        <p:spPr>
          <a:xfrm>
            <a:off x="1552575" y="3185002"/>
            <a:ext cx="8277226" cy="2279861"/>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Clr>
                <a:srgbClr val="7F7F7F"/>
              </a:buClr>
              <a:buSzPts val="2400"/>
              <a:buFont typeface="Arial" panose="020B0604020202020204" pitchFamily="34" charset="0"/>
              <a:buNone/>
            </a:pPr>
            <a:r>
              <a:rPr lang="en-US" sz="2300" dirty="0">
                <a:latin typeface="+mj-lt"/>
                <a:ea typeface="Calibri"/>
                <a:cs typeface="Calibri"/>
                <a:sym typeface="Calibri"/>
              </a:rPr>
              <a:t>Ut </a:t>
            </a:r>
            <a:r>
              <a:rPr lang="en-US" sz="2300" dirty="0" err="1">
                <a:latin typeface="+mj-lt"/>
                <a:ea typeface="Calibri"/>
                <a:cs typeface="Calibri"/>
                <a:sym typeface="Calibri"/>
              </a:rPr>
              <a:t>enim</a:t>
            </a:r>
            <a:r>
              <a:rPr lang="en-US" sz="2300" dirty="0">
                <a:latin typeface="+mj-lt"/>
                <a:ea typeface="Calibri"/>
                <a:cs typeface="Calibri"/>
                <a:sym typeface="Calibri"/>
              </a:rPr>
              <a:t> ad minim </a:t>
            </a:r>
            <a:r>
              <a:rPr lang="en-US" sz="2300" dirty="0" err="1">
                <a:latin typeface="+mj-lt"/>
                <a:ea typeface="Calibri"/>
                <a:cs typeface="Calibri"/>
                <a:sym typeface="Calibri"/>
              </a:rPr>
              <a:t>veniam</a:t>
            </a:r>
            <a:r>
              <a:rPr lang="en-US" sz="2300" dirty="0">
                <a:latin typeface="+mj-lt"/>
                <a:ea typeface="Calibri"/>
                <a:cs typeface="Calibri"/>
                <a:sym typeface="Calibri"/>
              </a:rPr>
              <a:t>, </a:t>
            </a:r>
            <a:r>
              <a:rPr lang="en-US" sz="2300" dirty="0" err="1">
                <a:latin typeface="+mj-lt"/>
                <a:ea typeface="Calibri"/>
                <a:cs typeface="Calibri"/>
                <a:sym typeface="Calibri"/>
              </a:rPr>
              <a:t>quis</a:t>
            </a:r>
            <a:r>
              <a:rPr lang="en-US" sz="2300" dirty="0">
                <a:latin typeface="+mj-lt"/>
                <a:ea typeface="Calibri"/>
                <a:cs typeface="Calibri"/>
                <a:sym typeface="Calibri"/>
              </a:rPr>
              <a:t> </a:t>
            </a:r>
            <a:r>
              <a:rPr lang="en-US" sz="2300" dirty="0" err="1">
                <a:latin typeface="+mj-lt"/>
                <a:ea typeface="Calibri"/>
                <a:cs typeface="Calibri"/>
                <a:sym typeface="Calibri"/>
              </a:rPr>
              <a:t>nostrud</a:t>
            </a:r>
            <a:r>
              <a:rPr lang="en-US" sz="2300" dirty="0">
                <a:latin typeface="+mj-lt"/>
                <a:ea typeface="Calibri"/>
                <a:cs typeface="Calibri"/>
                <a:sym typeface="Calibri"/>
              </a:rPr>
              <a:t> exercitation </a:t>
            </a:r>
            <a:r>
              <a:rPr lang="en-US" sz="2300" dirty="0" err="1">
                <a:latin typeface="+mj-lt"/>
                <a:ea typeface="Calibri"/>
                <a:cs typeface="Calibri"/>
                <a:sym typeface="Calibri"/>
              </a:rPr>
              <a:t>ullamco</a:t>
            </a:r>
            <a:r>
              <a:rPr lang="en-US" sz="2300" dirty="0">
                <a:latin typeface="+mj-lt"/>
                <a:ea typeface="Calibri"/>
                <a:cs typeface="Calibri"/>
                <a:sym typeface="Calibri"/>
              </a:rPr>
              <a:t> </a:t>
            </a:r>
            <a:r>
              <a:rPr lang="en-US" sz="2300" dirty="0" err="1">
                <a:latin typeface="+mj-lt"/>
                <a:ea typeface="Calibri"/>
                <a:cs typeface="Calibri"/>
                <a:sym typeface="Calibri"/>
              </a:rPr>
              <a:t>laboris</a:t>
            </a:r>
            <a:r>
              <a:rPr lang="en-US" sz="2300" dirty="0">
                <a:latin typeface="+mj-lt"/>
                <a:ea typeface="Calibri"/>
                <a:cs typeface="Calibri"/>
                <a:sym typeface="Calibri"/>
              </a:rPr>
              <a:t> nisi </a:t>
            </a:r>
            <a:r>
              <a:rPr lang="pt-BR" sz="2300" dirty="0">
                <a:latin typeface="+mj-lt"/>
                <a:ea typeface="Calibri"/>
                <a:cs typeface="Calibri"/>
                <a:sym typeface="Calibri"/>
              </a:rPr>
              <a:t>ut aliquip ex ea commodo consequat.</a:t>
            </a:r>
            <a:endParaRPr lang="en-US" sz="900" dirty="0">
              <a:latin typeface="+mj-lt"/>
              <a:ea typeface="Calibri"/>
              <a:cs typeface="Calibri"/>
              <a:sym typeface="Calibri"/>
            </a:endParaRPr>
          </a:p>
        </p:txBody>
      </p:sp>
    </p:spTree>
    <p:extLst>
      <p:ext uri="{BB962C8B-B14F-4D97-AF65-F5344CB8AC3E}">
        <p14:creationId xmlns:p14="http://schemas.microsoft.com/office/powerpoint/2010/main" val="2702698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ic with Text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DDD795-CD14-0AFC-3C89-73B62F7114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14400"/>
          </a:xfrm>
          <a:prstGeom prst="rect">
            <a:avLst/>
          </a:prstGeom>
        </p:spPr>
      </p:pic>
      <p:pic>
        <p:nvPicPr>
          <p:cNvPr id="8" name="Picture 7" descr="A black and white logo&#10;&#10;Description automatically generated">
            <a:extLst>
              <a:ext uri="{FF2B5EF4-FFF2-40B4-BE49-F238E27FC236}">
                <a16:creationId xmlns:a16="http://schemas.microsoft.com/office/drawing/2014/main" id="{C0E46935-F1B8-8ECB-3458-2D250C8698B5}"/>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0848288" y="111223"/>
            <a:ext cx="1143000" cy="395552"/>
          </a:xfrm>
          <a:prstGeom prst="rect">
            <a:avLst/>
          </a:prstGeom>
        </p:spPr>
      </p:pic>
      <p:pic>
        <p:nvPicPr>
          <p:cNvPr id="9" name="Picture 8" descr="A purple and black rectangle&#10;&#10;Description automatically generated">
            <a:extLst>
              <a:ext uri="{FF2B5EF4-FFF2-40B4-BE49-F238E27FC236}">
                <a16:creationId xmlns:a16="http://schemas.microsoft.com/office/drawing/2014/main" id="{A6B7BB7B-8F25-DF11-A6E3-C031F11CE7F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7" r="1153" b="56821"/>
          <a:stretch/>
        </p:blipFill>
        <p:spPr>
          <a:xfrm>
            <a:off x="0" y="5360670"/>
            <a:ext cx="12192000" cy="1497330"/>
          </a:xfrm>
          <a:prstGeom prst="rect">
            <a:avLst/>
          </a:prstGeom>
        </p:spPr>
      </p:pic>
      <p:sp>
        <p:nvSpPr>
          <p:cNvPr id="10" name="Google Shape;283;g10083df9ad4_0_54">
            <a:extLst>
              <a:ext uri="{FF2B5EF4-FFF2-40B4-BE49-F238E27FC236}">
                <a16:creationId xmlns:a16="http://schemas.microsoft.com/office/drawing/2014/main" id="{037062E3-BE04-FE94-210C-208CD25F7AB9}"/>
              </a:ext>
            </a:extLst>
          </p:cNvPr>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a:t>
            </a:fld>
            <a:endParaRPr dirty="0"/>
          </a:p>
        </p:txBody>
      </p:sp>
      <p:pic>
        <p:nvPicPr>
          <p:cNvPr id="11" name="Picture 10" descr="A black background with white text&#10;&#10;Description automatically generated">
            <a:extLst>
              <a:ext uri="{FF2B5EF4-FFF2-40B4-BE49-F238E27FC236}">
                <a16:creationId xmlns:a16="http://schemas.microsoft.com/office/drawing/2014/main" id="{66639064-EC4F-3C66-43AE-F8B3FC4C58D3}"/>
              </a:ext>
            </a:extLst>
          </p:cNvPr>
          <p:cNvPicPr/>
          <p:nvPr userDrawn="1"/>
        </p:nvPicPr>
        <p:blipFill rotWithShape="1">
          <a:blip r:embed="rId5">
            <a:extLst>
              <a:ext uri="{28A0092B-C50C-407E-A947-70E740481C1C}">
                <a14:useLocalDpi xmlns:a14="http://schemas.microsoft.com/office/drawing/2010/main" val="0"/>
              </a:ext>
            </a:extLst>
          </a:blip>
          <a:srcRect l="1" r="912"/>
          <a:stretch/>
        </p:blipFill>
        <p:spPr>
          <a:xfrm>
            <a:off x="200712" y="55766"/>
            <a:ext cx="2028512" cy="506466"/>
          </a:xfrm>
          <a:prstGeom prst="rect">
            <a:avLst/>
          </a:prstGeom>
        </p:spPr>
      </p:pic>
      <p:sp>
        <p:nvSpPr>
          <p:cNvPr id="12" name="Google Shape;174;p3">
            <a:extLst>
              <a:ext uri="{FF2B5EF4-FFF2-40B4-BE49-F238E27FC236}">
                <a16:creationId xmlns:a16="http://schemas.microsoft.com/office/drawing/2014/main" id="{FE218106-168E-E5B0-641F-1E7025A7C739}"/>
              </a:ext>
            </a:extLst>
          </p:cNvPr>
          <p:cNvSpPr txBox="1">
            <a:spLocks noGrp="1"/>
          </p:cNvSpPr>
          <p:nvPr>
            <p:ph type="title" idx="4294967295" hasCustomPrompt="1"/>
          </p:nvPr>
        </p:nvSpPr>
        <p:spPr>
          <a:xfrm>
            <a:off x="1604555" y="1535429"/>
            <a:ext cx="8686800" cy="457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400"/>
              <a:buFont typeface="Calibri"/>
              <a:buNone/>
            </a:pPr>
            <a:r>
              <a:rPr lang="da-DK" sz="3200" b="1" dirty="0">
                <a:latin typeface="Trebuchet MS" panose="020B0603020202020204" pitchFamily="34" charset="0"/>
                <a:ea typeface="Calibri"/>
                <a:cs typeface="Calibri"/>
                <a:sym typeface="Calibri"/>
              </a:rPr>
              <a:t>Lorem ipsum dolor sit amet</a:t>
            </a:r>
            <a:endParaRPr lang="en-US" sz="3200" dirty="0">
              <a:latin typeface="Trebuchet MS" panose="020B0603020202020204" pitchFamily="34" charset="0"/>
            </a:endParaRPr>
          </a:p>
        </p:txBody>
      </p:sp>
      <p:sp>
        <p:nvSpPr>
          <p:cNvPr id="13" name="Google Shape;175;p3">
            <a:extLst>
              <a:ext uri="{FF2B5EF4-FFF2-40B4-BE49-F238E27FC236}">
                <a16:creationId xmlns:a16="http://schemas.microsoft.com/office/drawing/2014/main" id="{2794F636-80BF-2CBA-9ED2-F1047F9E3765}"/>
              </a:ext>
            </a:extLst>
          </p:cNvPr>
          <p:cNvSpPr txBox="1">
            <a:spLocks/>
          </p:cNvSpPr>
          <p:nvPr userDrawn="1"/>
        </p:nvSpPr>
        <p:spPr>
          <a:xfrm>
            <a:off x="1604555" y="2221230"/>
            <a:ext cx="9403080" cy="34306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8000"/>
              </a:lnSpc>
              <a:spcBef>
                <a:spcPts val="0"/>
              </a:spcBef>
              <a:buClr>
                <a:schemeClr val="dk1"/>
              </a:buClr>
              <a:buSzPts val="2400"/>
              <a:buFont typeface="Arial" panose="020B0604020202020204" pitchFamily="34" charset="0"/>
              <a:buNone/>
            </a:pPr>
            <a:r>
              <a:rPr lang="en-US" sz="2200" dirty="0">
                <a:latin typeface="Calibri"/>
                <a:ea typeface="Calibri"/>
                <a:cs typeface="Calibri"/>
                <a:sym typeface="Calibri"/>
              </a:rPr>
              <a:t>Ut </a:t>
            </a:r>
            <a:r>
              <a:rPr lang="en-US" sz="2200" dirty="0" err="1">
                <a:latin typeface="Calibri"/>
                <a:ea typeface="Calibri"/>
                <a:cs typeface="Calibri"/>
                <a:sym typeface="Calibri"/>
              </a:rPr>
              <a:t>enim</a:t>
            </a:r>
            <a:r>
              <a:rPr lang="en-US" sz="2200" dirty="0">
                <a:latin typeface="Calibri"/>
                <a:ea typeface="Calibri"/>
                <a:cs typeface="Calibri"/>
                <a:sym typeface="Calibri"/>
              </a:rPr>
              <a:t> ad minim </a:t>
            </a:r>
            <a:r>
              <a:rPr lang="en-US" sz="2200" dirty="0" err="1">
                <a:latin typeface="Calibri"/>
                <a:ea typeface="Calibri"/>
                <a:cs typeface="Calibri"/>
                <a:sym typeface="Calibri"/>
              </a:rPr>
              <a:t>veniam</a:t>
            </a:r>
            <a:r>
              <a:rPr lang="en-US" sz="2200" dirty="0">
                <a:latin typeface="Calibri"/>
                <a:ea typeface="Calibri"/>
                <a:cs typeface="Calibri"/>
                <a:sym typeface="Calibri"/>
              </a:rPr>
              <a:t>, </a:t>
            </a:r>
            <a:r>
              <a:rPr lang="en-US" sz="2200" dirty="0" err="1">
                <a:latin typeface="Calibri"/>
                <a:ea typeface="Calibri"/>
                <a:cs typeface="Calibri"/>
                <a:sym typeface="Calibri"/>
              </a:rPr>
              <a:t>quis</a:t>
            </a:r>
            <a:r>
              <a:rPr lang="en-US" sz="2200" dirty="0">
                <a:latin typeface="Calibri"/>
                <a:ea typeface="Calibri"/>
                <a:cs typeface="Calibri"/>
                <a:sym typeface="Calibri"/>
              </a:rPr>
              <a:t> </a:t>
            </a:r>
            <a:r>
              <a:rPr lang="en-US" sz="2200" dirty="0" err="1">
                <a:latin typeface="Calibri"/>
                <a:ea typeface="Calibri"/>
                <a:cs typeface="Calibri"/>
                <a:sym typeface="Calibri"/>
              </a:rPr>
              <a:t>nostrud</a:t>
            </a:r>
            <a:r>
              <a:rPr lang="en-US" sz="2200" dirty="0">
                <a:latin typeface="Calibri"/>
                <a:ea typeface="Calibri"/>
                <a:cs typeface="Calibri"/>
                <a:sym typeface="Calibri"/>
              </a:rPr>
              <a:t> exercitation </a:t>
            </a:r>
            <a:r>
              <a:rPr lang="en-US" sz="2200" dirty="0" err="1">
                <a:latin typeface="Calibri"/>
                <a:ea typeface="Calibri"/>
                <a:cs typeface="Calibri"/>
                <a:sym typeface="Calibri"/>
              </a:rPr>
              <a:t>ullamco</a:t>
            </a:r>
            <a:r>
              <a:rPr lang="en-US" sz="2200" dirty="0">
                <a:latin typeface="Calibri"/>
                <a:ea typeface="Calibri"/>
                <a:cs typeface="Calibri"/>
                <a:sym typeface="Calibri"/>
              </a:rPr>
              <a:t> </a:t>
            </a:r>
            <a:r>
              <a:rPr lang="en-US" sz="2200" dirty="0" err="1">
                <a:latin typeface="Calibri"/>
                <a:ea typeface="Calibri"/>
                <a:cs typeface="Calibri"/>
                <a:sym typeface="Calibri"/>
              </a:rPr>
              <a:t>laboris</a:t>
            </a:r>
            <a:r>
              <a:rPr lang="en-US" sz="2200" dirty="0">
                <a:latin typeface="Calibri"/>
                <a:ea typeface="Calibri"/>
                <a:cs typeface="Calibri"/>
                <a:sym typeface="Calibri"/>
              </a:rPr>
              <a:t> nisi </a:t>
            </a:r>
            <a:r>
              <a:rPr lang="en-US" sz="2200" dirty="0" err="1">
                <a:latin typeface="Calibri"/>
                <a:ea typeface="Calibri"/>
                <a:cs typeface="Calibri"/>
                <a:sym typeface="Calibri"/>
              </a:rPr>
              <a:t>ut</a:t>
            </a:r>
            <a:r>
              <a:rPr lang="en-US" sz="2200" dirty="0">
                <a:latin typeface="Calibri"/>
                <a:ea typeface="Calibri"/>
                <a:cs typeface="Calibri"/>
                <a:sym typeface="Calibri"/>
              </a:rPr>
              <a:t> </a:t>
            </a:r>
            <a:r>
              <a:rPr lang="en-US" sz="2200" dirty="0" err="1">
                <a:latin typeface="Calibri"/>
                <a:ea typeface="Calibri"/>
                <a:cs typeface="Calibri"/>
                <a:sym typeface="Calibri"/>
              </a:rPr>
              <a:t>aliquip</a:t>
            </a:r>
            <a:r>
              <a:rPr lang="en-US" sz="2200" dirty="0">
                <a:latin typeface="Calibri"/>
                <a:ea typeface="Calibri"/>
                <a:cs typeface="Calibri"/>
                <a:sym typeface="Calibri"/>
              </a:rPr>
              <a:t> ex </a:t>
            </a:r>
            <a:r>
              <a:rPr lang="en-US" sz="2200" dirty="0" err="1">
                <a:latin typeface="Calibri"/>
                <a:ea typeface="Calibri"/>
                <a:cs typeface="Calibri"/>
                <a:sym typeface="Calibri"/>
              </a:rPr>
              <a:t>ea</a:t>
            </a:r>
            <a:r>
              <a:rPr lang="en-US" sz="2200" dirty="0">
                <a:latin typeface="Calibri"/>
                <a:ea typeface="Calibri"/>
                <a:cs typeface="Calibri"/>
                <a:sym typeface="Calibri"/>
              </a:rPr>
              <a:t> </a:t>
            </a:r>
            <a:r>
              <a:rPr lang="en-US" sz="2200" dirty="0" err="1">
                <a:latin typeface="Calibri"/>
                <a:ea typeface="Calibri"/>
                <a:cs typeface="Calibri"/>
                <a:sym typeface="Calibri"/>
              </a:rPr>
              <a:t>commodo</a:t>
            </a:r>
            <a:r>
              <a:rPr lang="en-US" sz="2200" dirty="0">
                <a:latin typeface="Calibri"/>
                <a:ea typeface="Calibri"/>
                <a:cs typeface="Calibri"/>
                <a:sym typeface="Calibri"/>
              </a:rPr>
              <a:t> </a:t>
            </a:r>
            <a:r>
              <a:rPr lang="en-US" sz="2200" dirty="0" err="1">
                <a:latin typeface="Calibri"/>
                <a:ea typeface="Calibri"/>
                <a:cs typeface="Calibri"/>
                <a:sym typeface="Calibri"/>
              </a:rPr>
              <a:t>consequat</a:t>
            </a:r>
            <a:r>
              <a:rPr lang="en-US" sz="2200" dirty="0">
                <a:latin typeface="Calibri"/>
                <a:ea typeface="Calibri"/>
                <a:cs typeface="Calibri"/>
                <a:sym typeface="Calibri"/>
              </a:rPr>
              <a:t>. Duis </a:t>
            </a:r>
            <a:r>
              <a:rPr lang="en-US" sz="2200" dirty="0" err="1">
                <a:latin typeface="Calibri"/>
                <a:ea typeface="Calibri"/>
                <a:cs typeface="Calibri"/>
                <a:sym typeface="Calibri"/>
              </a:rPr>
              <a:t>aute</a:t>
            </a:r>
            <a:r>
              <a:rPr lang="en-US" sz="2200" dirty="0">
                <a:latin typeface="Calibri"/>
                <a:ea typeface="Calibri"/>
                <a:cs typeface="Calibri"/>
                <a:sym typeface="Calibri"/>
              </a:rPr>
              <a:t> </a:t>
            </a:r>
            <a:r>
              <a:rPr lang="en-US" sz="2200" dirty="0" err="1">
                <a:latin typeface="Calibri"/>
                <a:ea typeface="Calibri"/>
                <a:cs typeface="Calibri"/>
                <a:sym typeface="Calibri"/>
              </a:rPr>
              <a:t>irure</a:t>
            </a:r>
            <a:r>
              <a:rPr lang="en-US" sz="2200" dirty="0">
                <a:latin typeface="Calibri"/>
                <a:ea typeface="Calibri"/>
                <a:cs typeface="Calibri"/>
                <a:sym typeface="Calibri"/>
              </a:rPr>
              <a:t> dolor in </a:t>
            </a:r>
            <a:r>
              <a:rPr lang="en-US" sz="2200" dirty="0" err="1">
                <a:latin typeface="Calibri"/>
                <a:ea typeface="Calibri"/>
                <a:cs typeface="Calibri"/>
                <a:sym typeface="Calibri"/>
              </a:rPr>
              <a:t>reprehenderit</a:t>
            </a:r>
            <a:r>
              <a:rPr lang="en-US" sz="2200" dirty="0">
                <a:latin typeface="Calibri"/>
                <a:ea typeface="Calibri"/>
                <a:cs typeface="Calibri"/>
                <a:sym typeface="Calibri"/>
              </a:rPr>
              <a:t> in </a:t>
            </a:r>
            <a:r>
              <a:rPr lang="en-US" sz="2200" dirty="0" err="1">
                <a:latin typeface="Calibri"/>
                <a:ea typeface="Calibri"/>
                <a:cs typeface="Calibri"/>
                <a:sym typeface="Calibri"/>
              </a:rPr>
              <a:t>voluptate</a:t>
            </a:r>
            <a:r>
              <a:rPr lang="en-US" sz="2200" dirty="0">
                <a:latin typeface="Calibri"/>
                <a:ea typeface="Calibri"/>
                <a:cs typeface="Calibri"/>
                <a:sym typeface="Calibri"/>
              </a:rPr>
              <a:t> </a:t>
            </a:r>
            <a:r>
              <a:rPr lang="en-US" sz="2200" dirty="0" err="1">
                <a:latin typeface="Calibri"/>
                <a:ea typeface="Calibri"/>
                <a:cs typeface="Calibri"/>
                <a:sym typeface="Calibri"/>
              </a:rPr>
              <a:t>velit</a:t>
            </a:r>
            <a:r>
              <a:rPr lang="en-US" sz="2200" dirty="0">
                <a:latin typeface="Calibri"/>
                <a:ea typeface="Calibri"/>
                <a:cs typeface="Calibri"/>
                <a:sym typeface="Calibri"/>
              </a:rPr>
              <a:t> </a:t>
            </a:r>
            <a:r>
              <a:rPr lang="en-US" sz="2200" dirty="0" err="1">
                <a:latin typeface="Calibri"/>
                <a:ea typeface="Calibri"/>
                <a:cs typeface="Calibri"/>
                <a:sym typeface="Calibri"/>
              </a:rPr>
              <a:t>esse</a:t>
            </a:r>
            <a:r>
              <a:rPr lang="en-US" sz="2200" dirty="0">
                <a:latin typeface="Calibri"/>
                <a:ea typeface="Calibri"/>
                <a:cs typeface="Calibri"/>
                <a:sym typeface="Calibri"/>
              </a:rPr>
              <a:t> </a:t>
            </a:r>
            <a:r>
              <a:rPr lang="en-US" sz="2200" dirty="0" err="1">
                <a:latin typeface="Calibri"/>
                <a:ea typeface="Calibri"/>
                <a:cs typeface="Calibri"/>
                <a:sym typeface="Calibri"/>
              </a:rPr>
              <a:t>cillum</a:t>
            </a:r>
            <a:r>
              <a:rPr lang="en-US" sz="2200" dirty="0">
                <a:latin typeface="Calibri"/>
                <a:ea typeface="Calibri"/>
                <a:cs typeface="Calibri"/>
                <a:sym typeface="Calibri"/>
              </a:rPr>
              <a:t> dolore </a:t>
            </a:r>
            <a:r>
              <a:rPr lang="en-US" sz="2200" dirty="0" err="1">
                <a:latin typeface="Calibri"/>
                <a:ea typeface="Calibri"/>
                <a:cs typeface="Calibri"/>
                <a:sym typeface="Calibri"/>
              </a:rPr>
              <a:t>eu</a:t>
            </a:r>
            <a:r>
              <a:rPr lang="en-US" sz="2200" dirty="0">
                <a:latin typeface="Calibri"/>
                <a:ea typeface="Calibri"/>
                <a:cs typeface="Calibri"/>
                <a:sym typeface="Calibri"/>
              </a:rPr>
              <a:t> </a:t>
            </a:r>
            <a:r>
              <a:rPr lang="en-US" sz="2200" dirty="0" err="1">
                <a:latin typeface="Calibri"/>
                <a:ea typeface="Calibri"/>
                <a:cs typeface="Calibri"/>
                <a:sym typeface="Calibri"/>
              </a:rPr>
              <a:t>fugiat</a:t>
            </a:r>
            <a:r>
              <a:rPr lang="en-US" sz="2200" dirty="0">
                <a:latin typeface="Calibri"/>
                <a:ea typeface="Calibri"/>
                <a:cs typeface="Calibri"/>
                <a:sym typeface="Calibri"/>
              </a:rPr>
              <a:t> </a:t>
            </a:r>
            <a:r>
              <a:rPr lang="en-US" sz="2200" dirty="0" err="1">
                <a:latin typeface="Calibri"/>
                <a:ea typeface="Calibri"/>
                <a:cs typeface="Calibri"/>
                <a:sym typeface="Calibri"/>
              </a:rPr>
              <a:t>nulla</a:t>
            </a:r>
            <a:r>
              <a:rPr lang="en-US" sz="2200" dirty="0">
                <a:latin typeface="Calibri"/>
                <a:ea typeface="Calibri"/>
                <a:cs typeface="Calibri"/>
                <a:sym typeface="Calibri"/>
              </a:rPr>
              <a:t> </a:t>
            </a:r>
            <a:r>
              <a:rPr lang="en-US" sz="2200" dirty="0" err="1">
                <a:latin typeface="Calibri"/>
                <a:ea typeface="Calibri"/>
                <a:cs typeface="Calibri"/>
                <a:sym typeface="Calibri"/>
              </a:rPr>
              <a:t>pariatur</a:t>
            </a:r>
            <a:r>
              <a:rPr lang="en-US" sz="2200" dirty="0">
                <a:latin typeface="Calibri"/>
                <a:ea typeface="Calibri"/>
                <a:cs typeface="Calibri"/>
                <a:sym typeface="Calibri"/>
              </a:rPr>
              <a:t>. </a:t>
            </a:r>
            <a:r>
              <a:rPr lang="en-US" sz="2200" dirty="0" err="1">
                <a:latin typeface="Calibri"/>
                <a:ea typeface="Calibri"/>
                <a:cs typeface="Calibri"/>
                <a:sym typeface="Calibri"/>
              </a:rPr>
              <a:t>Excepteur</a:t>
            </a:r>
            <a:r>
              <a:rPr lang="en-US" sz="2200" dirty="0">
                <a:latin typeface="Calibri"/>
                <a:ea typeface="Calibri"/>
                <a:cs typeface="Calibri"/>
                <a:sym typeface="Calibri"/>
              </a:rPr>
              <a:t> </a:t>
            </a:r>
            <a:r>
              <a:rPr lang="en-US" sz="2200" dirty="0" err="1">
                <a:latin typeface="Calibri"/>
                <a:ea typeface="Calibri"/>
                <a:cs typeface="Calibri"/>
                <a:sym typeface="Calibri"/>
              </a:rPr>
              <a:t>sint</a:t>
            </a:r>
            <a:r>
              <a:rPr lang="en-US" sz="2200" dirty="0">
                <a:latin typeface="Calibri"/>
                <a:ea typeface="Calibri"/>
                <a:cs typeface="Calibri"/>
                <a:sym typeface="Calibri"/>
              </a:rPr>
              <a:t> </a:t>
            </a:r>
            <a:r>
              <a:rPr lang="en-US" sz="2200" dirty="0" err="1">
                <a:latin typeface="Calibri"/>
                <a:ea typeface="Calibri"/>
                <a:cs typeface="Calibri"/>
                <a:sym typeface="Calibri"/>
              </a:rPr>
              <a:t>occaecat</a:t>
            </a:r>
            <a:r>
              <a:rPr lang="en-US" sz="2200" dirty="0">
                <a:latin typeface="Calibri"/>
                <a:ea typeface="Calibri"/>
                <a:cs typeface="Calibri"/>
                <a:sym typeface="Calibri"/>
              </a:rPr>
              <a:t> </a:t>
            </a:r>
            <a:r>
              <a:rPr lang="en-US" sz="2200" dirty="0" err="1">
                <a:latin typeface="Calibri"/>
                <a:ea typeface="Calibri"/>
                <a:cs typeface="Calibri"/>
                <a:sym typeface="Calibri"/>
              </a:rPr>
              <a:t>cupidatat</a:t>
            </a:r>
            <a:r>
              <a:rPr lang="en-US" sz="2200" dirty="0">
                <a:latin typeface="Calibri"/>
                <a:ea typeface="Calibri"/>
                <a:cs typeface="Calibri"/>
                <a:sym typeface="Calibri"/>
              </a:rPr>
              <a:t> non </a:t>
            </a:r>
            <a:r>
              <a:rPr lang="en-US" sz="2200" dirty="0" err="1">
                <a:latin typeface="Calibri"/>
                <a:ea typeface="Calibri"/>
                <a:cs typeface="Calibri"/>
                <a:sym typeface="Calibri"/>
              </a:rPr>
              <a:t>proident</a:t>
            </a:r>
            <a:r>
              <a:rPr lang="en-US" sz="2200" dirty="0">
                <a:latin typeface="Calibri"/>
                <a:ea typeface="Calibri"/>
                <a:cs typeface="Calibri"/>
                <a:sym typeface="Calibri"/>
              </a:rPr>
              <a:t>, sunt in culpa qui </a:t>
            </a:r>
            <a:r>
              <a:rPr lang="en-US" sz="2200" dirty="0" err="1">
                <a:latin typeface="Calibri"/>
                <a:ea typeface="Calibri"/>
                <a:cs typeface="Calibri"/>
                <a:sym typeface="Calibri"/>
              </a:rPr>
              <a:t>officia</a:t>
            </a:r>
            <a:r>
              <a:rPr lang="en-US" sz="2200" dirty="0">
                <a:latin typeface="Calibri"/>
                <a:ea typeface="Calibri"/>
                <a:cs typeface="Calibri"/>
                <a:sym typeface="Calibri"/>
              </a:rPr>
              <a:t> </a:t>
            </a:r>
            <a:r>
              <a:rPr lang="en-US" sz="2200" dirty="0" err="1">
                <a:latin typeface="Calibri"/>
                <a:ea typeface="Calibri"/>
                <a:cs typeface="Calibri"/>
                <a:sym typeface="Calibri"/>
              </a:rPr>
              <a:t>deserunt</a:t>
            </a:r>
            <a:r>
              <a:rPr lang="en-US" sz="2200" dirty="0">
                <a:latin typeface="Calibri"/>
                <a:ea typeface="Calibri"/>
                <a:cs typeface="Calibri"/>
                <a:sym typeface="Calibri"/>
              </a:rPr>
              <a:t> </a:t>
            </a:r>
            <a:r>
              <a:rPr lang="en-US" sz="2200" dirty="0" err="1">
                <a:latin typeface="Calibri"/>
                <a:ea typeface="Calibri"/>
                <a:cs typeface="Calibri"/>
                <a:sym typeface="Calibri"/>
              </a:rPr>
              <a:t>mollit</a:t>
            </a:r>
            <a:r>
              <a:rPr lang="en-US" sz="2200" dirty="0">
                <a:latin typeface="Calibri"/>
                <a:ea typeface="Calibri"/>
                <a:cs typeface="Calibri"/>
                <a:sym typeface="Calibri"/>
              </a:rPr>
              <a:t> </a:t>
            </a:r>
            <a:r>
              <a:rPr lang="en-US" sz="2200" dirty="0" err="1">
                <a:latin typeface="Calibri"/>
                <a:ea typeface="Calibri"/>
                <a:cs typeface="Calibri"/>
                <a:sym typeface="Calibri"/>
              </a:rPr>
              <a:t>anim</a:t>
            </a:r>
            <a:r>
              <a:rPr lang="en-US" sz="2200" dirty="0">
                <a:latin typeface="Calibri"/>
                <a:ea typeface="Calibri"/>
                <a:cs typeface="Calibri"/>
                <a:sym typeface="Calibri"/>
              </a:rPr>
              <a:t> id </a:t>
            </a:r>
            <a:r>
              <a:rPr lang="en-US" sz="2200" dirty="0" err="1">
                <a:latin typeface="Calibri"/>
                <a:ea typeface="Calibri"/>
                <a:cs typeface="Calibri"/>
                <a:sym typeface="Calibri"/>
              </a:rPr>
              <a:t>est</a:t>
            </a:r>
            <a:r>
              <a:rPr lang="en-US" sz="2200" dirty="0">
                <a:latin typeface="Calibri"/>
                <a:ea typeface="Calibri"/>
                <a:cs typeface="Calibri"/>
                <a:sym typeface="Calibri"/>
              </a:rPr>
              <a:t> </a:t>
            </a:r>
            <a:r>
              <a:rPr lang="en-US" sz="2200" dirty="0" err="1">
                <a:latin typeface="Calibri"/>
                <a:ea typeface="Calibri"/>
                <a:cs typeface="Calibri"/>
                <a:sym typeface="Calibri"/>
              </a:rPr>
              <a:t>laborum</a:t>
            </a:r>
            <a:r>
              <a:rPr lang="en-US" sz="2200" dirty="0">
                <a:latin typeface="Calibri"/>
                <a:ea typeface="Calibri"/>
                <a:cs typeface="Calibri"/>
                <a:sym typeface="Calibri"/>
              </a:rPr>
              <a:t>. Duis </a:t>
            </a:r>
            <a:r>
              <a:rPr lang="en-US" sz="2200" dirty="0" err="1">
                <a:latin typeface="Calibri"/>
                <a:ea typeface="Calibri"/>
                <a:cs typeface="Calibri"/>
                <a:sym typeface="Calibri"/>
              </a:rPr>
              <a:t>aute</a:t>
            </a:r>
            <a:r>
              <a:rPr lang="en-US" sz="2200" dirty="0">
                <a:latin typeface="Calibri"/>
                <a:ea typeface="Calibri"/>
                <a:cs typeface="Calibri"/>
                <a:sym typeface="Calibri"/>
              </a:rPr>
              <a:t> </a:t>
            </a:r>
            <a:r>
              <a:rPr lang="en-US" sz="2200" dirty="0" err="1">
                <a:latin typeface="Calibri"/>
                <a:ea typeface="Calibri"/>
                <a:cs typeface="Calibri"/>
                <a:sym typeface="Calibri"/>
              </a:rPr>
              <a:t>irure</a:t>
            </a:r>
            <a:r>
              <a:rPr lang="en-US" sz="2200" dirty="0">
                <a:latin typeface="Calibri"/>
                <a:ea typeface="Calibri"/>
                <a:cs typeface="Calibri"/>
                <a:sym typeface="Calibri"/>
              </a:rPr>
              <a:t> dolor in </a:t>
            </a:r>
            <a:r>
              <a:rPr lang="en-US" sz="2200" dirty="0" err="1">
                <a:latin typeface="Calibri"/>
                <a:ea typeface="Calibri"/>
                <a:cs typeface="Calibri"/>
                <a:sym typeface="Calibri"/>
              </a:rPr>
              <a:t>reprehenderit</a:t>
            </a:r>
            <a:r>
              <a:rPr lang="en-US" sz="2200" dirty="0">
                <a:latin typeface="Calibri"/>
                <a:ea typeface="Calibri"/>
                <a:cs typeface="Calibri"/>
                <a:sym typeface="Calibri"/>
              </a:rPr>
              <a:t> in </a:t>
            </a:r>
            <a:r>
              <a:rPr lang="en-US" sz="2200" dirty="0" err="1">
                <a:latin typeface="Calibri"/>
                <a:ea typeface="Calibri"/>
                <a:cs typeface="Calibri"/>
                <a:sym typeface="Calibri"/>
              </a:rPr>
              <a:t>voluptate</a:t>
            </a:r>
            <a:r>
              <a:rPr lang="en-US" sz="2200" dirty="0">
                <a:latin typeface="Calibri"/>
                <a:ea typeface="Calibri"/>
                <a:cs typeface="Calibri"/>
                <a:sym typeface="Calibri"/>
              </a:rPr>
              <a:t> </a:t>
            </a:r>
            <a:r>
              <a:rPr lang="en-US" sz="2200" dirty="0" err="1">
                <a:latin typeface="Calibri"/>
                <a:ea typeface="Calibri"/>
                <a:cs typeface="Calibri"/>
                <a:sym typeface="Calibri"/>
              </a:rPr>
              <a:t>velit</a:t>
            </a:r>
            <a:r>
              <a:rPr lang="en-US" sz="2200" dirty="0">
                <a:latin typeface="Calibri"/>
                <a:ea typeface="Calibri"/>
                <a:cs typeface="Calibri"/>
                <a:sym typeface="Calibri"/>
              </a:rPr>
              <a:t> </a:t>
            </a:r>
            <a:r>
              <a:rPr lang="en-US" sz="2200" dirty="0" err="1">
                <a:latin typeface="Calibri"/>
                <a:ea typeface="Calibri"/>
                <a:cs typeface="Calibri"/>
                <a:sym typeface="Calibri"/>
              </a:rPr>
              <a:t>esse</a:t>
            </a:r>
            <a:r>
              <a:rPr lang="en-US" sz="2200" dirty="0">
                <a:latin typeface="Calibri"/>
                <a:ea typeface="Calibri"/>
                <a:cs typeface="Calibri"/>
                <a:sym typeface="Calibri"/>
              </a:rPr>
              <a:t> </a:t>
            </a:r>
            <a:r>
              <a:rPr lang="en-US" sz="2200" dirty="0" err="1">
                <a:latin typeface="Calibri"/>
                <a:ea typeface="Calibri"/>
                <a:cs typeface="Calibri"/>
                <a:sym typeface="Calibri"/>
              </a:rPr>
              <a:t>cillum</a:t>
            </a:r>
            <a:r>
              <a:rPr lang="en-US" sz="2200" dirty="0">
                <a:latin typeface="Calibri"/>
                <a:ea typeface="Calibri"/>
                <a:cs typeface="Calibri"/>
                <a:sym typeface="Calibri"/>
              </a:rPr>
              <a:t> dolore </a:t>
            </a:r>
            <a:r>
              <a:rPr lang="en-US" sz="2200" dirty="0" err="1">
                <a:latin typeface="Calibri"/>
                <a:ea typeface="Calibri"/>
                <a:cs typeface="Calibri"/>
                <a:sym typeface="Calibri"/>
              </a:rPr>
              <a:t>eu</a:t>
            </a:r>
            <a:r>
              <a:rPr lang="en-US" sz="2200" dirty="0">
                <a:latin typeface="Calibri"/>
                <a:ea typeface="Calibri"/>
                <a:cs typeface="Calibri"/>
                <a:sym typeface="Calibri"/>
              </a:rPr>
              <a:t> </a:t>
            </a:r>
            <a:r>
              <a:rPr lang="en-US" sz="2200" dirty="0" err="1">
                <a:latin typeface="Calibri"/>
                <a:ea typeface="Calibri"/>
                <a:cs typeface="Calibri"/>
                <a:sym typeface="Calibri"/>
              </a:rPr>
              <a:t>fugiat</a:t>
            </a:r>
            <a:r>
              <a:rPr lang="en-US" sz="2200" dirty="0">
                <a:latin typeface="Calibri"/>
                <a:ea typeface="Calibri"/>
                <a:cs typeface="Calibri"/>
                <a:sym typeface="Calibri"/>
              </a:rPr>
              <a:t> </a:t>
            </a:r>
            <a:r>
              <a:rPr lang="en-US" sz="2200" dirty="0" err="1">
                <a:latin typeface="Calibri"/>
                <a:ea typeface="Calibri"/>
                <a:cs typeface="Calibri"/>
                <a:sym typeface="Calibri"/>
              </a:rPr>
              <a:t>nulla</a:t>
            </a:r>
            <a:r>
              <a:rPr lang="en-US" sz="2200" dirty="0">
                <a:latin typeface="Calibri"/>
                <a:ea typeface="Calibri"/>
                <a:cs typeface="Calibri"/>
                <a:sym typeface="Calibri"/>
              </a:rPr>
              <a:t> </a:t>
            </a:r>
            <a:r>
              <a:rPr lang="en-US" sz="2200" dirty="0" err="1">
                <a:latin typeface="Calibri"/>
                <a:ea typeface="Calibri"/>
                <a:cs typeface="Calibri"/>
                <a:sym typeface="Calibri"/>
              </a:rPr>
              <a:t>pariatur</a:t>
            </a:r>
            <a:r>
              <a:rPr lang="en-US" sz="2200" dirty="0">
                <a:latin typeface="Calibri"/>
                <a:ea typeface="Calibri"/>
                <a:cs typeface="Calibri"/>
                <a:sym typeface="Calibri"/>
              </a:rPr>
              <a:t>. </a:t>
            </a:r>
            <a:r>
              <a:rPr lang="en-US" sz="2200" dirty="0" err="1">
                <a:latin typeface="Calibri"/>
                <a:ea typeface="Calibri"/>
                <a:cs typeface="Calibri"/>
                <a:sym typeface="Calibri"/>
              </a:rPr>
              <a:t>Excepteur</a:t>
            </a:r>
            <a:r>
              <a:rPr lang="en-US" sz="2200" dirty="0">
                <a:latin typeface="Calibri"/>
                <a:ea typeface="Calibri"/>
                <a:cs typeface="Calibri"/>
                <a:sym typeface="Calibri"/>
              </a:rPr>
              <a:t> </a:t>
            </a:r>
            <a:r>
              <a:rPr lang="en-US" sz="2200" dirty="0" err="1">
                <a:latin typeface="Calibri"/>
                <a:ea typeface="Calibri"/>
                <a:cs typeface="Calibri"/>
                <a:sym typeface="Calibri"/>
              </a:rPr>
              <a:t>sint</a:t>
            </a:r>
            <a:r>
              <a:rPr lang="en-US" sz="2200" dirty="0">
                <a:latin typeface="Calibri"/>
                <a:ea typeface="Calibri"/>
                <a:cs typeface="Calibri"/>
                <a:sym typeface="Calibri"/>
              </a:rPr>
              <a:t> </a:t>
            </a:r>
            <a:r>
              <a:rPr lang="en-US" sz="2200" dirty="0" err="1">
                <a:latin typeface="Calibri"/>
                <a:ea typeface="Calibri"/>
                <a:cs typeface="Calibri"/>
                <a:sym typeface="Calibri"/>
              </a:rPr>
              <a:t>occaecat</a:t>
            </a:r>
            <a:r>
              <a:rPr lang="en-US" sz="2200" dirty="0">
                <a:latin typeface="Calibri"/>
                <a:ea typeface="Calibri"/>
                <a:cs typeface="Calibri"/>
                <a:sym typeface="Calibri"/>
              </a:rPr>
              <a:t> </a:t>
            </a:r>
            <a:r>
              <a:rPr lang="en-US" sz="2200" dirty="0" err="1">
                <a:latin typeface="Calibri"/>
                <a:ea typeface="Calibri"/>
                <a:cs typeface="Calibri"/>
                <a:sym typeface="Calibri"/>
              </a:rPr>
              <a:t>cupidatat</a:t>
            </a:r>
            <a:r>
              <a:rPr lang="en-US" sz="2200" dirty="0">
                <a:latin typeface="Calibri"/>
                <a:ea typeface="Calibri"/>
                <a:cs typeface="Calibri"/>
                <a:sym typeface="Calibri"/>
              </a:rPr>
              <a:t> non </a:t>
            </a:r>
            <a:r>
              <a:rPr lang="en-US" sz="2200" dirty="0" err="1">
                <a:latin typeface="Calibri"/>
                <a:ea typeface="Calibri"/>
                <a:cs typeface="Calibri"/>
                <a:sym typeface="Calibri"/>
              </a:rPr>
              <a:t>proident</a:t>
            </a:r>
            <a:r>
              <a:rPr lang="en-US" sz="2200" dirty="0">
                <a:latin typeface="Calibri"/>
                <a:ea typeface="Calibri"/>
                <a:cs typeface="Calibri"/>
                <a:sym typeface="Calibri"/>
              </a:rPr>
              <a:t>, sunt in culpa qui </a:t>
            </a:r>
            <a:r>
              <a:rPr lang="en-US" sz="2200" dirty="0" err="1">
                <a:latin typeface="Calibri"/>
                <a:ea typeface="Calibri"/>
                <a:cs typeface="Calibri"/>
                <a:sym typeface="Calibri"/>
              </a:rPr>
              <a:t>officia</a:t>
            </a:r>
            <a:r>
              <a:rPr lang="en-US" sz="2200" dirty="0">
                <a:latin typeface="Calibri"/>
                <a:ea typeface="Calibri"/>
                <a:cs typeface="Calibri"/>
                <a:sym typeface="Calibri"/>
              </a:rPr>
              <a:t> </a:t>
            </a:r>
            <a:r>
              <a:rPr lang="en-US" sz="2200" dirty="0" err="1">
                <a:latin typeface="Calibri"/>
                <a:ea typeface="Calibri"/>
                <a:cs typeface="Calibri"/>
                <a:sym typeface="Calibri"/>
              </a:rPr>
              <a:t>deserunt</a:t>
            </a:r>
            <a:r>
              <a:rPr lang="en-US" sz="2200" dirty="0">
                <a:latin typeface="Calibri"/>
                <a:ea typeface="Calibri"/>
                <a:cs typeface="Calibri"/>
                <a:sym typeface="Calibri"/>
              </a:rPr>
              <a:t> </a:t>
            </a:r>
            <a:r>
              <a:rPr lang="en-US" sz="2200" dirty="0" err="1">
                <a:latin typeface="Calibri"/>
                <a:ea typeface="Calibri"/>
                <a:cs typeface="Calibri"/>
                <a:sym typeface="Calibri"/>
              </a:rPr>
              <a:t>mollit</a:t>
            </a:r>
            <a:r>
              <a:rPr lang="en-US" sz="2200" dirty="0">
                <a:latin typeface="Calibri"/>
                <a:ea typeface="Calibri"/>
                <a:cs typeface="Calibri"/>
                <a:sym typeface="Calibri"/>
              </a:rPr>
              <a:t> </a:t>
            </a:r>
            <a:r>
              <a:rPr lang="en-US" sz="2200" dirty="0" err="1">
                <a:latin typeface="Calibri"/>
                <a:ea typeface="Calibri"/>
                <a:cs typeface="Calibri"/>
                <a:sym typeface="Calibri"/>
              </a:rPr>
              <a:t>anim</a:t>
            </a:r>
            <a:r>
              <a:rPr lang="en-US" sz="2200" dirty="0">
                <a:latin typeface="Calibri"/>
                <a:ea typeface="Calibri"/>
                <a:cs typeface="Calibri"/>
                <a:sym typeface="Calibri"/>
              </a:rPr>
              <a:t> id </a:t>
            </a:r>
            <a:r>
              <a:rPr lang="en-US" sz="2200" dirty="0" err="1">
                <a:latin typeface="Calibri"/>
                <a:ea typeface="Calibri"/>
                <a:cs typeface="Calibri"/>
                <a:sym typeface="Calibri"/>
              </a:rPr>
              <a:t>est</a:t>
            </a:r>
            <a:r>
              <a:rPr lang="en-US" sz="2200" dirty="0">
                <a:latin typeface="Calibri"/>
                <a:ea typeface="Calibri"/>
                <a:cs typeface="Calibri"/>
                <a:sym typeface="Calibri"/>
              </a:rPr>
              <a:t> </a:t>
            </a:r>
            <a:r>
              <a:rPr lang="en-US" sz="2200" dirty="0" err="1">
                <a:latin typeface="Calibri"/>
                <a:ea typeface="Calibri"/>
                <a:cs typeface="Calibri"/>
                <a:sym typeface="Calibri"/>
              </a:rPr>
              <a:t>laborum</a:t>
            </a:r>
            <a:r>
              <a:rPr lang="en-US" sz="2200" dirty="0">
                <a:latin typeface="Calibri"/>
                <a:ea typeface="Calibri"/>
                <a:cs typeface="Calibri"/>
                <a:sym typeface="Calibri"/>
              </a:rPr>
              <a:t>.</a:t>
            </a:r>
            <a:endParaRPr lang="en-US" sz="2200" dirty="0"/>
          </a:p>
        </p:txBody>
      </p:sp>
    </p:spTree>
    <p:extLst>
      <p:ext uri="{BB962C8B-B14F-4D97-AF65-F5344CB8AC3E}">
        <p14:creationId xmlns:p14="http://schemas.microsoft.com/office/powerpoint/2010/main" val="4238231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09C3D7-3C8E-7AE2-BFA6-96EA87F90F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BBD67A-0FF1-13A9-1797-822DF447F5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95B03-A8E3-EF73-75E6-56925AD0B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5E61A-0597-46BF-9DC9-AB77C37DDF7B}" type="datetimeFigureOut">
              <a:rPr lang="en-US" smtClean="0"/>
              <a:t>1/21/2025</a:t>
            </a:fld>
            <a:endParaRPr lang="en-US"/>
          </a:p>
        </p:txBody>
      </p:sp>
      <p:sp>
        <p:nvSpPr>
          <p:cNvPr id="5" name="Footer Placeholder 4">
            <a:extLst>
              <a:ext uri="{FF2B5EF4-FFF2-40B4-BE49-F238E27FC236}">
                <a16:creationId xmlns:a16="http://schemas.microsoft.com/office/drawing/2014/main" id="{06D07870-DB3B-63BF-F559-669F28E711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6A2DE5-950D-B9FE-0320-69F2A6A9B4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F29E-E7E7-4EA9-98E1-79F38066F9A3}" type="slidenum">
              <a:rPr lang="en-US" smtClean="0"/>
              <a:t>‹#›</a:t>
            </a:fld>
            <a:endParaRPr lang="en-US"/>
          </a:p>
        </p:txBody>
      </p:sp>
    </p:spTree>
    <p:extLst>
      <p:ext uri="{BB962C8B-B14F-4D97-AF65-F5344CB8AC3E}">
        <p14:creationId xmlns:p14="http://schemas.microsoft.com/office/powerpoint/2010/main" val="268373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intensiveintervention.org/" TargetMode="External"/><Relationship Id="rId5" Type="http://schemas.microsoft.com/office/2007/relationships/hdphoto" Target="../media/hdphoto3.wdp"/><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rive.google.com/file/d/1BwXwHZu-hZwrx5g2_Iu0JB3lpr_GdbQH/view?usp=sharin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rive.google.com/file/d/1G-3YvQXkMfu0zPMMIHntbB7gv_IbKEat/view?usp=sharingPMMIHntbB7gv_IbKEat/view?usp=sharin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drive.google.com/file/d/1G-3YvQXkMfu0zPMMIHntbB7gv_IbKEat/view?usp=shari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hyperlink" Target="https://drive.google.com/file/d/1eXTY-0NxDWp7_kcxqNy4jv3qb8q8G5iz/view?usp=sharin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drive.google.com/file/d/1eXTY-0NxDWp7_kcxqNy4jv3qb8q8G5iz/view?usp=sharing-0NxDWp7_kcxqNy4jv3qb8q8G5iz/view?usp=sharing" TargetMode="Externa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hyperlink" Target="https://drive.google.com/file/d/1O8YAZ47JlYwFgq_5uO_-akPs2GaDvCC4/view?usp=shari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hyperlink" Target="https://drive.google.com/file/d/1u1NKgT6kITPeNglYcLw0B2B1DJpRt9XK/view?usp=sharin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hyperlink" Target="https://drive.google.com/file/d/1z0sFC4bSzy57RkrTyhdew0KudQDjQmKt/view?usp=sharin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A3AFFD-4DF1-08C1-4397-B01CCF160159}"/>
              </a:ext>
            </a:extLst>
          </p:cNvPr>
          <p:cNvSpPr/>
          <p:nvPr/>
        </p:nvSpPr>
        <p:spPr>
          <a:xfrm>
            <a:off x="4619647" y="2593357"/>
            <a:ext cx="2777494" cy="458685"/>
          </a:xfrm>
          <a:prstGeom prst="rect">
            <a:avLst/>
          </a:prstGeom>
          <a:solidFill>
            <a:srgbClr val="793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a:extLst>
              <a:ext uri="{FF2B5EF4-FFF2-40B4-BE49-F238E27FC236}">
                <a16:creationId xmlns:a16="http://schemas.microsoft.com/office/drawing/2014/main" id="{0E89F9CE-DE3C-02CD-B76C-3BD560889C4C}"/>
              </a:ext>
            </a:extLst>
          </p:cNvPr>
          <p:cNvSpPr/>
          <p:nvPr/>
        </p:nvSpPr>
        <p:spPr>
          <a:xfrm>
            <a:off x="4575263" y="2555257"/>
            <a:ext cx="2777494" cy="4586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Google Shape;140;gf0ab268930_0_70">
            <a:extLst>
              <a:ext uri="{FF2B5EF4-FFF2-40B4-BE49-F238E27FC236}">
                <a16:creationId xmlns:a16="http://schemas.microsoft.com/office/drawing/2014/main" id="{87CC7950-35A6-116B-94EA-2564D8536735}"/>
              </a:ext>
            </a:extLst>
          </p:cNvPr>
          <p:cNvSpPr txBox="1">
            <a:spLocks noGrp="1"/>
          </p:cNvSpPr>
          <p:nvPr>
            <p:ph type="subTitle" idx="4294967295"/>
          </p:nvPr>
        </p:nvSpPr>
        <p:spPr>
          <a:xfrm>
            <a:off x="4706937" y="2593356"/>
            <a:ext cx="2778125" cy="424482"/>
          </a:xfrm>
          <a:prstGeom prst="rect">
            <a:avLst/>
          </a:prstGeom>
          <a:noFill/>
          <a:ln>
            <a:noFill/>
          </a:ln>
        </p:spPr>
        <p:txBody>
          <a:bodyPr spcFirstLastPara="1" wrap="square" lIns="91425" tIns="45700" rIns="91425" bIns="45700" anchor="t" anchorCtr="0">
            <a:normAutofit fontScale="92500" lnSpcReduction="20000"/>
          </a:bodyPr>
          <a:lstStyle/>
          <a:p>
            <a:pPr marL="342900" lvl="0" indent="-317500" algn="l" rtl="0">
              <a:lnSpc>
                <a:spcPct val="100000"/>
              </a:lnSpc>
              <a:spcBef>
                <a:spcPts val="600"/>
              </a:spcBef>
              <a:spcAft>
                <a:spcPts val="0"/>
              </a:spcAft>
              <a:buClr>
                <a:schemeClr val="accent1"/>
              </a:buClr>
              <a:buSzPts val="2400"/>
              <a:buNone/>
            </a:pPr>
            <a:r>
              <a:rPr lang="en-US" sz="2000" b="1" dirty="0">
                <a:solidFill>
                  <a:srgbClr val="793889"/>
                </a:solidFill>
                <a:latin typeface="Trebuchet MS" panose="020B0603020202020204" pitchFamily="34" charset="0"/>
                <a:ea typeface="Calibri"/>
                <a:cs typeface="Calibri"/>
                <a:sym typeface="Calibri"/>
              </a:rPr>
              <a:t>Module 4, Session 11</a:t>
            </a:r>
          </a:p>
        </p:txBody>
      </p:sp>
      <p:sp>
        <p:nvSpPr>
          <p:cNvPr id="8" name="TextBox 7">
            <a:extLst>
              <a:ext uri="{FF2B5EF4-FFF2-40B4-BE49-F238E27FC236}">
                <a16:creationId xmlns:a16="http://schemas.microsoft.com/office/drawing/2014/main" id="{8D9D6B0E-116F-82E1-E1C5-CC4E2F3DC088}"/>
              </a:ext>
            </a:extLst>
          </p:cNvPr>
          <p:cNvSpPr txBox="1"/>
          <p:nvPr/>
        </p:nvSpPr>
        <p:spPr>
          <a:xfrm>
            <a:off x="927922" y="1037223"/>
            <a:ext cx="9506654" cy="1261884"/>
          </a:xfrm>
          <a:prstGeom prst="rect">
            <a:avLst/>
          </a:prstGeom>
          <a:noFill/>
        </p:spPr>
        <p:txBody>
          <a:bodyPr wrap="square" lIns="91440" tIns="45720" rIns="91440" bIns="45720" rtlCol="0" anchor="t">
            <a:spAutoFit/>
          </a:bodyPr>
          <a:lstStyle/>
          <a:p>
            <a:pPr algn="ctr"/>
            <a:r>
              <a:rPr lang="en-US" sz="4400" b="1" dirty="0">
                <a:latin typeface="Trebuchet MS"/>
              </a:rPr>
              <a:t>Fundamentals of Literacy Coaching</a:t>
            </a:r>
            <a:endParaRPr lang="en-US" sz="4400" b="1" dirty="0">
              <a:latin typeface="Trebuchet MS" panose="020B0603020202020204" pitchFamily="34" charset="0"/>
            </a:endParaRPr>
          </a:p>
          <a:p>
            <a:pPr algn="ctr"/>
            <a:r>
              <a:rPr lang="en-US" sz="3200" dirty="0">
                <a:latin typeface="Trebuchet MS"/>
              </a:rPr>
              <a:t>Professional Development Modules</a:t>
            </a:r>
            <a:endParaRPr lang="en-US" sz="3200" dirty="0">
              <a:latin typeface="Trebuchet MS" panose="020B0603020202020204" pitchFamily="34" charset="0"/>
            </a:endParaRPr>
          </a:p>
        </p:txBody>
      </p:sp>
      <p:sp>
        <p:nvSpPr>
          <p:cNvPr id="13" name="Rectangle 12">
            <a:extLst>
              <a:ext uri="{FF2B5EF4-FFF2-40B4-BE49-F238E27FC236}">
                <a16:creationId xmlns:a16="http://schemas.microsoft.com/office/drawing/2014/main" id="{55A414B6-74CB-DA51-7E36-9EF46163D3CB}"/>
              </a:ext>
            </a:extLst>
          </p:cNvPr>
          <p:cNvSpPr/>
          <p:nvPr/>
        </p:nvSpPr>
        <p:spPr>
          <a:xfrm>
            <a:off x="3650625" y="3196476"/>
            <a:ext cx="4993939" cy="458685"/>
          </a:xfrm>
          <a:prstGeom prst="rect">
            <a:avLst/>
          </a:prstGeom>
          <a:solidFill>
            <a:srgbClr val="793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ectangle 13">
            <a:extLst>
              <a:ext uri="{FF2B5EF4-FFF2-40B4-BE49-F238E27FC236}">
                <a16:creationId xmlns:a16="http://schemas.microsoft.com/office/drawing/2014/main" id="{1FCF1805-5D95-3951-3404-C3A62E915CA4}"/>
              </a:ext>
            </a:extLst>
          </p:cNvPr>
          <p:cNvSpPr/>
          <p:nvPr/>
        </p:nvSpPr>
        <p:spPr>
          <a:xfrm>
            <a:off x="3606241" y="3158376"/>
            <a:ext cx="4993939" cy="4586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Google Shape;140;gf0ab268930_0_70">
            <a:extLst>
              <a:ext uri="{FF2B5EF4-FFF2-40B4-BE49-F238E27FC236}">
                <a16:creationId xmlns:a16="http://schemas.microsoft.com/office/drawing/2014/main" id="{B466896E-8924-CE51-C398-93C596086B48}"/>
              </a:ext>
            </a:extLst>
          </p:cNvPr>
          <p:cNvSpPr txBox="1">
            <a:spLocks/>
          </p:cNvSpPr>
          <p:nvPr/>
        </p:nvSpPr>
        <p:spPr>
          <a:xfrm>
            <a:off x="3143613" y="3158375"/>
            <a:ext cx="5729562" cy="458685"/>
          </a:xfrm>
          <a:prstGeom prst="rect">
            <a:avLst/>
          </a:prstGeom>
          <a:noFill/>
          <a:ln>
            <a:noFill/>
          </a:ln>
        </p:spPr>
        <p:txBody>
          <a:bodyPr spcFirstLastPara="1" vert="horz" wrap="square" lIns="91425" tIns="45700" rIns="91425" bIns="45700" rtlCol="0" anchor="t" anchorCtr="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17500">
              <a:lnSpc>
                <a:spcPct val="100000"/>
              </a:lnSpc>
              <a:spcBef>
                <a:spcPts val="600"/>
              </a:spcBef>
              <a:buClr>
                <a:schemeClr val="accent1"/>
              </a:buClr>
              <a:buSzPts val="2400"/>
            </a:pPr>
            <a:r>
              <a:rPr lang="en-US" sz="2000" b="1" dirty="0">
                <a:solidFill>
                  <a:srgbClr val="793889"/>
                </a:solidFill>
                <a:latin typeface="Trebuchet MS" panose="020B0603020202020204" pitchFamily="34" charset="0"/>
                <a:ea typeface="Calibri"/>
                <a:cs typeface="Calibri"/>
                <a:sym typeface="Calibri"/>
              </a:rPr>
              <a:t>Using Data for Instruction</a:t>
            </a:r>
          </a:p>
          <a:p>
            <a:pPr marL="342900" indent="-317500">
              <a:lnSpc>
                <a:spcPct val="100000"/>
              </a:lnSpc>
              <a:spcBef>
                <a:spcPts val="600"/>
              </a:spcBef>
              <a:buClr>
                <a:schemeClr val="accent1"/>
              </a:buClr>
              <a:buSzPts val="2400"/>
            </a:pPr>
            <a:endParaRPr lang="en-US" sz="2000" b="1" dirty="0">
              <a:solidFill>
                <a:srgbClr val="793889"/>
              </a:solidFill>
              <a:latin typeface="Trebuchet MS" panose="020B0603020202020204" pitchFamily="34" charset="0"/>
              <a:ea typeface="Calibri"/>
              <a:cs typeface="Calibri"/>
              <a:sym typeface="Calibri"/>
            </a:endParaRPr>
          </a:p>
        </p:txBody>
      </p:sp>
    </p:spTree>
    <p:extLst>
      <p:ext uri="{BB962C8B-B14F-4D97-AF65-F5344CB8AC3E}">
        <p14:creationId xmlns:p14="http://schemas.microsoft.com/office/powerpoint/2010/main" val="1041038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1;p6">
            <a:extLst>
              <a:ext uri="{FF2B5EF4-FFF2-40B4-BE49-F238E27FC236}">
                <a16:creationId xmlns:a16="http://schemas.microsoft.com/office/drawing/2014/main" id="{63692C17-8030-FF84-1C6B-59BE38A5735B}"/>
              </a:ext>
            </a:extLst>
          </p:cNvPr>
          <p:cNvSpPr txBox="1">
            <a:spLocks/>
          </p:cNvSpPr>
          <p:nvPr/>
        </p:nvSpPr>
        <p:spPr>
          <a:xfrm>
            <a:off x="812070" y="1083235"/>
            <a:ext cx="8678333" cy="521208"/>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800" b="1" dirty="0">
                <a:latin typeface="Calibri"/>
                <a:ea typeface="Calibri"/>
                <a:cs typeface="Calibri"/>
                <a:sym typeface="Calibri"/>
              </a:rPr>
              <a:t>Using Data to Make Instructional Decisions</a:t>
            </a:r>
            <a:endParaRPr lang="en-US" sz="2800" b="1" dirty="0"/>
          </a:p>
        </p:txBody>
      </p:sp>
      <p:sp>
        <p:nvSpPr>
          <p:cNvPr id="7" name="Google Shape;162;p6">
            <a:extLst>
              <a:ext uri="{FF2B5EF4-FFF2-40B4-BE49-F238E27FC236}">
                <a16:creationId xmlns:a16="http://schemas.microsoft.com/office/drawing/2014/main" id="{8E976D38-7C4F-2FCB-3CE8-7F87CAE781DC}"/>
              </a:ext>
            </a:extLst>
          </p:cNvPr>
          <p:cNvSpPr txBox="1">
            <a:spLocks/>
          </p:cNvSpPr>
          <p:nvPr/>
        </p:nvSpPr>
        <p:spPr>
          <a:xfrm>
            <a:off x="812070" y="1754608"/>
            <a:ext cx="10397904" cy="3809840"/>
          </a:xfrm>
          <a:prstGeom prst="rect">
            <a:avLst/>
          </a:prstGeom>
          <a:noFill/>
          <a:ln>
            <a:noFill/>
          </a:ln>
        </p:spPr>
        <p:txBody>
          <a:bodyPr spcFirstLastPara="1" wrap="square" lIns="68575" tIns="34275" rIns="68575"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0" indent="0">
              <a:lnSpc>
                <a:spcPct val="100000"/>
              </a:lnSpc>
              <a:spcBef>
                <a:spcPts val="0"/>
              </a:spcBef>
              <a:spcAft>
                <a:spcPts val="200"/>
              </a:spcAft>
              <a:buSzPts val="2400"/>
              <a:buFont typeface="Arial" panose="020B0604020202020204" pitchFamily="34" charset="0"/>
              <a:buNone/>
            </a:pPr>
            <a:r>
              <a:rPr lang="en-US" sz="2400" dirty="0">
                <a:latin typeface="Calibri"/>
                <a:ea typeface="Calibri"/>
                <a:cs typeface="Calibri"/>
                <a:sym typeface="Calibri"/>
              </a:rPr>
              <a:t>Interpreting data and using it to make instructional decisions involves:</a:t>
            </a:r>
            <a:endParaRPr lang="en-US" sz="2400" dirty="0">
              <a:latin typeface="Calibri"/>
              <a:ea typeface="Calibri"/>
              <a:cs typeface="Calibri"/>
            </a:endParaRPr>
          </a:p>
          <a:p>
            <a:pPr marL="457200" indent="-381000">
              <a:lnSpc>
                <a:spcPct val="100000"/>
              </a:lnSpc>
              <a:spcBef>
                <a:spcPts val="0"/>
              </a:spcBef>
              <a:spcAft>
                <a:spcPts val="200"/>
              </a:spcAft>
              <a:buClr>
                <a:schemeClr val="tx1">
                  <a:lumMod val="50000"/>
                  <a:lumOff val="50000"/>
                </a:schemeClr>
              </a:buClr>
              <a:buSzPct val="100000"/>
            </a:pPr>
            <a:r>
              <a:rPr lang="en-US" sz="2400" dirty="0">
                <a:latin typeface="Calibri"/>
                <a:ea typeface="Calibri"/>
                <a:cs typeface="Calibri"/>
                <a:sym typeface="Calibri"/>
              </a:rPr>
              <a:t>Using more than one data point (triangulate data).</a:t>
            </a:r>
            <a:endParaRPr lang="en-US" sz="2400" dirty="0">
              <a:latin typeface="Calibri"/>
              <a:ea typeface="Calibri"/>
              <a:cs typeface="Calibri"/>
            </a:endParaRPr>
          </a:p>
          <a:p>
            <a:pPr marL="457200" indent="-381000">
              <a:lnSpc>
                <a:spcPct val="100000"/>
              </a:lnSpc>
              <a:spcBef>
                <a:spcPts val="0"/>
              </a:spcBef>
              <a:spcAft>
                <a:spcPts val="200"/>
              </a:spcAft>
              <a:buClr>
                <a:schemeClr val="tx1">
                  <a:lumMod val="50000"/>
                  <a:lumOff val="50000"/>
                </a:schemeClr>
              </a:buClr>
              <a:buSzPct val="100000"/>
            </a:pPr>
            <a:r>
              <a:rPr lang="en-US" sz="2400" dirty="0">
                <a:latin typeface="Calibri"/>
                <a:ea typeface="Calibri"/>
                <a:cs typeface="Calibri"/>
                <a:sym typeface="Calibri"/>
              </a:rPr>
              <a:t>Looking for patterns and trends.</a:t>
            </a:r>
            <a:endParaRPr lang="en-US" sz="2400" dirty="0">
              <a:latin typeface="Calibri"/>
              <a:ea typeface="Calibri"/>
              <a:cs typeface="Calibri"/>
            </a:endParaRPr>
          </a:p>
          <a:p>
            <a:pPr marL="457200" indent="-381000">
              <a:lnSpc>
                <a:spcPct val="100000"/>
              </a:lnSpc>
              <a:spcBef>
                <a:spcPts val="0"/>
              </a:spcBef>
              <a:spcAft>
                <a:spcPts val="200"/>
              </a:spcAft>
              <a:buClr>
                <a:schemeClr val="tx1">
                  <a:lumMod val="50000"/>
                  <a:lumOff val="50000"/>
                </a:schemeClr>
              </a:buClr>
              <a:buSzPct val="100000"/>
            </a:pPr>
            <a:r>
              <a:rPr lang="en-US" sz="2400" dirty="0">
                <a:latin typeface="Calibri"/>
                <a:ea typeface="Calibri"/>
                <a:cs typeface="Calibri"/>
                <a:sym typeface="Calibri"/>
              </a:rPr>
              <a:t>Formulating a hypothesis based on what is seen that you think will improve student performance.</a:t>
            </a:r>
            <a:endParaRPr lang="en-US" sz="2400" dirty="0">
              <a:latin typeface="Calibri"/>
              <a:ea typeface="Calibri"/>
              <a:cs typeface="Calibri"/>
            </a:endParaRPr>
          </a:p>
          <a:p>
            <a:pPr marL="457200" indent="-381000">
              <a:lnSpc>
                <a:spcPct val="100000"/>
              </a:lnSpc>
              <a:spcBef>
                <a:spcPts val="0"/>
              </a:spcBef>
              <a:spcAft>
                <a:spcPts val="200"/>
              </a:spcAft>
              <a:buClr>
                <a:schemeClr val="tx1">
                  <a:lumMod val="50000"/>
                  <a:lumOff val="50000"/>
                </a:schemeClr>
              </a:buClr>
              <a:buSzPct val="100000"/>
            </a:pPr>
            <a:r>
              <a:rPr lang="en-US" sz="2400" dirty="0">
                <a:latin typeface="Calibri"/>
                <a:ea typeface="Calibri"/>
                <a:cs typeface="Calibri"/>
                <a:sym typeface="Calibri"/>
              </a:rPr>
              <a:t>Deciding how to test your hypothesis through changes to instruction, which may include changes to lesson content, instructional materials, and how instruction is delivered.</a:t>
            </a:r>
            <a:endParaRPr lang="en-US" sz="2400" dirty="0">
              <a:latin typeface="Calibri"/>
              <a:ea typeface="Calibri"/>
              <a:cs typeface="Calibri"/>
            </a:endParaRPr>
          </a:p>
          <a:p>
            <a:pPr marL="457200" indent="-381000">
              <a:lnSpc>
                <a:spcPct val="100000"/>
              </a:lnSpc>
              <a:spcBef>
                <a:spcPts val="0"/>
              </a:spcBef>
              <a:spcAft>
                <a:spcPts val="200"/>
              </a:spcAft>
              <a:buClr>
                <a:schemeClr val="tx1">
                  <a:lumMod val="50000"/>
                  <a:lumOff val="50000"/>
                </a:schemeClr>
              </a:buClr>
              <a:buSzPct val="100000"/>
            </a:pPr>
            <a:r>
              <a:rPr lang="en-US" sz="2400" dirty="0">
                <a:latin typeface="Calibri"/>
                <a:ea typeface="Calibri"/>
                <a:cs typeface="Calibri"/>
                <a:sym typeface="Calibri"/>
              </a:rPr>
              <a:t>Collecting data to see if your hypothesis was correct and changes have resulted in improvement in student performance.</a:t>
            </a:r>
            <a:endParaRPr lang="en-US" sz="2400" dirty="0">
              <a:latin typeface="Calibri"/>
              <a:ea typeface="Calibri"/>
              <a:cs typeface="Calibri"/>
            </a:endParaRPr>
          </a:p>
          <a:p>
            <a:pPr marL="914400" lvl="1">
              <a:lnSpc>
                <a:spcPct val="100000"/>
              </a:lnSpc>
              <a:spcBef>
                <a:spcPts val="0"/>
              </a:spcBef>
              <a:buSzPts val="2100"/>
              <a:buFont typeface="Arial" panose="020B0604020202020204" pitchFamily="34" charset="0"/>
              <a:buNone/>
            </a:pPr>
            <a:endParaRPr lang="en-US" dirty="0">
              <a:latin typeface="Calibri"/>
              <a:ea typeface="Calibri"/>
              <a:cs typeface="Calibri"/>
              <a:sym typeface="Calibri"/>
            </a:endParaRPr>
          </a:p>
          <a:p>
            <a:pPr marL="0" indent="0">
              <a:lnSpc>
                <a:spcPct val="100000"/>
              </a:lnSpc>
              <a:spcBef>
                <a:spcPts val="0"/>
              </a:spcBef>
              <a:buSzPts val="2400"/>
              <a:buFont typeface="Arial" panose="020B0604020202020204" pitchFamily="34" charset="0"/>
              <a:buNone/>
            </a:pPr>
            <a:r>
              <a:rPr lang="en-US" sz="2400" dirty="0">
                <a:latin typeface="Calibri"/>
                <a:ea typeface="Calibri"/>
                <a:cs typeface="Calibri"/>
                <a:sym typeface="Calibri"/>
              </a:rPr>
              <a:t> </a:t>
            </a:r>
            <a:endParaRPr lang="en-US" sz="2400" dirty="0">
              <a:latin typeface="Calibri"/>
              <a:ea typeface="Calibri"/>
              <a:cs typeface="Calibri"/>
            </a:endParaRPr>
          </a:p>
        </p:txBody>
      </p:sp>
      <p:sp>
        <p:nvSpPr>
          <p:cNvPr id="8" name="Google Shape;163;p6">
            <a:extLst>
              <a:ext uri="{FF2B5EF4-FFF2-40B4-BE49-F238E27FC236}">
                <a16:creationId xmlns:a16="http://schemas.microsoft.com/office/drawing/2014/main" id="{C2BEEA1C-E96C-6488-5A3B-C331A6FDCBC4}"/>
              </a:ext>
            </a:extLst>
          </p:cNvPr>
          <p:cNvSpPr txBox="1">
            <a:spLocks noGrp="1"/>
          </p:cNvSpPr>
          <p:nvPr>
            <p:ph type="sldNum" idx="12"/>
          </p:nvPr>
        </p:nvSpPr>
        <p:spPr>
          <a:xfrm>
            <a:off x="8277828" y="5774262"/>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10</a:t>
            </a:fld>
            <a:endParaRPr/>
          </a:p>
        </p:txBody>
      </p:sp>
    </p:spTree>
    <p:extLst>
      <p:ext uri="{BB962C8B-B14F-4D97-AF65-F5344CB8AC3E}">
        <p14:creationId xmlns:p14="http://schemas.microsoft.com/office/powerpoint/2010/main" val="3711401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9;p8">
            <a:extLst>
              <a:ext uri="{FF2B5EF4-FFF2-40B4-BE49-F238E27FC236}">
                <a16:creationId xmlns:a16="http://schemas.microsoft.com/office/drawing/2014/main" id="{1D8DD4F5-6085-100A-5EE3-288D26024041}"/>
              </a:ext>
            </a:extLst>
          </p:cNvPr>
          <p:cNvSpPr txBox="1">
            <a:spLocks/>
          </p:cNvSpPr>
          <p:nvPr/>
        </p:nvSpPr>
        <p:spPr>
          <a:xfrm>
            <a:off x="983090" y="1852728"/>
            <a:ext cx="10087536" cy="457200"/>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400" b="1" dirty="0">
                <a:latin typeface="Calibri"/>
                <a:ea typeface="Calibri"/>
                <a:cs typeface="Calibri"/>
                <a:sym typeface="Calibri"/>
              </a:rPr>
              <a:t>Let’s Practice Using Student Data to Make Instructional Decisions</a:t>
            </a:r>
            <a:endParaRPr lang="en-US" sz="2400" dirty="0"/>
          </a:p>
        </p:txBody>
      </p:sp>
      <p:sp>
        <p:nvSpPr>
          <p:cNvPr id="3" name="Google Shape;170;p8">
            <a:extLst>
              <a:ext uri="{FF2B5EF4-FFF2-40B4-BE49-F238E27FC236}">
                <a16:creationId xmlns:a16="http://schemas.microsoft.com/office/drawing/2014/main" id="{E00DEEF2-E6BB-DC45-E1E0-D6CBCEB7A87F}"/>
              </a:ext>
            </a:extLst>
          </p:cNvPr>
          <p:cNvSpPr txBox="1">
            <a:spLocks/>
          </p:cNvSpPr>
          <p:nvPr/>
        </p:nvSpPr>
        <p:spPr>
          <a:xfrm>
            <a:off x="902065" y="2584617"/>
            <a:ext cx="9831008" cy="2631376"/>
          </a:xfrm>
          <a:prstGeom prst="rect">
            <a:avLst/>
          </a:prstGeom>
          <a:noFill/>
          <a:ln>
            <a:noFill/>
          </a:ln>
        </p:spPr>
        <p:txBody>
          <a:bodyPr spcFirstLastPara="1" wrap="square" lIns="68575" tIns="34275" rIns="68575"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81000">
              <a:lnSpc>
                <a:spcPct val="100000"/>
              </a:lnSpc>
              <a:spcBef>
                <a:spcPts val="0"/>
              </a:spcBef>
              <a:buClr>
                <a:schemeClr val="tx1">
                  <a:lumMod val="50000"/>
                  <a:lumOff val="50000"/>
                </a:schemeClr>
              </a:buClr>
              <a:buSzPct val="100000"/>
            </a:pPr>
            <a:r>
              <a:rPr lang="en-US" sz="2200" dirty="0">
                <a:latin typeface="Calibri"/>
                <a:ea typeface="Calibri"/>
                <a:cs typeface="Calibri"/>
                <a:sym typeface="Calibri"/>
              </a:rPr>
              <a:t>With a partner, review </a:t>
            </a:r>
            <a:r>
              <a:rPr lang="en-US" sz="2200" b="1" dirty="0">
                <a:latin typeface="Calibri"/>
                <a:ea typeface="Calibri"/>
                <a:cs typeface="Calibri"/>
                <a:sym typeface="Calibri"/>
              </a:rPr>
              <a:t>Handouts 1, 2, and 3</a:t>
            </a:r>
            <a:r>
              <a:rPr lang="en-US" sz="2200" dirty="0">
                <a:latin typeface="Calibri"/>
                <a:ea typeface="Calibri"/>
                <a:cs typeface="Calibri"/>
                <a:sym typeface="Calibri"/>
              </a:rPr>
              <a:t>. </a:t>
            </a:r>
            <a:r>
              <a:rPr lang="en-US" sz="2200" b="1" dirty="0">
                <a:latin typeface="Calibri"/>
                <a:ea typeface="Calibri"/>
                <a:cs typeface="Calibri"/>
                <a:sym typeface="Calibri"/>
              </a:rPr>
              <a:t>Handout 1</a:t>
            </a:r>
            <a:r>
              <a:rPr lang="en-US" sz="2200" dirty="0">
                <a:latin typeface="Calibri"/>
                <a:ea typeface="Calibri"/>
                <a:cs typeface="Calibri"/>
                <a:sym typeface="Calibri"/>
              </a:rPr>
              <a:t> is a data set and </a:t>
            </a:r>
            <a:r>
              <a:rPr lang="en-US" sz="2200" b="1" dirty="0">
                <a:latin typeface="Calibri"/>
                <a:ea typeface="Calibri"/>
                <a:cs typeface="Calibri"/>
                <a:sym typeface="Calibri"/>
              </a:rPr>
              <a:t>Handouts 2 and 3</a:t>
            </a:r>
            <a:r>
              <a:rPr lang="en-US" sz="2200" dirty="0">
                <a:latin typeface="Calibri"/>
                <a:ea typeface="Calibri"/>
                <a:cs typeface="Calibri"/>
                <a:sym typeface="Calibri"/>
              </a:rPr>
              <a:t> will guide you through an activity to make instructional decisions using the data.</a:t>
            </a:r>
            <a:endParaRPr lang="en-US" sz="2200" dirty="0">
              <a:latin typeface="Calibri"/>
              <a:ea typeface="Calibri"/>
              <a:cs typeface="Calibri"/>
            </a:endParaRPr>
          </a:p>
          <a:p>
            <a:pPr marL="457200" indent="-381000">
              <a:lnSpc>
                <a:spcPct val="100000"/>
              </a:lnSpc>
              <a:spcBef>
                <a:spcPts val="0"/>
              </a:spcBef>
              <a:buClr>
                <a:schemeClr val="tx1">
                  <a:lumMod val="50000"/>
                  <a:lumOff val="50000"/>
                </a:schemeClr>
              </a:buClr>
              <a:buSzPct val="100000"/>
            </a:pPr>
            <a:r>
              <a:rPr lang="en-US" sz="2200" dirty="0">
                <a:latin typeface="Calibri"/>
                <a:ea typeface="Calibri"/>
                <a:cs typeface="Calibri"/>
                <a:sym typeface="Calibri"/>
              </a:rPr>
              <a:t>With your partner, complete the steps outlined in </a:t>
            </a:r>
            <a:r>
              <a:rPr lang="en-US" sz="2200" b="1" dirty="0">
                <a:latin typeface="Calibri"/>
                <a:ea typeface="Calibri"/>
                <a:cs typeface="Calibri"/>
                <a:sym typeface="Calibri"/>
              </a:rPr>
              <a:t>Handout 3</a:t>
            </a:r>
            <a:r>
              <a:rPr lang="en-US" sz="2200" dirty="0">
                <a:latin typeface="Calibri"/>
                <a:ea typeface="Calibri"/>
                <a:cs typeface="Calibri"/>
                <a:sym typeface="Calibri"/>
              </a:rPr>
              <a:t>. Discuss how you would guide a teacher through a process like this.</a:t>
            </a:r>
            <a:endParaRPr lang="en-US" sz="2200" dirty="0">
              <a:latin typeface="Calibri"/>
              <a:ea typeface="Calibri"/>
              <a:cs typeface="Calibri"/>
            </a:endParaRPr>
          </a:p>
          <a:p>
            <a:pPr marL="457200" indent="-381000">
              <a:lnSpc>
                <a:spcPct val="100000"/>
              </a:lnSpc>
              <a:spcBef>
                <a:spcPts val="0"/>
              </a:spcBef>
              <a:buClr>
                <a:schemeClr val="tx1">
                  <a:lumMod val="50000"/>
                  <a:lumOff val="50000"/>
                </a:schemeClr>
              </a:buClr>
              <a:buSzPct val="100000"/>
            </a:pPr>
            <a:r>
              <a:rPr lang="en-US" sz="2200" dirty="0">
                <a:latin typeface="Calibri"/>
                <a:ea typeface="Calibri"/>
                <a:cs typeface="Calibri"/>
                <a:sym typeface="Calibri"/>
              </a:rPr>
              <a:t>In your small groups, share how you grouped students and your rationale for grouping the way you did.</a:t>
            </a:r>
            <a:endParaRPr lang="en-US" sz="2200" dirty="0">
              <a:latin typeface="Calibri"/>
              <a:ea typeface="Calibri"/>
              <a:cs typeface="Calibri"/>
            </a:endParaRPr>
          </a:p>
        </p:txBody>
      </p:sp>
      <p:sp>
        <p:nvSpPr>
          <p:cNvPr id="8" name="Google Shape;171;p8">
            <a:extLst>
              <a:ext uri="{FF2B5EF4-FFF2-40B4-BE49-F238E27FC236}">
                <a16:creationId xmlns:a16="http://schemas.microsoft.com/office/drawing/2014/main" id="{83F7919F-26E7-0721-BFCE-6FF93ED0140A}"/>
              </a:ext>
            </a:extLst>
          </p:cNvPr>
          <p:cNvSpPr txBox="1">
            <a:spLocks noGrp="1"/>
          </p:cNvSpPr>
          <p:nvPr>
            <p:ph type="sldNum" idx="12"/>
          </p:nvPr>
        </p:nvSpPr>
        <p:spPr>
          <a:xfrm>
            <a:off x="8428299" y="5947882"/>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11</a:t>
            </a:fld>
            <a:endParaRPr/>
          </a:p>
        </p:txBody>
      </p:sp>
      <p:sp>
        <p:nvSpPr>
          <p:cNvPr id="9" name="Google Shape;526;p33">
            <a:extLst>
              <a:ext uri="{FF2B5EF4-FFF2-40B4-BE49-F238E27FC236}">
                <a16:creationId xmlns:a16="http://schemas.microsoft.com/office/drawing/2014/main" id="{38F34F74-768B-E5E7-C873-9D44D641EA61}"/>
              </a:ext>
            </a:extLst>
          </p:cNvPr>
          <p:cNvSpPr txBox="1"/>
          <p:nvPr/>
        </p:nvSpPr>
        <p:spPr>
          <a:xfrm>
            <a:off x="1500010" y="1194135"/>
            <a:ext cx="499627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panose="020B0703020202090204" pitchFamily="34" charset="0"/>
                <a:ea typeface="Calibri"/>
                <a:cs typeface="Calibri"/>
                <a:sym typeface="Calibri"/>
              </a:rPr>
              <a:t>Collaborate and Practice</a:t>
            </a:r>
            <a:endParaRPr sz="2800" u="none" strike="noStrike" cap="none" dirty="0">
              <a:solidFill>
                <a:srgbClr val="000000"/>
              </a:solidFill>
              <a:latin typeface="Trebuchet MS" panose="020B0703020202090204" pitchFamily="34" charset="0"/>
              <a:cs typeface="Calibri" panose="020F0502020204030204" pitchFamily="34" charset="0"/>
              <a:sym typeface="Arial"/>
            </a:endParaRPr>
          </a:p>
        </p:txBody>
      </p:sp>
      <p:pic>
        <p:nvPicPr>
          <p:cNvPr id="10" name="Google Shape;527;p33">
            <a:extLst>
              <a:ext uri="{FF2B5EF4-FFF2-40B4-BE49-F238E27FC236}">
                <a16:creationId xmlns:a16="http://schemas.microsoft.com/office/drawing/2014/main" id="{6EFED851-28F9-E0F5-53FE-AFF8247FE857}"/>
              </a:ext>
            </a:extLst>
          </p:cNvPr>
          <p:cNvPicPr preferRelativeResize="0"/>
          <p:nvPr/>
        </p:nvPicPr>
        <p:blipFill rotWithShape="1">
          <a:blip r:embed="rId3">
            <a:alphaModFix/>
          </a:blip>
          <a:srcRect/>
          <a:stretch/>
        </p:blipFill>
        <p:spPr>
          <a:xfrm>
            <a:off x="902065" y="1201376"/>
            <a:ext cx="551991" cy="517491"/>
          </a:xfrm>
          <a:prstGeom prst="rect">
            <a:avLst/>
          </a:prstGeom>
          <a:noFill/>
          <a:ln>
            <a:noFill/>
          </a:ln>
        </p:spPr>
      </p:pic>
    </p:spTree>
    <p:extLst>
      <p:ext uri="{BB962C8B-B14F-4D97-AF65-F5344CB8AC3E}">
        <p14:creationId xmlns:p14="http://schemas.microsoft.com/office/powerpoint/2010/main" val="3608820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9;p10">
            <a:extLst>
              <a:ext uri="{FF2B5EF4-FFF2-40B4-BE49-F238E27FC236}">
                <a16:creationId xmlns:a16="http://schemas.microsoft.com/office/drawing/2014/main" id="{AC176EF3-26EB-8337-59E1-7333BC00284F}"/>
              </a:ext>
            </a:extLst>
          </p:cNvPr>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Lst>
          </a:blip>
          <a:srcRect/>
          <a:stretch/>
        </p:blipFill>
        <p:spPr>
          <a:xfrm>
            <a:off x="7127221" y="745472"/>
            <a:ext cx="4490273" cy="5076594"/>
          </a:xfrm>
          <a:prstGeom prst="rect">
            <a:avLst/>
          </a:prstGeom>
          <a:noFill/>
          <a:ln>
            <a:noFill/>
          </a:ln>
        </p:spPr>
      </p:pic>
      <p:sp>
        <p:nvSpPr>
          <p:cNvPr id="3" name="Google Shape;181;p10">
            <a:extLst>
              <a:ext uri="{FF2B5EF4-FFF2-40B4-BE49-F238E27FC236}">
                <a16:creationId xmlns:a16="http://schemas.microsoft.com/office/drawing/2014/main" id="{CFFDAF55-C0B6-09E8-A917-2222D8C69F54}"/>
              </a:ext>
            </a:extLst>
          </p:cNvPr>
          <p:cNvSpPr txBox="1"/>
          <p:nvPr/>
        </p:nvSpPr>
        <p:spPr>
          <a:xfrm>
            <a:off x="574506" y="1990288"/>
            <a:ext cx="6202207" cy="3831778"/>
          </a:xfrm>
          <a:prstGeom prst="rect">
            <a:avLst/>
          </a:prstGeom>
          <a:noFill/>
          <a:ln>
            <a:noFill/>
          </a:ln>
        </p:spPr>
        <p:txBody>
          <a:bodyPr spcFirstLastPara="1" wrap="square" lIns="91425" tIns="45700" rIns="91425" bIns="45700" anchor="t" anchorCtr="0">
            <a:spAutoFit/>
          </a:bodyPr>
          <a:lstStyle/>
          <a:p>
            <a:pPr marL="214313" marR="0" lvl="0" indent="-214313" algn="l" rtl="0">
              <a:lnSpc>
                <a:spcPct val="100000"/>
              </a:lnSpc>
              <a:spcBef>
                <a:spcPts val="0"/>
              </a:spcBef>
              <a:spcAft>
                <a:spcPts val="0"/>
              </a:spcAft>
              <a:buClr>
                <a:schemeClr val="tx1">
                  <a:lumMod val="50000"/>
                  <a:lumOff val="50000"/>
                </a:schemeClr>
              </a:buClr>
              <a:buSzPct val="100000"/>
              <a:buFont typeface="Arial"/>
              <a:buChar char="•"/>
            </a:pPr>
            <a:r>
              <a:rPr lang="en-US" sz="2200" b="0" i="0" u="none" strike="noStrike" cap="none" dirty="0">
                <a:solidFill>
                  <a:srgbClr val="000000"/>
                </a:solidFill>
                <a:latin typeface="Calibri"/>
                <a:ea typeface="Calibri"/>
                <a:cs typeface="Calibri"/>
                <a:sym typeface="Calibri"/>
              </a:rPr>
              <a:t>Most children will learn to read with a high-quality, research-based Tier 1 curriculum. </a:t>
            </a:r>
            <a:endParaRPr sz="2200" dirty="0"/>
          </a:p>
          <a:p>
            <a:pPr marL="214313" marR="0" lvl="0" indent="-112713" algn="l" rtl="0">
              <a:lnSpc>
                <a:spcPct val="100000"/>
              </a:lnSpc>
              <a:spcBef>
                <a:spcPts val="0"/>
              </a:spcBef>
              <a:spcAft>
                <a:spcPts val="0"/>
              </a:spcAft>
              <a:buClr>
                <a:schemeClr val="tx1">
                  <a:lumMod val="50000"/>
                  <a:lumOff val="50000"/>
                </a:schemeClr>
              </a:buClr>
              <a:buSzPct val="100000"/>
              <a:buFont typeface="Arial"/>
              <a:buNone/>
            </a:pPr>
            <a:endParaRPr sz="1500" b="0" i="0" u="none" strike="noStrike" cap="none" dirty="0">
              <a:solidFill>
                <a:srgbClr val="000000"/>
              </a:solidFill>
              <a:latin typeface="Calibri"/>
              <a:ea typeface="Calibri"/>
              <a:cs typeface="Calibri"/>
              <a:sym typeface="Calibri"/>
            </a:endParaRPr>
          </a:p>
          <a:p>
            <a:pPr marL="214313" marR="0" lvl="0" indent="-214313" algn="l" rtl="0">
              <a:lnSpc>
                <a:spcPct val="100000"/>
              </a:lnSpc>
              <a:spcBef>
                <a:spcPts val="0"/>
              </a:spcBef>
              <a:spcAft>
                <a:spcPts val="0"/>
              </a:spcAft>
              <a:buClr>
                <a:schemeClr val="tx1">
                  <a:lumMod val="50000"/>
                  <a:lumOff val="50000"/>
                </a:schemeClr>
              </a:buClr>
              <a:buSzPct val="100000"/>
              <a:buFont typeface="Arial"/>
              <a:buChar char="•"/>
            </a:pPr>
            <a:r>
              <a:rPr lang="en-US" sz="2200" b="0" i="0" u="none" strike="noStrike" cap="none" dirty="0">
                <a:solidFill>
                  <a:srgbClr val="000000"/>
                </a:solidFill>
                <a:latin typeface="Calibri"/>
                <a:ea typeface="Calibri"/>
                <a:cs typeface="Calibri"/>
                <a:sym typeface="Calibri"/>
              </a:rPr>
              <a:t>When children do not progress in a Tier 1 curriculum, there are research-based approaches to adapting and intensifying reading instruction.</a:t>
            </a:r>
            <a:endParaRPr sz="2200" dirty="0"/>
          </a:p>
          <a:p>
            <a:pPr marL="214313" marR="0" lvl="0" indent="-112713" algn="l" rtl="0">
              <a:lnSpc>
                <a:spcPct val="100000"/>
              </a:lnSpc>
              <a:spcBef>
                <a:spcPts val="0"/>
              </a:spcBef>
              <a:spcAft>
                <a:spcPts val="0"/>
              </a:spcAft>
              <a:buClr>
                <a:schemeClr val="tx1">
                  <a:lumMod val="50000"/>
                  <a:lumOff val="50000"/>
                </a:schemeClr>
              </a:buClr>
              <a:buSzPct val="100000"/>
              <a:buFont typeface="Arial"/>
              <a:buNone/>
            </a:pPr>
            <a:endParaRPr sz="1500" b="0" i="0" u="none" strike="noStrike" cap="none" dirty="0">
              <a:solidFill>
                <a:srgbClr val="000000"/>
              </a:solidFill>
              <a:latin typeface="Calibri"/>
              <a:ea typeface="Calibri"/>
              <a:cs typeface="Calibri"/>
              <a:sym typeface="Calibri"/>
            </a:endParaRPr>
          </a:p>
          <a:p>
            <a:pPr marL="214313" marR="0" lvl="0" indent="-214313" algn="l" rtl="0">
              <a:lnSpc>
                <a:spcPct val="100000"/>
              </a:lnSpc>
              <a:spcBef>
                <a:spcPts val="0"/>
              </a:spcBef>
              <a:spcAft>
                <a:spcPts val="0"/>
              </a:spcAft>
              <a:buClr>
                <a:schemeClr val="tx1">
                  <a:lumMod val="50000"/>
                  <a:lumOff val="50000"/>
                </a:schemeClr>
              </a:buClr>
              <a:buSzPct val="100000"/>
              <a:buFont typeface="Arial"/>
              <a:buChar char="•"/>
            </a:pPr>
            <a:r>
              <a:rPr lang="en-US" sz="2200" b="0" i="0" u="none" strike="noStrike" cap="none" dirty="0">
                <a:solidFill>
                  <a:srgbClr val="000000"/>
                </a:solidFill>
                <a:latin typeface="Calibri"/>
                <a:ea typeface="Calibri"/>
                <a:cs typeface="Calibri"/>
                <a:sym typeface="Calibri"/>
              </a:rPr>
              <a:t>These approaches focus on instructional organization and/or delivery methods.</a:t>
            </a:r>
            <a:endParaRPr sz="2200" dirty="0"/>
          </a:p>
          <a:p>
            <a:pPr marL="214313" marR="0" lvl="0" indent="-112713" algn="l" rtl="0">
              <a:lnSpc>
                <a:spcPct val="100000"/>
              </a:lnSpc>
              <a:spcBef>
                <a:spcPts val="0"/>
              </a:spcBef>
              <a:spcAft>
                <a:spcPts val="0"/>
              </a:spcAft>
              <a:buClr>
                <a:schemeClr val="tx1">
                  <a:lumMod val="50000"/>
                  <a:lumOff val="50000"/>
                </a:schemeClr>
              </a:buClr>
              <a:buSzPct val="100000"/>
              <a:buFont typeface="Arial"/>
              <a:buNone/>
            </a:pPr>
            <a:endParaRPr sz="1500" b="0" i="0" u="none" strike="noStrike" cap="none" dirty="0">
              <a:solidFill>
                <a:srgbClr val="000000"/>
              </a:solidFill>
              <a:latin typeface="Calibri"/>
              <a:ea typeface="Calibri"/>
              <a:cs typeface="Calibri"/>
              <a:sym typeface="Calibri"/>
            </a:endParaRPr>
          </a:p>
          <a:p>
            <a:pPr marL="214313" marR="0" lvl="0" indent="-214313" algn="l" rtl="0">
              <a:lnSpc>
                <a:spcPct val="100000"/>
              </a:lnSpc>
              <a:spcBef>
                <a:spcPts val="0"/>
              </a:spcBef>
              <a:spcAft>
                <a:spcPts val="0"/>
              </a:spcAft>
              <a:buClr>
                <a:schemeClr val="tx1">
                  <a:lumMod val="50000"/>
                  <a:lumOff val="50000"/>
                </a:schemeClr>
              </a:buClr>
              <a:buSzPct val="100000"/>
              <a:buFont typeface="Arial"/>
              <a:buChar char="•"/>
            </a:pPr>
            <a:r>
              <a:rPr lang="en-US" sz="2200" b="0" i="0" u="none" strike="noStrike" cap="none" dirty="0">
                <a:solidFill>
                  <a:srgbClr val="000000"/>
                </a:solidFill>
                <a:latin typeface="Calibri"/>
                <a:ea typeface="Calibri"/>
                <a:cs typeface="Calibri"/>
                <a:sym typeface="Calibri"/>
              </a:rPr>
              <a:t>Wanzek et al. (2020) provide this figure as a way of making data-based decisions related to intensity.</a:t>
            </a:r>
            <a:endParaRPr sz="2200" dirty="0"/>
          </a:p>
        </p:txBody>
      </p:sp>
      <p:sp>
        <p:nvSpPr>
          <p:cNvPr id="9" name="Google Shape;182;p10">
            <a:extLst>
              <a:ext uri="{FF2B5EF4-FFF2-40B4-BE49-F238E27FC236}">
                <a16:creationId xmlns:a16="http://schemas.microsoft.com/office/drawing/2014/main" id="{31F847D2-B33F-3E55-3973-2A96602EEC4A}"/>
              </a:ext>
            </a:extLst>
          </p:cNvPr>
          <p:cNvSpPr txBox="1"/>
          <p:nvPr/>
        </p:nvSpPr>
        <p:spPr>
          <a:xfrm>
            <a:off x="574506" y="1434090"/>
            <a:ext cx="669975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dirty="0">
                <a:solidFill>
                  <a:srgbClr val="000000"/>
                </a:solidFill>
                <a:latin typeface="Calibri"/>
                <a:ea typeface="Calibri"/>
                <a:cs typeface="Calibri"/>
                <a:sym typeface="Calibri"/>
              </a:rPr>
              <a:t>Using Data to Make Instructional Decisions </a:t>
            </a:r>
            <a:endParaRPr sz="2800" dirty="0"/>
          </a:p>
        </p:txBody>
      </p:sp>
      <p:sp>
        <p:nvSpPr>
          <p:cNvPr id="10" name="Google Shape;185;p10">
            <a:extLst>
              <a:ext uri="{FF2B5EF4-FFF2-40B4-BE49-F238E27FC236}">
                <a16:creationId xmlns:a16="http://schemas.microsoft.com/office/drawing/2014/main" id="{FD1B4BDA-7952-7BA3-8D4E-8DA8FC32FF43}"/>
              </a:ext>
            </a:extLst>
          </p:cNvPr>
          <p:cNvSpPr txBox="1">
            <a:spLocks noGrp="1"/>
          </p:cNvSpPr>
          <p:nvPr>
            <p:ph type="sldNum" idx="12"/>
          </p:nvPr>
        </p:nvSpPr>
        <p:spPr>
          <a:xfrm>
            <a:off x="9689940" y="6237600"/>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12</a:t>
            </a:fld>
            <a:endParaRPr dirty="0"/>
          </a:p>
        </p:txBody>
      </p:sp>
      <p:sp>
        <p:nvSpPr>
          <p:cNvPr id="15" name="Google Shape;407;p21">
            <a:extLst>
              <a:ext uri="{FF2B5EF4-FFF2-40B4-BE49-F238E27FC236}">
                <a16:creationId xmlns:a16="http://schemas.microsoft.com/office/drawing/2014/main" id="{E8B41E65-BC69-B1E8-1268-896F38D23DAD}"/>
              </a:ext>
            </a:extLst>
          </p:cNvPr>
          <p:cNvSpPr txBox="1"/>
          <p:nvPr/>
        </p:nvSpPr>
        <p:spPr>
          <a:xfrm>
            <a:off x="1215341" y="874154"/>
            <a:ext cx="3821039" cy="52318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panose="020B0703020202090204" pitchFamily="34" charset="0"/>
                <a:ea typeface="Calibri"/>
                <a:cs typeface="Calibri"/>
                <a:sym typeface="Calibri"/>
              </a:rPr>
              <a:t>Learn and Confirm</a:t>
            </a:r>
            <a:endParaRPr sz="2800" u="none" strike="noStrike" cap="none" dirty="0">
              <a:solidFill>
                <a:srgbClr val="000000"/>
              </a:solidFill>
              <a:latin typeface="Trebuchet MS" panose="020B0703020202090204" pitchFamily="34" charset="0"/>
              <a:cs typeface="Calibri" panose="020F0502020204030204" pitchFamily="34" charset="0"/>
              <a:sym typeface="Arial"/>
            </a:endParaRPr>
          </a:p>
        </p:txBody>
      </p:sp>
      <p:pic>
        <p:nvPicPr>
          <p:cNvPr id="16" name="Google Shape;337;p13">
            <a:extLst>
              <a:ext uri="{FF2B5EF4-FFF2-40B4-BE49-F238E27FC236}">
                <a16:creationId xmlns:a16="http://schemas.microsoft.com/office/drawing/2014/main" id="{02EBC15D-39F6-1E29-77C1-EDA0259A21B4}"/>
              </a:ext>
            </a:extLst>
          </p:cNvPr>
          <p:cNvPicPr preferRelativeResize="0"/>
          <p:nvPr/>
        </p:nvPicPr>
        <p:blipFill rotWithShape="1">
          <a:blip r:embed="rId5">
            <a:alphaModFix/>
          </a:blip>
          <a:srcRect/>
          <a:stretch/>
        </p:blipFill>
        <p:spPr>
          <a:xfrm>
            <a:off x="574506" y="928110"/>
            <a:ext cx="521389" cy="471255"/>
          </a:xfrm>
          <a:prstGeom prst="rect">
            <a:avLst/>
          </a:prstGeom>
          <a:noFill/>
          <a:ln>
            <a:noFill/>
          </a:ln>
        </p:spPr>
      </p:pic>
      <p:sp>
        <p:nvSpPr>
          <p:cNvPr id="17" name="Google Shape;416;p22">
            <a:extLst>
              <a:ext uri="{FF2B5EF4-FFF2-40B4-BE49-F238E27FC236}">
                <a16:creationId xmlns:a16="http://schemas.microsoft.com/office/drawing/2014/main" id="{6CC498D6-EBF9-0C48-E84B-B1FECF86EC19}"/>
              </a:ext>
            </a:extLst>
          </p:cNvPr>
          <p:cNvSpPr txBox="1"/>
          <p:nvPr/>
        </p:nvSpPr>
        <p:spPr>
          <a:xfrm>
            <a:off x="6944127" y="6066456"/>
            <a:ext cx="4007086" cy="350825"/>
          </a:xfrm>
          <a:prstGeom prst="rect">
            <a:avLst/>
          </a:prstGeom>
          <a:noFill/>
          <a:ln>
            <a:noFill/>
          </a:ln>
        </p:spPr>
        <p:txBody>
          <a:bodyPr spcFirstLastPara="1" wrap="square" lIns="91425" tIns="45700" rIns="91425" bIns="45700" anchor="ctr" anchorCtr="0">
            <a:spAutoFit/>
          </a:bodyPr>
          <a:lstStyle/>
          <a:p>
            <a:pPr marL="76200" lvl="0" algn="r">
              <a:lnSpc>
                <a:spcPct val="120000"/>
              </a:lnSpc>
              <a:buSzPct val="171428"/>
            </a:pPr>
            <a:r>
              <a:rPr lang="en-US" sz="1400" dirty="0">
                <a:latin typeface="Calibri"/>
                <a:ea typeface="Calibri"/>
                <a:cs typeface="Calibri"/>
                <a:sym typeface="Calibri"/>
              </a:rPr>
              <a:t>(Wanzek, Al Otaiba, &amp; McMaster, 2020)</a:t>
            </a:r>
          </a:p>
        </p:txBody>
      </p:sp>
    </p:spTree>
    <p:extLst>
      <p:ext uri="{BB962C8B-B14F-4D97-AF65-F5344CB8AC3E}">
        <p14:creationId xmlns:p14="http://schemas.microsoft.com/office/powerpoint/2010/main" val="2731634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1;p11">
            <a:extLst>
              <a:ext uri="{FF2B5EF4-FFF2-40B4-BE49-F238E27FC236}">
                <a16:creationId xmlns:a16="http://schemas.microsoft.com/office/drawing/2014/main" id="{CBFF5C57-0BF0-C6E1-50C7-CA3ECCF72AC7}"/>
              </a:ext>
            </a:extLst>
          </p:cNvPr>
          <p:cNvSpPr txBox="1">
            <a:spLocks/>
          </p:cNvSpPr>
          <p:nvPr/>
        </p:nvSpPr>
        <p:spPr>
          <a:xfrm>
            <a:off x="2284404" y="1156245"/>
            <a:ext cx="7623191" cy="521208"/>
          </a:xfrm>
          <a:prstGeom prst="rect">
            <a:avLst/>
          </a:prstGeom>
          <a:noFill/>
          <a:ln>
            <a:noFill/>
          </a:ln>
        </p:spPr>
        <p:txBody>
          <a:bodyPr spcFirstLastPara="1" wrap="square" lIns="68575" tIns="34275" rIns="68575" bIns="34275"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800" b="1" dirty="0">
                <a:latin typeface="Calibri"/>
                <a:ea typeface="Calibri"/>
                <a:cs typeface="Calibri"/>
                <a:sym typeface="Calibri"/>
              </a:rPr>
              <a:t>How Do We Intensify Instruction Based on Need? </a:t>
            </a:r>
            <a:endParaRPr lang="en-US" dirty="0"/>
          </a:p>
        </p:txBody>
      </p:sp>
      <p:pic>
        <p:nvPicPr>
          <p:cNvPr id="3" name="Google Shape;192;p11">
            <a:extLst>
              <a:ext uri="{FF2B5EF4-FFF2-40B4-BE49-F238E27FC236}">
                <a16:creationId xmlns:a16="http://schemas.microsoft.com/office/drawing/2014/main" id="{3F3A7C2C-2C63-98B0-3A18-9C0D42A15DD2}"/>
              </a:ext>
            </a:extLst>
          </p:cNvPr>
          <p:cNvPicPr preferRelativeResize="0">
            <a:picLocks/>
          </p:cNvPicPr>
          <p:nvPr/>
        </p:nvPicPr>
        <p:blipFill rotWithShape="1">
          <a:blip r:embed="rId3">
            <a:alphaModFix/>
            <a:extLst>
              <a:ext uri="{BEBA8EAE-BF5A-486C-A8C5-ECC9F3942E4B}">
                <a14:imgProps xmlns:a14="http://schemas.microsoft.com/office/drawing/2010/main">
                  <a14:imgLayer r:embed="rId4">
                    <a14:imgEffect>
                      <a14:sharpenSoften amount="50000"/>
                    </a14:imgEffect>
                  </a14:imgLayer>
                </a14:imgProps>
              </a:ext>
            </a:extLst>
          </a:blip>
          <a:srcRect/>
          <a:stretch/>
        </p:blipFill>
        <p:spPr>
          <a:xfrm>
            <a:off x="1614314" y="1871509"/>
            <a:ext cx="8963369" cy="3673971"/>
          </a:xfrm>
          <a:prstGeom prst="rect">
            <a:avLst/>
          </a:prstGeom>
          <a:noFill/>
          <a:ln>
            <a:noFill/>
          </a:ln>
        </p:spPr>
      </p:pic>
      <p:sp>
        <p:nvSpPr>
          <p:cNvPr id="8" name="Google Shape;193;p11">
            <a:extLst>
              <a:ext uri="{FF2B5EF4-FFF2-40B4-BE49-F238E27FC236}">
                <a16:creationId xmlns:a16="http://schemas.microsoft.com/office/drawing/2014/main" id="{F372302D-B48B-B7A7-B579-62B6427A4FE4}"/>
              </a:ext>
            </a:extLst>
          </p:cNvPr>
          <p:cNvSpPr txBox="1">
            <a:spLocks noGrp="1"/>
          </p:cNvSpPr>
          <p:nvPr>
            <p:ph type="sldNum" idx="12"/>
          </p:nvPr>
        </p:nvSpPr>
        <p:spPr>
          <a:xfrm>
            <a:off x="8277828" y="5739537"/>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13</a:t>
            </a:fld>
            <a:endParaRPr/>
          </a:p>
        </p:txBody>
      </p:sp>
    </p:spTree>
    <p:extLst>
      <p:ext uri="{BB962C8B-B14F-4D97-AF65-F5344CB8AC3E}">
        <p14:creationId xmlns:p14="http://schemas.microsoft.com/office/powerpoint/2010/main" val="434141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9;p12">
            <a:extLst>
              <a:ext uri="{FF2B5EF4-FFF2-40B4-BE49-F238E27FC236}">
                <a16:creationId xmlns:a16="http://schemas.microsoft.com/office/drawing/2014/main" id="{713E6967-CECE-B53E-05C5-37319C7AF0D5}"/>
              </a:ext>
            </a:extLst>
          </p:cNvPr>
          <p:cNvSpPr txBox="1"/>
          <p:nvPr/>
        </p:nvSpPr>
        <p:spPr>
          <a:xfrm>
            <a:off x="439839" y="898235"/>
            <a:ext cx="4238584" cy="4832052"/>
          </a:xfrm>
          <a:prstGeom prst="rect">
            <a:avLst/>
          </a:prstGeom>
          <a:noFill/>
          <a:ln>
            <a:noFill/>
          </a:ln>
        </p:spPr>
        <p:txBody>
          <a:bodyPr spcFirstLastPara="1" wrap="square" lIns="91425" tIns="45700" rIns="91425" bIns="45700" anchor="t" anchorCtr="0">
            <a:spAutoFit/>
          </a:bodyPr>
          <a:lstStyle/>
          <a:p>
            <a:r>
              <a:rPr lang="en-US" sz="2800" b="1" i="0" u="none" strike="noStrike" cap="none" dirty="0">
                <a:solidFill>
                  <a:srgbClr val="000000"/>
                </a:solidFill>
                <a:latin typeface="Calibri"/>
                <a:ea typeface="Times New Roman"/>
                <a:cs typeface="Calibri"/>
                <a:sym typeface="Times New Roman"/>
              </a:rPr>
              <a:t>National Center for Intensive</a:t>
            </a:r>
            <a:r>
              <a:rPr lang="en-US" sz="2800" b="1" dirty="0">
                <a:solidFill>
                  <a:srgbClr val="000000"/>
                </a:solidFill>
                <a:latin typeface="Calibri"/>
                <a:ea typeface="Times New Roman"/>
                <a:cs typeface="Calibri"/>
                <a:sym typeface="Times New Roman"/>
              </a:rPr>
              <a:t> </a:t>
            </a:r>
            <a:r>
              <a:rPr lang="en-US" sz="2800" b="1" i="0" u="none" strike="noStrike" cap="none" dirty="0">
                <a:solidFill>
                  <a:srgbClr val="000000"/>
                </a:solidFill>
                <a:latin typeface="Calibri"/>
                <a:ea typeface="Times New Roman"/>
                <a:cs typeface="Calibri"/>
                <a:sym typeface="Times New Roman"/>
              </a:rPr>
              <a:t>Intervention Provides Guidance for Increasing the Intensity of </a:t>
            </a:r>
            <a:br>
              <a:rPr lang="en-US" sz="2800" b="1" i="0" u="none" strike="noStrike" cap="none" dirty="0">
                <a:latin typeface="Calibri" panose="020F0502020204030204" pitchFamily="34" charset="0"/>
                <a:ea typeface="Times New Roman"/>
                <a:cs typeface="Calibri" panose="020F0502020204030204" pitchFamily="34" charset="0"/>
              </a:rPr>
            </a:br>
            <a:r>
              <a:rPr lang="en-US" sz="2800" b="1" i="0" u="none" strike="noStrike" cap="none" dirty="0">
                <a:solidFill>
                  <a:srgbClr val="000000"/>
                </a:solidFill>
                <a:latin typeface="Calibri"/>
                <a:ea typeface="Times New Roman"/>
                <a:cs typeface="Calibri"/>
                <a:sym typeface="Times New Roman"/>
              </a:rPr>
              <a:t>Academic Instruction</a:t>
            </a:r>
            <a:r>
              <a:rPr lang="en-US" sz="2800" b="1" dirty="0">
                <a:solidFill>
                  <a:srgbClr val="000000"/>
                </a:solidFill>
                <a:latin typeface="Calibri"/>
                <a:ea typeface="Times New Roman"/>
                <a:cs typeface="Calibri"/>
                <a:sym typeface="Times New Roman"/>
              </a:rPr>
              <a:t> </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endParaRPr sz="2400" b="0" i="0" u="none" strike="noStrike" cap="none" dirty="0">
              <a:solidFill>
                <a:srgbClr val="000000"/>
              </a:solidFill>
              <a:latin typeface="Calibri" panose="020F0502020204030204" pitchFamily="34" charset="0"/>
              <a:ea typeface="Times New Roman"/>
              <a:cs typeface="Calibri" panose="020F0502020204030204" pitchFamily="34" charset="0"/>
              <a:sym typeface="Times New Roman"/>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2400" b="0" i="0" u="none" strike="noStrike" cap="none" dirty="0">
                <a:solidFill>
                  <a:srgbClr val="000000"/>
                </a:solidFill>
                <a:latin typeface="Calibri" panose="020F0502020204030204" pitchFamily="34" charset="0"/>
                <a:ea typeface="Times New Roman"/>
                <a:cs typeface="Calibri" panose="020F0502020204030204" pitchFamily="34" charset="0"/>
                <a:sym typeface="Times New Roman"/>
              </a:rPr>
              <a:t>Review of Evidence-Based Curriculum</a:t>
            </a:r>
            <a:endParaRPr lang="en-US" sz="2400" dirty="0">
              <a:latin typeface="Calibri" panose="020F0502020204030204" pitchFamily="34" charset="0"/>
              <a:ea typeface="Times New Roman"/>
              <a:cs typeface="Calibri" panose="020F0502020204030204" pitchFamily="34" charset="0"/>
            </a:endParaRPr>
          </a:p>
          <a:p>
            <a:pPr marL="342900" marR="0" lvl="0" indent="-342900" algn="l" rtl="0">
              <a:lnSpc>
                <a:spcPct val="100000"/>
              </a:lnSpc>
              <a:spcBef>
                <a:spcPts val="0"/>
              </a:spcBef>
              <a:spcAft>
                <a:spcPts val="0"/>
              </a:spcAft>
              <a:buClr>
                <a:srgbClr val="000000"/>
              </a:buClr>
              <a:buSzPts val="1800"/>
              <a:buFont typeface="Arial"/>
              <a:buAutoNum type="arabicPeriod"/>
            </a:pPr>
            <a:endParaRPr lang="en-US" sz="2400" b="0" i="0" u="none" strike="noStrike" cap="none" dirty="0">
              <a:solidFill>
                <a:srgbClr val="000000"/>
              </a:solidFill>
              <a:latin typeface="Calibri" panose="020F0502020204030204" pitchFamily="34" charset="0"/>
              <a:ea typeface="Times New Roman"/>
              <a:cs typeface="Calibri" panose="020F0502020204030204" pitchFamily="34" charset="0"/>
              <a:sym typeface="Times New Roman"/>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2400" b="0" i="0" u="none" strike="noStrike" cap="none" dirty="0">
                <a:solidFill>
                  <a:srgbClr val="000000"/>
                </a:solidFill>
                <a:latin typeface="Calibri" panose="020F0502020204030204" pitchFamily="34" charset="0"/>
                <a:ea typeface="Times New Roman"/>
                <a:cs typeface="Calibri" panose="020F0502020204030204" pitchFamily="34" charset="0"/>
                <a:sym typeface="Times New Roman"/>
              </a:rPr>
              <a:t>Individualizing Level of Intensity and Adaptations Based on Data  </a:t>
            </a:r>
            <a:endParaRPr sz="2400" dirty="0">
              <a:latin typeface="Calibri" panose="020F0502020204030204" pitchFamily="34" charset="0"/>
              <a:cs typeface="Calibri" panose="020F0502020204030204" pitchFamily="34" charset="0"/>
            </a:endParaRPr>
          </a:p>
        </p:txBody>
      </p:sp>
      <p:pic>
        <p:nvPicPr>
          <p:cNvPr id="6" name="Google Shape;200;p12">
            <a:extLst>
              <a:ext uri="{FF2B5EF4-FFF2-40B4-BE49-F238E27FC236}">
                <a16:creationId xmlns:a16="http://schemas.microsoft.com/office/drawing/2014/main" id="{0FCDA598-5BFD-657B-2D1A-E5FE3FE1F76F}"/>
              </a:ext>
            </a:extLst>
          </p:cNvPr>
          <p:cNvPicPr preferRelativeResize="0"/>
          <p:nvPr/>
        </p:nvPicPr>
        <p:blipFill rotWithShape="1">
          <a:blip r:embed="rId3">
            <a:alphaModFix/>
          </a:blip>
          <a:srcRect/>
          <a:stretch/>
        </p:blipFill>
        <p:spPr>
          <a:xfrm>
            <a:off x="4678423" y="696826"/>
            <a:ext cx="6803663" cy="5262939"/>
          </a:xfrm>
          <a:prstGeom prst="rect">
            <a:avLst/>
          </a:prstGeom>
          <a:noFill/>
          <a:ln>
            <a:noFill/>
          </a:ln>
        </p:spPr>
      </p:pic>
      <p:sp>
        <p:nvSpPr>
          <p:cNvPr id="7" name="Google Shape;201;p12">
            <a:extLst>
              <a:ext uri="{FF2B5EF4-FFF2-40B4-BE49-F238E27FC236}">
                <a16:creationId xmlns:a16="http://schemas.microsoft.com/office/drawing/2014/main" id="{128E69CE-4FE2-2529-4C80-4988B374EE1D}"/>
              </a:ext>
            </a:extLst>
          </p:cNvPr>
          <p:cNvSpPr txBox="1">
            <a:spLocks noGrp="1"/>
          </p:cNvSpPr>
          <p:nvPr>
            <p:ph type="sldNum" idx="12"/>
          </p:nvPr>
        </p:nvSpPr>
        <p:spPr>
          <a:xfrm>
            <a:off x="8879352" y="6161174"/>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14</a:t>
            </a:fld>
            <a:endParaRPr dirty="0"/>
          </a:p>
        </p:txBody>
      </p:sp>
    </p:spTree>
    <p:extLst>
      <p:ext uri="{BB962C8B-B14F-4D97-AF65-F5344CB8AC3E}">
        <p14:creationId xmlns:p14="http://schemas.microsoft.com/office/powerpoint/2010/main" val="1590124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7;p13">
            <a:extLst>
              <a:ext uri="{FF2B5EF4-FFF2-40B4-BE49-F238E27FC236}">
                <a16:creationId xmlns:a16="http://schemas.microsoft.com/office/drawing/2014/main" id="{3C990A12-454D-8B3D-A64D-4D0A6BA08E98}"/>
              </a:ext>
            </a:extLst>
          </p:cNvPr>
          <p:cNvSpPr txBox="1">
            <a:spLocks/>
          </p:cNvSpPr>
          <p:nvPr/>
        </p:nvSpPr>
        <p:spPr>
          <a:xfrm>
            <a:off x="916840" y="1133124"/>
            <a:ext cx="10128302" cy="521208"/>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800" b="1" dirty="0">
                <a:latin typeface="Calibri"/>
                <a:ea typeface="Calibri"/>
                <a:cs typeface="Calibri"/>
                <a:sym typeface="Calibri"/>
              </a:rPr>
              <a:t>Intensifying Instruction </a:t>
            </a:r>
            <a:endParaRPr lang="en-US" sz="2800" dirty="0">
              <a:latin typeface="Calibri"/>
              <a:ea typeface="Calibri"/>
              <a:cs typeface="Calibri"/>
            </a:endParaRPr>
          </a:p>
        </p:txBody>
      </p:sp>
      <p:sp>
        <p:nvSpPr>
          <p:cNvPr id="3" name="Google Shape;208;p13">
            <a:extLst>
              <a:ext uri="{FF2B5EF4-FFF2-40B4-BE49-F238E27FC236}">
                <a16:creationId xmlns:a16="http://schemas.microsoft.com/office/drawing/2014/main" id="{4E8503A1-7687-D4ED-3791-E28967A1D1EC}"/>
              </a:ext>
            </a:extLst>
          </p:cNvPr>
          <p:cNvSpPr txBox="1">
            <a:spLocks/>
          </p:cNvSpPr>
          <p:nvPr/>
        </p:nvSpPr>
        <p:spPr>
          <a:xfrm>
            <a:off x="916840" y="1850008"/>
            <a:ext cx="10480868" cy="3353315"/>
          </a:xfrm>
          <a:prstGeom prst="rect">
            <a:avLst/>
          </a:prstGeom>
          <a:noFill/>
          <a:ln>
            <a:noFill/>
          </a:ln>
        </p:spPr>
        <p:txBody>
          <a:bodyPr spcFirstLastPara="1" wrap="square" lIns="68575" tIns="34275" rIns="68575"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SzPts val="2400"/>
              <a:buFont typeface="Arial" panose="020B0604020202020204" pitchFamily="34" charset="0"/>
              <a:buNone/>
            </a:pPr>
            <a:r>
              <a:rPr lang="en-US" sz="2400" b="1" dirty="0">
                <a:latin typeface="Calibri"/>
                <a:ea typeface="Calibri"/>
                <a:cs typeface="Calibri"/>
                <a:sym typeface="Calibri"/>
              </a:rPr>
              <a:t>Organizational Changes to Intensify Instruction </a:t>
            </a:r>
            <a:endParaRPr lang="en-US" sz="2400" dirty="0"/>
          </a:p>
          <a:p>
            <a:pPr marL="0" indent="0">
              <a:lnSpc>
                <a:spcPct val="100000"/>
              </a:lnSpc>
              <a:spcBef>
                <a:spcPts val="0"/>
              </a:spcBef>
              <a:buSzPts val="2400"/>
              <a:buFont typeface="Arial" panose="020B0604020202020204" pitchFamily="34" charset="0"/>
              <a:buNone/>
            </a:pPr>
            <a:endParaRPr lang="en-US" sz="2400" dirty="0">
              <a:latin typeface="Calibri"/>
              <a:ea typeface="Calibri"/>
              <a:cs typeface="Calibri"/>
              <a:sym typeface="Calibri"/>
            </a:endParaRPr>
          </a:p>
          <a:p>
            <a:pPr marL="457200" indent="-381000">
              <a:lnSpc>
                <a:spcPct val="100000"/>
              </a:lnSpc>
              <a:spcBef>
                <a:spcPts val="0"/>
              </a:spcBef>
              <a:buClr>
                <a:schemeClr val="tx1">
                  <a:lumMod val="50000"/>
                  <a:lumOff val="50000"/>
                </a:schemeClr>
              </a:buClr>
              <a:buSzPct val="100000"/>
            </a:pPr>
            <a:r>
              <a:rPr lang="en-US" sz="2400" dirty="0">
                <a:latin typeface="Calibri"/>
                <a:ea typeface="Calibri"/>
                <a:cs typeface="Calibri"/>
                <a:sym typeface="Calibri"/>
              </a:rPr>
              <a:t>Increase the time spent in intervention/instruction </a:t>
            </a:r>
            <a:endParaRPr lang="en-US" sz="3200" dirty="0"/>
          </a:p>
          <a:p>
            <a:pPr marL="914400" lvl="1" indent="-361950">
              <a:lnSpc>
                <a:spcPct val="100000"/>
              </a:lnSpc>
              <a:spcBef>
                <a:spcPts val="0"/>
              </a:spcBef>
              <a:buClr>
                <a:schemeClr val="tx1">
                  <a:lumMod val="50000"/>
                  <a:lumOff val="50000"/>
                </a:schemeClr>
              </a:buClr>
              <a:buSzPct val="100000"/>
              <a:buFont typeface="Arial" panose="020B0604020202020204" pitchFamily="34" charset="0"/>
              <a:buChar char="–"/>
            </a:pPr>
            <a:r>
              <a:rPr lang="en-US" dirty="0">
                <a:latin typeface="Calibri"/>
                <a:ea typeface="Calibri"/>
                <a:cs typeface="Calibri"/>
                <a:sym typeface="Calibri"/>
              </a:rPr>
              <a:t>Length of a session</a:t>
            </a:r>
            <a:endParaRPr lang="en-US" sz="2800" dirty="0"/>
          </a:p>
          <a:p>
            <a:pPr marL="914400" lvl="1" indent="-361950">
              <a:lnSpc>
                <a:spcPct val="100000"/>
              </a:lnSpc>
              <a:spcBef>
                <a:spcPts val="0"/>
              </a:spcBef>
              <a:buClr>
                <a:schemeClr val="tx1">
                  <a:lumMod val="50000"/>
                  <a:lumOff val="50000"/>
                </a:schemeClr>
              </a:buClr>
              <a:buSzPct val="100000"/>
              <a:buFont typeface="Arial" panose="020B0604020202020204" pitchFamily="34" charset="0"/>
              <a:buChar char="–"/>
            </a:pPr>
            <a:r>
              <a:rPr lang="en-US" dirty="0">
                <a:latin typeface="Calibri"/>
                <a:ea typeface="Calibri"/>
                <a:cs typeface="Calibri"/>
                <a:sym typeface="Calibri"/>
              </a:rPr>
              <a:t>More sessions each week </a:t>
            </a:r>
            <a:endParaRPr lang="en-US" sz="2800" dirty="0"/>
          </a:p>
          <a:p>
            <a:pPr marL="914400" lvl="1">
              <a:lnSpc>
                <a:spcPct val="100000"/>
              </a:lnSpc>
              <a:spcBef>
                <a:spcPts val="0"/>
              </a:spcBef>
              <a:buClr>
                <a:schemeClr val="tx1">
                  <a:lumMod val="50000"/>
                  <a:lumOff val="50000"/>
                </a:schemeClr>
              </a:buClr>
              <a:buSzPts val="2100"/>
              <a:buFont typeface="Arial" panose="020B0604020202020204" pitchFamily="34" charset="0"/>
              <a:buNone/>
            </a:pPr>
            <a:endParaRPr lang="en-US" dirty="0">
              <a:latin typeface="Calibri"/>
              <a:ea typeface="Calibri"/>
              <a:cs typeface="Calibri"/>
              <a:sym typeface="Calibri"/>
            </a:endParaRPr>
          </a:p>
          <a:p>
            <a:pPr marL="457200" indent="-381000">
              <a:lnSpc>
                <a:spcPct val="100000"/>
              </a:lnSpc>
              <a:spcBef>
                <a:spcPts val="0"/>
              </a:spcBef>
              <a:buClr>
                <a:schemeClr val="tx1">
                  <a:lumMod val="50000"/>
                  <a:lumOff val="50000"/>
                </a:schemeClr>
              </a:buClr>
              <a:buSzPct val="100000"/>
            </a:pPr>
            <a:r>
              <a:rPr lang="en-US" sz="2400" dirty="0">
                <a:latin typeface="Calibri"/>
                <a:ea typeface="Calibri"/>
                <a:cs typeface="Calibri"/>
                <a:sym typeface="Calibri"/>
              </a:rPr>
              <a:t>Decrease number of students in instructional groupings to ensure more opportunities for practice/feedback</a:t>
            </a:r>
            <a:endParaRPr lang="en-US" sz="3200" dirty="0"/>
          </a:p>
        </p:txBody>
      </p:sp>
      <p:sp>
        <p:nvSpPr>
          <p:cNvPr id="7" name="Google Shape;210;p13">
            <a:extLst>
              <a:ext uri="{FF2B5EF4-FFF2-40B4-BE49-F238E27FC236}">
                <a16:creationId xmlns:a16="http://schemas.microsoft.com/office/drawing/2014/main" id="{90E41571-54DB-7661-0AD6-6117DEE2A0F0}"/>
              </a:ext>
            </a:extLst>
          </p:cNvPr>
          <p:cNvSpPr txBox="1">
            <a:spLocks noGrp="1"/>
          </p:cNvSpPr>
          <p:nvPr>
            <p:ph type="sldNum" idx="12"/>
          </p:nvPr>
        </p:nvSpPr>
        <p:spPr>
          <a:xfrm>
            <a:off x="9026752" y="5954081"/>
            <a:ext cx="249008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15</a:t>
            </a:fld>
            <a:endParaRPr dirty="0"/>
          </a:p>
        </p:txBody>
      </p:sp>
      <p:sp>
        <p:nvSpPr>
          <p:cNvPr id="8" name="Google Shape;416;p22">
            <a:extLst>
              <a:ext uri="{FF2B5EF4-FFF2-40B4-BE49-F238E27FC236}">
                <a16:creationId xmlns:a16="http://schemas.microsoft.com/office/drawing/2014/main" id="{C62FAD4F-BAC2-A135-97EF-4BFA7EFCC99C}"/>
              </a:ext>
            </a:extLst>
          </p:cNvPr>
          <p:cNvSpPr txBox="1"/>
          <p:nvPr/>
        </p:nvSpPr>
        <p:spPr>
          <a:xfrm>
            <a:off x="6690167" y="5915618"/>
            <a:ext cx="3970117" cy="350825"/>
          </a:xfrm>
          <a:prstGeom prst="rect">
            <a:avLst/>
          </a:prstGeom>
          <a:noFill/>
          <a:ln>
            <a:noFill/>
          </a:ln>
        </p:spPr>
        <p:txBody>
          <a:bodyPr spcFirstLastPara="1" wrap="square" lIns="91425" tIns="45700" rIns="91425" bIns="45700" anchor="ctr" anchorCtr="0">
            <a:spAutoFit/>
          </a:bodyPr>
          <a:lstStyle/>
          <a:p>
            <a:pPr marL="76200" lvl="0" algn="r">
              <a:lnSpc>
                <a:spcPct val="120000"/>
              </a:lnSpc>
              <a:buSzPct val="171428"/>
            </a:pPr>
            <a:r>
              <a:rPr lang="en-US" sz="1400" dirty="0">
                <a:latin typeface="Calibri"/>
                <a:ea typeface="Calibri"/>
                <a:cs typeface="Calibri"/>
                <a:sym typeface="Calibri"/>
              </a:rPr>
              <a:t>(Wanzek, Al Otaiba, &amp; McMaster, 2020)</a:t>
            </a:r>
          </a:p>
        </p:txBody>
      </p:sp>
    </p:spTree>
    <p:extLst>
      <p:ext uri="{BB962C8B-B14F-4D97-AF65-F5344CB8AC3E}">
        <p14:creationId xmlns:p14="http://schemas.microsoft.com/office/powerpoint/2010/main" val="441422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7;p14">
            <a:extLst>
              <a:ext uri="{FF2B5EF4-FFF2-40B4-BE49-F238E27FC236}">
                <a16:creationId xmlns:a16="http://schemas.microsoft.com/office/drawing/2014/main" id="{196643E6-BC86-52AE-2E1D-FF9BD492F33C}"/>
              </a:ext>
            </a:extLst>
          </p:cNvPr>
          <p:cNvSpPr txBox="1">
            <a:spLocks/>
          </p:cNvSpPr>
          <p:nvPr/>
        </p:nvSpPr>
        <p:spPr>
          <a:xfrm>
            <a:off x="964342" y="1816165"/>
            <a:ext cx="10136957" cy="3778209"/>
          </a:xfrm>
          <a:prstGeom prst="rect">
            <a:avLst/>
          </a:prstGeom>
          <a:noFill/>
          <a:ln>
            <a:noFill/>
          </a:ln>
        </p:spPr>
        <p:txBody>
          <a:bodyPr spcFirstLastPara="1" wrap="square" lIns="68575" tIns="34275" rIns="68575"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SzPts val="2400"/>
              <a:buFont typeface="Arial" panose="020B0604020202020204" pitchFamily="34" charset="0"/>
              <a:buNone/>
            </a:pPr>
            <a:r>
              <a:rPr lang="en-US" sz="2400" b="1" dirty="0">
                <a:latin typeface="Calibri"/>
                <a:ea typeface="Calibri"/>
                <a:cs typeface="Calibri"/>
                <a:sym typeface="Calibri"/>
              </a:rPr>
              <a:t>Instructional Changes to Intensify Instruction</a:t>
            </a:r>
            <a:endParaRPr lang="en-US" sz="2400" b="1" dirty="0"/>
          </a:p>
          <a:p>
            <a:pPr marL="0" indent="0">
              <a:lnSpc>
                <a:spcPct val="100000"/>
              </a:lnSpc>
              <a:spcBef>
                <a:spcPts val="0"/>
              </a:spcBef>
              <a:buSzPts val="2400"/>
              <a:buFont typeface="Arial" panose="020B0604020202020204" pitchFamily="34" charset="0"/>
              <a:buNone/>
            </a:pPr>
            <a:endParaRPr lang="en-US" sz="1100" dirty="0">
              <a:latin typeface="Calibri"/>
              <a:ea typeface="Calibri"/>
              <a:cs typeface="Calibri"/>
              <a:sym typeface="Calibri"/>
            </a:endParaRPr>
          </a:p>
          <a:p>
            <a:pPr marL="457200" indent="-381000">
              <a:lnSpc>
                <a:spcPct val="100000"/>
              </a:lnSpc>
              <a:spcBef>
                <a:spcPts val="0"/>
              </a:spcBef>
              <a:buClr>
                <a:schemeClr val="tx1">
                  <a:lumMod val="50000"/>
                  <a:lumOff val="50000"/>
                </a:schemeClr>
              </a:buClr>
              <a:buSzPct val="100000"/>
            </a:pPr>
            <a:r>
              <a:rPr lang="en-US" sz="2200" b="1" dirty="0">
                <a:latin typeface="Calibri"/>
                <a:ea typeface="Calibri"/>
                <a:cs typeface="Calibri"/>
                <a:sym typeface="Calibri"/>
              </a:rPr>
              <a:t>Explicit Instruction </a:t>
            </a:r>
            <a:endParaRPr lang="en-US" sz="2200" dirty="0"/>
          </a:p>
          <a:p>
            <a:pPr marL="914400" lvl="1" indent="-361950">
              <a:lnSpc>
                <a:spcPct val="100000"/>
              </a:lnSpc>
              <a:spcBef>
                <a:spcPts val="0"/>
              </a:spcBef>
              <a:buClr>
                <a:schemeClr val="tx1">
                  <a:lumMod val="50000"/>
                  <a:lumOff val="50000"/>
                </a:schemeClr>
              </a:buClr>
              <a:buSzPct val="100000"/>
              <a:buFont typeface="Arial" panose="020B0604020202020204" pitchFamily="34" charset="0"/>
              <a:buChar char="–"/>
            </a:pPr>
            <a:r>
              <a:rPr lang="en-US" sz="2200" dirty="0">
                <a:latin typeface="Calibri"/>
                <a:ea typeface="Calibri"/>
                <a:cs typeface="Calibri"/>
                <a:sym typeface="Calibri"/>
              </a:rPr>
              <a:t>Instruction that includes modeling of the task, frequent opportunities for guided and independent practice with affirmative and corrective feedback, and gradual removal of supports </a:t>
            </a:r>
            <a:endParaRPr lang="en-US" sz="2200" dirty="0"/>
          </a:p>
          <a:p>
            <a:pPr marL="457200" indent="-381000">
              <a:lnSpc>
                <a:spcPct val="100000"/>
              </a:lnSpc>
              <a:spcBef>
                <a:spcPts val="0"/>
              </a:spcBef>
              <a:buClr>
                <a:schemeClr val="tx1">
                  <a:lumMod val="50000"/>
                  <a:lumOff val="50000"/>
                </a:schemeClr>
              </a:buClr>
              <a:buSzPct val="100000"/>
            </a:pPr>
            <a:r>
              <a:rPr lang="en-US" sz="2200" b="1" dirty="0">
                <a:latin typeface="Calibri"/>
                <a:ea typeface="Calibri"/>
                <a:cs typeface="Calibri"/>
                <a:sym typeface="Calibri"/>
              </a:rPr>
              <a:t>Systematic Instruction </a:t>
            </a:r>
            <a:endParaRPr lang="en-US" sz="2200" dirty="0"/>
          </a:p>
          <a:p>
            <a:pPr marL="914400" lvl="1" indent="-361950">
              <a:lnSpc>
                <a:spcPct val="100000"/>
              </a:lnSpc>
              <a:spcBef>
                <a:spcPts val="0"/>
              </a:spcBef>
              <a:buClr>
                <a:schemeClr val="tx1">
                  <a:lumMod val="50000"/>
                  <a:lumOff val="50000"/>
                </a:schemeClr>
              </a:buClr>
              <a:buSzPct val="100000"/>
              <a:buFont typeface="Arial" panose="020B0604020202020204" pitchFamily="34" charset="0"/>
              <a:buChar char="–"/>
            </a:pPr>
            <a:r>
              <a:rPr lang="en-US" sz="2200" dirty="0">
                <a:latin typeface="Calibri"/>
                <a:ea typeface="Calibri"/>
                <a:cs typeface="Calibri"/>
                <a:sym typeface="Calibri"/>
              </a:rPr>
              <a:t>Teaching practices in small, manageable steps </a:t>
            </a:r>
            <a:endParaRPr lang="en-US" sz="2200" dirty="0"/>
          </a:p>
          <a:p>
            <a:pPr marL="457200" indent="-381000">
              <a:lnSpc>
                <a:spcPct val="100000"/>
              </a:lnSpc>
              <a:spcBef>
                <a:spcPts val="0"/>
              </a:spcBef>
              <a:buClr>
                <a:schemeClr val="tx1">
                  <a:lumMod val="50000"/>
                  <a:lumOff val="50000"/>
                </a:schemeClr>
              </a:buClr>
              <a:buSzPct val="100000"/>
            </a:pPr>
            <a:r>
              <a:rPr lang="en-US" sz="2200" b="1" dirty="0">
                <a:latin typeface="Calibri"/>
                <a:ea typeface="Calibri"/>
                <a:cs typeface="Calibri"/>
                <a:sym typeface="Calibri"/>
              </a:rPr>
              <a:t>Frequent Opportunities to Respond with Feedback </a:t>
            </a:r>
            <a:endParaRPr lang="en-US" sz="2200" dirty="0"/>
          </a:p>
          <a:p>
            <a:pPr marL="914400" lvl="1" indent="-361950">
              <a:lnSpc>
                <a:spcPct val="100000"/>
              </a:lnSpc>
              <a:spcBef>
                <a:spcPts val="0"/>
              </a:spcBef>
              <a:buClr>
                <a:schemeClr val="tx1">
                  <a:lumMod val="50000"/>
                  <a:lumOff val="50000"/>
                </a:schemeClr>
              </a:buClr>
              <a:buSzPct val="100000"/>
              <a:buFont typeface="Arial" panose="020B0604020202020204" pitchFamily="34" charset="0"/>
              <a:buChar char="–"/>
            </a:pPr>
            <a:r>
              <a:rPr lang="en-US" sz="2200" dirty="0">
                <a:latin typeface="Calibri"/>
                <a:ea typeface="Calibri"/>
                <a:cs typeface="Calibri"/>
                <a:sym typeface="Calibri"/>
              </a:rPr>
              <a:t>Additional practice opportunities to monitor understanding and provide explicit feedback</a:t>
            </a:r>
            <a:endParaRPr lang="en-US" sz="2200" dirty="0"/>
          </a:p>
        </p:txBody>
      </p:sp>
      <p:sp>
        <p:nvSpPr>
          <p:cNvPr id="3" name="Google Shape;219;p14">
            <a:extLst>
              <a:ext uri="{FF2B5EF4-FFF2-40B4-BE49-F238E27FC236}">
                <a16:creationId xmlns:a16="http://schemas.microsoft.com/office/drawing/2014/main" id="{48EF136D-F599-224C-9587-A427C276C033}"/>
              </a:ext>
            </a:extLst>
          </p:cNvPr>
          <p:cNvSpPr txBox="1">
            <a:spLocks noGrp="1"/>
          </p:cNvSpPr>
          <p:nvPr>
            <p:ph type="sldNum" idx="12"/>
          </p:nvPr>
        </p:nvSpPr>
        <p:spPr>
          <a:xfrm>
            <a:off x="9642675" y="5994181"/>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16</a:t>
            </a:fld>
            <a:endParaRPr dirty="0"/>
          </a:p>
        </p:txBody>
      </p:sp>
      <p:sp>
        <p:nvSpPr>
          <p:cNvPr id="7" name="Google Shape;416;p22">
            <a:extLst>
              <a:ext uri="{FF2B5EF4-FFF2-40B4-BE49-F238E27FC236}">
                <a16:creationId xmlns:a16="http://schemas.microsoft.com/office/drawing/2014/main" id="{24A903F6-FBB2-0897-B9EB-B8CE8CB011F1}"/>
              </a:ext>
            </a:extLst>
          </p:cNvPr>
          <p:cNvSpPr txBox="1"/>
          <p:nvPr/>
        </p:nvSpPr>
        <p:spPr>
          <a:xfrm>
            <a:off x="6730453" y="5917256"/>
            <a:ext cx="3979022" cy="350825"/>
          </a:xfrm>
          <a:prstGeom prst="rect">
            <a:avLst/>
          </a:prstGeom>
          <a:noFill/>
          <a:ln>
            <a:noFill/>
          </a:ln>
        </p:spPr>
        <p:txBody>
          <a:bodyPr spcFirstLastPara="1" wrap="square" lIns="91425" tIns="45700" rIns="91425" bIns="45700" anchor="ctr" anchorCtr="0">
            <a:spAutoFit/>
          </a:bodyPr>
          <a:lstStyle/>
          <a:p>
            <a:pPr marL="76200" lvl="0" algn="r">
              <a:lnSpc>
                <a:spcPct val="120000"/>
              </a:lnSpc>
              <a:buSzPct val="171428"/>
            </a:pPr>
            <a:r>
              <a:rPr lang="en-US" sz="1400" dirty="0">
                <a:latin typeface="Calibri"/>
                <a:ea typeface="Calibri"/>
                <a:cs typeface="Calibri"/>
                <a:sym typeface="Calibri"/>
              </a:rPr>
              <a:t>(Wanzek, Al Otaiba, &amp; McMaster, 2020)</a:t>
            </a:r>
          </a:p>
        </p:txBody>
      </p:sp>
      <p:sp>
        <p:nvSpPr>
          <p:cNvPr id="8" name="Google Shape;207;p13">
            <a:extLst>
              <a:ext uri="{FF2B5EF4-FFF2-40B4-BE49-F238E27FC236}">
                <a16:creationId xmlns:a16="http://schemas.microsoft.com/office/drawing/2014/main" id="{761EBFF8-89E4-C12E-3772-AA6F95F2A07E}"/>
              </a:ext>
            </a:extLst>
          </p:cNvPr>
          <p:cNvSpPr txBox="1">
            <a:spLocks/>
          </p:cNvSpPr>
          <p:nvPr/>
        </p:nvSpPr>
        <p:spPr>
          <a:xfrm>
            <a:off x="964342" y="1134801"/>
            <a:ext cx="8678333" cy="521208"/>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800" b="1" dirty="0">
                <a:latin typeface="Calibri"/>
                <a:ea typeface="Calibri"/>
                <a:cs typeface="Calibri"/>
                <a:sym typeface="Calibri"/>
              </a:rPr>
              <a:t>Intensifying Instruction </a:t>
            </a:r>
            <a:endParaRPr lang="en-US" sz="2800" dirty="0"/>
          </a:p>
        </p:txBody>
      </p:sp>
    </p:spTree>
    <p:extLst>
      <p:ext uri="{BB962C8B-B14F-4D97-AF65-F5344CB8AC3E}">
        <p14:creationId xmlns:p14="http://schemas.microsoft.com/office/powerpoint/2010/main" val="2320948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25;p15">
            <a:extLst>
              <a:ext uri="{FF2B5EF4-FFF2-40B4-BE49-F238E27FC236}">
                <a16:creationId xmlns:a16="http://schemas.microsoft.com/office/drawing/2014/main" id="{507B1597-9F78-E5A1-53CB-FD4E8FCA28F3}"/>
              </a:ext>
            </a:extLst>
          </p:cNvPr>
          <p:cNvPicPr preferRelativeResize="0"/>
          <p:nvPr/>
        </p:nvPicPr>
        <p:blipFill rotWithShape="1">
          <a:blip r:embed="rId3">
            <a:alphaModFix/>
          </a:blip>
          <a:srcRect/>
          <a:stretch/>
        </p:blipFill>
        <p:spPr>
          <a:xfrm>
            <a:off x="448518" y="841464"/>
            <a:ext cx="4562928" cy="5135639"/>
          </a:xfrm>
          <a:prstGeom prst="rect">
            <a:avLst/>
          </a:prstGeom>
          <a:noFill/>
          <a:ln>
            <a:solidFill>
              <a:schemeClr val="tx1"/>
            </a:solidFill>
          </a:ln>
        </p:spPr>
      </p:pic>
      <p:pic>
        <p:nvPicPr>
          <p:cNvPr id="6" name="Google Shape;226;p15">
            <a:extLst>
              <a:ext uri="{FF2B5EF4-FFF2-40B4-BE49-F238E27FC236}">
                <a16:creationId xmlns:a16="http://schemas.microsoft.com/office/drawing/2014/main" id="{1F9FF15A-84C9-1DFE-2BC7-14F62F2D4F3C}"/>
              </a:ext>
            </a:extLst>
          </p:cNvPr>
          <p:cNvPicPr preferRelativeResize="0"/>
          <p:nvPr/>
        </p:nvPicPr>
        <p:blipFill rotWithShape="1">
          <a:blip r:embed="rId4">
            <a:alphaModFix/>
            <a:extLst>
              <a:ext uri="{BEBA8EAE-BF5A-486C-A8C5-ECC9F3942E4B}">
                <a14:imgProps xmlns:a14="http://schemas.microsoft.com/office/drawing/2010/main">
                  <a14:imgLayer r:embed="rId5">
                    <a14:imgEffect>
                      <a14:sharpenSoften amount="25000"/>
                    </a14:imgEffect>
                  </a14:imgLayer>
                </a14:imgProps>
              </a:ext>
            </a:extLst>
          </a:blip>
          <a:srcRect/>
          <a:stretch/>
        </p:blipFill>
        <p:spPr>
          <a:xfrm>
            <a:off x="6920979" y="841465"/>
            <a:ext cx="4563515" cy="5134016"/>
          </a:xfrm>
          <a:prstGeom prst="rect">
            <a:avLst/>
          </a:prstGeom>
          <a:noFill/>
          <a:ln>
            <a:solidFill>
              <a:schemeClr val="tx1"/>
            </a:solidFill>
          </a:ln>
        </p:spPr>
      </p:pic>
      <p:sp>
        <p:nvSpPr>
          <p:cNvPr id="7" name="Google Shape;227;p15">
            <a:extLst>
              <a:ext uri="{FF2B5EF4-FFF2-40B4-BE49-F238E27FC236}">
                <a16:creationId xmlns:a16="http://schemas.microsoft.com/office/drawing/2014/main" id="{6AE24F26-A4D4-23C3-7572-7881778FD6E6}"/>
              </a:ext>
            </a:extLst>
          </p:cNvPr>
          <p:cNvSpPr/>
          <p:nvPr/>
        </p:nvSpPr>
        <p:spPr>
          <a:xfrm>
            <a:off x="4356079" y="5924799"/>
            <a:ext cx="305509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rgbClr val="000000"/>
                </a:solidFill>
                <a:latin typeface="Calibri"/>
                <a:ea typeface="Calibri"/>
                <a:cs typeface="Calibri"/>
                <a:sym typeface="Calibri"/>
              </a:rPr>
              <a:t>For more information</a:t>
            </a:r>
            <a:endParaRPr dirty="0"/>
          </a:p>
          <a:p>
            <a:pPr marL="0" marR="0" lvl="0" indent="0" algn="ctr" rtl="0">
              <a:lnSpc>
                <a:spcPct val="100000"/>
              </a:lnSpc>
              <a:spcBef>
                <a:spcPts val="0"/>
              </a:spcBef>
              <a:spcAft>
                <a:spcPts val="0"/>
              </a:spcAft>
              <a:buNone/>
            </a:pPr>
            <a:r>
              <a:rPr lang="en-US" sz="1400" b="1" i="0" u="sng" strike="noStrike" cap="none" dirty="0">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https://intensiveintervention.org/</a:t>
            </a:r>
            <a:r>
              <a:rPr lang="en-US" sz="1400" b="1" i="0" u="none" strike="noStrike" cap="none" dirty="0">
                <a:solidFill>
                  <a:srgbClr val="000000"/>
                </a:solidFill>
                <a:latin typeface="Calibri"/>
                <a:ea typeface="Calibri"/>
                <a:cs typeface="Calibri"/>
                <a:sym typeface="Calibri"/>
              </a:rPr>
              <a:t> </a:t>
            </a:r>
            <a:endParaRPr dirty="0"/>
          </a:p>
        </p:txBody>
      </p:sp>
      <p:sp>
        <p:nvSpPr>
          <p:cNvPr id="8" name="Google Shape;228;p15">
            <a:extLst>
              <a:ext uri="{FF2B5EF4-FFF2-40B4-BE49-F238E27FC236}">
                <a16:creationId xmlns:a16="http://schemas.microsoft.com/office/drawing/2014/main" id="{25BA4EC9-0132-1268-2E40-5D55E2CC02B5}"/>
              </a:ext>
            </a:extLst>
          </p:cNvPr>
          <p:cNvSpPr txBox="1">
            <a:spLocks noGrp="1"/>
          </p:cNvSpPr>
          <p:nvPr>
            <p:ph type="sldNum" idx="12"/>
          </p:nvPr>
        </p:nvSpPr>
        <p:spPr>
          <a:xfrm>
            <a:off x="9159432" y="6052053"/>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17</a:t>
            </a:fld>
            <a:endParaRPr/>
          </a:p>
        </p:txBody>
      </p:sp>
    </p:spTree>
    <p:extLst>
      <p:ext uri="{BB962C8B-B14F-4D97-AF65-F5344CB8AC3E}">
        <p14:creationId xmlns:p14="http://schemas.microsoft.com/office/powerpoint/2010/main" val="1793467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5;p16">
            <a:extLst>
              <a:ext uri="{FF2B5EF4-FFF2-40B4-BE49-F238E27FC236}">
                <a16:creationId xmlns:a16="http://schemas.microsoft.com/office/drawing/2014/main" id="{F7E94552-9B89-05C7-2B30-91F96B60F0DA}"/>
              </a:ext>
            </a:extLst>
          </p:cNvPr>
          <p:cNvSpPr txBox="1">
            <a:spLocks/>
          </p:cNvSpPr>
          <p:nvPr/>
        </p:nvSpPr>
        <p:spPr>
          <a:xfrm>
            <a:off x="1148470" y="1604784"/>
            <a:ext cx="9770153" cy="4706196"/>
          </a:xfrm>
          <a:prstGeom prst="rect">
            <a:avLst/>
          </a:prstGeom>
          <a:noFill/>
          <a:ln>
            <a:noFill/>
          </a:ln>
        </p:spPr>
        <p:txBody>
          <a:bodyPr spcFirstLastPara="1" wrap="square" lIns="68575" tIns="34275" rIns="68575"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SzPts val="2400"/>
              <a:buFont typeface="Arial" panose="020B0604020202020204" pitchFamily="34" charset="0"/>
              <a:buNone/>
            </a:pPr>
            <a:r>
              <a:rPr lang="en-US" sz="2400" b="1" dirty="0">
                <a:latin typeface="Calibri" panose="020F0502020204030204" pitchFamily="34" charset="0"/>
                <a:ea typeface="Calibri"/>
                <a:cs typeface="Calibri" panose="020F0502020204030204" pitchFamily="34" charset="0"/>
                <a:sym typeface="Calibri"/>
              </a:rPr>
              <a:t>Instructional Changes to Intensify Instruction</a:t>
            </a:r>
            <a:endParaRPr lang="en-US" sz="2400" b="1" dirty="0">
              <a:latin typeface="Calibri" panose="020F0502020204030204" pitchFamily="34" charset="0"/>
              <a:cs typeface="Calibri" panose="020F0502020204030204" pitchFamily="34" charset="0"/>
            </a:endParaRPr>
          </a:p>
          <a:p>
            <a:pPr marL="0" indent="0">
              <a:lnSpc>
                <a:spcPct val="100000"/>
              </a:lnSpc>
              <a:spcBef>
                <a:spcPts val="0"/>
              </a:spcBef>
              <a:buSzPts val="2400"/>
              <a:buFont typeface="Arial" panose="020B0604020202020204" pitchFamily="34" charset="0"/>
              <a:buNone/>
            </a:pPr>
            <a:endParaRPr lang="en-US" sz="1400" dirty="0">
              <a:latin typeface="Calibri"/>
              <a:ea typeface="Calibri"/>
              <a:cs typeface="Calibri"/>
              <a:sym typeface="Calibri"/>
            </a:endParaRPr>
          </a:p>
          <a:p>
            <a:pPr marL="457200" indent="-381000">
              <a:lnSpc>
                <a:spcPct val="100000"/>
              </a:lnSpc>
              <a:spcBef>
                <a:spcPts val="0"/>
              </a:spcBef>
              <a:buClr>
                <a:schemeClr val="tx1">
                  <a:lumMod val="50000"/>
                  <a:lumOff val="50000"/>
                </a:schemeClr>
              </a:buClr>
              <a:buSzPct val="100000"/>
            </a:pPr>
            <a:r>
              <a:rPr lang="en-US" sz="2200" b="1" dirty="0">
                <a:latin typeface="Calibri"/>
                <a:ea typeface="Calibri"/>
                <a:cs typeface="Calibri"/>
                <a:sym typeface="Calibri"/>
              </a:rPr>
              <a:t>Specific and Concrete Feedback </a:t>
            </a:r>
            <a:endParaRPr lang="en-US" sz="2200" dirty="0"/>
          </a:p>
          <a:p>
            <a:pPr marL="914400" lvl="1" indent="-361950">
              <a:lnSpc>
                <a:spcPct val="100000"/>
              </a:lnSpc>
              <a:spcBef>
                <a:spcPts val="0"/>
              </a:spcBef>
              <a:buClr>
                <a:schemeClr val="tx1">
                  <a:lumMod val="50000"/>
                  <a:lumOff val="50000"/>
                </a:schemeClr>
              </a:buClr>
              <a:buSzPct val="100000"/>
              <a:buFont typeface="Arial" panose="020B0604020202020204" pitchFamily="34" charset="0"/>
              <a:buChar char="–"/>
            </a:pPr>
            <a:r>
              <a:rPr lang="en-US" sz="2200" dirty="0">
                <a:latin typeface="Calibri"/>
                <a:ea typeface="Calibri"/>
                <a:cs typeface="Calibri"/>
                <a:sym typeface="Calibri"/>
              </a:rPr>
              <a:t>Immediate feedback that is specific to affirm what students have done correctly or how to perform the task effectively </a:t>
            </a:r>
            <a:endParaRPr lang="en-US" sz="2200" dirty="0"/>
          </a:p>
          <a:p>
            <a:pPr marL="457200" indent="-381000">
              <a:lnSpc>
                <a:spcPct val="100000"/>
              </a:lnSpc>
              <a:spcBef>
                <a:spcPts val="0"/>
              </a:spcBef>
              <a:buClr>
                <a:schemeClr val="tx1">
                  <a:lumMod val="50000"/>
                  <a:lumOff val="50000"/>
                </a:schemeClr>
              </a:buClr>
              <a:buSzPct val="100000"/>
            </a:pPr>
            <a:r>
              <a:rPr lang="en-US" sz="2200" b="1" dirty="0">
                <a:latin typeface="Calibri"/>
                <a:ea typeface="Calibri"/>
                <a:cs typeface="Calibri"/>
                <a:sym typeface="Calibri"/>
              </a:rPr>
              <a:t>Cognitive Processing Strategies </a:t>
            </a:r>
            <a:endParaRPr lang="en-US" sz="2200" dirty="0"/>
          </a:p>
          <a:p>
            <a:pPr marL="914400" lvl="1" indent="-361950">
              <a:lnSpc>
                <a:spcPct val="100000"/>
              </a:lnSpc>
              <a:spcBef>
                <a:spcPts val="0"/>
              </a:spcBef>
              <a:buClr>
                <a:schemeClr val="tx1">
                  <a:lumMod val="50000"/>
                  <a:lumOff val="50000"/>
                </a:schemeClr>
              </a:buClr>
              <a:buSzPct val="100000"/>
              <a:buFont typeface="Arial" panose="020B0604020202020204" pitchFamily="34" charset="0"/>
              <a:buChar char="–"/>
            </a:pPr>
            <a:r>
              <a:rPr lang="en-US" sz="2200" dirty="0">
                <a:latin typeface="Calibri"/>
                <a:ea typeface="Calibri"/>
                <a:cs typeface="Calibri"/>
                <a:sym typeface="Calibri"/>
              </a:rPr>
              <a:t>Embed instruction to help students set goals and monitor their own progress, reason through strategy use, persist in a task, and implement strategies to support memory (e.g., graphic organizers) </a:t>
            </a:r>
            <a:endParaRPr lang="en-US" sz="2200" dirty="0"/>
          </a:p>
          <a:p>
            <a:pPr marL="457200" indent="-381000">
              <a:lnSpc>
                <a:spcPct val="100000"/>
              </a:lnSpc>
              <a:spcBef>
                <a:spcPts val="0"/>
              </a:spcBef>
              <a:buClr>
                <a:schemeClr val="tx1">
                  <a:lumMod val="50000"/>
                  <a:lumOff val="50000"/>
                </a:schemeClr>
              </a:buClr>
              <a:buSzPct val="100000"/>
            </a:pPr>
            <a:r>
              <a:rPr lang="en-US" sz="2200" b="1" dirty="0">
                <a:latin typeface="Calibri"/>
                <a:ea typeface="Calibri"/>
                <a:cs typeface="Calibri"/>
                <a:sym typeface="Calibri"/>
              </a:rPr>
              <a:t>Teaching for Transfer </a:t>
            </a:r>
            <a:endParaRPr lang="en-US" sz="2200" dirty="0"/>
          </a:p>
          <a:p>
            <a:pPr marL="914400" lvl="1" indent="-361950">
              <a:lnSpc>
                <a:spcPct val="100000"/>
              </a:lnSpc>
              <a:spcBef>
                <a:spcPts val="0"/>
              </a:spcBef>
              <a:buClr>
                <a:schemeClr val="tx1">
                  <a:lumMod val="50000"/>
                  <a:lumOff val="50000"/>
                </a:schemeClr>
              </a:buClr>
              <a:buSzPct val="100000"/>
              <a:buFont typeface="Arial" panose="020B0604020202020204" pitchFamily="34" charset="0"/>
              <a:buChar char="–"/>
            </a:pPr>
            <a:r>
              <a:rPr lang="en-US" sz="2200" dirty="0">
                <a:latin typeface="Calibri"/>
                <a:ea typeface="Calibri"/>
                <a:cs typeface="Calibri"/>
                <a:sym typeface="Calibri"/>
              </a:rPr>
              <a:t>Provide opportunities to apply newly mastered skills in other contexts with feedback </a:t>
            </a:r>
            <a:endParaRPr lang="en-US" sz="2200" dirty="0"/>
          </a:p>
        </p:txBody>
      </p:sp>
      <p:sp>
        <p:nvSpPr>
          <p:cNvPr id="3" name="Google Shape;237;p16">
            <a:extLst>
              <a:ext uri="{FF2B5EF4-FFF2-40B4-BE49-F238E27FC236}">
                <a16:creationId xmlns:a16="http://schemas.microsoft.com/office/drawing/2014/main" id="{B87A2247-CB4C-23F3-E177-8A0F110A22AA}"/>
              </a:ext>
            </a:extLst>
          </p:cNvPr>
          <p:cNvSpPr txBox="1">
            <a:spLocks noGrp="1"/>
          </p:cNvSpPr>
          <p:nvPr>
            <p:ph type="sldNum" idx="12"/>
          </p:nvPr>
        </p:nvSpPr>
        <p:spPr>
          <a:xfrm>
            <a:off x="9655215" y="6046678"/>
            <a:ext cx="2133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18</a:t>
            </a:fld>
            <a:endParaRPr dirty="0"/>
          </a:p>
        </p:txBody>
      </p:sp>
      <p:sp>
        <p:nvSpPr>
          <p:cNvPr id="8" name="Google Shape;207;p13">
            <a:extLst>
              <a:ext uri="{FF2B5EF4-FFF2-40B4-BE49-F238E27FC236}">
                <a16:creationId xmlns:a16="http://schemas.microsoft.com/office/drawing/2014/main" id="{A0B33AA3-EEAC-31FB-D378-1B39E9DC41FD}"/>
              </a:ext>
            </a:extLst>
          </p:cNvPr>
          <p:cNvSpPr txBox="1">
            <a:spLocks/>
          </p:cNvSpPr>
          <p:nvPr/>
        </p:nvSpPr>
        <p:spPr>
          <a:xfrm>
            <a:off x="1148470" y="1035515"/>
            <a:ext cx="8678333" cy="521208"/>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800" b="1" dirty="0">
                <a:latin typeface="Calibri"/>
                <a:ea typeface="Calibri"/>
                <a:cs typeface="Calibri"/>
                <a:sym typeface="Calibri"/>
              </a:rPr>
              <a:t>Intensifying Instruction </a:t>
            </a:r>
            <a:endParaRPr lang="en-US" sz="2800" dirty="0"/>
          </a:p>
        </p:txBody>
      </p:sp>
      <p:sp>
        <p:nvSpPr>
          <p:cNvPr id="9" name="Google Shape;416;p22">
            <a:extLst>
              <a:ext uri="{FF2B5EF4-FFF2-40B4-BE49-F238E27FC236}">
                <a16:creationId xmlns:a16="http://schemas.microsoft.com/office/drawing/2014/main" id="{A78C5699-4CBE-50C9-92AC-6D92558DA845}"/>
              </a:ext>
            </a:extLst>
          </p:cNvPr>
          <p:cNvSpPr txBox="1"/>
          <p:nvPr/>
        </p:nvSpPr>
        <p:spPr>
          <a:xfrm>
            <a:off x="6308204" y="6008216"/>
            <a:ext cx="4056186" cy="350825"/>
          </a:xfrm>
          <a:prstGeom prst="rect">
            <a:avLst/>
          </a:prstGeom>
          <a:noFill/>
          <a:ln>
            <a:noFill/>
          </a:ln>
        </p:spPr>
        <p:txBody>
          <a:bodyPr spcFirstLastPara="1" wrap="square" lIns="91425" tIns="45700" rIns="91425" bIns="45700" anchor="ctr" anchorCtr="0">
            <a:spAutoFit/>
          </a:bodyPr>
          <a:lstStyle/>
          <a:p>
            <a:pPr marL="76200" lvl="0" algn="r">
              <a:lnSpc>
                <a:spcPct val="120000"/>
              </a:lnSpc>
              <a:buSzPct val="171428"/>
            </a:pPr>
            <a:r>
              <a:rPr lang="en-US" sz="1400" dirty="0">
                <a:latin typeface="Calibri"/>
                <a:ea typeface="Calibri"/>
                <a:cs typeface="Calibri"/>
                <a:sym typeface="Calibri"/>
              </a:rPr>
              <a:t>(Wanzek, Al Otaiba, &amp; McMaster, 2020)</a:t>
            </a:r>
          </a:p>
        </p:txBody>
      </p:sp>
    </p:spTree>
    <p:extLst>
      <p:ext uri="{BB962C8B-B14F-4D97-AF65-F5344CB8AC3E}">
        <p14:creationId xmlns:p14="http://schemas.microsoft.com/office/powerpoint/2010/main" val="2365981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44;p17">
            <a:hlinkClick r:id="rId3"/>
            <a:extLst>
              <a:ext uri="{FF2B5EF4-FFF2-40B4-BE49-F238E27FC236}">
                <a16:creationId xmlns:a16="http://schemas.microsoft.com/office/drawing/2014/main" id="{40CB5BD6-935A-2EE6-19B2-280AB0647C39}"/>
              </a:ext>
            </a:extLst>
          </p:cNvPr>
          <p:cNvPicPr preferRelativeResize="0"/>
          <p:nvPr/>
        </p:nvPicPr>
        <p:blipFill rotWithShape="1">
          <a:blip r:embed="rId4">
            <a:alphaModFix/>
          </a:blip>
          <a:srcRect/>
          <a:stretch/>
        </p:blipFill>
        <p:spPr>
          <a:xfrm>
            <a:off x="6482239" y="1901038"/>
            <a:ext cx="4697692" cy="3055924"/>
          </a:xfrm>
          <a:prstGeom prst="rect">
            <a:avLst/>
          </a:prstGeom>
          <a:noFill/>
          <a:ln>
            <a:noFill/>
          </a:ln>
        </p:spPr>
      </p:pic>
      <p:sp>
        <p:nvSpPr>
          <p:cNvPr id="3" name="Google Shape;245;p17">
            <a:extLst>
              <a:ext uri="{FF2B5EF4-FFF2-40B4-BE49-F238E27FC236}">
                <a16:creationId xmlns:a16="http://schemas.microsoft.com/office/drawing/2014/main" id="{A6A53F3B-4952-1976-2AA8-ADA9657D8B8C}"/>
              </a:ext>
            </a:extLst>
          </p:cNvPr>
          <p:cNvSpPr txBox="1">
            <a:spLocks noGrp="1"/>
          </p:cNvSpPr>
          <p:nvPr>
            <p:ph type="sldNum" idx="12"/>
          </p:nvPr>
        </p:nvSpPr>
        <p:spPr>
          <a:xfrm>
            <a:off x="8463023" y="5808986"/>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19</a:t>
            </a:fld>
            <a:endParaRPr/>
          </a:p>
        </p:txBody>
      </p:sp>
      <p:sp>
        <p:nvSpPr>
          <p:cNvPr id="7" name="Google Shape;246;p17">
            <a:extLst>
              <a:ext uri="{FF2B5EF4-FFF2-40B4-BE49-F238E27FC236}">
                <a16:creationId xmlns:a16="http://schemas.microsoft.com/office/drawing/2014/main" id="{4FE328B7-BC41-C6A1-5BD5-3E64F2D524A6}"/>
              </a:ext>
            </a:extLst>
          </p:cNvPr>
          <p:cNvSpPr txBox="1"/>
          <p:nvPr/>
        </p:nvSpPr>
        <p:spPr>
          <a:xfrm>
            <a:off x="1012069" y="1684243"/>
            <a:ext cx="5153789" cy="3785611"/>
          </a:xfrm>
          <a:prstGeom prst="rect">
            <a:avLst/>
          </a:prstGeom>
          <a:noFill/>
          <a:ln>
            <a:noFill/>
          </a:ln>
        </p:spPr>
        <p:txBody>
          <a:bodyPr spcFirstLastPara="1" wrap="square" lIns="91425" tIns="45700" rIns="91425" bIns="45700" anchor="t" anchorCtr="0">
            <a:spAutoFit/>
          </a:bodyPr>
          <a:lstStyle/>
          <a:p>
            <a:r>
              <a:rPr lang="en-US" sz="2400" b="0" i="0" u="none" strike="noStrike" cap="none" dirty="0">
                <a:solidFill>
                  <a:srgbClr val="000000"/>
                </a:solidFill>
                <a:latin typeface="Calibri"/>
                <a:ea typeface="Calibri"/>
                <a:cs typeface="Calibri"/>
                <a:sym typeface="Calibri"/>
              </a:rPr>
              <a:t>Immediate and concrete feedback, based on data, is critical to helping students meet their learning goals. Complete </a:t>
            </a:r>
            <a:r>
              <a:rPr lang="en-US" sz="2400" b="1" i="0" u="none" strike="noStrike" cap="none" dirty="0">
                <a:solidFill>
                  <a:srgbClr val="000000"/>
                </a:solidFill>
                <a:latin typeface="Calibri"/>
                <a:ea typeface="Calibri"/>
                <a:cs typeface="Calibri"/>
                <a:sym typeface="Calibri"/>
              </a:rPr>
              <a:t>Handout 5</a:t>
            </a:r>
            <a:r>
              <a:rPr lang="en-US" sz="2400" b="0" i="0" u="none" strike="noStrike" cap="none" dirty="0">
                <a:solidFill>
                  <a:srgbClr val="000000"/>
                </a:solidFill>
                <a:latin typeface="Calibri"/>
                <a:ea typeface="Calibri"/>
                <a:cs typeface="Calibri"/>
                <a:sym typeface="Calibri"/>
              </a:rPr>
              <a:t>, the video viewing guide, as we watch </a:t>
            </a:r>
            <a:r>
              <a:rPr lang="en-US" sz="2400" b="1" u="sng" dirty="0">
                <a:solidFill>
                  <a:schemeClr val="hlink"/>
                </a:solidFill>
                <a:latin typeface="Calibri"/>
                <a:cs typeface="Calibri"/>
                <a:sym typeface="Calibri"/>
                <a:hlinkClick r:id="rId3">
                  <a:extLst>
                    <a:ext uri="{A12FA001-AC4F-418D-AE19-62706E023703}">
                      <ahyp:hlinkClr xmlns:ahyp="http://schemas.microsoft.com/office/drawing/2018/hyperlinkcolor" val="tx"/>
                    </a:ext>
                  </a:extLst>
                </a:hlinkClick>
              </a:rPr>
              <a:t>Video 1: Austin’s Butterfly</a:t>
            </a:r>
            <a:r>
              <a:rPr lang="en-US" sz="2400" i="0" u="none" strike="noStrike" cap="none" dirty="0">
                <a:latin typeface="Calibri"/>
                <a:ea typeface="Calibri"/>
                <a:cs typeface="Calibri"/>
                <a:sym typeface="Calibri"/>
              </a:rPr>
              <a:t>.</a:t>
            </a:r>
            <a:r>
              <a:rPr lang="en-US" sz="2400" dirty="0">
                <a:solidFill>
                  <a:srgbClr val="000000"/>
                </a:solidFill>
                <a:latin typeface="Calibri"/>
                <a:ea typeface="Calibri"/>
                <a:cs typeface="Calibri"/>
                <a:sym typeface="Calibri"/>
              </a:rPr>
              <a:t> </a:t>
            </a:r>
            <a:endParaRPr lang="en-US" sz="2400" dirty="0">
              <a:latin typeface="Calibri"/>
              <a:ea typeface="Calibri"/>
              <a:cs typeface="Calibri"/>
            </a:endParaRPr>
          </a:p>
          <a:p>
            <a:pPr marL="0" marR="0" lvl="0" indent="0" algn="l" rtl="0">
              <a:lnSpc>
                <a:spcPct val="100000"/>
              </a:lnSpc>
              <a:spcBef>
                <a:spcPts val="0"/>
              </a:spcBef>
              <a:spcAft>
                <a:spcPts val="0"/>
              </a:spcAft>
              <a:buNone/>
            </a:pP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Talk about your responses to the questions on </a:t>
            </a:r>
            <a:r>
              <a:rPr lang="en-US" sz="2400" b="1" i="0" u="none" strike="noStrike" cap="none" dirty="0">
                <a:solidFill>
                  <a:srgbClr val="000000"/>
                </a:solidFill>
                <a:latin typeface="Calibri"/>
                <a:ea typeface="Calibri"/>
                <a:cs typeface="Calibri"/>
                <a:sym typeface="Calibri"/>
              </a:rPr>
              <a:t>Handout 5</a:t>
            </a:r>
            <a:r>
              <a:rPr lang="en-US" sz="2400" b="0" i="0" u="none" strike="noStrike" cap="none" dirty="0">
                <a:solidFill>
                  <a:srgbClr val="000000"/>
                </a:solidFill>
                <a:latin typeface="Calibri"/>
                <a:ea typeface="Calibri"/>
                <a:cs typeface="Calibri"/>
                <a:sym typeface="Calibri"/>
              </a:rPr>
              <a:t> in your small groups and be prepared to share out.</a:t>
            </a:r>
            <a:endParaRPr sz="2400" dirty="0">
              <a:latin typeface="Calibri"/>
              <a:ea typeface="Calibri"/>
              <a:cs typeface="Calibri"/>
            </a:endParaRPr>
          </a:p>
        </p:txBody>
      </p:sp>
      <p:sp>
        <p:nvSpPr>
          <p:cNvPr id="8" name="Google Shape;207;p13">
            <a:extLst>
              <a:ext uri="{FF2B5EF4-FFF2-40B4-BE49-F238E27FC236}">
                <a16:creationId xmlns:a16="http://schemas.microsoft.com/office/drawing/2014/main" id="{834CFF4D-B7FA-EF92-F74F-E9797E8385B5}"/>
              </a:ext>
            </a:extLst>
          </p:cNvPr>
          <p:cNvSpPr txBox="1">
            <a:spLocks/>
          </p:cNvSpPr>
          <p:nvPr/>
        </p:nvSpPr>
        <p:spPr>
          <a:xfrm>
            <a:off x="1012485" y="1033153"/>
            <a:ext cx="8678333" cy="521208"/>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800" b="1" dirty="0">
                <a:latin typeface="Calibri"/>
                <a:ea typeface="Calibri"/>
                <a:cs typeface="Calibri"/>
                <a:sym typeface="Calibri"/>
              </a:rPr>
              <a:t>Intensifying Instruction </a:t>
            </a:r>
            <a:endParaRPr lang="en-US" sz="2800" dirty="0">
              <a:latin typeface="Calibri"/>
              <a:ea typeface="Calibri"/>
              <a:cs typeface="Calibri"/>
            </a:endParaRPr>
          </a:p>
        </p:txBody>
      </p:sp>
    </p:spTree>
    <p:extLst>
      <p:ext uri="{BB962C8B-B14F-4D97-AF65-F5344CB8AC3E}">
        <p14:creationId xmlns:p14="http://schemas.microsoft.com/office/powerpoint/2010/main" val="3121067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FD13B1F1-01C8-C3C0-EDE8-FD6CBBCC5D37}"/>
              </a:ext>
            </a:extLst>
          </p:cNvPr>
          <p:cNvGraphicFramePr>
            <a:graphicFrameLocks noGrp="1"/>
          </p:cNvGraphicFramePr>
          <p:nvPr>
            <p:extLst>
              <p:ext uri="{D42A27DB-BD31-4B8C-83A1-F6EECF244321}">
                <p14:modId xmlns:p14="http://schemas.microsoft.com/office/powerpoint/2010/main" val="2345471834"/>
              </p:ext>
            </p:extLst>
          </p:nvPr>
        </p:nvGraphicFramePr>
        <p:xfrm>
          <a:off x="655319" y="970166"/>
          <a:ext cx="10944497" cy="4964780"/>
        </p:xfrm>
        <a:graphic>
          <a:graphicData uri="http://schemas.openxmlformats.org/drawingml/2006/table">
            <a:tbl>
              <a:tblPr>
                <a:noFill/>
              </a:tblPr>
              <a:tblGrid>
                <a:gridCol w="942657">
                  <a:extLst>
                    <a:ext uri="{9D8B030D-6E8A-4147-A177-3AD203B41FA5}">
                      <a16:colId xmlns:a16="http://schemas.microsoft.com/office/drawing/2014/main" val="864010454"/>
                    </a:ext>
                  </a:extLst>
                </a:gridCol>
                <a:gridCol w="5447258">
                  <a:extLst>
                    <a:ext uri="{9D8B030D-6E8A-4147-A177-3AD203B41FA5}">
                      <a16:colId xmlns:a16="http://schemas.microsoft.com/office/drawing/2014/main" val="757516503"/>
                    </a:ext>
                  </a:extLst>
                </a:gridCol>
                <a:gridCol w="1066256">
                  <a:extLst>
                    <a:ext uri="{9D8B030D-6E8A-4147-A177-3AD203B41FA5}">
                      <a16:colId xmlns:a16="http://schemas.microsoft.com/office/drawing/2014/main" val="69148222"/>
                    </a:ext>
                  </a:extLst>
                </a:gridCol>
                <a:gridCol w="1744163">
                  <a:extLst>
                    <a:ext uri="{9D8B030D-6E8A-4147-A177-3AD203B41FA5}">
                      <a16:colId xmlns:a16="http://schemas.microsoft.com/office/drawing/2014/main" val="813157173"/>
                    </a:ext>
                  </a:extLst>
                </a:gridCol>
                <a:gridCol w="1744163">
                  <a:extLst>
                    <a:ext uri="{9D8B030D-6E8A-4147-A177-3AD203B41FA5}">
                      <a16:colId xmlns:a16="http://schemas.microsoft.com/office/drawing/2014/main" val="3140212881"/>
                    </a:ext>
                  </a:extLst>
                </a:gridCol>
              </a:tblGrid>
              <a:tr h="316591">
                <a:tc>
                  <a:txBody>
                    <a:bodyPr/>
                    <a:lstStyle/>
                    <a:p>
                      <a:pPr marL="0" marR="0" lvl="0" indent="0" algn="ctr" rtl="0">
                        <a:lnSpc>
                          <a:spcPct val="100000"/>
                        </a:lnSpc>
                        <a:spcBef>
                          <a:spcPts val="0"/>
                        </a:spcBef>
                        <a:spcAft>
                          <a:spcPts val="0"/>
                        </a:spcAft>
                        <a:buClr>
                          <a:srgbClr val="000000"/>
                        </a:buClr>
                        <a:buSzPts val="1200"/>
                        <a:buFont typeface="Arial"/>
                        <a:buNone/>
                      </a:pPr>
                      <a:r>
                        <a:rPr lang="en-US" sz="1400" b="1" u="none" strike="noStrike" cap="none" dirty="0">
                          <a:solidFill>
                            <a:schemeClr val="lt1"/>
                          </a:solidFill>
                          <a:latin typeface="Calibri"/>
                          <a:ea typeface="Calibri"/>
                          <a:cs typeface="Calibri"/>
                          <a:sym typeface="Calibri"/>
                        </a:rPr>
                        <a:t>Module</a:t>
                      </a:r>
                      <a:endParaRPr sz="1400" b="1" u="none" strike="noStrike" cap="none" dirty="0">
                        <a:solidFill>
                          <a:schemeClr val="lt1"/>
                        </a:solidFill>
                        <a:latin typeface="Calibri"/>
                        <a:ea typeface="Calibri"/>
                        <a:cs typeface="Calibri"/>
                        <a:sym typeface="Calibri"/>
                      </a:endParaRPr>
                    </a:p>
                  </a:txBody>
                  <a:tcPr marL="53950" marR="53950" marT="26975" marB="26975" anchor="b">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tx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solidFill>
                            <a:schemeClr val="lt1"/>
                          </a:solidFill>
                          <a:latin typeface="Calibri"/>
                          <a:ea typeface="Calibri"/>
                          <a:cs typeface="Calibri"/>
                          <a:sym typeface="Calibri"/>
                        </a:rPr>
                        <a:t>Topic</a:t>
                      </a:r>
                      <a:endParaRPr sz="1400" b="1" u="none" strike="noStrike" cap="none" dirty="0">
                        <a:solidFill>
                          <a:schemeClr val="lt1"/>
                        </a:solidFill>
                        <a:latin typeface="Calibri"/>
                        <a:ea typeface="Calibri"/>
                        <a:cs typeface="Calibri"/>
                        <a:sym typeface="Calibri"/>
                      </a:endParaRPr>
                    </a:p>
                  </a:txBody>
                  <a:tcPr marL="53950" marR="53950" marT="26975" marB="269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tx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solidFill>
                            <a:schemeClr val="lt1"/>
                          </a:solidFill>
                          <a:latin typeface="Calibri"/>
                          <a:ea typeface="Calibri"/>
                          <a:cs typeface="Calibri"/>
                          <a:sym typeface="Calibri"/>
                        </a:rPr>
                        <a:t>Session</a:t>
                      </a:r>
                      <a:endParaRPr sz="1400" b="1" u="none" strike="noStrike" cap="none" dirty="0">
                        <a:solidFill>
                          <a:schemeClr val="lt1"/>
                        </a:solidFill>
                        <a:latin typeface="Calibri"/>
                        <a:ea typeface="Calibri"/>
                        <a:cs typeface="Calibri"/>
                        <a:sym typeface="Calibri"/>
                      </a:endParaRPr>
                    </a:p>
                  </a:txBody>
                  <a:tcPr marL="53950" marR="53950" marT="26975" marB="269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tx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solidFill>
                            <a:schemeClr val="lt1"/>
                          </a:solidFill>
                          <a:latin typeface="Calibri"/>
                          <a:ea typeface="Calibri"/>
                          <a:cs typeface="Calibri"/>
                          <a:sym typeface="Calibri"/>
                        </a:rPr>
                        <a:t>Minutes</a:t>
                      </a:r>
                      <a:endParaRPr sz="1400" b="1" u="none" strike="noStrike" cap="none" dirty="0">
                        <a:solidFill>
                          <a:schemeClr val="lt1"/>
                        </a:solidFill>
                        <a:latin typeface="Calibri"/>
                        <a:ea typeface="Calibri"/>
                        <a:cs typeface="Calibri"/>
                        <a:sym typeface="Calibri"/>
                      </a:endParaRPr>
                    </a:p>
                  </a:txBody>
                  <a:tcPr marL="53950" marR="53950" marT="26975" marB="269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tx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solidFill>
                            <a:schemeClr val="lt1"/>
                          </a:solidFill>
                          <a:latin typeface="Calibri"/>
                          <a:ea typeface="Calibri"/>
                          <a:cs typeface="Calibri"/>
                          <a:sym typeface="Calibri"/>
                        </a:rPr>
                        <a:t>Session Date</a:t>
                      </a:r>
                      <a:endParaRPr sz="1500" b="1" u="none" strike="noStrike" cap="none" dirty="0">
                        <a:solidFill>
                          <a:schemeClr val="lt1"/>
                        </a:solidFill>
                        <a:latin typeface="Calibri"/>
                        <a:ea typeface="Calibri"/>
                        <a:cs typeface="Calibri"/>
                        <a:sym typeface="Calibri"/>
                      </a:endParaRPr>
                    </a:p>
                  </a:txBody>
                  <a:tcPr marL="53950" marR="53950" marT="26975" marB="26975" anchor="b">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tx1"/>
                    </a:solidFill>
                  </a:tcPr>
                </a:tc>
                <a:extLst>
                  <a:ext uri="{0D108BD9-81ED-4DB2-BD59-A6C34878D82A}">
                    <a16:rowId xmlns:a16="http://schemas.microsoft.com/office/drawing/2014/main" val="2446902433"/>
                  </a:ext>
                </a:extLst>
              </a:tr>
              <a:tr h="261010">
                <a:tc rowSpan="4">
                  <a:txBody>
                    <a:bodyPr/>
                    <a:lstStyle/>
                    <a:p>
                      <a:pPr marL="0" marR="0" lvl="0" indent="0" algn="ctr" rtl="0">
                        <a:lnSpc>
                          <a:spcPct val="100000"/>
                        </a:lnSpc>
                        <a:spcBef>
                          <a:spcPts val="0"/>
                        </a:spcBef>
                        <a:spcAft>
                          <a:spcPts val="0"/>
                        </a:spcAft>
                        <a:buClr>
                          <a:srgbClr val="000000"/>
                        </a:buClr>
                        <a:buSzPts val="1800"/>
                        <a:buFont typeface="Arial"/>
                        <a:buNone/>
                      </a:pPr>
                      <a:r>
                        <a:rPr lang="en-US" sz="1400" b="1" i="0" u="none" strike="noStrike" cap="none" dirty="0">
                          <a:solidFill>
                            <a:srgbClr val="000000"/>
                          </a:solidFill>
                          <a:latin typeface="Calibri"/>
                          <a:ea typeface="Calibri"/>
                          <a:cs typeface="Calibri"/>
                          <a:sym typeface="Calibri"/>
                        </a:rPr>
                        <a:t>1</a:t>
                      </a:r>
                      <a:endParaRPr sz="1600" b="1" i="0" u="none" strike="noStrike" cap="none" dirty="0">
                        <a:solidFill>
                          <a:srgbClr val="000000"/>
                        </a:solidFill>
                        <a:latin typeface="Calibri"/>
                        <a:ea typeface="Calibri"/>
                        <a:cs typeface="Calibri"/>
                        <a:sym typeface="Calibri"/>
                      </a:endParaRPr>
                    </a:p>
                  </a:txBody>
                  <a:tcPr marL="59925" marR="59925" marT="0" marB="0" anchor="ctr" anchorCtr="1">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rowSpan="4">
                  <a:txBody>
                    <a:bodyPr/>
                    <a:lstStyle/>
                    <a:p>
                      <a:pPr marL="0" marR="0" lvl="0" indent="0" algn="l" rtl="0">
                        <a:lnSpc>
                          <a:spcPct val="100000"/>
                        </a:lnSpc>
                        <a:spcBef>
                          <a:spcPts val="0"/>
                        </a:spcBef>
                        <a:spcAft>
                          <a:spcPts val="0"/>
                        </a:spcAft>
                        <a:buClr>
                          <a:srgbClr val="000000"/>
                        </a:buClr>
                        <a:buSzPts val="1800"/>
                        <a:buFont typeface="Arial"/>
                        <a:buNone/>
                      </a:pPr>
                      <a:r>
                        <a:rPr lang="en-US" sz="1400" b="1" i="0" u="none" strike="noStrike" cap="none" dirty="0">
                          <a:solidFill>
                            <a:srgbClr val="000000"/>
                          </a:solidFill>
                          <a:latin typeface="Calibri"/>
                          <a:ea typeface="Calibri"/>
                          <a:cs typeface="Calibri"/>
                          <a:sym typeface="Calibri"/>
                        </a:rPr>
                        <a:t>Applying Principles and Practices that Foster a Positive Culture</a:t>
                      </a:r>
                      <a:endParaRPr sz="1400" b="1" i="0" u="none" strike="noStrike" cap="none" dirty="0">
                        <a:solidFill>
                          <a:srgbClr val="000000"/>
                        </a:solidFill>
                        <a:latin typeface="Calibri"/>
                        <a:ea typeface="Calibri"/>
                        <a:cs typeface="Calibri"/>
                        <a:sym typeface="Calibri"/>
                      </a:endParaRPr>
                    </a:p>
                  </a:txBody>
                  <a:tcPr marL="59925" marR="59925" marT="29975" marB="299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latin typeface="Calibri"/>
                          <a:ea typeface="Calibri"/>
                          <a:cs typeface="Calibri"/>
                          <a:sym typeface="Calibri"/>
                        </a:rPr>
                        <a:t>Intro</a:t>
                      </a:r>
                      <a:endParaRPr sz="12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dirty="0">
                          <a:latin typeface="Calibri"/>
                          <a:ea typeface="Calibri"/>
                          <a:cs typeface="Calibri"/>
                          <a:sym typeface="Calibri"/>
                        </a:rPr>
                        <a:t>60 </a:t>
                      </a:r>
                      <a:endParaRPr sz="12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extLst>
                  <a:ext uri="{0D108BD9-81ED-4DB2-BD59-A6C34878D82A}">
                    <a16:rowId xmlns:a16="http://schemas.microsoft.com/office/drawing/2014/main" val="2591097868"/>
                  </a:ext>
                </a:extLst>
              </a:tr>
              <a:tr h="261010">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120</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583577644"/>
                  </a:ext>
                </a:extLst>
              </a:tr>
              <a:tr h="261010">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2</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150</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extLst>
                  <a:ext uri="{0D108BD9-81ED-4DB2-BD59-A6C34878D82A}">
                    <a16:rowId xmlns:a16="http://schemas.microsoft.com/office/drawing/2014/main" val="3092077948"/>
                  </a:ext>
                </a:extLst>
              </a:tr>
              <a:tr h="245127">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3</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150</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extLst>
                  <a:ext uri="{0D108BD9-81ED-4DB2-BD59-A6C34878D82A}">
                    <a16:rowId xmlns:a16="http://schemas.microsoft.com/office/drawing/2014/main" val="25512192"/>
                  </a:ext>
                </a:extLst>
              </a:tr>
              <a:tr h="261010">
                <a:tc rowSpan="3">
                  <a:txBody>
                    <a:bodyPr/>
                    <a:lstStyle/>
                    <a:p>
                      <a:pPr marL="0" marR="0" lvl="0" indent="0" algn="ctr" rtl="0">
                        <a:lnSpc>
                          <a:spcPct val="100000"/>
                        </a:lnSpc>
                        <a:spcBef>
                          <a:spcPts val="0"/>
                        </a:spcBef>
                        <a:spcAft>
                          <a:spcPts val="0"/>
                        </a:spcAft>
                        <a:buClr>
                          <a:srgbClr val="000000"/>
                        </a:buClr>
                        <a:buSzPts val="2400"/>
                        <a:buFont typeface="Arial"/>
                        <a:buNone/>
                      </a:pPr>
                      <a:r>
                        <a:rPr lang="en-US" sz="1400" b="1" i="0" u="none" strike="noStrike" cap="none" dirty="0">
                          <a:solidFill>
                            <a:srgbClr val="000000"/>
                          </a:solidFill>
                          <a:latin typeface="Calibri"/>
                          <a:ea typeface="Calibri"/>
                          <a:cs typeface="Calibri"/>
                          <a:sym typeface="Calibri"/>
                        </a:rPr>
                        <a:t>2</a:t>
                      </a:r>
                      <a:endParaRPr sz="1600" b="1" i="0" u="none" strike="noStrike" cap="none" dirty="0">
                        <a:solidFill>
                          <a:srgbClr val="000000"/>
                        </a:solidFill>
                        <a:latin typeface="Calibri"/>
                        <a:ea typeface="Calibri"/>
                        <a:cs typeface="Calibri"/>
                        <a:sym typeface="Calibri"/>
                      </a:endParaRPr>
                    </a:p>
                  </a:txBody>
                  <a:tcPr marL="59925" marR="59925" marT="0" marB="0" anchor="ctr" anchorCtr="1">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rowSpan="3">
                  <a:txBody>
                    <a:bodyPr/>
                    <a:lstStyle/>
                    <a:p>
                      <a:pPr marL="0" marR="0" lvl="0" indent="0" algn="l" rtl="0">
                        <a:lnSpc>
                          <a:spcPct val="100000"/>
                        </a:lnSpc>
                        <a:spcBef>
                          <a:spcPts val="0"/>
                        </a:spcBef>
                        <a:spcAft>
                          <a:spcPts val="0"/>
                        </a:spcAft>
                        <a:buClr>
                          <a:srgbClr val="000000"/>
                        </a:buClr>
                        <a:buSzPts val="1800"/>
                        <a:buFont typeface="Arial"/>
                        <a:buNone/>
                      </a:pPr>
                      <a:r>
                        <a:rPr lang="en-US" sz="1400" b="1" i="0" u="none" strike="noStrike" cap="none" dirty="0">
                          <a:solidFill>
                            <a:srgbClr val="000000"/>
                          </a:solidFill>
                          <a:latin typeface="Calibri"/>
                          <a:ea typeface="Calibri"/>
                          <a:cs typeface="Calibri"/>
                          <a:sym typeface="Calibri"/>
                        </a:rPr>
                        <a:t>Applying Effective Pedagogy and Andragogy</a:t>
                      </a:r>
                      <a:endParaRPr sz="1400" b="1" i="0" u="none" strike="noStrike" cap="none" dirty="0">
                        <a:solidFill>
                          <a:srgbClr val="000000"/>
                        </a:solidFill>
                        <a:latin typeface="Calibri"/>
                        <a:ea typeface="Calibri"/>
                        <a:cs typeface="Calibri"/>
                        <a:sym typeface="Calibri"/>
                      </a:endParaRPr>
                    </a:p>
                  </a:txBody>
                  <a:tcPr marL="59925" marR="59925" marT="29975" marB="299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4</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120</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extLst>
                  <a:ext uri="{0D108BD9-81ED-4DB2-BD59-A6C34878D82A}">
                    <a16:rowId xmlns:a16="http://schemas.microsoft.com/office/drawing/2014/main" val="951207568"/>
                  </a:ext>
                </a:extLst>
              </a:tr>
              <a:tr h="261010">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5</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120</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3617410833"/>
                  </a:ext>
                </a:extLst>
              </a:tr>
              <a:tr h="245127">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6</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165</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extLst>
                  <a:ext uri="{0D108BD9-81ED-4DB2-BD59-A6C34878D82A}">
                    <a16:rowId xmlns:a16="http://schemas.microsoft.com/office/drawing/2014/main" val="2688491641"/>
                  </a:ext>
                </a:extLst>
              </a:tr>
              <a:tr h="261010">
                <a:tc rowSpan="3">
                  <a:txBody>
                    <a:bodyPr/>
                    <a:lstStyle/>
                    <a:p>
                      <a:pPr marL="0" marR="0" lvl="0" indent="0" algn="ctr" rtl="0">
                        <a:lnSpc>
                          <a:spcPct val="100000"/>
                        </a:lnSpc>
                        <a:spcBef>
                          <a:spcPts val="0"/>
                        </a:spcBef>
                        <a:spcAft>
                          <a:spcPts val="0"/>
                        </a:spcAft>
                        <a:buClr>
                          <a:srgbClr val="000000"/>
                        </a:buClr>
                        <a:buSzPts val="2400"/>
                        <a:buFont typeface="Arial"/>
                        <a:buNone/>
                      </a:pPr>
                      <a:r>
                        <a:rPr lang="en-US" sz="1400" b="1" i="0" u="none" strike="noStrike" cap="none" dirty="0">
                          <a:solidFill>
                            <a:srgbClr val="000000"/>
                          </a:solidFill>
                          <a:latin typeface="Calibri"/>
                          <a:ea typeface="Calibri"/>
                          <a:cs typeface="Calibri"/>
                          <a:sym typeface="Calibri"/>
                        </a:rPr>
                        <a:t>3</a:t>
                      </a:r>
                      <a:endParaRPr sz="1600" b="1" i="0" u="none" strike="noStrike" cap="none" dirty="0">
                        <a:solidFill>
                          <a:srgbClr val="000000"/>
                        </a:solidFill>
                        <a:latin typeface="Calibri"/>
                        <a:ea typeface="Calibri"/>
                        <a:cs typeface="Calibri"/>
                        <a:sym typeface="Calibri"/>
                      </a:endParaRPr>
                    </a:p>
                  </a:txBody>
                  <a:tcPr marL="59925" marR="59925" marT="0" marB="0" anchor="ctr" anchorCtr="1">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rowSpan="3">
                  <a:txBody>
                    <a:bodyPr/>
                    <a:lstStyle/>
                    <a:p>
                      <a:pPr marL="0" marR="0" lvl="0" indent="0" algn="l" rtl="0">
                        <a:lnSpc>
                          <a:spcPct val="100000"/>
                        </a:lnSpc>
                        <a:spcBef>
                          <a:spcPts val="0"/>
                        </a:spcBef>
                        <a:spcAft>
                          <a:spcPts val="0"/>
                        </a:spcAft>
                        <a:buClr>
                          <a:srgbClr val="000000"/>
                        </a:buClr>
                        <a:buSzPts val="1800"/>
                        <a:buFont typeface="Arial"/>
                        <a:buNone/>
                      </a:pPr>
                      <a:r>
                        <a:rPr lang="en-US" sz="1400" b="1" i="0" u="none" strike="noStrike" cap="none" dirty="0">
                          <a:solidFill>
                            <a:srgbClr val="000000"/>
                          </a:solidFill>
                          <a:latin typeface="Calibri"/>
                          <a:ea typeface="Calibri"/>
                          <a:cs typeface="Calibri"/>
                          <a:sym typeface="Calibri"/>
                        </a:rPr>
                        <a:t>Collecting Data to Inform Professional Learning</a:t>
                      </a:r>
                      <a:endParaRPr sz="1400" b="1" i="0" u="none" strike="noStrike" cap="none" dirty="0">
                        <a:solidFill>
                          <a:srgbClr val="000000"/>
                        </a:solidFill>
                        <a:latin typeface="Calibri"/>
                        <a:ea typeface="Calibri"/>
                        <a:cs typeface="Calibri"/>
                        <a:sym typeface="Calibri"/>
                      </a:endParaRPr>
                    </a:p>
                  </a:txBody>
                  <a:tcPr marL="59925" marR="59925" marT="29975" marB="299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7</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150</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3489812090"/>
                  </a:ext>
                </a:extLst>
              </a:tr>
              <a:tr h="261010">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8</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140</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extLst>
                  <a:ext uri="{0D108BD9-81ED-4DB2-BD59-A6C34878D82A}">
                    <a16:rowId xmlns:a16="http://schemas.microsoft.com/office/drawing/2014/main" val="2934508667"/>
                  </a:ext>
                </a:extLst>
              </a:tr>
              <a:tr h="245127">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9</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170</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extLst>
                  <a:ext uri="{0D108BD9-81ED-4DB2-BD59-A6C34878D82A}">
                    <a16:rowId xmlns:a16="http://schemas.microsoft.com/office/drawing/2014/main" val="52621940"/>
                  </a:ext>
                </a:extLst>
              </a:tr>
              <a:tr h="261010">
                <a:tc rowSpan="4">
                  <a:txBody>
                    <a:bodyPr/>
                    <a:lstStyle/>
                    <a:p>
                      <a:pPr marL="0" marR="0" lvl="0" indent="0" algn="ctr" rtl="0">
                        <a:lnSpc>
                          <a:spcPct val="100000"/>
                        </a:lnSpc>
                        <a:spcBef>
                          <a:spcPts val="0"/>
                        </a:spcBef>
                        <a:spcAft>
                          <a:spcPts val="0"/>
                        </a:spcAft>
                        <a:buClr>
                          <a:srgbClr val="000000"/>
                        </a:buClr>
                        <a:buSzPts val="2400"/>
                        <a:buFont typeface="Arial"/>
                        <a:buNone/>
                      </a:pPr>
                      <a:r>
                        <a:rPr lang="en-US" sz="1400" b="1" i="0" u="none" strike="noStrike" cap="none" dirty="0">
                          <a:solidFill>
                            <a:srgbClr val="000000"/>
                          </a:solidFill>
                          <a:latin typeface="Calibri"/>
                          <a:ea typeface="Calibri"/>
                          <a:cs typeface="Calibri"/>
                          <a:sym typeface="Calibri"/>
                        </a:rPr>
                        <a:t>4</a:t>
                      </a:r>
                      <a:endParaRPr sz="1600" b="1" i="0" u="none" strike="noStrike" cap="none" dirty="0">
                        <a:solidFill>
                          <a:srgbClr val="000000"/>
                        </a:solidFill>
                        <a:latin typeface="Calibri"/>
                        <a:ea typeface="Calibri"/>
                        <a:cs typeface="Calibri"/>
                        <a:sym typeface="Calibri"/>
                      </a:endParaRPr>
                    </a:p>
                  </a:txBody>
                  <a:tcPr marL="59925" marR="59925" marT="0" marB="0" anchor="ctr" anchorCtr="1">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rowSpan="4">
                  <a:txBody>
                    <a:bodyPr/>
                    <a:lstStyle/>
                    <a:p>
                      <a:pPr marL="0" marR="0" lvl="0" indent="0" algn="l" rtl="0">
                        <a:lnSpc>
                          <a:spcPct val="100000"/>
                        </a:lnSpc>
                        <a:spcBef>
                          <a:spcPts val="0"/>
                        </a:spcBef>
                        <a:spcAft>
                          <a:spcPts val="0"/>
                        </a:spcAft>
                        <a:buClr>
                          <a:srgbClr val="000000"/>
                        </a:buClr>
                        <a:buSzPts val="1800"/>
                        <a:buFont typeface="Arial"/>
                        <a:buNone/>
                      </a:pPr>
                      <a:r>
                        <a:rPr lang="en-US" sz="1400" b="1" i="0" u="none" strike="noStrike" cap="none" dirty="0">
                          <a:solidFill>
                            <a:srgbClr val="000000"/>
                          </a:solidFill>
                          <a:latin typeface="Calibri"/>
                          <a:ea typeface="Calibri"/>
                          <a:cs typeface="Calibri"/>
                          <a:sym typeface="Calibri"/>
                        </a:rPr>
                        <a:t>Planning, Implementing, and Analyzing Literacy Instruction</a:t>
                      </a:r>
                      <a:endParaRPr sz="1400" b="1" i="0" u="none" strike="noStrike" cap="none" dirty="0">
                        <a:solidFill>
                          <a:srgbClr val="000000"/>
                        </a:solidFill>
                        <a:latin typeface="Calibri"/>
                        <a:ea typeface="Calibri"/>
                        <a:cs typeface="Calibri"/>
                        <a:sym typeface="Calibri"/>
                      </a:endParaRPr>
                    </a:p>
                  </a:txBody>
                  <a:tcPr marL="59925" marR="59925" marT="29975" marB="299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10</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175</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extLst>
                  <a:ext uri="{0D108BD9-81ED-4DB2-BD59-A6C34878D82A}">
                    <a16:rowId xmlns:a16="http://schemas.microsoft.com/office/drawing/2014/main" val="3732908607"/>
                  </a:ext>
                </a:extLst>
              </a:tr>
              <a:tr h="261010">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11</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8AEC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135</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8AECC"/>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8AECC"/>
                    </a:solidFill>
                  </a:tcPr>
                </a:tc>
                <a:extLst>
                  <a:ext uri="{0D108BD9-81ED-4DB2-BD59-A6C34878D82A}">
                    <a16:rowId xmlns:a16="http://schemas.microsoft.com/office/drawing/2014/main" val="2996772438"/>
                  </a:ext>
                </a:extLst>
              </a:tr>
              <a:tr h="245127">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12</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165</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extLst>
                  <a:ext uri="{0D108BD9-81ED-4DB2-BD59-A6C34878D82A}">
                    <a16:rowId xmlns:a16="http://schemas.microsoft.com/office/drawing/2014/main" val="2292716492"/>
                  </a:ext>
                </a:extLst>
              </a:tr>
              <a:tr h="245127">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13</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130</a:t>
                      </a:r>
                      <a:endParaRPr sz="14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tcPr>
                </a:tc>
                <a:extLst>
                  <a:ext uri="{0D108BD9-81ED-4DB2-BD59-A6C34878D82A}">
                    <a16:rowId xmlns:a16="http://schemas.microsoft.com/office/drawing/2014/main" val="377349720"/>
                  </a:ext>
                </a:extLst>
              </a:tr>
              <a:tr h="245127">
                <a:tc rowSpan="2">
                  <a:txBody>
                    <a:bodyPr/>
                    <a:lstStyle/>
                    <a:p>
                      <a:pPr marL="0" marR="0" lvl="0" indent="0" algn="ctr" rtl="0">
                        <a:lnSpc>
                          <a:spcPct val="100000"/>
                        </a:lnSpc>
                        <a:spcBef>
                          <a:spcPts val="0"/>
                        </a:spcBef>
                        <a:spcAft>
                          <a:spcPts val="0"/>
                        </a:spcAft>
                        <a:buClr>
                          <a:srgbClr val="000000"/>
                        </a:buClr>
                        <a:buSzPts val="2400"/>
                        <a:buFont typeface="Arial"/>
                        <a:buNone/>
                      </a:pPr>
                      <a:r>
                        <a:rPr lang="en-US" sz="1400" b="1" i="0" u="none" strike="noStrike" cap="none" dirty="0">
                          <a:solidFill>
                            <a:srgbClr val="000000"/>
                          </a:solidFill>
                          <a:latin typeface="Calibri"/>
                          <a:ea typeface="Calibri"/>
                          <a:cs typeface="Calibri"/>
                          <a:sym typeface="Calibri"/>
                        </a:rPr>
                        <a:t>5</a:t>
                      </a:r>
                      <a:endParaRPr sz="1600" b="1" i="0" u="none" strike="noStrike" cap="none" dirty="0">
                        <a:solidFill>
                          <a:srgbClr val="000000"/>
                        </a:solidFill>
                        <a:latin typeface="Calibri"/>
                        <a:ea typeface="Calibri"/>
                        <a:cs typeface="Calibri"/>
                        <a:sym typeface="Calibri"/>
                      </a:endParaRPr>
                    </a:p>
                  </a:txBody>
                  <a:tcPr marL="59925" marR="59925" marT="0" marB="0" anchor="ctr" anchorCtr="1">
                    <a:lnL w="12700" cap="flat" cmpd="sng">
                      <a:solidFill>
                        <a:srgbClr val="3F3F3F"/>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3F3F3F"/>
                      </a:solidFill>
                      <a:prstDash val="solid"/>
                      <a:round/>
                      <a:headEnd type="none" w="sm" len="sm"/>
                      <a:tailEnd type="none" w="sm" len="sm"/>
                    </a:lnT>
                    <a:lnB w="12700" cap="flat" cmpd="sng" algn="ctr">
                      <a:solidFill>
                        <a:srgbClr val="3F3F3F"/>
                      </a:solidFill>
                      <a:prstDash val="solid"/>
                      <a:round/>
                      <a:headEnd type="none" w="sm" len="sm"/>
                      <a:tailEnd type="none" w="sm" len="sm"/>
                    </a:lnB>
                    <a:solidFill>
                      <a:srgbClr val="DBBBE3"/>
                    </a:solidFill>
                  </a:tcPr>
                </a:tc>
                <a:tc rowSpan="2">
                  <a:txBody>
                    <a:bodyPr/>
                    <a:lstStyle/>
                    <a:p>
                      <a:pPr marL="0" marR="0" lvl="0" indent="0" algn="l" rtl="0">
                        <a:lnSpc>
                          <a:spcPct val="100000"/>
                        </a:lnSpc>
                        <a:spcBef>
                          <a:spcPts val="0"/>
                        </a:spcBef>
                        <a:spcAft>
                          <a:spcPts val="0"/>
                        </a:spcAft>
                        <a:buClr>
                          <a:srgbClr val="000000"/>
                        </a:buClr>
                        <a:buSzPts val="1800"/>
                        <a:buFont typeface="Arial"/>
                        <a:buNone/>
                      </a:pPr>
                      <a:r>
                        <a:rPr lang="en-US" sz="1400" b="1" i="0" u="none" strike="noStrike" cap="none" dirty="0">
                          <a:solidFill>
                            <a:srgbClr val="000000"/>
                          </a:solidFill>
                          <a:latin typeface="Calibri"/>
                          <a:ea typeface="Calibri"/>
                          <a:cs typeface="Calibri"/>
                          <a:sym typeface="Calibri"/>
                        </a:rPr>
                        <a:t>Growing Professionally</a:t>
                      </a:r>
                      <a:endParaRPr sz="1400" b="1" i="0" u="none" strike="noStrike" cap="none" dirty="0">
                        <a:solidFill>
                          <a:srgbClr val="000000"/>
                        </a:solidFill>
                        <a:latin typeface="Calibri"/>
                        <a:ea typeface="Calibri"/>
                        <a:cs typeface="Calibri"/>
                        <a:sym typeface="Calibri"/>
                      </a:endParaRPr>
                    </a:p>
                  </a:txBody>
                  <a:tcPr marL="59925" marR="59925" marT="29975" marB="2997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3F3F3F"/>
                      </a:solidFill>
                      <a:prstDash val="solid"/>
                      <a:round/>
                      <a:headEnd type="none" w="sm" len="sm"/>
                      <a:tailEnd type="none" w="sm" len="sm"/>
                    </a:lnT>
                    <a:lnB w="12700" cap="flat" cmpd="sng" algn="ctr">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14</a:t>
                      </a:r>
                      <a:endParaRPr sz="1400" u="none" strike="noStrike" cap="none" dirty="0">
                        <a:latin typeface="Calibri"/>
                        <a:ea typeface="Calibri"/>
                        <a:cs typeface="Calibri"/>
                        <a:sym typeface="Calibri"/>
                      </a:endParaRPr>
                    </a:p>
                  </a:txBody>
                  <a:tcPr marL="53950" marR="53950" marT="26975" marB="2697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3F3F3F"/>
                      </a:solidFill>
                      <a:prstDash val="solid"/>
                      <a:round/>
                      <a:headEnd type="none" w="sm" len="sm"/>
                      <a:tailEnd type="none" w="sm" len="sm"/>
                    </a:lnT>
                    <a:lnB w="12700" cap="flat" cmpd="sng" algn="ctr">
                      <a:noFill/>
                      <a:prstDash val="solid"/>
                      <a:round/>
                      <a:headEnd type="none" w="med" len="med"/>
                      <a:tailEnd type="none" w="med" len="med"/>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120</a:t>
                      </a:r>
                      <a:endParaRPr sz="1400" u="none" strike="noStrike" cap="none" dirty="0">
                        <a:latin typeface="Calibri"/>
                        <a:ea typeface="Calibri"/>
                        <a:cs typeface="Calibri"/>
                        <a:sym typeface="Calibri"/>
                      </a:endParaRPr>
                    </a:p>
                  </a:txBody>
                  <a:tcPr marL="53950" marR="53950" marT="26975" marB="2697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3F3F3F"/>
                      </a:solidFill>
                      <a:prstDash val="solid"/>
                      <a:round/>
                      <a:headEnd type="none" w="sm" len="sm"/>
                      <a:tailEnd type="none" w="sm" len="sm"/>
                    </a:lnT>
                    <a:lnB w="12700" cap="flat" cmpd="sng" algn="ctr">
                      <a:noFill/>
                      <a:prstDash val="solid"/>
                      <a:round/>
                      <a:headEnd type="none" w="med" len="med"/>
                      <a:tailEnd type="none" w="med" len="med"/>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Calibri"/>
                        <a:ea typeface="Calibri"/>
                        <a:cs typeface="Calibri"/>
                        <a:sym typeface="Calibri"/>
                      </a:endParaRPr>
                    </a:p>
                  </a:txBody>
                  <a:tcPr marL="53950" marR="53950" marT="26975" marB="26975">
                    <a:lnL w="9525" cap="flat" cmpd="sng" algn="ctr">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lgn="ctr">
                      <a:solidFill>
                        <a:srgbClr val="3F3F3F"/>
                      </a:solidFill>
                      <a:prstDash val="solid"/>
                      <a:round/>
                      <a:headEnd type="none" w="sm" len="sm"/>
                      <a:tailEnd type="none" w="sm" len="sm"/>
                    </a:lnT>
                    <a:lnB w="12700" cap="flat" cmpd="sng" algn="ctr">
                      <a:noFill/>
                      <a:prstDash val="solid"/>
                      <a:round/>
                      <a:headEnd type="none" w="med" len="med"/>
                      <a:tailEnd type="none" w="med" len="med"/>
                    </a:lnB>
                    <a:solidFill>
                      <a:srgbClr val="DBBBE3"/>
                    </a:solidFill>
                  </a:tcPr>
                </a:tc>
                <a:extLst>
                  <a:ext uri="{0D108BD9-81ED-4DB2-BD59-A6C34878D82A}">
                    <a16:rowId xmlns:a16="http://schemas.microsoft.com/office/drawing/2014/main" val="3109358573"/>
                  </a:ext>
                </a:extLst>
              </a:tr>
              <a:tr h="245127">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15</a:t>
                      </a:r>
                      <a:endParaRPr sz="1400" u="none" strike="noStrike" cap="none" dirty="0">
                        <a:latin typeface="Calibri"/>
                        <a:ea typeface="Calibri"/>
                        <a:cs typeface="Calibri"/>
                        <a:sym typeface="Calibri"/>
                      </a:endParaRPr>
                    </a:p>
                  </a:txBody>
                  <a:tcPr marL="53950" marR="53950" marT="26975" marB="26975">
                    <a:lnL w="12700" cap="flat" cmpd="sng" algn="ctr">
                      <a:no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120</a:t>
                      </a:r>
                      <a:endParaRPr sz="1400" u="none" strike="noStrike" cap="none" dirty="0">
                        <a:latin typeface="Calibri"/>
                        <a:ea typeface="Calibri"/>
                        <a:cs typeface="Calibri"/>
                        <a:sym typeface="Calibri"/>
                      </a:endParaRPr>
                    </a:p>
                  </a:txBody>
                  <a:tcPr marL="53950" marR="53950" marT="26975" marB="26975">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Calibri"/>
                        <a:ea typeface="Calibri"/>
                        <a:cs typeface="Calibri"/>
                        <a:sym typeface="Calibri"/>
                      </a:endParaRPr>
                    </a:p>
                  </a:txBody>
                  <a:tcPr marL="53950" marR="53950" marT="26975" marB="26975">
                    <a:lnL w="9525"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9656458"/>
                  </a:ext>
                </a:extLst>
              </a:tr>
              <a:tr h="377529">
                <a:tc>
                  <a:txBody>
                    <a:bodyPr/>
                    <a:lstStyle/>
                    <a:p>
                      <a:pPr marL="0" marR="0" lvl="0" indent="0" algn="ctr" rtl="0">
                        <a:lnSpc>
                          <a:spcPct val="100000"/>
                        </a:lnSpc>
                        <a:spcBef>
                          <a:spcPts val="0"/>
                        </a:spcBef>
                        <a:spcAft>
                          <a:spcPts val="0"/>
                        </a:spcAft>
                        <a:buClr>
                          <a:srgbClr val="000000"/>
                        </a:buClr>
                        <a:buSzPts val="2400"/>
                        <a:buFont typeface="Arial"/>
                        <a:buNone/>
                      </a:pPr>
                      <a:r>
                        <a:rPr lang="en-US" sz="1400" b="1" i="0" u="none" strike="noStrike" cap="none" dirty="0">
                          <a:solidFill>
                            <a:srgbClr val="000000"/>
                          </a:solidFill>
                          <a:latin typeface="Calibri"/>
                          <a:ea typeface="Calibri"/>
                          <a:cs typeface="Calibri"/>
                          <a:sym typeface="Calibri"/>
                        </a:rPr>
                        <a:t>6</a:t>
                      </a:r>
                      <a:endParaRPr sz="1800" b="1" i="0" u="none" strike="noStrike" cap="none" dirty="0">
                        <a:solidFill>
                          <a:srgbClr val="000000"/>
                        </a:solidFill>
                        <a:latin typeface="Calibri"/>
                        <a:ea typeface="Calibri"/>
                        <a:cs typeface="Calibri"/>
                        <a:sym typeface="Calibri"/>
                      </a:endParaRPr>
                    </a:p>
                  </a:txBody>
                  <a:tcPr marL="59925" marR="59925" marT="0" marB="0" anchor="ctr" anchorCtr="1">
                    <a:lnL w="12700" cap="flat" cmpd="sng">
                      <a:solidFill>
                        <a:srgbClr val="3F3F3F"/>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400" b="1" i="0" u="none" strike="noStrike" cap="none" dirty="0">
                          <a:solidFill>
                            <a:srgbClr val="000000"/>
                          </a:solidFill>
                          <a:latin typeface="Calibri"/>
                          <a:ea typeface="Calibri"/>
                          <a:cs typeface="Calibri"/>
                          <a:sym typeface="Calibri"/>
                        </a:rPr>
                        <a:t>Planning and Implementing Coaching</a:t>
                      </a:r>
                      <a:endParaRPr sz="1400" b="1" i="0" u="none" strike="noStrike" cap="none" dirty="0">
                        <a:solidFill>
                          <a:srgbClr val="000000"/>
                        </a:solidFill>
                        <a:latin typeface="Calibri"/>
                        <a:ea typeface="Calibri"/>
                        <a:cs typeface="Calibri"/>
                        <a:sym typeface="Calibri"/>
                      </a:endParaRPr>
                    </a:p>
                  </a:txBody>
                  <a:tcPr marL="59925" marR="59925" marT="29975" marB="29975"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16</a:t>
                      </a:r>
                      <a:endParaRPr sz="1400" u="none" strike="noStrike" cap="none" dirty="0">
                        <a:latin typeface="Calibri"/>
                        <a:ea typeface="Calibri"/>
                        <a:cs typeface="Calibri"/>
                        <a:sym typeface="Calibri"/>
                      </a:endParaRPr>
                    </a:p>
                  </a:txBody>
                  <a:tcPr marL="53950" marR="53950" marT="26975" marB="2697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dirty="0">
                          <a:latin typeface="Calibri"/>
                          <a:ea typeface="Calibri"/>
                          <a:cs typeface="Calibri"/>
                          <a:sym typeface="Calibri"/>
                        </a:rPr>
                        <a:t>120</a:t>
                      </a:r>
                      <a:endParaRPr sz="1400" u="none" strike="noStrike" cap="none" dirty="0">
                        <a:latin typeface="Calibri"/>
                        <a:ea typeface="Calibri"/>
                        <a:cs typeface="Calibri"/>
                        <a:sym typeface="Calibri"/>
                      </a:endParaRPr>
                    </a:p>
                  </a:txBody>
                  <a:tcPr marL="53950" marR="53950" marT="26975" marB="26975">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Calibri"/>
                        <a:ea typeface="Calibri"/>
                        <a:cs typeface="Calibri"/>
                        <a:sym typeface="Calibri"/>
                      </a:endParaRPr>
                    </a:p>
                  </a:txBody>
                  <a:tcPr marL="53950" marR="53950" marT="26975" marB="26975">
                    <a:lnL w="9525" cap="flat" cmpd="sng" algn="ctr">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solidFill>
                        <a:srgbClr val="3F3F3F"/>
                      </a:solidFill>
                      <a:prstDash val="solid"/>
                      <a:round/>
                      <a:headEnd type="none" w="sm" len="sm"/>
                      <a:tailEnd type="none" w="sm" len="sm"/>
                    </a:lnB>
                    <a:solidFill>
                      <a:srgbClr val="DBBBE3"/>
                    </a:solidFill>
                  </a:tcPr>
                </a:tc>
                <a:extLst>
                  <a:ext uri="{0D108BD9-81ED-4DB2-BD59-A6C34878D82A}">
                    <a16:rowId xmlns:a16="http://schemas.microsoft.com/office/drawing/2014/main" val="1616337230"/>
                  </a:ext>
                </a:extLst>
              </a:tr>
            </a:tbl>
          </a:graphicData>
        </a:graphic>
      </p:graphicFrame>
      <p:sp>
        <p:nvSpPr>
          <p:cNvPr id="10" name="Google Shape;283;g10083df9ad4_0_54">
            <a:extLst>
              <a:ext uri="{FF2B5EF4-FFF2-40B4-BE49-F238E27FC236}">
                <a16:creationId xmlns:a16="http://schemas.microsoft.com/office/drawing/2014/main" id="{7439E6C5-15F4-152A-69BD-339A9BE3C5C6}"/>
              </a:ext>
            </a:extLst>
          </p:cNvPr>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2</a:t>
            </a:fld>
            <a:endParaRPr dirty="0"/>
          </a:p>
        </p:txBody>
      </p:sp>
    </p:spTree>
    <p:extLst>
      <p:ext uri="{BB962C8B-B14F-4D97-AF65-F5344CB8AC3E}">
        <p14:creationId xmlns:p14="http://schemas.microsoft.com/office/powerpoint/2010/main" val="1409175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2;p18">
            <a:extLst>
              <a:ext uri="{FF2B5EF4-FFF2-40B4-BE49-F238E27FC236}">
                <a16:creationId xmlns:a16="http://schemas.microsoft.com/office/drawing/2014/main" id="{3329072C-91F8-683D-7870-9A468F630EEC}"/>
              </a:ext>
            </a:extLst>
          </p:cNvPr>
          <p:cNvSpPr txBox="1">
            <a:spLocks/>
          </p:cNvSpPr>
          <p:nvPr/>
        </p:nvSpPr>
        <p:spPr>
          <a:xfrm>
            <a:off x="297084" y="762930"/>
            <a:ext cx="11597832" cy="808911"/>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700" b="1" dirty="0">
                <a:latin typeface="Calibri"/>
                <a:ea typeface="Calibri"/>
                <a:cs typeface="Calibri"/>
                <a:sym typeface="Calibri"/>
              </a:rPr>
              <a:t>Analyzing the Effectiveness of Lessons, Instructional Materials, and Assessments</a:t>
            </a:r>
            <a:endParaRPr lang="en-US" sz="2700" dirty="0"/>
          </a:p>
        </p:txBody>
      </p:sp>
      <p:sp>
        <p:nvSpPr>
          <p:cNvPr id="8" name="Google Shape;253;p18">
            <a:extLst>
              <a:ext uri="{FF2B5EF4-FFF2-40B4-BE49-F238E27FC236}">
                <a16:creationId xmlns:a16="http://schemas.microsoft.com/office/drawing/2014/main" id="{00F3BAAE-D20B-97E1-E3FC-AB9059CD3FF6}"/>
              </a:ext>
            </a:extLst>
          </p:cNvPr>
          <p:cNvSpPr txBox="1">
            <a:spLocks/>
          </p:cNvSpPr>
          <p:nvPr/>
        </p:nvSpPr>
        <p:spPr>
          <a:xfrm>
            <a:off x="242492" y="1467426"/>
            <a:ext cx="6426708" cy="3271943"/>
          </a:xfrm>
          <a:prstGeom prst="rect">
            <a:avLst/>
          </a:prstGeom>
          <a:noFill/>
          <a:ln>
            <a:noFill/>
          </a:ln>
        </p:spPr>
        <p:txBody>
          <a:bodyPr spcFirstLastPara="1" wrap="square" lIns="68575" tIns="34275" rIns="68575"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indent="0">
              <a:lnSpc>
                <a:spcPct val="100000"/>
              </a:lnSpc>
              <a:spcBef>
                <a:spcPts val="600"/>
              </a:spcBef>
              <a:buSzPct val="100000"/>
              <a:buNone/>
            </a:pPr>
            <a:r>
              <a:rPr lang="en-US" sz="2200" dirty="0">
                <a:latin typeface="Calibri"/>
                <a:ea typeface="Calibri"/>
                <a:cs typeface="Calibri"/>
                <a:sym typeface="Calibri"/>
              </a:rPr>
              <a:t>In your role as a coach, it is important that you know how to analyze the effectiveness of lessons, instructional materials, and assessments using a variety of techniques (e.g., lesson plans, formative/summative assessments, and student work samples).</a:t>
            </a:r>
            <a:endParaRPr lang="en-US" sz="2200" dirty="0"/>
          </a:p>
          <a:p>
            <a:pPr marL="82550" indent="0">
              <a:lnSpc>
                <a:spcPct val="100000"/>
              </a:lnSpc>
              <a:spcBef>
                <a:spcPts val="600"/>
              </a:spcBef>
              <a:buSzPct val="100000"/>
              <a:buNone/>
            </a:pPr>
            <a:endParaRPr lang="en-US" sz="1200" dirty="0">
              <a:latin typeface="Calibri"/>
              <a:ea typeface="Calibri"/>
              <a:cs typeface="Calibri"/>
              <a:sym typeface="Calibri"/>
            </a:endParaRPr>
          </a:p>
          <a:p>
            <a:pPr marL="82550" indent="0">
              <a:lnSpc>
                <a:spcPct val="100000"/>
              </a:lnSpc>
              <a:spcBef>
                <a:spcPts val="600"/>
              </a:spcBef>
              <a:buSzPct val="100000"/>
              <a:buNone/>
            </a:pPr>
            <a:r>
              <a:rPr lang="en-US" sz="2200" dirty="0">
                <a:latin typeface="Calibri"/>
                <a:ea typeface="Calibri"/>
                <a:cs typeface="Calibri"/>
                <a:sym typeface="Calibri"/>
              </a:rPr>
              <a:t>In </a:t>
            </a:r>
            <a:r>
              <a:rPr lang="en-US" sz="2200" b="1" u="sng" dirty="0">
                <a:solidFill>
                  <a:schemeClr val="hlink"/>
                </a:solidFill>
                <a:latin typeface="Calibri"/>
                <a:cs typeface="Calibri"/>
                <a:sym typeface="Calibri"/>
                <a:hlinkClick r:id="rId3">
                  <a:extLst>
                    <a:ext uri="{A12FA001-AC4F-418D-AE19-62706E023703}">
                      <ahyp:hlinkClr xmlns:ahyp="http://schemas.microsoft.com/office/drawing/2018/hyperlinkcolor" val="tx"/>
                    </a:ext>
                  </a:extLst>
                </a:hlinkClick>
              </a:rPr>
              <a:t>Video 2, Using Data to Analyze the Effectiveness of Lessons</a:t>
            </a:r>
            <a:r>
              <a:rPr lang="en-US" sz="2200" dirty="0">
                <a:latin typeface="Calibri"/>
                <a:ea typeface="Calibri"/>
                <a:cs typeface="Calibri"/>
                <a:sym typeface="Calibri"/>
              </a:rPr>
              <a:t>, Cathi Braxton Addison, an English language arts content specialist from Jackson County, Florida, shares how coaches can work with teachers to ensure that instruction promotes student learning.</a:t>
            </a:r>
          </a:p>
          <a:p>
            <a:pPr marL="457200">
              <a:lnSpc>
                <a:spcPct val="100000"/>
              </a:lnSpc>
              <a:spcBef>
                <a:spcPts val="600"/>
              </a:spcBef>
              <a:buClr>
                <a:schemeClr val="dk1"/>
              </a:buClr>
              <a:buSzPts val="2400"/>
              <a:buFont typeface="Arial" panose="020B0604020202020204" pitchFamily="34" charset="0"/>
              <a:buNone/>
            </a:pPr>
            <a:endParaRPr lang="en-US" sz="2200" dirty="0">
              <a:latin typeface="Calibri"/>
              <a:ea typeface="Calibri"/>
              <a:cs typeface="Calibri"/>
              <a:sym typeface="Calibri"/>
            </a:endParaRPr>
          </a:p>
        </p:txBody>
      </p:sp>
      <p:sp>
        <p:nvSpPr>
          <p:cNvPr id="9" name="Google Shape;254;p18">
            <a:extLst>
              <a:ext uri="{FF2B5EF4-FFF2-40B4-BE49-F238E27FC236}">
                <a16:creationId xmlns:a16="http://schemas.microsoft.com/office/drawing/2014/main" id="{636E7A9C-F6B6-8FE3-4A50-A18663B1735D}"/>
              </a:ext>
            </a:extLst>
          </p:cNvPr>
          <p:cNvSpPr txBox="1">
            <a:spLocks noGrp="1"/>
          </p:cNvSpPr>
          <p:nvPr>
            <p:ph type="sldNum" idx="12"/>
          </p:nvPr>
        </p:nvSpPr>
        <p:spPr>
          <a:xfrm>
            <a:off x="8416724" y="5808986"/>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20</a:t>
            </a:fld>
            <a:endParaRPr/>
          </a:p>
        </p:txBody>
      </p:sp>
      <p:pic>
        <p:nvPicPr>
          <p:cNvPr id="10" name="Google Shape;255;p18">
            <a:hlinkClick r:id="rId4"/>
            <a:extLst>
              <a:ext uri="{FF2B5EF4-FFF2-40B4-BE49-F238E27FC236}">
                <a16:creationId xmlns:a16="http://schemas.microsoft.com/office/drawing/2014/main" id="{3E1AF7C9-AE90-D544-665A-4ABFF23C9439}"/>
              </a:ext>
            </a:extLst>
          </p:cNvPr>
          <p:cNvPicPr preferRelativeResize="0"/>
          <p:nvPr/>
        </p:nvPicPr>
        <p:blipFill rotWithShape="1">
          <a:blip r:embed="rId5">
            <a:alphaModFix/>
          </a:blip>
          <a:srcRect/>
          <a:stretch/>
        </p:blipFill>
        <p:spPr>
          <a:xfrm>
            <a:off x="6916328" y="1666357"/>
            <a:ext cx="4810300" cy="3416102"/>
          </a:xfrm>
          <a:prstGeom prst="rect">
            <a:avLst/>
          </a:prstGeom>
          <a:noFill/>
          <a:ln>
            <a:noFill/>
          </a:ln>
        </p:spPr>
      </p:pic>
    </p:spTree>
    <p:extLst>
      <p:ext uri="{BB962C8B-B14F-4D97-AF65-F5344CB8AC3E}">
        <p14:creationId xmlns:p14="http://schemas.microsoft.com/office/powerpoint/2010/main" val="1342064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62;p19">
            <a:extLst>
              <a:ext uri="{FF2B5EF4-FFF2-40B4-BE49-F238E27FC236}">
                <a16:creationId xmlns:a16="http://schemas.microsoft.com/office/drawing/2014/main" id="{4A17E462-92FD-99B4-EF83-7845D85BB201}"/>
              </a:ext>
            </a:extLst>
          </p:cNvPr>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Lst>
          </a:blip>
          <a:srcRect l="978" r="1270"/>
          <a:stretch/>
        </p:blipFill>
        <p:spPr>
          <a:xfrm>
            <a:off x="5792965" y="1592963"/>
            <a:ext cx="5308711" cy="4006766"/>
          </a:xfrm>
          <a:prstGeom prst="rect">
            <a:avLst/>
          </a:prstGeom>
          <a:noFill/>
          <a:ln>
            <a:noFill/>
          </a:ln>
        </p:spPr>
      </p:pic>
      <p:sp>
        <p:nvSpPr>
          <p:cNvPr id="3" name="Google Shape;263;p19">
            <a:extLst>
              <a:ext uri="{FF2B5EF4-FFF2-40B4-BE49-F238E27FC236}">
                <a16:creationId xmlns:a16="http://schemas.microsoft.com/office/drawing/2014/main" id="{E2903A9C-B7FC-56E8-CB38-F22AA0926C41}"/>
              </a:ext>
            </a:extLst>
          </p:cNvPr>
          <p:cNvSpPr txBox="1">
            <a:spLocks noGrp="1"/>
          </p:cNvSpPr>
          <p:nvPr>
            <p:ph type="sldNum" idx="12"/>
          </p:nvPr>
        </p:nvSpPr>
        <p:spPr>
          <a:xfrm>
            <a:off x="8659000" y="5829717"/>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21</a:t>
            </a:fld>
            <a:endParaRPr/>
          </a:p>
        </p:txBody>
      </p:sp>
      <p:sp>
        <p:nvSpPr>
          <p:cNvPr id="8" name="Google Shape;264;p19">
            <a:extLst>
              <a:ext uri="{FF2B5EF4-FFF2-40B4-BE49-F238E27FC236}">
                <a16:creationId xmlns:a16="http://schemas.microsoft.com/office/drawing/2014/main" id="{F412D6D4-1629-DBBF-0788-D2E1615A05CD}"/>
              </a:ext>
            </a:extLst>
          </p:cNvPr>
          <p:cNvSpPr txBox="1"/>
          <p:nvPr/>
        </p:nvSpPr>
        <p:spPr>
          <a:xfrm>
            <a:off x="320233" y="1592963"/>
            <a:ext cx="5207110"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Effective lessons begin with planning. </a:t>
            </a:r>
            <a:r>
              <a:rPr lang="en-US" sz="2400" b="1" i="0" u="none" strike="noStrike" cap="none" dirty="0">
                <a:solidFill>
                  <a:srgbClr val="000000"/>
                </a:solidFill>
                <a:latin typeface="Calibri"/>
                <a:ea typeface="Calibri"/>
                <a:cs typeface="Calibri"/>
                <a:sym typeface="Calibri"/>
              </a:rPr>
              <a:t>Handout 6 </a:t>
            </a:r>
            <a:r>
              <a:rPr lang="en-US" sz="2400" b="0" i="0" u="none" strike="noStrike" cap="none" dirty="0">
                <a:solidFill>
                  <a:srgbClr val="000000"/>
                </a:solidFill>
                <a:latin typeface="Calibri"/>
                <a:ea typeface="Calibri"/>
                <a:cs typeface="Calibri"/>
                <a:sym typeface="Calibri"/>
              </a:rPr>
              <a:t>is a document to help guide coaches in co-planning with teachers. It also contains a sample lesson plan. Read through the handout and note any comments or questions. </a:t>
            </a:r>
            <a:endParaRPr sz="2000" dirty="0"/>
          </a:p>
        </p:txBody>
      </p:sp>
      <p:sp>
        <p:nvSpPr>
          <p:cNvPr id="9" name="Google Shape;252;p18">
            <a:extLst>
              <a:ext uri="{FF2B5EF4-FFF2-40B4-BE49-F238E27FC236}">
                <a16:creationId xmlns:a16="http://schemas.microsoft.com/office/drawing/2014/main" id="{58887FE8-3066-CD19-1D61-AD287EA0C7F4}"/>
              </a:ext>
            </a:extLst>
          </p:cNvPr>
          <p:cNvSpPr txBox="1">
            <a:spLocks/>
          </p:cNvSpPr>
          <p:nvPr/>
        </p:nvSpPr>
        <p:spPr>
          <a:xfrm>
            <a:off x="320233" y="818730"/>
            <a:ext cx="11551534" cy="692654"/>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700" b="1" dirty="0">
                <a:latin typeface="Calibri"/>
                <a:ea typeface="Calibri"/>
                <a:cs typeface="Calibri"/>
                <a:sym typeface="Calibri"/>
              </a:rPr>
              <a:t>Analyzing the Effectiveness of Lessons, Instructional Materials, and Assessments</a:t>
            </a:r>
            <a:endParaRPr lang="en-US" sz="2700" dirty="0"/>
          </a:p>
        </p:txBody>
      </p:sp>
    </p:spTree>
    <p:extLst>
      <p:ext uri="{BB962C8B-B14F-4D97-AF65-F5344CB8AC3E}">
        <p14:creationId xmlns:p14="http://schemas.microsoft.com/office/powerpoint/2010/main" val="2624783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71;p21">
            <a:extLst>
              <a:ext uri="{FF2B5EF4-FFF2-40B4-BE49-F238E27FC236}">
                <a16:creationId xmlns:a16="http://schemas.microsoft.com/office/drawing/2014/main" id="{85094A4D-0853-C749-C814-E7D0E0DA7F3A}"/>
              </a:ext>
            </a:extLst>
          </p:cNvPr>
          <p:cNvPicPr preferRelativeResize="0"/>
          <p:nvPr/>
        </p:nvPicPr>
        <p:blipFill rotWithShape="1">
          <a:blip r:embed="rId3">
            <a:alphaModFix/>
          </a:blip>
          <a:srcRect b="1402"/>
          <a:stretch/>
        </p:blipFill>
        <p:spPr>
          <a:xfrm>
            <a:off x="6159339" y="1450292"/>
            <a:ext cx="5743294" cy="4524275"/>
          </a:xfrm>
          <a:prstGeom prst="rect">
            <a:avLst/>
          </a:prstGeom>
          <a:noFill/>
          <a:ln>
            <a:noFill/>
          </a:ln>
        </p:spPr>
      </p:pic>
      <p:sp>
        <p:nvSpPr>
          <p:cNvPr id="3" name="Google Shape;272;p21">
            <a:extLst>
              <a:ext uri="{FF2B5EF4-FFF2-40B4-BE49-F238E27FC236}">
                <a16:creationId xmlns:a16="http://schemas.microsoft.com/office/drawing/2014/main" id="{1059E82E-C5F8-1233-D120-BB9B80587FB4}"/>
              </a:ext>
            </a:extLst>
          </p:cNvPr>
          <p:cNvSpPr txBox="1">
            <a:spLocks noGrp="1"/>
          </p:cNvSpPr>
          <p:nvPr>
            <p:ph type="sldNum" idx="12"/>
          </p:nvPr>
        </p:nvSpPr>
        <p:spPr>
          <a:xfrm>
            <a:off x="9170095" y="6064716"/>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22</a:t>
            </a:fld>
            <a:endParaRPr/>
          </a:p>
        </p:txBody>
      </p:sp>
      <p:sp>
        <p:nvSpPr>
          <p:cNvPr id="9" name="Google Shape;273;p21">
            <a:extLst>
              <a:ext uri="{FF2B5EF4-FFF2-40B4-BE49-F238E27FC236}">
                <a16:creationId xmlns:a16="http://schemas.microsoft.com/office/drawing/2014/main" id="{03837180-AC11-636A-AE1C-7F0518E26020}"/>
              </a:ext>
            </a:extLst>
          </p:cNvPr>
          <p:cNvSpPr txBox="1"/>
          <p:nvPr/>
        </p:nvSpPr>
        <p:spPr>
          <a:xfrm>
            <a:off x="343959" y="1535810"/>
            <a:ext cx="5869972" cy="3816389"/>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chemeClr val="tx1">
                  <a:lumMod val="50000"/>
                  <a:lumOff val="50000"/>
                </a:schemeClr>
              </a:buClr>
              <a:buSzPct val="100000"/>
            </a:pPr>
            <a:r>
              <a:rPr lang="en-US" sz="2200" b="0" i="0" u="none" strike="noStrike" cap="none" dirty="0">
                <a:solidFill>
                  <a:srgbClr val="000000"/>
                </a:solidFill>
                <a:latin typeface="Calibri"/>
                <a:ea typeface="Calibri"/>
                <a:cs typeface="Calibri"/>
                <a:sym typeface="Calibri"/>
              </a:rPr>
              <a:t>For lessons to be effective, it is important that teachers have tools that help them deliver instruction that is based on the science of reading.</a:t>
            </a:r>
            <a:endParaRPr lang="en-US" sz="2200" dirty="0">
              <a:ea typeface="Calibri"/>
              <a:cs typeface="Calibri"/>
            </a:endParaRPr>
          </a:p>
          <a:p>
            <a:pPr marL="285750" marR="0" lvl="0" indent="-171450" algn="l" rtl="0">
              <a:lnSpc>
                <a:spcPct val="100000"/>
              </a:lnSpc>
              <a:spcBef>
                <a:spcPts val="0"/>
              </a:spcBef>
              <a:spcAft>
                <a:spcPts val="0"/>
              </a:spcAft>
              <a:buClr>
                <a:schemeClr val="tx1">
                  <a:lumMod val="50000"/>
                  <a:lumOff val="50000"/>
                </a:schemeClr>
              </a:buClr>
              <a:buSzPct val="100000"/>
              <a:buFont typeface="Arial"/>
              <a:buNone/>
            </a:pPr>
            <a:endParaRPr sz="2200" b="0" i="0" u="none" strike="noStrike" cap="none" dirty="0">
              <a:solidFill>
                <a:srgbClr val="000000"/>
              </a:solidFill>
              <a:latin typeface="Calibri"/>
              <a:ea typeface="Calibri"/>
              <a:cs typeface="Calibri"/>
            </a:endParaRPr>
          </a:p>
          <a:p>
            <a:pPr marR="0" lvl="0" algn="l" rtl="0">
              <a:lnSpc>
                <a:spcPct val="100000"/>
              </a:lnSpc>
              <a:spcBef>
                <a:spcPts val="0"/>
              </a:spcBef>
              <a:spcAft>
                <a:spcPts val="0"/>
              </a:spcAft>
              <a:buClr>
                <a:schemeClr val="tx1">
                  <a:lumMod val="50000"/>
                  <a:lumOff val="50000"/>
                </a:schemeClr>
              </a:buClr>
              <a:buSzPct val="100000"/>
            </a:pPr>
            <a:r>
              <a:rPr lang="en-US" sz="2200" b="0" i="0" u="none" strike="noStrike" cap="none" dirty="0">
                <a:solidFill>
                  <a:srgbClr val="000000"/>
                </a:solidFill>
                <a:latin typeface="Calibri"/>
                <a:ea typeface="Calibri"/>
                <a:cs typeface="Calibri"/>
                <a:sym typeface="Calibri"/>
              </a:rPr>
              <a:t>Rubrics such as the Rubric for Evaluating Reading/Language Arts Instructional Materials for Kindergarten to Grade 5 can help state, district, and school-level practitioners review instructional materials to ensure they are using the most effective tool possible.</a:t>
            </a:r>
            <a:endParaRPr sz="2200" dirty="0"/>
          </a:p>
        </p:txBody>
      </p:sp>
      <p:sp>
        <p:nvSpPr>
          <p:cNvPr id="10" name="Google Shape;252;p18">
            <a:extLst>
              <a:ext uri="{FF2B5EF4-FFF2-40B4-BE49-F238E27FC236}">
                <a16:creationId xmlns:a16="http://schemas.microsoft.com/office/drawing/2014/main" id="{C3810FD3-C509-4BE6-8DF2-DA5077539851}"/>
              </a:ext>
            </a:extLst>
          </p:cNvPr>
          <p:cNvSpPr txBox="1">
            <a:spLocks/>
          </p:cNvSpPr>
          <p:nvPr/>
        </p:nvSpPr>
        <p:spPr>
          <a:xfrm>
            <a:off x="343959" y="838437"/>
            <a:ext cx="11613266" cy="611855"/>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700" b="1" dirty="0">
                <a:latin typeface="Calibri"/>
                <a:ea typeface="Calibri"/>
                <a:cs typeface="Calibri"/>
                <a:sym typeface="Calibri"/>
              </a:rPr>
              <a:t>Analyzing the Effectiveness of Lessons, Instructional Materials, and Assessments</a:t>
            </a:r>
            <a:endParaRPr lang="en-US" sz="2700" dirty="0"/>
          </a:p>
        </p:txBody>
      </p:sp>
    </p:spTree>
    <p:extLst>
      <p:ext uri="{BB962C8B-B14F-4D97-AF65-F5344CB8AC3E}">
        <p14:creationId xmlns:p14="http://schemas.microsoft.com/office/powerpoint/2010/main" val="3104945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80;p22">
            <a:extLst>
              <a:ext uri="{FF2B5EF4-FFF2-40B4-BE49-F238E27FC236}">
                <a16:creationId xmlns:a16="http://schemas.microsoft.com/office/drawing/2014/main" id="{F7024FB3-DAAD-F97B-DBB9-5EC1C0BAADDB}"/>
              </a:ext>
            </a:extLst>
          </p:cNvPr>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Lst>
          </a:blip>
          <a:srcRect l="4955" r="11661" b="4678"/>
          <a:stretch/>
        </p:blipFill>
        <p:spPr>
          <a:xfrm>
            <a:off x="5810491" y="1616291"/>
            <a:ext cx="5481129" cy="3978953"/>
          </a:xfrm>
          <a:prstGeom prst="rect">
            <a:avLst/>
          </a:prstGeom>
          <a:noFill/>
          <a:ln>
            <a:noFill/>
          </a:ln>
        </p:spPr>
      </p:pic>
      <p:sp>
        <p:nvSpPr>
          <p:cNvPr id="6" name="Google Shape;281;p22">
            <a:extLst>
              <a:ext uri="{FF2B5EF4-FFF2-40B4-BE49-F238E27FC236}">
                <a16:creationId xmlns:a16="http://schemas.microsoft.com/office/drawing/2014/main" id="{BD6954CC-CB37-58BE-A2A8-03CC35D4D179}"/>
              </a:ext>
            </a:extLst>
          </p:cNvPr>
          <p:cNvSpPr txBox="1">
            <a:spLocks noGrp="1"/>
          </p:cNvSpPr>
          <p:nvPr>
            <p:ph type="sldNum" idx="12"/>
          </p:nvPr>
        </p:nvSpPr>
        <p:spPr>
          <a:xfrm>
            <a:off x="8898312" y="5854680"/>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23</a:t>
            </a:fld>
            <a:endParaRPr/>
          </a:p>
        </p:txBody>
      </p:sp>
      <p:sp>
        <p:nvSpPr>
          <p:cNvPr id="7" name="Google Shape;282;p22">
            <a:extLst>
              <a:ext uri="{FF2B5EF4-FFF2-40B4-BE49-F238E27FC236}">
                <a16:creationId xmlns:a16="http://schemas.microsoft.com/office/drawing/2014/main" id="{5704711E-429D-A89D-DD9E-DA116C7B0D22}"/>
              </a:ext>
            </a:extLst>
          </p:cNvPr>
          <p:cNvSpPr txBox="1"/>
          <p:nvPr/>
        </p:nvSpPr>
        <p:spPr>
          <a:xfrm>
            <a:off x="397397" y="1774633"/>
            <a:ext cx="5007115" cy="26776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The Rubric for Evaluating Reading/Language Arts Instructional Materials for Kindergarten to Grade 5 contains separate review criteria—one for grades K-2 and the other for grades 3-5, since instruction looks very different in these grade bands.</a:t>
            </a:r>
            <a:endParaRPr sz="2000" dirty="0"/>
          </a:p>
        </p:txBody>
      </p:sp>
      <p:sp>
        <p:nvSpPr>
          <p:cNvPr id="8" name="Google Shape;252;p18">
            <a:extLst>
              <a:ext uri="{FF2B5EF4-FFF2-40B4-BE49-F238E27FC236}">
                <a16:creationId xmlns:a16="http://schemas.microsoft.com/office/drawing/2014/main" id="{21D31791-EF94-B1DE-1574-757061ACE3C0}"/>
              </a:ext>
            </a:extLst>
          </p:cNvPr>
          <p:cNvSpPr txBox="1">
            <a:spLocks/>
          </p:cNvSpPr>
          <p:nvPr/>
        </p:nvSpPr>
        <p:spPr>
          <a:xfrm>
            <a:off x="397398" y="851641"/>
            <a:ext cx="11794602" cy="729300"/>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700" b="1" dirty="0">
                <a:latin typeface="Calibri"/>
                <a:ea typeface="Calibri"/>
                <a:cs typeface="Calibri"/>
                <a:sym typeface="Calibri"/>
              </a:rPr>
              <a:t>Analyzing the Effectiveness of Lessons, Instructional Materials, and Assessments</a:t>
            </a:r>
            <a:endParaRPr lang="en-US" sz="2700" dirty="0"/>
          </a:p>
        </p:txBody>
      </p:sp>
    </p:spTree>
    <p:extLst>
      <p:ext uri="{BB962C8B-B14F-4D97-AF65-F5344CB8AC3E}">
        <p14:creationId xmlns:p14="http://schemas.microsoft.com/office/powerpoint/2010/main" val="107647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8;p23">
            <a:extLst>
              <a:ext uri="{FF2B5EF4-FFF2-40B4-BE49-F238E27FC236}">
                <a16:creationId xmlns:a16="http://schemas.microsoft.com/office/drawing/2014/main" id="{1086C859-51C4-04B0-6D5B-D00FFDEDF613}"/>
              </a:ext>
            </a:extLst>
          </p:cNvPr>
          <p:cNvSpPr txBox="1">
            <a:spLocks/>
          </p:cNvSpPr>
          <p:nvPr/>
        </p:nvSpPr>
        <p:spPr>
          <a:xfrm>
            <a:off x="588380" y="837042"/>
            <a:ext cx="6756925" cy="737155"/>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400" b="1" dirty="0">
                <a:latin typeface="Calibri"/>
                <a:ea typeface="Calibri"/>
                <a:cs typeface="Calibri"/>
                <a:sym typeface="Calibri"/>
              </a:rPr>
              <a:t>Analyzing the Effectiveness of Lessons, Instructional Materials, and Assessments</a:t>
            </a:r>
            <a:endParaRPr lang="en-US" sz="2400" b="1" dirty="0"/>
          </a:p>
        </p:txBody>
      </p:sp>
      <p:pic>
        <p:nvPicPr>
          <p:cNvPr id="6" name="Google Shape;289;p23">
            <a:extLst>
              <a:ext uri="{FF2B5EF4-FFF2-40B4-BE49-F238E27FC236}">
                <a16:creationId xmlns:a16="http://schemas.microsoft.com/office/drawing/2014/main" id="{58059ABD-B3FB-98DB-6FFE-B09D6EFCED89}"/>
              </a:ext>
            </a:extLst>
          </p:cNvPr>
          <p:cNvPicPr preferRelativeResize="0"/>
          <p:nvPr/>
        </p:nvPicPr>
        <p:blipFill rotWithShape="1">
          <a:blip r:embed="rId3">
            <a:alphaModFix/>
          </a:blip>
          <a:srcRect/>
          <a:stretch/>
        </p:blipFill>
        <p:spPr>
          <a:xfrm>
            <a:off x="7766613" y="1074304"/>
            <a:ext cx="3837007" cy="4946654"/>
          </a:xfrm>
          <a:prstGeom prst="rect">
            <a:avLst/>
          </a:prstGeom>
          <a:noFill/>
          <a:ln>
            <a:noFill/>
          </a:ln>
        </p:spPr>
      </p:pic>
      <p:pic>
        <p:nvPicPr>
          <p:cNvPr id="7" name="Google Shape;290;p23">
            <a:extLst>
              <a:ext uri="{FF2B5EF4-FFF2-40B4-BE49-F238E27FC236}">
                <a16:creationId xmlns:a16="http://schemas.microsoft.com/office/drawing/2014/main" id="{A6108B83-95C0-FEF1-ACCB-65B76757D6F2}"/>
              </a:ext>
            </a:extLst>
          </p:cNvPr>
          <p:cNvPicPr preferRelativeResize="0"/>
          <p:nvPr/>
        </p:nvPicPr>
        <p:blipFill rotWithShape="1">
          <a:blip r:embed="rId4">
            <a:alphaModFix/>
            <a:extLst>
              <a:ext uri="{BEBA8EAE-BF5A-486C-A8C5-ECC9F3942E4B}">
                <a14:imgProps xmlns:a14="http://schemas.microsoft.com/office/drawing/2010/main">
                  <a14:imgLayer r:embed="rId5">
                    <a14:imgEffect>
                      <a14:sharpenSoften amount="25000"/>
                    </a14:imgEffect>
                  </a14:imgLayer>
                </a14:imgProps>
              </a:ext>
            </a:extLst>
          </a:blip>
          <a:srcRect l="11129" r="2911"/>
          <a:stretch/>
        </p:blipFill>
        <p:spPr>
          <a:xfrm>
            <a:off x="588379" y="1566342"/>
            <a:ext cx="6749969" cy="4454616"/>
          </a:xfrm>
          <a:prstGeom prst="rect">
            <a:avLst/>
          </a:prstGeom>
          <a:noFill/>
          <a:ln>
            <a:noFill/>
          </a:ln>
        </p:spPr>
      </p:pic>
      <p:sp>
        <p:nvSpPr>
          <p:cNvPr id="8" name="Google Shape;291;p23">
            <a:extLst>
              <a:ext uri="{FF2B5EF4-FFF2-40B4-BE49-F238E27FC236}">
                <a16:creationId xmlns:a16="http://schemas.microsoft.com/office/drawing/2014/main" id="{65637D69-6086-78C7-0ABC-B1A3CD29D151}"/>
              </a:ext>
            </a:extLst>
          </p:cNvPr>
          <p:cNvSpPr txBox="1">
            <a:spLocks noGrp="1"/>
          </p:cNvSpPr>
          <p:nvPr>
            <p:ph type="sldNum" idx="12"/>
          </p:nvPr>
        </p:nvSpPr>
        <p:spPr>
          <a:xfrm>
            <a:off x="9470020" y="6052054"/>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24</a:t>
            </a:fld>
            <a:endParaRPr/>
          </a:p>
        </p:txBody>
      </p:sp>
    </p:spTree>
    <p:extLst>
      <p:ext uri="{BB962C8B-B14F-4D97-AF65-F5344CB8AC3E}">
        <p14:creationId xmlns:p14="http://schemas.microsoft.com/office/powerpoint/2010/main" val="4181127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8;p24">
            <a:extLst>
              <a:ext uri="{FF2B5EF4-FFF2-40B4-BE49-F238E27FC236}">
                <a16:creationId xmlns:a16="http://schemas.microsoft.com/office/drawing/2014/main" id="{A62B68B6-6779-0B0D-568E-F2849371EBF9}"/>
              </a:ext>
            </a:extLst>
          </p:cNvPr>
          <p:cNvSpPr txBox="1">
            <a:spLocks/>
          </p:cNvSpPr>
          <p:nvPr/>
        </p:nvSpPr>
        <p:spPr>
          <a:xfrm>
            <a:off x="320666" y="1605607"/>
            <a:ext cx="5329508" cy="3762533"/>
          </a:xfrm>
          <a:prstGeom prst="rect">
            <a:avLst/>
          </a:prstGeom>
          <a:noFill/>
          <a:ln>
            <a:noFill/>
          </a:ln>
        </p:spPr>
        <p:txBody>
          <a:bodyPr spcFirstLastPara="1" wrap="square" lIns="68575" tIns="34275" rIns="68575"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0" indent="0">
              <a:lnSpc>
                <a:spcPct val="100000"/>
              </a:lnSpc>
              <a:spcBef>
                <a:spcPts val="0"/>
              </a:spcBef>
              <a:buSzPct val="100000"/>
              <a:buNone/>
            </a:pPr>
            <a:r>
              <a:rPr lang="en-US" sz="2400" dirty="0">
                <a:latin typeface="Calibri"/>
                <a:ea typeface="Calibri"/>
                <a:cs typeface="Calibri"/>
                <a:sym typeface="Calibri"/>
              </a:rPr>
              <a:t>Student work provides evidence of learning. Therefore, student work samples help reveal the effectiveness of lessons, instructional materials, and assessments. </a:t>
            </a:r>
            <a:endParaRPr lang="en-US" sz="2400" dirty="0"/>
          </a:p>
          <a:p>
            <a:pPr marL="457200">
              <a:lnSpc>
                <a:spcPct val="100000"/>
              </a:lnSpc>
              <a:spcBef>
                <a:spcPts val="0"/>
              </a:spcBef>
              <a:buSzPct val="100000"/>
              <a:buFont typeface="Arial" panose="020B0604020202020204" pitchFamily="34" charset="0"/>
              <a:buNone/>
            </a:pPr>
            <a:endParaRPr lang="en-US" sz="2400" dirty="0">
              <a:latin typeface="Calibri"/>
              <a:ea typeface="Calibri"/>
              <a:cs typeface="Calibri"/>
              <a:sym typeface="Calibri"/>
            </a:endParaRPr>
          </a:p>
          <a:p>
            <a:pPr marL="76200" indent="0">
              <a:lnSpc>
                <a:spcPct val="100000"/>
              </a:lnSpc>
              <a:spcBef>
                <a:spcPts val="0"/>
              </a:spcBef>
              <a:buSzPct val="100000"/>
              <a:buNone/>
            </a:pPr>
            <a:r>
              <a:rPr lang="en-US" sz="2400" b="1" dirty="0">
                <a:latin typeface="Calibri"/>
                <a:ea typeface="Calibri"/>
                <a:cs typeface="Calibri"/>
                <a:sym typeface="Calibri"/>
              </a:rPr>
              <a:t>Handout 7 </a:t>
            </a:r>
            <a:r>
              <a:rPr lang="en-US" sz="2400" dirty="0">
                <a:latin typeface="Calibri"/>
                <a:ea typeface="Calibri"/>
                <a:cs typeface="Calibri"/>
                <a:sym typeface="Calibri"/>
              </a:rPr>
              <a:t>is a protocol for helping teachers and teams talk about their students’ work.</a:t>
            </a:r>
            <a:endParaRPr lang="en-US" sz="2400" dirty="0"/>
          </a:p>
        </p:txBody>
      </p:sp>
      <p:sp>
        <p:nvSpPr>
          <p:cNvPr id="6" name="Google Shape;299;p24">
            <a:extLst>
              <a:ext uri="{FF2B5EF4-FFF2-40B4-BE49-F238E27FC236}">
                <a16:creationId xmlns:a16="http://schemas.microsoft.com/office/drawing/2014/main" id="{32D5BEAA-8CDB-2000-8953-0532FCB0911D}"/>
              </a:ext>
            </a:extLst>
          </p:cNvPr>
          <p:cNvSpPr txBox="1">
            <a:spLocks noGrp="1"/>
          </p:cNvSpPr>
          <p:nvPr>
            <p:ph type="sldNum" idx="12"/>
          </p:nvPr>
        </p:nvSpPr>
        <p:spPr>
          <a:xfrm>
            <a:off x="9101804" y="6109927"/>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25</a:t>
            </a:fld>
            <a:endParaRPr dirty="0"/>
          </a:p>
        </p:txBody>
      </p:sp>
      <p:pic>
        <p:nvPicPr>
          <p:cNvPr id="7" name="Google Shape;300;p24">
            <a:extLst>
              <a:ext uri="{FF2B5EF4-FFF2-40B4-BE49-F238E27FC236}">
                <a16:creationId xmlns:a16="http://schemas.microsoft.com/office/drawing/2014/main" id="{B1C120EA-E42C-BD93-E952-FEAA6E834F4C}"/>
              </a:ext>
            </a:extLst>
          </p:cNvPr>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a:stretch/>
        </p:blipFill>
        <p:spPr>
          <a:xfrm>
            <a:off x="6095999" y="1453899"/>
            <a:ext cx="4870164" cy="4393503"/>
          </a:xfrm>
          <a:prstGeom prst="rect">
            <a:avLst/>
          </a:prstGeom>
          <a:noFill/>
          <a:ln>
            <a:noFill/>
          </a:ln>
        </p:spPr>
      </p:pic>
      <p:sp>
        <p:nvSpPr>
          <p:cNvPr id="8" name="Google Shape;252;p18">
            <a:extLst>
              <a:ext uri="{FF2B5EF4-FFF2-40B4-BE49-F238E27FC236}">
                <a16:creationId xmlns:a16="http://schemas.microsoft.com/office/drawing/2014/main" id="{19272038-0AD8-E63E-31E6-F56CD106DCC7}"/>
              </a:ext>
            </a:extLst>
          </p:cNvPr>
          <p:cNvSpPr txBox="1">
            <a:spLocks/>
          </p:cNvSpPr>
          <p:nvPr/>
        </p:nvSpPr>
        <p:spPr>
          <a:xfrm>
            <a:off x="375258" y="822878"/>
            <a:ext cx="11632557" cy="706554"/>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700" b="1" dirty="0">
                <a:latin typeface="Calibri"/>
                <a:ea typeface="Calibri"/>
                <a:cs typeface="Calibri"/>
                <a:sym typeface="Calibri"/>
              </a:rPr>
              <a:t>Analyzing the Effectiveness of Lessons, Instructional Materials, and Assessments</a:t>
            </a:r>
            <a:endParaRPr lang="en-US" sz="2700" dirty="0"/>
          </a:p>
        </p:txBody>
      </p:sp>
    </p:spTree>
    <p:extLst>
      <p:ext uri="{BB962C8B-B14F-4D97-AF65-F5344CB8AC3E}">
        <p14:creationId xmlns:p14="http://schemas.microsoft.com/office/powerpoint/2010/main" val="4292816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6;p25">
            <a:extLst>
              <a:ext uri="{FF2B5EF4-FFF2-40B4-BE49-F238E27FC236}">
                <a16:creationId xmlns:a16="http://schemas.microsoft.com/office/drawing/2014/main" id="{4F4EA792-F161-CAB4-8DDF-E49EB323F51A}"/>
              </a:ext>
            </a:extLst>
          </p:cNvPr>
          <p:cNvSpPr txBox="1">
            <a:spLocks/>
          </p:cNvSpPr>
          <p:nvPr/>
        </p:nvSpPr>
        <p:spPr>
          <a:xfrm>
            <a:off x="664005" y="1058094"/>
            <a:ext cx="10318786" cy="521208"/>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800" b="1" dirty="0">
                <a:latin typeface="Calibri"/>
                <a:ea typeface="Calibri"/>
                <a:cs typeface="Calibri"/>
                <a:sym typeface="Calibri"/>
              </a:rPr>
              <a:t>Cultivating Family Support to Enhance the Effectiveness of Lessons</a:t>
            </a:r>
            <a:endParaRPr lang="en-US" sz="2800" b="1" dirty="0"/>
          </a:p>
        </p:txBody>
      </p:sp>
      <p:sp>
        <p:nvSpPr>
          <p:cNvPr id="8" name="Google Shape;307;p25">
            <a:extLst>
              <a:ext uri="{FF2B5EF4-FFF2-40B4-BE49-F238E27FC236}">
                <a16:creationId xmlns:a16="http://schemas.microsoft.com/office/drawing/2014/main" id="{9EAAFF0E-FDD8-AE70-9E18-8DB49FE93D22}"/>
              </a:ext>
            </a:extLst>
          </p:cNvPr>
          <p:cNvSpPr txBox="1">
            <a:spLocks/>
          </p:cNvSpPr>
          <p:nvPr/>
        </p:nvSpPr>
        <p:spPr>
          <a:xfrm>
            <a:off x="664005" y="1746981"/>
            <a:ext cx="9385343" cy="2804583"/>
          </a:xfrm>
          <a:prstGeom prst="rect">
            <a:avLst/>
          </a:prstGeom>
          <a:noFill/>
          <a:ln>
            <a:noFill/>
          </a:ln>
        </p:spPr>
        <p:txBody>
          <a:bodyPr spcFirstLastPara="1" wrap="square" lIns="68575" tIns="34275" rIns="68575"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81000">
              <a:lnSpc>
                <a:spcPct val="120000"/>
              </a:lnSpc>
              <a:spcBef>
                <a:spcPts val="0"/>
              </a:spcBef>
              <a:buClr>
                <a:schemeClr val="tx1">
                  <a:lumMod val="50000"/>
                  <a:lumOff val="50000"/>
                </a:schemeClr>
              </a:buClr>
              <a:buSzPct val="109000"/>
            </a:pPr>
            <a:r>
              <a:rPr lang="en-US" sz="2400" dirty="0">
                <a:latin typeface="Calibri"/>
                <a:ea typeface="Calibri"/>
                <a:cs typeface="Calibri"/>
                <a:sym typeface="Calibri"/>
              </a:rPr>
              <a:t>When parents are involved, student motivation, effort, concentration, attention, and positive outcomes in reading improve. </a:t>
            </a:r>
            <a:endParaRPr lang="en-US" sz="2400" dirty="0"/>
          </a:p>
          <a:p>
            <a:pPr marL="76200" indent="0">
              <a:lnSpc>
                <a:spcPct val="120000"/>
              </a:lnSpc>
              <a:spcBef>
                <a:spcPts val="0"/>
              </a:spcBef>
              <a:buClr>
                <a:schemeClr val="tx1">
                  <a:lumMod val="50000"/>
                  <a:lumOff val="50000"/>
                </a:schemeClr>
              </a:buClr>
              <a:buSzPct val="109000"/>
              <a:buFont typeface="Arial" panose="020B0604020202020204" pitchFamily="34" charset="0"/>
              <a:buNone/>
            </a:pPr>
            <a:endParaRPr lang="en-US" sz="2400" dirty="0">
              <a:latin typeface="Calibri"/>
              <a:ea typeface="Calibri"/>
              <a:cs typeface="Calibri"/>
              <a:sym typeface="Calibri"/>
            </a:endParaRPr>
          </a:p>
          <a:p>
            <a:pPr marL="457200" indent="-381000">
              <a:lnSpc>
                <a:spcPct val="120000"/>
              </a:lnSpc>
              <a:spcBef>
                <a:spcPts val="0"/>
              </a:spcBef>
              <a:buClr>
                <a:schemeClr val="tx1">
                  <a:lumMod val="50000"/>
                  <a:lumOff val="50000"/>
                </a:schemeClr>
              </a:buClr>
              <a:buSzPct val="109000"/>
            </a:pPr>
            <a:r>
              <a:rPr lang="en-US" sz="2400" dirty="0">
                <a:latin typeface="Calibri"/>
                <a:ea typeface="Calibri"/>
                <a:cs typeface="Calibri"/>
                <a:sym typeface="Calibri"/>
              </a:rPr>
              <a:t>Harvard Family Research found in the School Transition Study (2007) that family involvement increases children's positive feelings about literacy, which in turn improves their literacy performance. In other words, children start feeling better about literacy and like literacy more when their parents are involved in their education.</a:t>
            </a:r>
            <a:endParaRPr lang="en-US" sz="2400" dirty="0"/>
          </a:p>
        </p:txBody>
      </p:sp>
      <p:sp>
        <p:nvSpPr>
          <p:cNvPr id="9" name="Google Shape;308;p25">
            <a:extLst>
              <a:ext uri="{FF2B5EF4-FFF2-40B4-BE49-F238E27FC236}">
                <a16:creationId xmlns:a16="http://schemas.microsoft.com/office/drawing/2014/main" id="{20BB1021-EAF4-9E5E-E12E-BEF50D02A98A}"/>
              </a:ext>
            </a:extLst>
          </p:cNvPr>
          <p:cNvSpPr txBox="1">
            <a:spLocks noGrp="1"/>
          </p:cNvSpPr>
          <p:nvPr>
            <p:ph type="sldNum" idx="12"/>
          </p:nvPr>
        </p:nvSpPr>
        <p:spPr>
          <a:xfrm>
            <a:off x="8869327" y="5973086"/>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26</a:t>
            </a:fld>
            <a:endParaRPr/>
          </a:p>
        </p:txBody>
      </p:sp>
      <p:sp>
        <p:nvSpPr>
          <p:cNvPr id="10" name="Google Shape;416;p22">
            <a:extLst>
              <a:ext uri="{FF2B5EF4-FFF2-40B4-BE49-F238E27FC236}">
                <a16:creationId xmlns:a16="http://schemas.microsoft.com/office/drawing/2014/main" id="{EA298F52-EEAD-FFD2-5DCE-D6CA5AB8F1E9}"/>
              </a:ext>
            </a:extLst>
          </p:cNvPr>
          <p:cNvSpPr txBox="1"/>
          <p:nvPr/>
        </p:nvSpPr>
        <p:spPr>
          <a:xfrm>
            <a:off x="5823398" y="5934624"/>
            <a:ext cx="4623348" cy="350825"/>
          </a:xfrm>
          <a:prstGeom prst="rect">
            <a:avLst/>
          </a:prstGeom>
          <a:noFill/>
          <a:ln>
            <a:noFill/>
          </a:ln>
        </p:spPr>
        <p:txBody>
          <a:bodyPr spcFirstLastPara="1" wrap="square" lIns="91425" tIns="45700" rIns="91425" bIns="45700" anchor="ctr" anchorCtr="0">
            <a:spAutoFit/>
          </a:bodyPr>
          <a:lstStyle/>
          <a:p>
            <a:pPr marL="76200" lvl="0" algn="r">
              <a:lnSpc>
                <a:spcPct val="120000"/>
              </a:lnSpc>
              <a:buSzPct val="171428"/>
            </a:pPr>
            <a:r>
              <a:rPr lang="en-US" sz="1400" dirty="0">
                <a:latin typeface="Calibri"/>
                <a:ea typeface="Calibri"/>
                <a:cs typeface="Calibri"/>
                <a:sym typeface="Calibri"/>
              </a:rPr>
              <a:t>(Gonzalez-</a:t>
            </a:r>
            <a:r>
              <a:rPr lang="en-US" sz="1400" dirty="0" err="1">
                <a:latin typeface="Calibri"/>
                <a:ea typeface="Calibri"/>
                <a:cs typeface="Calibri"/>
                <a:sym typeface="Calibri"/>
              </a:rPr>
              <a:t>DeHass</a:t>
            </a:r>
            <a:r>
              <a:rPr lang="en-US" sz="1400" dirty="0">
                <a:latin typeface="Calibri"/>
                <a:ea typeface="Calibri"/>
                <a:cs typeface="Calibri"/>
                <a:sym typeface="Calibri"/>
              </a:rPr>
              <a:t>, Willems,&amp; Holbein, 2005)</a:t>
            </a:r>
          </a:p>
        </p:txBody>
      </p:sp>
    </p:spTree>
    <p:extLst>
      <p:ext uri="{BB962C8B-B14F-4D97-AF65-F5344CB8AC3E}">
        <p14:creationId xmlns:p14="http://schemas.microsoft.com/office/powerpoint/2010/main" val="3549412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4;p27">
            <a:extLst>
              <a:ext uri="{FF2B5EF4-FFF2-40B4-BE49-F238E27FC236}">
                <a16:creationId xmlns:a16="http://schemas.microsoft.com/office/drawing/2014/main" id="{5E6163FF-AF2B-95AF-600C-2FF3C7305562}"/>
              </a:ext>
            </a:extLst>
          </p:cNvPr>
          <p:cNvSpPr txBox="1">
            <a:spLocks/>
          </p:cNvSpPr>
          <p:nvPr/>
        </p:nvSpPr>
        <p:spPr>
          <a:xfrm>
            <a:off x="818736" y="986736"/>
            <a:ext cx="10915933" cy="980756"/>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800" b="1" dirty="0">
                <a:latin typeface="Calibri"/>
                <a:ea typeface="Calibri"/>
                <a:cs typeface="Calibri"/>
                <a:sym typeface="Calibri"/>
              </a:rPr>
              <a:t>Tools to Help Teachers Cultivate Family Support to Enhance</a:t>
            </a:r>
          </a:p>
          <a:p>
            <a:pPr>
              <a:lnSpc>
                <a:spcPct val="100000"/>
              </a:lnSpc>
              <a:spcBef>
                <a:spcPts val="0"/>
              </a:spcBef>
              <a:buSzPts val="3300"/>
            </a:pPr>
            <a:r>
              <a:rPr lang="en-US" sz="2800" b="1" dirty="0">
                <a:latin typeface="Calibri"/>
                <a:ea typeface="Calibri"/>
                <a:cs typeface="Calibri"/>
                <a:sym typeface="Calibri"/>
              </a:rPr>
              <a:t>the Effectiveness of Lessons</a:t>
            </a:r>
            <a:endParaRPr lang="en-US" sz="2800" b="1" dirty="0">
              <a:cs typeface="Calibri Light"/>
            </a:endParaRPr>
          </a:p>
        </p:txBody>
      </p:sp>
      <p:sp>
        <p:nvSpPr>
          <p:cNvPr id="6" name="Google Shape;315;p27">
            <a:extLst>
              <a:ext uri="{FF2B5EF4-FFF2-40B4-BE49-F238E27FC236}">
                <a16:creationId xmlns:a16="http://schemas.microsoft.com/office/drawing/2014/main" id="{37D2970C-2630-04A1-899B-35F44990F57B}"/>
              </a:ext>
            </a:extLst>
          </p:cNvPr>
          <p:cNvSpPr txBox="1">
            <a:spLocks noGrp="1"/>
          </p:cNvSpPr>
          <p:nvPr>
            <p:ph type="sldNum" idx="12"/>
          </p:nvPr>
        </p:nvSpPr>
        <p:spPr>
          <a:xfrm>
            <a:off x="8555620" y="5727963"/>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27</a:t>
            </a:fld>
            <a:endParaRPr/>
          </a:p>
        </p:txBody>
      </p:sp>
      <p:pic>
        <p:nvPicPr>
          <p:cNvPr id="7" name="Google Shape;316;p27">
            <a:extLst>
              <a:ext uri="{FF2B5EF4-FFF2-40B4-BE49-F238E27FC236}">
                <a16:creationId xmlns:a16="http://schemas.microsoft.com/office/drawing/2014/main" id="{45EA4406-8D53-7C65-BFDC-232A8BAA8958}"/>
              </a:ext>
            </a:extLst>
          </p:cNvPr>
          <p:cNvPicPr preferRelativeResize="0"/>
          <p:nvPr/>
        </p:nvPicPr>
        <p:blipFill rotWithShape="1">
          <a:blip r:embed="rId3">
            <a:alphaModFix/>
          </a:blip>
          <a:srcRect l="-1" r="1557"/>
          <a:stretch/>
        </p:blipFill>
        <p:spPr>
          <a:xfrm>
            <a:off x="934005" y="2323605"/>
            <a:ext cx="2250418" cy="2971800"/>
          </a:xfrm>
          <a:prstGeom prst="rect">
            <a:avLst/>
          </a:prstGeom>
          <a:noFill/>
          <a:ln w="6350">
            <a:solidFill>
              <a:schemeClr val="tx1"/>
            </a:solidFill>
          </a:ln>
          <a:effectLst>
            <a:softEdge rad="12700"/>
          </a:effectLst>
        </p:spPr>
      </p:pic>
      <p:pic>
        <p:nvPicPr>
          <p:cNvPr id="8" name="Google Shape;317;p27">
            <a:extLst>
              <a:ext uri="{FF2B5EF4-FFF2-40B4-BE49-F238E27FC236}">
                <a16:creationId xmlns:a16="http://schemas.microsoft.com/office/drawing/2014/main" id="{1B0F966B-8002-FFD7-8EE0-433EC878502D}"/>
              </a:ext>
            </a:extLst>
          </p:cNvPr>
          <p:cNvPicPr preferRelativeResize="0"/>
          <p:nvPr/>
        </p:nvPicPr>
        <p:blipFill rotWithShape="1">
          <a:blip r:embed="rId4">
            <a:alphaModFix/>
          </a:blip>
          <a:srcRect/>
          <a:stretch/>
        </p:blipFill>
        <p:spPr>
          <a:xfrm>
            <a:off x="3462826" y="2323604"/>
            <a:ext cx="2256817" cy="2935224"/>
          </a:xfrm>
          <a:prstGeom prst="rect">
            <a:avLst/>
          </a:prstGeom>
          <a:noFill/>
          <a:ln w="6350">
            <a:solidFill>
              <a:schemeClr val="tx1"/>
            </a:solidFill>
          </a:ln>
          <a:effectLst>
            <a:softEdge rad="12700"/>
          </a:effectLst>
        </p:spPr>
      </p:pic>
      <p:pic>
        <p:nvPicPr>
          <p:cNvPr id="9" name="Google Shape;318;p27">
            <a:extLst>
              <a:ext uri="{FF2B5EF4-FFF2-40B4-BE49-F238E27FC236}">
                <a16:creationId xmlns:a16="http://schemas.microsoft.com/office/drawing/2014/main" id="{EFD21DA6-4EC2-931A-60B6-8C3C43582ADC}"/>
              </a:ext>
            </a:extLst>
          </p:cNvPr>
          <p:cNvPicPr preferRelativeResize="0"/>
          <p:nvPr/>
        </p:nvPicPr>
        <p:blipFill rotWithShape="1">
          <a:blip r:embed="rId5">
            <a:alphaModFix/>
          </a:blip>
          <a:srcRect/>
          <a:stretch/>
        </p:blipFill>
        <p:spPr>
          <a:xfrm>
            <a:off x="5991243" y="2323605"/>
            <a:ext cx="2268594" cy="2926080"/>
          </a:xfrm>
          <a:prstGeom prst="rect">
            <a:avLst/>
          </a:prstGeom>
          <a:noFill/>
          <a:ln w="6350">
            <a:solidFill>
              <a:schemeClr val="tx1"/>
            </a:solidFill>
          </a:ln>
          <a:effectLst>
            <a:softEdge rad="12700"/>
          </a:effectLst>
        </p:spPr>
      </p:pic>
      <p:pic>
        <p:nvPicPr>
          <p:cNvPr id="10" name="Google Shape;319;p27">
            <a:extLst>
              <a:ext uri="{FF2B5EF4-FFF2-40B4-BE49-F238E27FC236}">
                <a16:creationId xmlns:a16="http://schemas.microsoft.com/office/drawing/2014/main" id="{2B8319E3-EA7D-1646-D882-2DBE6D7E135B}"/>
              </a:ext>
            </a:extLst>
          </p:cNvPr>
          <p:cNvPicPr preferRelativeResize="0"/>
          <p:nvPr/>
        </p:nvPicPr>
        <p:blipFill rotWithShape="1">
          <a:blip r:embed="rId6">
            <a:alphaModFix/>
          </a:blip>
          <a:srcRect/>
          <a:stretch/>
        </p:blipFill>
        <p:spPr>
          <a:xfrm>
            <a:off x="8538240" y="2323605"/>
            <a:ext cx="2306882" cy="2932499"/>
          </a:xfrm>
          <a:prstGeom prst="rect">
            <a:avLst/>
          </a:prstGeom>
          <a:noFill/>
          <a:ln w="6350">
            <a:solidFill>
              <a:schemeClr val="tx1"/>
            </a:solidFill>
          </a:ln>
          <a:effectLst>
            <a:softEdge rad="12700"/>
          </a:effectLst>
        </p:spPr>
      </p:pic>
    </p:spTree>
    <p:extLst>
      <p:ext uri="{BB962C8B-B14F-4D97-AF65-F5344CB8AC3E}">
        <p14:creationId xmlns:p14="http://schemas.microsoft.com/office/powerpoint/2010/main" val="671394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C40B7-5001-CD96-15A7-8401214DBF5A}"/>
            </a:ext>
          </a:extLst>
        </p:cNvPr>
        <p:cNvGrpSpPr/>
        <p:nvPr/>
      </p:nvGrpSpPr>
      <p:grpSpPr>
        <a:xfrm>
          <a:off x="0" y="0"/>
          <a:ext cx="0" cy="0"/>
          <a:chOff x="0" y="0"/>
          <a:chExt cx="0" cy="0"/>
        </a:xfrm>
      </p:grpSpPr>
      <p:pic>
        <p:nvPicPr>
          <p:cNvPr id="2" name="Google Shape;326;p28">
            <a:extLst>
              <a:ext uri="{FF2B5EF4-FFF2-40B4-BE49-F238E27FC236}">
                <a16:creationId xmlns:a16="http://schemas.microsoft.com/office/drawing/2014/main" id="{D493AEBD-FAD2-D35A-D672-30DCFA56548C}"/>
              </a:ext>
            </a:extLst>
          </p:cNvPr>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Lst>
          </a:blip>
          <a:srcRect/>
          <a:stretch/>
        </p:blipFill>
        <p:spPr>
          <a:xfrm>
            <a:off x="4596952" y="1496294"/>
            <a:ext cx="5805499" cy="4329895"/>
          </a:xfrm>
          <a:prstGeom prst="rect">
            <a:avLst/>
          </a:prstGeom>
          <a:noFill/>
          <a:ln>
            <a:noFill/>
          </a:ln>
        </p:spPr>
      </p:pic>
      <p:sp>
        <p:nvSpPr>
          <p:cNvPr id="7" name="Google Shape;327;p28">
            <a:extLst>
              <a:ext uri="{FF2B5EF4-FFF2-40B4-BE49-F238E27FC236}">
                <a16:creationId xmlns:a16="http://schemas.microsoft.com/office/drawing/2014/main" id="{F29B7389-62AD-C911-37E7-495AB9499046}"/>
              </a:ext>
            </a:extLst>
          </p:cNvPr>
          <p:cNvSpPr txBox="1">
            <a:spLocks noGrp="1"/>
          </p:cNvSpPr>
          <p:nvPr>
            <p:ph type="sldNum" idx="12"/>
          </p:nvPr>
        </p:nvSpPr>
        <p:spPr>
          <a:xfrm>
            <a:off x="9286754" y="6029798"/>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28</a:t>
            </a:fld>
            <a:endParaRPr/>
          </a:p>
        </p:txBody>
      </p:sp>
      <p:sp>
        <p:nvSpPr>
          <p:cNvPr id="8" name="Google Shape;328;p28">
            <a:extLst>
              <a:ext uri="{FF2B5EF4-FFF2-40B4-BE49-F238E27FC236}">
                <a16:creationId xmlns:a16="http://schemas.microsoft.com/office/drawing/2014/main" id="{C0974AC2-99C7-EA6A-826C-F81E0DB73481}"/>
              </a:ext>
            </a:extLst>
          </p:cNvPr>
          <p:cNvSpPr txBox="1"/>
          <p:nvPr/>
        </p:nvSpPr>
        <p:spPr>
          <a:xfrm>
            <a:off x="591965" y="2103786"/>
            <a:ext cx="4004987"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Families can access this website directly to engage children in literacy activities. </a:t>
            </a:r>
            <a:endParaRPr sz="1400" dirty="0"/>
          </a:p>
        </p:txBody>
      </p:sp>
      <p:sp>
        <p:nvSpPr>
          <p:cNvPr id="9" name="Google Shape;314;p27">
            <a:extLst>
              <a:ext uri="{FF2B5EF4-FFF2-40B4-BE49-F238E27FC236}">
                <a16:creationId xmlns:a16="http://schemas.microsoft.com/office/drawing/2014/main" id="{A9C722F6-DA51-619F-3246-6D604D1E010B}"/>
              </a:ext>
            </a:extLst>
          </p:cNvPr>
          <p:cNvSpPr txBox="1">
            <a:spLocks/>
          </p:cNvSpPr>
          <p:nvPr/>
        </p:nvSpPr>
        <p:spPr>
          <a:xfrm>
            <a:off x="591965" y="980632"/>
            <a:ext cx="11049575" cy="683808"/>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800" b="1" dirty="0">
                <a:latin typeface="Calibri"/>
                <a:ea typeface="Calibri"/>
                <a:cs typeface="Calibri"/>
                <a:sym typeface="Calibri"/>
              </a:rPr>
              <a:t>Tools to Help Teachers Cultivate Family Support to Enhance the Effectiveness of Lessons</a:t>
            </a:r>
            <a:endParaRPr lang="en-US" sz="2800" b="1" dirty="0">
              <a:cs typeface="Calibri Light"/>
            </a:endParaRPr>
          </a:p>
        </p:txBody>
      </p:sp>
    </p:spTree>
    <p:extLst>
      <p:ext uri="{BB962C8B-B14F-4D97-AF65-F5344CB8AC3E}">
        <p14:creationId xmlns:p14="http://schemas.microsoft.com/office/powerpoint/2010/main" val="1379060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35;p29">
            <a:extLst>
              <a:ext uri="{FF2B5EF4-FFF2-40B4-BE49-F238E27FC236}">
                <a16:creationId xmlns:a16="http://schemas.microsoft.com/office/drawing/2014/main" id="{9F5A72AE-7927-08DB-AF5F-D74FCCC75D4D}"/>
              </a:ext>
            </a:extLst>
          </p:cNvPr>
          <p:cNvSpPr txBox="1">
            <a:spLocks noGrp="1"/>
          </p:cNvSpPr>
          <p:nvPr>
            <p:ph type="sldNum" idx="12"/>
          </p:nvPr>
        </p:nvSpPr>
        <p:spPr>
          <a:xfrm>
            <a:off x="9281488" y="5921508"/>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29</a:t>
            </a:fld>
            <a:endParaRPr/>
          </a:p>
        </p:txBody>
      </p:sp>
      <p:pic>
        <p:nvPicPr>
          <p:cNvPr id="7" name="Google Shape;336;p29">
            <a:hlinkClick r:id="rId3"/>
            <a:extLst>
              <a:ext uri="{FF2B5EF4-FFF2-40B4-BE49-F238E27FC236}">
                <a16:creationId xmlns:a16="http://schemas.microsoft.com/office/drawing/2014/main" id="{1387A2AA-BCCD-046C-27D3-F1C2B22194B6}"/>
              </a:ext>
            </a:extLst>
          </p:cNvPr>
          <p:cNvPicPr preferRelativeResize="0"/>
          <p:nvPr/>
        </p:nvPicPr>
        <p:blipFill rotWithShape="1">
          <a:blip r:embed="rId4">
            <a:alphaModFix/>
          </a:blip>
          <a:srcRect/>
          <a:stretch/>
        </p:blipFill>
        <p:spPr>
          <a:xfrm>
            <a:off x="6626800" y="2141262"/>
            <a:ext cx="4788288" cy="3216646"/>
          </a:xfrm>
          <a:prstGeom prst="rect">
            <a:avLst/>
          </a:prstGeom>
          <a:noFill/>
          <a:ln>
            <a:noFill/>
          </a:ln>
        </p:spPr>
      </p:pic>
      <p:sp>
        <p:nvSpPr>
          <p:cNvPr id="8" name="Google Shape;337;p29">
            <a:extLst>
              <a:ext uri="{FF2B5EF4-FFF2-40B4-BE49-F238E27FC236}">
                <a16:creationId xmlns:a16="http://schemas.microsoft.com/office/drawing/2014/main" id="{D4902746-7533-C287-340D-2153BCF37B74}"/>
              </a:ext>
            </a:extLst>
          </p:cNvPr>
          <p:cNvSpPr txBox="1"/>
          <p:nvPr/>
        </p:nvSpPr>
        <p:spPr>
          <a:xfrm>
            <a:off x="599420" y="1965917"/>
            <a:ext cx="5755082" cy="34162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000000"/>
                </a:solidFill>
                <a:latin typeface="Calibri"/>
                <a:ea typeface="Calibri"/>
                <a:cs typeface="Calibri"/>
                <a:sym typeface="Calibri"/>
              </a:rPr>
              <a:t>In </a:t>
            </a:r>
            <a:r>
              <a:rPr lang="en-US" sz="2400" b="1" u="sng" dirty="0">
                <a:solidFill>
                  <a:schemeClr val="hlink"/>
                </a:solidFill>
                <a:latin typeface="Calibri"/>
                <a:cs typeface="Calibri"/>
                <a:sym typeface="Calibri"/>
                <a:hlinkClick r:id="rId5">
                  <a:extLst>
                    <a:ext uri="{A12FA001-AC4F-418D-AE19-62706E023703}">
                      <ahyp:hlinkClr xmlns:ahyp="http://schemas.microsoft.com/office/drawing/2018/hyperlinkcolor" val="tx"/>
                    </a:ext>
                  </a:extLst>
                </a:hlinkClick>
              </a:rPr>
              <a:t>Video 3, Teacher Resource Guides for Supporting Family Involvement in Foundational Reading Skills for Grades K-3</a:t>
            </a:r>
            <a:r>
              <a:rPr lang="en-US" sz="2400" dirty="0">
                <a:latin typeface="Calibri"/>
                <a:ea typeface="Calibri"/>
                <a:cs typeface="Calibri"/>
                <a:sym typeface="Calibri"/>
              </a:rPr>
              <a:t>, </a:t>
            </a:r>
            <a:r>
              <a:rPr lang="en-US" sz="2400" b="0" i="0" u="none" strike="noStrike" cap="none" dirty="0">
                <a:solidFill>
                  <a:srgbClr val="000000"/>
                </a:solidFill>
                <a:latin typeface="Calibri"/>
                <a:ea typeface="Calibri"/>
                <a:cs typeface="Calibri"/>
                <a:sym typeface="Calibri"/>
              </a:rPr>
              <a:t>Dr. Marcia Kosanovich, lead author of the teacher guides to support family involvement in literacy, overviews the guides and the website developed to allow families direct access to literacy activities and support to engage their children in literacy.</a:t>
            </a:r>
            <a:endParaRPr sz="2400" dirty="0"/>
          </a:p>
        </p:txBody>
      </p:sp>
      <p:sp>
        <p:nvSpPr>
          <p:cNvPr id="9" name="Google Shape;314;p27">
            <a:extLst>
              <a:ext uri="{FF2B5EF4-FFF2-40B4-BE49-F238E27FC236}">
                <a16:creationId xmlns:a16="http://schemas.microsoft.com/office/drawing/2014/main" id="{A5D9923B-6775-B901-9BCD-985BA0FD0DEB}"/>
              </a:ext>
            </a:extLst>
          </p:cNvPr>
          <p:cNvSpPr txBox="1">
            <a:spLocks/>
          </p:cNvSpPr>
          <p:nvPr/>
        </p:nvSpPr>
        <p:spPr>
          <a:xfrm>
            <a:off x="599420" y="982615"/>
            <a:ext cx="10654352" cy="729300"/>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800" b="1" dirty="0">
                <a:latin typeface="Calibri"/>
                <a:ea typeface="Calibri"/>
                <a:cs typeface="Calibri"/>
                <a:sym typeface="Calibri"/>
              </a:rPr>
              <a:t>Tools to Help Teachers Cultivate Family Support to Enhance</a:t>
            </a:r>
          </a:p>
          <a:p>
            <a:pPr>
              <a:lnSpc>
                <a:spcPct val="100000"/>
              </a:lnSpc>
              <a:spcBef>
                <a:spcPts val="0"/>
              </a:spcBef>
              <a:buSzPts val="3300"/>
            </a:pPr>
            <a:r>
              <a:rPr lang="en-US" sz="2800" b="1" dirty="0">
                <a:latin typeface="Calibri"/>
                <a:ea typeface="Calibri"/>
                <a:cs typeface="Calibri"/>
                <a:sym typeface="Calibri"/>
              </a:rPr>
              <a:t>the Effectiveness of Lessons</a:t>
            </a:r>
            <a:endParaRPr lang="en-US" sz="2800" b="1" dirty="0"/>
          </a:p>
        </p:txBody>
      </p:sp>
    </p:spTree>
    <p:extLst>
      <p:ext uri="{BB962C8B-B14F-4D97-AF65-F5344CB8AC3E}">
        <p14:creationId xmlns:p14="http://schemas.microsoft.com/office/powerpoint/2010/main" val="1254535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83;g10083df9ad4_0_54">
            <a:extLst>
              <a:ext uri="{FF2B5EF4-FFF2-40B4-BE49-F238E27FC236}">
                <a16:creationId xmlns:a16="http://schemas.microsoft.com/office/drawing/2014/main" id="{3959021D-615D-F8E1-E0BA-AC6A81536383}"/>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Google Shape;305;g10083df9ad4_0_11">
            <a:extLst>
              <a:ext uri="{FF2B5EF4-FFF2-40B4-BE49-F238E27FC236}">
                <a16:creationId xmlns:a16="http://schemas.microsoft.com/office/drawing/2014/main" id="{FA142D07-6271-204E-08DE-D12716125957}"/>
              </a:ext>
            </a:extLst>
          </p:cNvPr>
          <p:cNvSpPr txBox="1">
            <a:spLocks noGrp="1"/>
          </p:cNvSpPr>
          <p:nvPr>
            <p:ph type="title" idx="4294967295"/>
          </p:nvPr>
        </p:nvSpPr>
        <p:spPr>
          <a:xfrm>
            <a:off x="357250" y="660764"/>
            <a:ext cx="8294914" cy="86001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400"/>
              <a:buFont typeface="Calibri"/>
              <a:buNone/>
            </a:pPr>
            <a:r>
              <a:rPr lang="en-US" sz="3200" b="1" dirty="0">
                <a:latin typeface="Trebuchet MS" panose="020B0603020202020204" pitchFamily="34" charset="0"/>
                <a:ea typeface="Calibri"/>
                <a:cs typeface="Calibri"/>
                <a:sym typeface="Calibri"/>
              </a:rPr>
              <a:t>Bridge to Practice Projects for Coaches</a:t>
            </a:r>
            <a:endParaRPr sz="3200" dirty="0">
              <a:latin typeface="Trebuchet MS" panose="020B0603020202020204" pitchFamily="34" charset="0"/>
            </a:endParaRPr>
          </a:p>
        </p:txBody>
      </p:sp>
      <p:sp>
        <p:nvSpPr>
          <p:cNvPr id="5" name="Google Shape;306;g10083df9ad4_0_11">
            <a:extLst>
              <a:ext uri="{FF2B5EF4-FFF2-40B4-BE49-F238E27FC236}">
                <a16:creationId xmlns:a16="http://schemas.microsoft.com/office/drawing/2014/main" id="{4409B59F-4B6A-333C-9247-9D3F67C04C61}"/>
              </a:ext>
            </a:extLst>
          </p:cNvPr>
          <p:cNvSpPr txBox="1">
            <a:spLocks/>
          </p:cNvSpPr>
          <p:nvPr/>
        </p:nvSpPr>
        <p:spPr>
          <a:xfrm>
            <a:off x="975722" y="1385455"/>
            <a:ext cx="9735821" cy="4212795"/>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
                <a:srgbClr val="7F7F7F"/>
              </a:buClr>
              <a:buSzPts val="16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rPr>
              <a:t>An activity designed to serve as a Bridge to Practice after each Module will provide evidence that coaches are able to apply the knowledge and skills they developed in this course in their schools. Coaches will complete the following activities: </a:t>
            </a:r>
          </a:p>
          <a:p>
            <a:pPr marL="342900" marR="0" lvl="0" indent="-342900" algn="l" defTabSz="914400" rtl="0" eaLnBrk="1" fontAlgn="auto" latinLnBrk="0" hangingPunct="1">
              <a:lnSpc>
                <a:spcPct val="100000"/>
              </a:lnSpc>
              <a:spcBef>
                <a:spcPts val="0"/>
              </a:spcBef>
              <a:spcAft>
                <a:spcPts val="0"/>
              </a:spcAft>
              <a:buClr>
                <a:srgbClr val="7F7F7F"/>
              </a:buClr>
              <a:buSzPts val="16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7F7F7F"/>
              </a:buClr>
              <a:buSzPts val="16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7F7F7F"/>
              </a:buClr>
              <a:buSzPts val="16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7F7F7F"/>
              </a:buClr>
              <a:buSzPts val="16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7F7F7F"/>
              </a:buClr>
              <a:buSzPts val="16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7F7F7F"/>
              </a:buClr>
              <a:buSzPts val="16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7F7F7F"/>
              </a:buClr>
              <a:buSzPts val="16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7F7F7F"/>
              </a:buClr>
              <a:buSzPts val="1600"/>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285750" algn="l" defTabSz="914400" rtl="0" eaLnBrk="1" fontAlgn="auto" latinLnBrk="0" hangingPunct="1">
              <a:lnSpc>
                <a:spcPct val="100000"/>
              </a:lnSpc>
              <a:spcBef>
                <a:spcPts val="180"/>
              </a:spcBef>
              <a:spcAft>
                <a:spcPts val="0"/>
              </a:spcAft>
              <a:buClr>
                <a:srgbClr val="7F7F7F"/>
              </a:buClr>
              <a:buSzPts val="900"/>
              <a:buFont typeface="Arial" panose="020B0604020202020204" pitchFamily="34" charset="0"/>
              <a:buNone/>
              <a:tabLst/>
              <a:defRPr/>
            </a:pPr>
            <a:endParaRPr kumimoji="0" lang="en-US" sz="1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320"/>
              </a:spcBef>
              <a:spcAft>
                <a:spcPts val="0"/>
              </a:spcAft>
              <a:buClr>
                <a:srgbClr val="7F7F7F"/>
              </a:buClr>
              <a:buSzPts val="16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320"/>
              </a:spcBef>
              <a:spcAft>
                <a:spcPts val="0"/>
              </a:spcAft>
              <a:buClr>
                <a:srgbClr val="7F7F7F"/>
              </a:buClr>
              <a:buSzPts val="16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320"/>
              </a:spcBef>
              <a:spcAft>
                <a:spcPts val="0"/>
              </a:spcAft>
              <a:buClr>
                <a:srgbClr val="7F7F7F"/>
              </a:buClr>
              <a:buSzPts val="16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320"/>
              </a:spcBef>
              <a:spcAft>
                <a:spcPts val="0"/>
              </a:spcAft>
              <a:buClr>
                <a:srgbClr val="7F7F7F"/>
              </a:buClr>
              <a:buSzPts val="16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rPr>
              <a:t>A rubric is provided at the end of each Module for the corresponding Bridge to Practice project.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5AF1CD50-55AE-C206-3354-BE13C81FF800}"/>
              </a:ext>
            </a:extLst>
          </p:cNvPr>
          <p:cNvGraphicFramePr>
            <a:graphicFrameLocks noGrp="1"/>
          </p:cNvGraphicFramePr>
          <p:nvPr>
            <p:extLst>
              <p:ext uri="{D42A27DB-BD31-4B8C-83A1-F6EECF244321}">
                <p14:modId xmlns:p14="http://schemas.microsoft.com/office/powerpoint/2010/main" val="2704407313"/>
              </p:ext>
            </p:extLst>
          </p:nvPr>
        </p:nvGraphicFramePr>
        <p:xfrm>
          <a:off x="498763" y="2301330"/>
          <a:ext cx="11409217" cy="3296920"/>
        </p:xfrm>
        <a:graphic>
          <a:graphicData uri="http://schemas.openxmlformats.org/drawingml/2006/table">
            <a:tbl>
              <a:tblPr firstRow="1" bandRow="1">
                <a:tableStyleId>{5C22544A-7EE6-4342-B048-85BDC9FD1C3A}</a:tableStyleId>
              </a:tblPr>
              <a:tblGrid>
                <a:gridCol w="2135987">
                  <a:extLst>
                    <a:ext uri="{9D8B030D-6E8A-4147-A177-3AD203B41FA5}">
                      <a16:colId xmlns:a16="http://schemas.microsoft.com/office/drawing/2014/main" val="672023635"/>
                    </a:ext>
                  </a:extLst>
                </a:gridCol>
                <a:gridCol w="9273230">
                  <a:extLst>
                    <a:ext uri="{9D8B030D-6E8A-4147-A177-3AD203B41FA5}">
                      <a16:colId xmlns:a16="http://schemas.microsoft.com/office/drawing/2014/main" val="915301730"/>
                    </a:ext>
                  </a:extLst>
                </a:gridCol>
              </a:tblGrid>
              <a:tr h="0">
                <a:tc>
                  <a:txBody>
                    <a:bodyPr/>
                    <a:lstStyle/>
                    <a:p>
                      <a:r>
                        <a:rPr lang="en-US" sz="1800" b="0" kern="1200" dirty="0">
                          <a:solidFill>
                            <a:schemeClr val="dk1"/>
                          </a:solidFill>
                          <a:latin typeface="+mn-lt"/>
                          <a:ea typeface="+mn-ea"/>
                          <a:cs typeface="+mn-cs"/>
                        </a:rPr>
                        <a:t>Module 1</a:t>
                      </a:r>
                    </a:p>
                  </a:txBody>
                  <a:tcPr>
                    <a:solidFill>
                      <a:schemeClr val="tx2">
                        <a:lumMod val="20000"/>
                        <a:lumOff val="80000"/>
                      </a:schemeClr>
                    </a:solidFill>
                  </a:tcPr>
                </a:tc>
                <a:tc>
                  <a:txBody>
                    <a:bodyPr/>
                    <a:lstStyle/>
                    <a:p>
                      <a:r>
                        <a:rPr lang="en-US" sz="1800" b="0" kern="1200" dirty="0">
                          <a:solidFill>
                            <a:schemeClr val="dk1"/>
                          </a:solidFill>
                          <a:latin typeface="+mn-lt"/>
                          <a:ea typeface="+mn-ea"/>
                          <a:cs typeface="+mn-cs"/>
                        </a:rPr>
                        <a:t>Develop a principal-coach partnership agreement.</a:t>
                      </a:r>
                    </a:p>
                  </a:txBody>
                  <a:tcPr>
                    <a:solidFill>
                      <a:schemeClr val="tx2">
                        <a:lumMod val="20000"/>
                        <a:lumOff val="80000"/>
                      </a:schemeClr>
                    </a:solidFill>
                  </a:tcPr>
                </a:tc>
                <a:extLst>
                  <a:ext uri="{0D108BD9-81ED-4DB2-BD59-A6C34878D82A}">
                    <a16:rowId xmlns:a16="http://schemas.microsoft.com/office/drawing/2014/main" val="2219873317"/>
                  </a:ext>
                </a:extLst>
              </a:tr>
              <a:tr h="370840">
                <a:tc>
                  <a:txBody>
                    <a:bodyPr/>
                    <a:lstStyle/>
                    <a:p>
                      <a:r>
                        <a:rPr lang="en-US" dirty="0"/>
                        <a:t>Module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ea typeface="Calibri"/>
                          <a:cs typeface="Calibri"/>
                          <a:sym typeface="Calibri"/>
                        </a:rPr>
                        <a:t>Develop a needs assessment for professional development on evidence-based instructional practices and complete an </a:t>
                      </a:r>
                      <a:r>
                        <a:rPr lang="en-US" sz="1800" u="sng" dirty="0">
                          <a:solidFill>
                            <a:schemeClr val="hlink"/>
                          </a:solidFill>
                          <a:latin typeface="+mn-lt"/>
                          <a:ea typeface="Calibri"/>
                          <a:cs typeface="Calibri"/>
                          <a:sym typeface="Calibri"/>
                          <a:hlinkClick r:id="rId3"/>
                        </a:rPr>
                        <a:t>ADDIE model </a:t>
                      </a:r>
                      <a:r>
                        <a:rPr lang="en-US" sz="1800" dirty="0">
                          <a:latin typeface="+mn-lt"/>
                          <a:ea typeface="Calibri"/>
                          <a:cs typeface="Calibri"/>
                          <a:sym typeface="Calibri"/>
                        </a:rPr>
                        <a:t>for planning this professional development. </a:t>
                      </a:r>
                      <a:endParaRPr lang="en-US" dirty="0"/>
                    </a:p>
                  </a:txBody>
                  <a:tcPr/>
                </a:tc>
                <a:extLst>
                  <a:ext uri="{0D108BD9-81ED-4DB2-BD59-A6C34878D82A}">
                    <a16:rowId xmlns:a16="http://schemas.microsoft.com/office/drawing/2014/main" val="966963956"/>
                  </a:ext>
                </a:extLst>
              </a:tr>
              <a:tr h="0">
                <a:tc>
                  <a:txBody>
                    <a:bodyPr/>
                    <a:lstStyle/>
                    <a:p>
                      <a:r>
                        <a:rPr lang="en-US" dirty="0"/>
                        <a:t>Module 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ea typeface="Calibri"/>
                          <a:cs typeface="Calibri"/>
                          <a:sym typeface="Calibri"/>
                        </a:rPr>
                        <a:t>Develop and describe planned implementation of a professional learning action plan. </a:t>
                      </a:r>
                      <a:endParaRPr lang="en-US" dirty="0"/>
                    </a:p>
                  </a:txBody>
                  <a:tcPr/>
                </a:tc>
                <a:extLst>
                  <a:ext uri="{0D108BD9-81ED-4DB2-BD59-A6C34878D82A}">
                    <a16:rowId xmlns:a16="http://schemas.microsoft.com/office/drawing/2014/main" val="534207610"/>
                  </a:ext>
                </a:extLst>
              </a:tr>
              <a:tr h="370840">
                <a:tc>
                  <a:txBody>
                    <a:bodyPr/>
                    <a:lstStyle/>
                    <a:p>
                      <a:r>
                        <a:rPr lang="en-US" dirty="0"/>
                        <a:t>Module 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ea typeface="Calibri"/>
                          <a:cs typeface="Calibri"/>
                          <a:sym typeface="Calibri"/>
                        </a:rPr>
                        <a:t>Create a video that reflects coaching to help teachers plan, implement, and analyze standards-based literacy instruction.</a:t>
                      </a:r>
                      <a:endParaRPr lang="en-US" dirty="0"/>
                    </a:p>
                  </a:txBody>
                  <a:tcPr/>
                </a:tc>
                <a:extLst>
                  <a:ext uri="{0D108BD9-81ED-4DB2-BD59-A6C34878D82A}">
                    <a16:rowId xmlns:a16="http://schemas.microsoft.com/office/drawing/2014/main" val="2190186905"/>
                  </a:ext>
                </a:extLst>
              </a:tr>
              <a:tr h="370840">
                <a:tc>
                  <a:txBody>
                    <a:bodyPr/>
                    <a:lstStyle/>
                    <a:p>
                      <a:r>
                        <a:rPr lang="en-US" dirty="0"/>
                        <a:t>Module 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ea typeface="Calibri"/>
                          <a:cs typeface="Calibri"/>
                          <a:sym typeface="Calibri"/>
                        </a:rPr>
                        <a:t>Complete a reflection on the course, including plans for continued professional growth.</a:t>
                      </a:r>
                    </a:p>
                  </a:txBody>
                  <a:tcPr/>
                </a:tc>
                <a:extLst>
                  <a:ext uri="{0D108BD9-81ED-4DB2-BD59-A6C34878D82A}">
                    <a16:rowId xmlns:a16="http://schemas.microsoft.com/office/drawing/2014/main" val="2349813310"/>
                  </a:ext>
                </a:extLst>
              </a:tr>
              <a:tr h="370840">
                <a:tc>
                  <a:txBody>
                    <a:bodyPr/>
                    <a:lstStyle/>
                    <a:p>
                      <a:r>
                        <a:rPr lang="en-US" dirty="0"/>
                        <a:t>Module 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n-lt"/>
                          <a:cs typeface="Calibri"/>
                        </a:rPr>
                        <a:t>Choose one teacher with whom you have seen significant growth as a result of coaching support and complete a reflection on what worked, why it worked, and which areas of growth were most evident.</a:t>
                      </a:r>
                    </a:p>
                  </a:txBody>
                  <a:tcPr/>
                </a:tc>
                <a:extLst>
                  <a:ext uri="{0D108BD9-81ED-4DB2-BD59-A6C34878D82A}">
                    <a16:rowId xmlns:a16="http://schemas.microsoft.com/office/drawing/2014/main" val="1916890017"/>
                  </a:ext>
                </a:extLst>
              </a:tr>
            </a:tbl>
          </a:graphicData>
        </a:graphic>
      </p:graphicFrame>
    </p:spTree>
    <p:extLst>
      <p:ext uri="{BB962C8B-B14F-4D97-AF65-F5344CB8AC3E}">
        <p14:creationId xmlns:p14="http://schemas.microsoft.com/office/powerpoint/2010/main" val="1855208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76301-C1D5-0C41-17A1-AA055C585429}"/>
            </a:ext>
          </a:extLst>
        </p:cNvPr>
        <p:cNvGrpSpPr/>
        <p:nvPr/>
      </p:nvGrpSpPr>
      <p:grpSpPr>
        <a:xfrm>
          <a:off x="0" y="0"/>
          <a:ext cx="0" cy="0"/>
          <a:chOff x="0" y="0"/>
          <a:chExt cx="0" cy="0"/>
        </a:xfrm>
      </p:grpSpPr>
      <p:sp>
        <p:nvSpPr>
          <p:cNvPr id="3" name="Google Shape;343;p30">
            <a:extLst>
              <a:ext uri="{FF2B5EF4-FFF2-40B4-BE49-F238E27FC236}">
                <a16:creationId xmlns:a16="http://schemas.microsoft.com/office/drawing/2014/main" id="{04942358-24E6-42A7-50D6-6945561AA37F}"/>
              </a:ext>
            </a:extLst>
          </p:cNvPr>
          <p:cNvSpPr txBox="1">
            <a:spLocks/>
          </p:cNvSpPr>
          <p:nvPr/>
        </p:nvSpPr>
        <p:spPr>
          <a:xfrm>
            <a:off x="615255" y="1445414"/>
            <a:ext cx="11192983" cy="452171"/>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400" b="1" dirty="0">
                <a:latin typeface="Calibri"/>
                <a:ea typeface="Calibri"/>
                <a:cs typeface="Calibri"/>
                <a:sym typeface="Calibri"/>
              </a:rPr>
              <a:t>Tools to Help Teachers Cultivate Family Support to Enhance the Effectiveness of Lessons</a:t>
            </a:r>
            <a:endParaRPr lang="en-US" sz="2400" b="1" dirty="0"/>
          </a:p>
        </p:txBody>
      </p:sp>
      <p:sp>
        <p:nvSpPr>
          <p:cNvPr id="4" name="Google Shape;344;p30">
            <a:extLst>
              <a:ext uri="{FF2B5EF4-FFF2-40B4-BE49-F238E27FC236}">
                <a16:creationId xmlns:a16="http://schemas.microsoft.com/office/drawing/2014/main" id="{F7AFCF74-354B-840E-C12A-3867C4F55438}"/>
              </a:ext>
            </a:extLst>
          </p:cNvPr>
          <p:cNvSpPr txBox="1">
            <a:spLocks noGrp="1"/>
          </p:cNvSpPr>
          <p:nvPr>
            <p:ph type="sldNum" idx="12"/>
          </p:nvPr>
        </p:nvSpPr>
        <p:spPr>
          <a:xfrm>
            <a:off x="8758288" y="5866859"/>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30</a:t>
            </a:fld>
            <a:endParaRPr/>
          </a:p>
        </p:txBody>
      </p:sp>
      <p:pic>
        <p:nvPicPr>
          <p:cNvPr id="5" name="Google Shape;345;p30">
            <a:extLst>
              <a:ext uri="{FF2B5EF4-FFF2-40B4-BE49-F238E27FC236}">
                <a16:creationId xmlns:a16="http://schemas.microsoft.com/office/drawing/2014/main" id="{9A6BE5A2-4B5B-DE0D-2E25-0BAF85256696}"/>
              </a:ext>
            </a:extLst>
          </p:cNvPr>
          <p:cNvPicPr preferRelativeResize="0"/>
          <p:nvPr/>
        </p:nvPicPr>
        <p:blipFill rotWithShape="1">
          <a:blip r:embed="rId3">
            <a:alphaModFix/>
          </a:blip>
          <a:srcRect/>
          <a:stretch/>
        </p:blipFill>
        <p:spPr>
          <a:xfrm>
            <a:off x="6520625" y="1958711"/>
            <a:ext cx="4475326" cy="3722644"/>
          </a:xfrm>
          <a:prstGeom prst="rect">
            <a:avLst/>
          </a:prstGeom>
          <a:noFill/>
          <a:ln>
            <a:noFill/>
          </a:ln>
        </p:spPr>
      </p:pic>
      <p:pic>
        <p:nvPicPr>
          <p:cNvPr id="6" name="Google Shape;346;p30">
            <a:extLst>
              <a:ext uri="{FF2B5EF4-FFF2-40B4-BE49-F238E27FC236}">
                <a16:creationId xmlns:a16="http://schemas.microsoft.com/office/drawing/2014/main" id="{E0478621-EF1C-617C-B9D2-8EBAF263A53C}"/>
              </a:ext>
            </a:extLst>
          </p:cNvPr>
          <p:cNvPicPr preferRelativeResize="0"/>
          <p:nvPr/>
        </p:nvPicPr>
        <p:blipFill rotWithShape="1">
          <a:blip r:embed="rId4">
            <a:alphaModFix/>
          </a:blip>
          <a:srcRect/>
          <a:stretch/>
        </p:blipFill>
        <p:spPr>
          <a:xfrm>
            <a:off x="727478" y="2135980"/>
            <a:ext cx="5018700" cy="3081092"/>
          </a:xfrm>
          <a:prstGeom prst="rect">
            <a:avLst/>
          </a:prstGeom>
          <a:noFill/>
          <a:ln>
            <a:noFill/>
          </a:ln>
        </p:spPr>
      </p:pic>
      <p:sp>
        <p:nvSpPr>
          <p:cNvPr id="12" name="Google Shape;526;p33">
            <a:extLst>
              <a:ext uri="{FF2B5EF4-FFF2-40B4-BE49-F238E27FC236}">
                <a16:creationId xmlns:a16="http://schemas.microsoft.com/office/drawing/2014/main" id="{F1F42E2D-714F-5299-CBEB-E6A885CDE3B7}"/>
              </a:ext>
            </a:extLst>
          </p:cNvPr>
          <p:cNvSpPr txBox="1"/>
          <p:nvPr/>
        </p:nvSpPr>
        <p:spPr>
          <a:xfrm>
            <a:off x="1167246" y="860669"/>
            <a:ext cx="530264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panose="020B0703020202090204" pitchFamily="34" charset="0"/>
                <a:ea typeface="Calibri"/>
                <a:cs typeface="Calibri"/>
                <a:sym typeface="Calibri"/>
              </a:rPr>
              <a:t>Collaborate and Practice</a:t>
            </a:r>
            <a:endParaRPr sz="2800" u="none" strike="noStrike" cap="none" dirty="0">
              <a:solidFill>
                <a:srgbClr val="000000"/>
              </a:solidFill>
              <a:latin typeface="Trebuchet MS" panose="020B0703020202090204" pitchFamily="34" charset="0"/>
              <a:cs typeface="Calibri" panose="020F0502020204030204" pitchFamily="34" charset="0"/>
              <a:sym typeface="Arial"/>
            </a:endParaRPr>
          </a:p>
        </p:txBody>
      </p:sp>
      <p:pic>
        <p:nvPicPr>
          <p:cNvPr id="13" name="Google Shape;527;p33">
            <a:extLst>
              <a:ext uri="{FF2B5EF4-FFF2-40B4-BE49-F238E27FC236}">
                <a16:creationId xmlns:a16="http://schemas.microsoft.com/office/drawing/2014/main" id="{8798D28C-EAC0-2533-B5D1-7679D3D11A34}"/>
              </a:ext>
            </a:extLst>
          </p:cNvPr>
          <p:cNvPicPr preferRelativeResize="0"/>
          <p:nvPr/>
        </p:nvPicPr>
        <p:blipFill rotWithShape="1">
          <a:blip r:embed="rId5">
            <a:alphaModFix/>
          </a:blip>
          <a:srcRect/>
          <a:stretch/>
        </p:blipFill>
        <p:spPr>
          <a:xfrm>
            <a:off x="615255" y="867620"/>
            <a:ext cx="551991" cy="517491"/>
          </a:xfrm>
          <a:prstGeom prst="rect">
            <a:avLst/>
          </a:prstGeom>
          <a:noFill/>
          <a:ln>
            <a:noFill/>
          </a:ln>
        </p:spPr>
      </p:pic>
    </p:spTree>
    <p:extLst>
      <p:ext uri="{BB962C8B-B14F-4D97-AF65-F5344CB8AC3E}">
        <p14:creationId xmlns:p14="http://schemas.microsoft.com/office/powerpoint/2010/main" val="3294032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1C629-F345-9C30-5D80-AE12EC375D2E}"/>
            </a:ext>
          </a:extLst>
        </p:cNvPr>
        <p:cNvGrpSpPr/>
        <p:nvPr/>
      </p:nvGrpSpPr>
      <p:grpSpPr>
        <a:xfrm>
          <a:off x="0" y="0"/>
          <a:ext cx="0" cy="0"/>
          <a:chOff x="0" y="0"/>
          <a:chExt cx="0" cy="0"/>
        </a:xfrm>
      </p:grpSpPr>
      <p:sp>
        <p:nvSpPr>
          <p:cNvPr id="2" name="Google Shape;354;g10fa680738b_0_0">
            <a:extLst>
              <a:ext uri="{FF2B5EF4-FFF2-40B4-BE49-F238E27FC236}">
                <a16:creationId xmlns:a16="http://schemas.microsoft.com/office/drawing/2014/main" id="{C6A8D797-08AE-8633-9F42-F6BBCB2C1A52}"/>
              </a:ext>
            </a:extLst>
          </p:cNvPr>
          <p:cNvSpPr txBox="1">
            <a:spLocks/>
          </p:cNvSpPr>
          <p:nvPr/>
        </p:nvSpPr>
        <p:spPr>
          <a:xfrm>
            <a:off x="717917" y="862357"/>
            <a:ext cx="3680464" cy="521208"/>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800" b="1" dirty="0">
                <a:latin typeface="Calibri"/>
                <a:ea typeface="Calibri"/>
                <a:cs typeface="Calibri"/>
                <a:sym typeface="Calibri"/>
              </a:rPr>
              <a:t>Dr. </a:t>
            </a:r>
            <a:r>
              <a:rPr lang="en-US" sz="2800" b="1" dirty="0" err="1">
                <a:latin typeface="Calibri"/>
                <a:ea typeface="Calibri"/>
                <a:cs typeface="Calibri"/>
                <a:sym typeface="Calibri"/>
              </a:rPr>
              <a:t>Dré</a:t>
            </a:r>
            <a:r>
              <a:rPr lang="en-US" sz="2800" b="1" dirty="0">
                <a:latin typeface="Calibri"/>
                <a:ea typeface="Calibri"/>
                <a:cs typeface="Calibri"/>
                <a:sym typeface="Calibri"/>
              </a:rPr>
              <a:t> Graham’s Video</a:t>
            </a:r>
            <a:endParaRPr lang="en-US" sz="2800" b="1" dirty="0"/>
          </a:p>
        </p:txBody>
      </p:sp>
      <p:sp>
        <p:nvSpPr>
          <p:cNvPr id="7" name="Google Shape;355;g10fa680738b_0_0">
            <a:extLst>
              <a:ext uri="{FF2B5EF4-FFF2-40B4-BE49-F238E27FC236}">
                <a16:creationId xmlns:a16="http://schemas.microsoft.com/office/drawing/2014/main" id="{B0087533-355C-0B4D-C008-E03F4970B534}"/>
              </a:ext>
            </a:extLst>
          </p:cNvPr>
          <p:cNvSpPr txBox="1">
            <a:spLocks noGrp="1"/>
          </p:cNvSpPr>
          <p:nvPr>
            <p:ph type="sldNum" idx="12"/>
          </p:nvPr>
        </p:nvSpPr>
        <p:spPr>
          <a:xfrm>
            <a:off x="8069483" y="5855284"/>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31</a:t>
            </a:fld>
            <a:endParaRPr/>
          </a:p>
        </p:txBody>
      </p:sp>
      <p:sp>
        <p:nvSpPr>
          <p:cNvPr id="8" name="Google Shape;356;g10fa680738b_0_0">
            <a:extLst>
              <a:ext uri="{FF2B5EF4-FFF2-40B4-BE49-F238E27FC236}">
                <a16:creationId xmlns:a16="http://schemas.microsoft.com/office/drawing/2014/main" id="{22B13D9A-64BA-D936-9FB5-CE87FF47EDDB}"/>
              </a:ext>
            </a:extLst>
          </p:cNvPr>
          <p:cNvSpPr txBox="1"/>
          <p:nvPr/>
        </p:nvSpPr>
        <p:spPr>
          <a:xfrm>
            <a:off x="2458955" y="5161542"/>
            <a:ext cx="71994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u="sng" dirty="0">
                <a:solidFill>
                  <a:schemeClr val="hlink"/>
                </a:solidFill>
                <a:latin typeface="Calibri"/>
                <a:cs typeface="Calibri"/>
                <a:sym typeface="Calibri"/>
                <a:hlinkClick r:id="rId3">
                  <a:extLst>
                    <a:ext uri="{A12FA001-AC4F-418D-AE19-62706E023703}">
                      <ahyp:hlinkClr xmlns:ahyp="http://schemas.microsoft.com/office/drawing/2018/hyperlinkcolor" val="tx"/>
                    </a:ext>
                  </a:extLst>
                </a:hlinkClick>
              </a:rPr>
              <a:t>Watch Video 4: Relationship Building to Increase Student Engagement</a:t>
            </a:r>
            <a:r>
              <a:rPr lang="en-US" b="1" u="sng" dirty="0">
                <a:solidFill>
                  <a:schemeClr val="hlink"/>
                </a:solidFill>
                <a:latin typeface="Calibri"/>
                <a:cs typeface="Calibri"/>
                <a:sym typeface="Times New Roman"/>
                <a:hlinkClick r:id="rId3">
                  <a:extLst>
                    <a:ext uri="{A12FA001-AC4F-418D-AE19-62706E023703}">
                      <ahyp:hlinkClr xmlns:ahyp="http://schemas.microsoft.com/office/drawing/2018/hyperlinkcolor" val="tx"/>
                    </a:ext>
                  </a:extLst>
                </a:hlinkClick>
              </a:rPr>
              <a:t> </a:t>
            </a:r>
            <a:endParaRPr b="1" u="sng" dirty="0">
              <a:solidFill>
                <a:schemeClr val="hlink"/>
              </a:solidFill>
              <a:latin typeface="Calibri"/>
              <a:cs typeface="Calibri"/>
              <a:sym typeface="Times New Roman"/>
            </a:endParaRPr>
          </a:p>
        </p:txBody>
      </p:sp>
      <p:pic>
        <p:nvPicPr>
          <p:cNvPr id="9" name="Google Shape;357;g10fa680738b_0_0">
            <a:hlinkClick r:id="rId3"/>
            <a:extLst>
              <a:ext uri="{FF2B5EF4-FFF2-40B4-BE49-F238E27FC236}">
                <a16:creationId xmlns:a16="http://schemas.microsoft.com/office/drawing/2014/main" id="{AD05673A-FD60-B119-D1E7-64C04D455DA5}"/>
              </a:ext>
            </a:extLst>
          </p:cNvPr>
          <p:cNvPicPr preferRelativeResize="0"/>
          <p:nvPr/>
        </p:nvPicPr>
        <p:blipFill>
          <a:blip r:embed="rId4">
            <a:alphaModFix/>
          </a:blip>
          <a:stretch>
            <a:fillRect/>
          </a:stretch>
        </p:blipFill>
        <p:spPr>
          <a:xfrm>
            <a:off x="2973869" y="1499586"/>
            <a:ext cx="5964855" cy="3647940"/>
          </a:xfrm>
          <a:prstGeom prst="rect">
            <a:avLst/>
          </a:prstGeom>
          <a:noFill/>
          <a:ln>
            <a:solidFill>
              <a:schemeClr val="tx1"/>
            </a:solidFill>
          </a:ln>
        </p:spPr>
      </p:pic>
    </p:spTree>
    <p:extLst>
      <p:ext uri="{BB962C8B-B14F-4D97-AF65-F5344CB8AC3E}">
        <p14:creationId xmlns:p14="http://schemas.microsoft.com/office/powerpoint/2010/main" val="2870198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64;p91">
            <a:extLst>
              <a:ext uri="{FF2B5EF4-FFF2-40B4-BE49-F238E27FC236}">
                <a16:creationId xmlns:a16="http://schemas.microsoft.com/office/drawing/2014/main" id="{1B44DB2C-2449-FA88-A623-19B669C99F12}"/>
              </a:ext>
            </a:extLst>
          </p:cNvPr>
          <p:cNvSpPr txBox="1">
            <a:spLocks/>
          </p:cNvSpPr>
          <p:nvPr/>
        </p:nvSpPr>
        <p:spPr>
          <a:xfrm>
            <a:off x="2673423" y="2474956"/>
            <a:ext cx="8681342" cy="2768558"/>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dk1"/>
              </a:buClr>
              <a:buSzPts val="2000"/>
              <a:buFont typeface="Arial" panose="020B0604020202020204" pitchFamily="34" charset="0"/>
              <a:buNone/>
            </a:pPr>
            <a:r>
              <a:rPr lang="en-US" sz="2200" b="1" dirty="0">
                <a:latin typeface="Calibri"/>
                <a:ea typeface="Calibri"/>
                <a:cs typeface="Calibri"/>
                <a:sym typeface="Calibri"/>
              </a:rPr>
              <a:t>Self-Study 1:</a:t>
            </a:r>
            <a:r>
              <a:rPr lang="en-US" sz="2200" dirty="0">
                <a:latin typeface="Calibri"/>
                <a:ea typeface="Calibri"/>
                <a:cs typeface="Calibri"/>
                <a:sym typeface="Calibri"/>
              </a:rPr>
              <a:t> </a:t>
            </a:r>
            <a:r>
              <a:rPr lang="en-US" sz="2200" b="1" dirty="0">
                <a:latin typeface="Calibri"/>
                <a:ea typeface="Calibri"/>
                <a:cs typeface="Calibri"/>
                <a:sym typeface="Calibri"/>
              </a:rPr>
              <a:t>A Comprehensive K-3 Reading Assessment Plan: Guidance for School Leaders</a:t>
            </a:r>
            <a:r>
              <a:rPr lang="en-US" sz="2200" dirty="0">
                <a:latin typeface="Calibri"/>
                <a:ea typeface="Calibri"/>
                <a:cs typeface="Calibri"/>
                <a:sym typeface="Calibri"/>
              </a:rPr>
              <a:t>. Jot down two things you learned and two questions or wonderings. Bring these to Session 12.</a:t>
            </a:r>
          </a:p>
          <a:p>
            <a:pPr marL="0" indent="0">
              <a:lnSpc>
                <a:spcPct val="100000"/>
              </a:lnSpc>
              <a:spcBef>
                <a:spcPts val="0"/>
              </a:spcBef>
              <a:buSzPts val="2000"/>
              <a:buFont typeface="Arial" panose="020B0604020202020204" pitchFamily="34" charset="0"/>
              <a:buNone/>
            </a:pPr>
            <a:endParaRPr lang="en-US" sz="2200" b="1" dirty="0">
              <a:latin typeface="Calibri"/>
              <a:ea typeface="Calibri"/>
              <a:cs typeface="Calibri"/>
              <a:sym typeface="Calibri"/>
            </a:endParaRPr>
          </a:p>
          <a:p>
            <a:pPr marL="0" indent="0">
              <a:spcBef>
                <a:spcPts val="0"/>
              </a:spcBef>
              <a:buSzPts val="2000"/>
              <a:buFont typeface="Arial" panose="020B0604020202020204" pitchFamily="34" charset="0"/>
              <a:buNone/>
            </a:pPr>
            <a:r>
              <a:rPr lang="en-US" sz="2200" b="1" dirty="0">
                <a:latin typeface="Calibri"/>
                <a:ea typeface="Calibri"/>
                <a:cs typeface="Calibri"/>
                <a:sym typeface="Calibri"/>
              </a:rPr>
              <a:t>Handout 7: </a:t>
            </a:r>
            <a:r>
              <a:rPr lang="en-US" sz="2200" dirty="0">
                <a:latin typeface="Calibri"/>
                <a:ea typeface="Calibri"/>
                <a:cs typeface="Calibri"/>
                <a:sym typeface="Calibri"/>
              </a:rPr>
              <a:t>Use the Analyzing Student Work Data Protocol with one or more teachers. Bring this with you to Session 12.</a:t>
            </a:r>
          </a:p>
          <a:p>
            <a:pPr marL="0" indent="0">
              <a:spcBef>
                <a:spcPts val="0"/>
              </a:spcBef>
              <a:buClr>
                <a:schemeClr val="dk1"/>
              </a:buClr>
              <a:buSzPts val="2000"/>
              <a:buFont typeface="Arial" panose="020B0604020202020204" pitchFamily="34" charset="0"/>
              <a:buNone/>
            </a:pPr>
            <a:r>
              <a:rPr lang="en-US" sz="2200" dirty="0">
                <a:latin typeface="Calibri"/>
                <a:ea typeface="Calibri"/>
                <a:cs typeface="Calibri"/>
                <a:sym typeface="Calibri"/>
              </a:rPr>
              <a:t>Be prepared to debrief at the beginning of Session 12.</a:t>
            </a:r>
          </a:p>
          <a:p>
            <a:pPr marL="0" indent="0">
              <a:lnSpc>
                <a:spcPct val="100000"/>
              </a:lnSpc>
              <a:spcBef>
                <a:spcPts val="0"/>
              </a:spcBef>
              <a:buSzPts val="2000"/>
              <a:buFont typeface="Arial" panose="020B0604020202020204" pitchFamily="34" charset="0"/>
              <a:buNone/>
            </a:pPr>
            <a:endParaRPr lang="en-US" sz="2200" b="1" dirty="0">
              <a:latin typeface="Calibri"/>
              <a:ea typeface="Calibri"/>
              <a:cs typeface="Calibri"/>
              <a:sym typeface="Calibri"/>
            </a:endParaRPr>
          </a:p>
          <a:p>
            <a:pPr marL="0" indent="0">
              <a:lnSpc>
                <a:spcPct val="100000"/>
              </a:lnSpc>
              <a:spcBef>
                <a:spcPts val="0"/>
              </a:spcBef>
              <a:buSzPts val="2000"/>
              <a:buFont typeface="Arial" panose="020B0604020202020204" pitchFamily="34" charset="0"/>
              <a:buNone/>
            </a:pPr>
            <a:r>
              <a:rPr lang="en-US" sz="2200" b="1" u="sng" dirty="0">
                <a:solidFill>
                  <a:schemeClr val="hlink"/>
                </a:solidFill>
                <a:latin typeface="Calibri"/>
                <a:ea typeface="Calibri"/>
                <a:cs typeface="Calibri"/>
                <a:sym typeface="Calibri"/>
                <a:hlinkClick r:id="rId3"/>
              </a:rPr>
              <a:t>Video 5: Formative Assessment White Boards</a:t>
            </a:r>
            <a:r>
              <a:rPr lang="en-US" sz="2200" b="1" dirty="0">
                <a:latin typeface="Calibri"/>
                <a:ea typeface="Calibri"/>
                <a:cs typeface="Calibri"/>
                <a:sym typeface="Calibri"/>
                <a:hlinkClick r:id="rId3"/>
              </a:rPr>
              <a:t> </a:t>
            </a:r>
            <a:r>
              <a:rPr lang="en-US" sz="2200" dirty="0">
                <a:latin typeface="Calibri"/>
                <a:ea typeface="Calibri"/>
                <a:cs typeface="Calibri"/>
                <a:sym typeface="Calibri"/>
              </a:rPr>
              <a:t>and complete </a:t>
            </a:r>
            <a:r>
              <a:rPr lang="en-US" sz="2200" b="1" dirty="0">
                <a:latin typeface="Calibri"/>
                <a:ea typeface="Calibri"/>
                <a:cs typeface="Calibri"/>
                <a:sym typeface="Calibri"/>
              </a:rPr>
              <a:t>Self-Study 2.</a:t>
            </a:r>
          </a:p>
        </p:txBody>
      </p:sp>
      <p:sp>
        <p:nvSpPr>
          <p:cNvPr id="3" name="Google Shape;365;p91">
            <a:extLst>
              <a:ext uri="{FF2B5EF4-FFF2-40B4-BE49-F238E27FC236}">
                <a16:creationId xmlns:a16="http://schemas.microsoft.com/office/drawing/2014/main" id="{696C9EF3-F3F3-8305-62ED-19D26192B6B1}"/>
              </a:ext>
            </a:extLst>
          </p:cNvPr>
          <p:cNvSpPr/>
          <p:nvPr/>
        </p:nvSpPr>
        <p:spPr>
          <a:xfrm>
            <a:off x="6233315" y="3336205"/>
            <a:ext cx="2423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4" name="Google Shape;366;p91">
            <a:extLst>
              <a:ext uri="{FF2B5EF4-FFF2-40B4-BE49-F238E27FC236}">
                <a16:creationId xmlns:a16="http://schemas.microsoft.com/office/drawing/2014/main" id="{B2CC4749-1516-A7DD-696C-8FA89E19386B}"/>
              </a:ext>
            </a:extLst>
          </p:cNvPr>
          <p:cNvSpPr/>
          <p:nvPr/>
        </p:nvSpPr>
        <p:spPr>
          <a:xfrm>
            <a:off x="6233315" y="3336205"/>
            <a:ext cx="2423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5" name="Google Shape;367;p91">
            <a:extLst>
              <a:ext uri="{FF2B5EF4-FFF2-40B4-BE49-F238E27FC236}">
                <a16:creationId xmlns:a16="http://schemas.microsoft.com/office/drawing/2014/main" id="{93FC2E63-0728-2DA4-438F-59B718632EFA}"/>
              </a:ext>
            </a:extLst>
          </p:cNvPr>
          <p:cNvSpPr/>
          <p:nvPr/>
        </p:nvSpPr>
        <p:spPr>
          <a:xfrm>
            <a:off x="6233315" y="3336205"/>
            <a:ext cx="2423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7" name="Google Shape;369;p91">
            <a:extLst>
              <a:ext uri="{FF2B5EF4-FFF2-40B4-BE49-F238E27FC236}">
                <a16:creationId xmlns:a16="http://schemas.microsoft.com/office/drawing/2014/main" id="{6056558F-7663-0F3E-8279-FBC621E858E5}"/>
              </a:ext>
            </a:extLst>
          </p:cNvPr>
          <p:cNvSpPr txBox="1">
            <a:spLocks noGrp="1"/>
          </p:cNvSpPr>
          <p:nvPr>
            <p:ph type="sldNum" idx="12"/>
          </p:nvPr>
        </p:nvSpPr>
        <p:spPr>
          <a:xfrm>
            <a:off x="8335702" y="5820560"/>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32</a:t>
            </a:fld>
            <a:endParaRPr dirty="0"/>
          </a:p>
        </p:txBody>
      </p:sp>
      <p:pic>
        <p:nvPicPr>
          <p:cNvPr id="10" name="Google Shape;560;p36">
            <a:extLst>
              <a:ext uri="{FF2B5EF4-FFF2-40B4-BE49-F238E27FC236}">
                <a16:creationId xmlns:a16="http://schemas.microsoft.com/office/drawing/2014/main" id="{700B9D42-D4AC-A330-932E-AFB531902CF9}"/>
              </a:ext>
            </a:extLst>
          </p:cNvPr>
          <p:cNvPicPr preferRelativeResize="0"/>
          <p:nvPr/>
        </p:nvPicPr>
        <p:blipFill rotWithShape="1">
          <a:blip r:embed="rId4">
            <a:alphaModFix/>
          </a:blip>
          <a:srcRect/>
          <a:stretch/>
        </p:blipFill>
        <p:spPr>
          <a:xfrm>
            <a:off x="674235" y="1128112"/>
            <a:ext cx="487017" cy="534689"/>
          </a:xfrm>
          <a:prstGeom prst="rect">
            <a:avLst/>
          </a:prstGeom>
          <a:noFill/>
          <a:ln>
            <a:noFill/>
          </a:ln>
        </p:spPr>
      </p:pic>
      <p:sp>
        <p:nvSpPr>
          <p:cNvPr id="11" name="Google Shape;526;p33">
            <a:extLst>
              <a:ext uri="{FF2B5EF4-FFF2-40B4-BE49-F238E27FC236}">
                <a16:creationId xmlns:a16="http://schemas.microsoft.com/office/drawing/2014/main" id="{CBCF4493-9A71-75AE-E248-C53A4CABBFC4}"/>
              </a:ext>
            </a:extLst>
          </p:cNvPr>
          <p:cNvSpPr txBox="1"/>
          <p:nvPr/>
        </p:nvSpPr>
        <p:spPr>
          <a:xfrm>
            <a:off x="1202977" y="1133877"/>
            <a:ext cx="5707527" cy="523180"/>
          </a:xfrm>
          <a:prstGeom prst="rect">
            <a:avLst/>
          </a:prstGeom>
          <a:noFill/>
          <a:ln>
            <a:noFill/>
          </a:ln>
        </p:spPr>
        <p:txBody>
          <a:bodyPr spcFirstLastPara="1" wrap="square" lIns="91425" tIns="45700" rIns="91425" bIns="45700" anchor="t" anchorCtr="0">
            <a:spAutoFit/>
          </a:bodyPr>
          <a:lstStyle/>
          <a:p>
            <a:pPr lvl="0">
              <a:buClr>
                <a:schemeClr val="dk1"/>
              </a:buClr>
              <a:buSzPts val="2400"/>
            </a:pPr>
            <a:r>
              <a:rPr lang="en-US" sz="2800" b="1" dirty="0">
                <a:latin typeface="Trebuchet MS" panose="020B0703020202090204" pitchFamily="34" charset="0"/>
                <a:ea typeface="Calibri"/>
                <a:cs typeface="Calibri" panose="020F0502020204030204" pitchFamily="34" charset="0"/>
                <a:sym typeface="Calibri"/>
              </a:rPr>
              <a:t>Reflect, Plan, and Implement </a:t>
            </a:r>
            <a:endParaRPr lang="en-US" sz="2800" dirty="0">
              <a:latin typeface="Trebuchet MS" panose="020B0703020202090204" pitchFamily="34" charset="0"/>
              <a:cs typeface="Calibri" panose="020F0502020204030204" pitchFamily="34" charset="0"/>
            </a:endParaRPr>
          </a:p>
        </p:txBody>
      </p:sp>
      <p:sp>
        <p:nvSpPr>
          <p:cNvPr id="14" name="Google Shape;557;p36">
            <a:extLst>
              <a:ext uri="{FF2B5EF4-FFF2-40B4-BE49-F238E27FC236}">
                <a16:creationId xmlns:a16="http://schemas.microsoft.com/office/drawing/2014/main" id="{DCFF9B05-5FE8-CA3F-A202-5C4DB0C83F23}"/>
              </a:ext>
            </a:extLst>
          </p:cNvPr>
          <p:cNvSpPr txBox="1">
            <a:spLocks/>
          </p:cNvSpPr>
          <p:nvPr/>
        </p:nvSpPr>
        <p:spPr>
          <a:xfrm>
            <a:off x="1271849" y="1889185"/>
            <a:ext cx="8586652" cy="492442"/>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dk1"/>
              </a:buClr>
              <a:buSzPts val="2000"/>
              <a:buFont typeface="Calibri"/>
              <a:buNone/>
            </a:pPr>
            <a:r>
              <a:rPr lang="en-US" sz="2400" dirty="0">
                <a:latin typeface="Calibri" panose="020F0502020204030204" pitchFamily="34" charset="0"/>
                <a:ea typeface="Calibri"/>
                <a:cs typeface="Calibri" panose="020F0502020204030204" pitchFamily="34" charset="0"/>
                <a:sym typeface="Calibri"/>
              </a:rPr>
              <a:t>Post-Session Reflection, Planning, and Implementation</a:t>
            </a:r>
            <a:endParaRPr lang="en-US" sz="2400" dirty="0">
              <a:latin typeface="Calibri" panose="020F0502020204030204" pitchFamily="34" charset="0"/>
              <a:cs typeface="Calibri" panose="020F0502020204030204" pitchFamily="34" charset="0"/>
            </a:endParaRPr>
          </a:p>
        </p:txBody>
      </p:sp>
      <p:sp>
        <p:nvSpPr>
          <p:cNvPr id="19" name="Google Shape;561;p36">
            <a:extLst>
              <a:ext uri="{FF2B5EF4-FFF2-40B4-BE49-F238E27FC236}">
                <a16:creationId xmlns:a16="http://schemas.microsoft.com/office/drawing/2014/main" id="{2DCA0261-BE0D-3D8B-FD87-217D9AC53887}"/>
              </a:ext>
            </a:extLst>
          </p:cNvPr>
          <p:cNvSpPr txBox="1"/>
          <p:nvPr/>
        </p:nvSpPr>
        <p:spPr>
          <a:xfrm>
            <a:off x="1355249" y="2531654"/>
            <a:ext cx="8847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u="none" strike="noStrike" cap="none" dirty="0">
                <a:solidFill>
                  <a:srgbClr val="000000"/>
                </a:solidFill>
                <a:latin typeface="Calibri" panose="020F0502020204030204" pitchFamily="34" charset="0"/>
                <a:cs typeface="Calibri" panose="020F0502020204030204" pitchFamily="34" charset="0"/>
                <a:sym typeface="Arial"/>
              </a:rPr>
              <a:t>READ</a:t>
            </a:r>
            <a:endParaRPr sz="2200" b="1"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0" name="Google Shape;562;p36">
            <a:extLst>
              <a:ext uri="{FF2B5EF4-FFF2-40B4-BE49-F238E27FC236}">
                <a16:creationId xmlns:a16="http://schemas.microsoft.com/office/drawing/2014/main" id="{23592317-9D73-5EF9-B992-72CA02EB7E2F}"/>
              </a:ext>
            </a:extLst>
          </p:cNvPr>
          <p:cNvSpPr txBox="1"/>
          <p:nvPr/>
        </p:nvSpPr>
        <p:spPr>
          <a:xfrm>
            <a:off x="1557574" y="3811591"/>
            <a:ext cx="8847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u="none" strike="noStrike" cap="none" dirty="0">
                <a:solidFill>
                  <a:srgbClr val="000000"/>
                </a:solidFill>
                <a:latin typeface="Calibri" panose="020F0502020204030204" pitchFamily="34" charset="0"/>
                <a:cs typeface="Calibri" panose="020F0502020204030204" pitchFamily="34" charset="0"/>
                <a:sym typeface="Arial"/>
              </a:rPr>
              <a:t>DO</a:t>
            </a:r>
            <a:endParaRPr sz="2200" b="1"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1" name="Google Shape;563;p36">
            <a:extLst>
              <a:ext uri="{FF2B5EF4-FFF2-40B4-BE49-F238E27FC236}">
                <a16:creationId xmlns:a16="http://schemas.microsoft.com/office/drawing/2014/main" id="{C9E73257-A349-76B3-DA09-52F8BDBEDC32}"/>
              </a:ext>
            </a:extLst>
          </p:cNvPr>
          <p:cNvSpPr txBox="1"/>
          <p:nvPr/>
        </p:nvSpPr>
        <p:spPr>
          <a:xfrm>
            <a:off x="1146186" y="5091528"/>
            <a:ext cx="10515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1" u="none" strike="noStrike" cap="none" dirty="0">
                <a:solidFill>
                  <a:srgbClr val="000000"/>
                </a:solidFill>
                <a:latin typeface="Calibri" panose="020F0502020204030204" pitchFamily="34" charset="0"/>
                <a:cs typeface="Calibri" panose="020F0502020204030204" pitchFamily="34" charset="0"/>
                <a:sym typeface="Arial"/>
              </a:rPr>
              <a:t>WATCH</a:t>
            </a:r>
            <a:endParaRPr sz="2200" b="1"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24265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541319-6A77-4C44-DCCC-A71C6B72C75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914400"/>
          </a:xfrm>
          <a:prstGeom prst="rect">
            <a:avLst/>
          </a:prstGeom>
        </p:spPr>
      </p:pic>
      <p:sp>
        <p:nvSpPr>
          <p:cNvPr id="10" name="Google Shape;283;g10083df9ad4_0_54">
            <a:extLst>
              <a:ext uri="{FF2B5EF4-FFF2-40B4-BE49-F238E27FC236}">
                <a16:creationId xmlns:a16="http://schemas.microsoft.com/office/drawing/2014/main" id="{3959021D-615D-F8E1-E0BA-AC6A81536383}"/>
              </a:ext>
            </a:extLst>
          </p:cNvPr>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33</a:t>
            </a:fld>
            <a:endParaRPr dirty="0"/>
          </a:p>
        </p:txBody>
      </p:sp>
      <p:sp>
        <p:nvSpPr>
          <p:cNvPr id="4" name="Google Shape;653;p37">
            <a:extLst>
              <a:ext uri="{FF2B5EF4-FFF2-40B4-BE49-F238E27FC236}">
                <a16:creationId xmlns:a16="http://schemas.microsoft.com/office/drawing/2014/main" id="{01E31DE2-5811-8A70-F64C-E178565DB15C}"/>
              </a:ext>
            </a:extLst>
          </p:cNvPr>
          <p:cNvSpPr txBox="1"/>
          <p:nvPr/>
        </p:nvSpPr>
        <p:spPr>
          <a:xfrm>
            <a:off x="2027476" y="3041985"/>
            <a:ext cx="382819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chemeClr val="dk1"/>
                </a:solidFill>
                <a:latin typeface="Calibri"/>
                <a:ea typeface="Calibri"/>
                <a:cs typeface="Calibri"/>
                <a:sym typeface="Calibri"/>
              </a:rPr>
              <a:t>Questions?</a:t>
            </a:r>
            <a:endParaRPr sz="1400" b="0" i="0" u="none" strike="noStrike" cap="none" dirty="0">
              <a:solidFill>
                <a:srgbClr val="000000"/>
              </a:solidFill>
              <a:latin typeface="Arial"/>
              <a:ea typeface="Arial"/>
              <a:cs typeface="Arial"/>
              <a:sym typeface="Arial"/>
            </a:endParaRPr>
          </a:p>
        </p:txBody>
      </p:sp>
      <p:pic>
        <p:nvPicPr>
          <p:cNvPr id="5" name="Google Shape;654;p37" descr="Questions with solid fill">
            <a:extLst>
              <a:ext uri="{FF2B5EF4-FFF2-40B4-BE49-F238E27FC236}">
                <a16:creationId xmlns:a16="http://schemas.microsoft.com/office/drawing/2014/main" id="{7D276CA7-4BCA-9642-7F2E-C2C05266EE9A}"/>
              </a:ext>
            </a:extLst>
          </p:cNvPr>
          <p:cNvPicPr preferRelativeResize="0"/>
          <p:nvPr/>
        </p:nvPicPr>
        <p:blipFill rotWithShape="1">
          <a:blip r:embed="rId4">
            <a:alphaModFix/>
          </a:blip>
          <a:srcRect/>
          <a:stretch/>
        </p:blipFill>
        <p:spPr>
          <a:xfrm>
            <a:off x="5919448" y="1906424"/>
            <a:ext cx="3102078" cy="3102078"/>
          </a:xfrm>
          <a:prstGeom prst="rect">
            <a:avLst/>
          </a:prstGeom>
          <a:noFill/>
          <a:ln>
            <a:noFill/>
          </a:ln>
        </p:spPr>
      </p:pic>
    </p:spTree>
    <p:extLst>
      <p:ext uri="{BB962C8B-B14F-4D97-AF65-F5344CB8AC3E}">
        <p14:creationId xmlns:p14="http://schemas.microsoft.com/office/powerpoint/2010/main" val="1187607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541319-6A77-4C44-DCCC-A71C6B72C75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914400"/>
          </a:xfrm>
          <a:prstGeom prst="rect">
            <a:avLst/>
          </a:prstGeom>
        </p:spPr>
      </p:pic>
      <p:pic>
        <p:nvPicPr>
          <p:cNvPr id="6" name="Picture 5" descr="A black and white logo&#10;&#10;Description automatically generated">
            <a:extLst>
              <a:ext uri="{FF2B5EF4-FFF2-40B4-BE49-F238E27FC236}">
                <a16:creationId xmlns:a16="http://schemas.microsoft.com/office/drawing/2014/main" id="{9CF41509-D238-2B99-0F5E-5192A159029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0848288" y="111223"/>
            <a:ext cx="1143000" cy="395552"/>
          </a:xfrm>
          <a:prstGeom prst="rect">
            <a:avLst/>
          </a:prstGeom>
        </p:spPr>
      </p:pic>
      <p:pic>
        <p:nvPicPr>
          <p:cNvPr id="13" name="Picture 12" descr="A purple and black rectangle&#10;&#10;Description automatically generated">
            <a:extLst>
              <a:ext uri="{FF2B5EF4-FFF2-40B4-BE49-F238E27FC236}">
                <a16:creationId xmlns:a16="http://schemas.microsoft.com/office/drawing/2014/main" id="{67C72566-4B5E-76F9-DA67-44CB5644C3CF}"/>
              </a:ext>
            </a:extLst>
          </p:cNvPr>
          <p:cNvPicPr>
            <a:picLocks noChangeAspect="1"/>
          </p:cNvPicPr>
          <p:nvPr/>
        </p:nvPicPr>
        <p:blipFill rotWithShape="1">
          <a:blip r:embed="rId5">
            <a:extLst>
              <a:ext uri="{28A0092B-C50C-407E-A947-70E740481C1C}">
                <a14:useLocalDpi xmlns:a14="http://schemas.microsoft.com/office/drawing/2010/main" val="0"/>
              </a:ext>
            </a:extLst>
          </a:blip>
          <a:srcRect l="537" r="1153" b="56821"/>
          <a:stretch/>
        </p:blipFill>
        <p:spPr>
          <a:xfrm>
            <a:off x="0" y="5360670"/>
            <a:ext cx="12192000" cy="1497330"/>
          </a:xfrm>
          <a:prstGeom prst="rect">
            <a:avLst/>
          </a:prstGeom>
        </p:spPr>
      </p:pic>
      <p:pic>
        <p:nvPicPr>
          <p:cNvPr id="4" name="Google Shape;281;g10083df9ad4_0_54" descr="Graphic of a projector screen.">
            <a:extLst>
              <a:ext uri="{FF2B5EF4-FFF2-40B4-BE49-F238E27FC236}">
                <a16:creationId xmlns:a16="http://schemas.microsoft.com/office/drawing/2014/main" id="{0F6A40CF-3DFB-F531-B773-03611F1482DB}"/>
              </a:ext>
            </a:extLst>
          </p:cNvPr>
          <p:cNvPicPr preferRelativeResize="0"/>
          <p:nvPr/>
        </p:nvPicPr>
        <p:blipFill rotWithShape="1">
          <a:blip r:embed="rId6">
            <a:alphaModFix/>
          </a:blip>
          <a:srcRect/>
          <a:stretch/>
        </p:blipFill>
        <p:spPr>
          <a:xfrm>
            <a:off x="3494203" y="1149532"/>
            <a:ext cx="5203595" cy="4760324"/>
          </a:xfrm>
          <a:prstGeom prst="rect">
            <a:avLst/>
          </a:prstGeom>
          <a:noFill/>
          <a:ln>
            <a:noFill/>
          </a:ln>
        </p:spPr>
      </p:pic>
      <p:sp>
        <p:nvSpPr>
          <p:cNvPr id="5" name="Google Shape;282;g10083df9ad4_0_54">
            <a:extLst>
              <a:ext uri="{FF2B5EF4-FFF2-40B4-BE49-F238E27FC236}">
                <a16:creationId xmlns:a16="http://schemas.microsoft.com/office/drawing/2014/main" id="{F6AB5265-74BC-EE5C-D25A-9D65D687F7B5}"/>
              </a:ext>
            </a:extLst>
          </p:cNvPr>
          <p:cNvSpPr txBox="1"/>
          <p:nvPr/>
        </p:nvSpPr>
        <p:spPr>
          <a:xfrm>
            <a:off x="3885415" y="2391510"/>
            <a:ext cx="4421171" cy="12618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800" b="1" i="0" u="none" strike="noStrike" cap="none" dirty="0">
                <a:solidFill>
                  <a:schemeClr val="dk1"/>
                </a:solidFill>
                <a:latin typeface="Calibri"/>
                <a:ea typeface="Calibri"/>
                <a:cs typeface="Calibri"/>
                <a:sym typeface="Calibri"/>
              </a:rPr>
              <a:t>We have completed </a:t>
            </a:r>
            <a:endParaRPr sz="3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3800" b="1" i="0" u="none" strike="noStrike" cap="none" dirty="0">
                <a:solidFill>
                  <a:schemeClr val="dk1"/>
                </a:solidFill>
                <a:latin typeface="Calibri"/>
                <a:ea typeface="Calibri"/>
                <a:cs typeface="Calibri"/>
                <a:sym typeface="Calibri"/>
              </a:rPr>
              <a:t>Session 11</a:t>
            </a:r>
            <a:endParaRPr sz="3800" b="0" i="0" u="none" strike="noStrike" cap="none" dirty="0">
              <a:solidFill>
                <a:srgbClr val="000000"/>
              </a:solidFill>
              <a:latin typeface="Arial"/>
              <a:ea typeface="Arial"/>
              <a:cs typeface="Arial"/>
              <a:sym typeface="Arial"/>
            </a:endParaRPr>
          </a:p>
        </p:txBody>
      </p:sp>
      <p:sp>
        <p:nvSpPr>
          <p:cNvPr id="10" name="Google Shape;283;g10083df9ad4_0_54">
            <a:extLst>
              <a:ext uri="{FF2B5EF4-FFF2-40B4-BE49-F238E27FC236}">
                <a16:creationId xmlns:a16="http://schemas.microsoft.com/office/drawing/2014/main" id="{AD0E0703-CD7E-A1BC-333A-E5C73EBA2C1E}"/>
              </a:ext>
            </a:extLst>
          </p:cNvPr>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34</a:t>
            </a:fld>
            <a:endParaRPr dirty="0"/>
          </a:p>
        </p:txBody>
      </p:sp>
      <p:pic>
        <p:nvPicPr>
          <p:cNvPr id="2" name="Picture 1" descr="A black background with white text&#10;&#10;Description automatically generated">
            <a:extLst>
              <a:ext uri="{FF2B5EF4-FFF2-40B4-BE49-F238E27FC236}">
                <a16:creationId xmlns:a16="http://schemas.microsoft.com/office/drawing/2014/main" id="{08C19C1B-E411-7B34-5C6C-3B04A8D10560}"/>
              </a:ext>
            </a:extLst>
          </p:cNvPr>
          <p:cNvPicPr/>
          <p:nvPr/>
        </p:nvPicPr>
        <p:blipFill rotWithShape="1">
          <a:blip r:embed="rId7">
            <a:extLst>
              <a:ext uri="{28A0092B-C50C-407E-A947-70E740481C1C}">
                <a14:useLocalDpi xmlns:a14="http://schemas.microsoft.com/office/drawing/2010/main" val="0"/>
              </a:ext>
            </a:extLst>
          </a:blip>
          <a:srcRect l="1" r="912"/>
          <a:stretch/>
        </p:blipFill>
        <p:spPr>
          <a:xfrm>
            <a:off x="200712" y="55766"/>
            <a:ext cx="2028512" cy="506466"/>
          </a:xfrm>
          <a:prstGeom prst="rect">
            <a:avLst/>
          </a:prstGeom>
        </p:spPr>
      </p:pic>
    </p:spTree>
    <p:extLst>
      <p:ext uri="{BB962C8B-B14F-4D97-AF65-F5344CB8AC3E}">
        <p14:creationId xmlns:p14="http://schemas.microsoft.com/office/powerpoint/2010/main" val="169631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8;p5">
            <a:extLst>
              <a:ext uri="{FF2B5EF4-FFF2-40B4-BE49-F238E27FC236}">
                <a16:creationId xmlns:a16="http://schemas.microsoft.com/office/drawing/2014/main" id="{0F5D6A51-1884-718A-F6D6-54F874904F57}"/>
              </a:ext>
            </a:extLst>
          </p:cNvPr>
          <p:cNvSpPr txBox="1">
            <a:spLocks noGrp="1"/>
          </p:cNvSpPr>
          <p:nvPr>
            <p:ph type="title" idx="4294967295"/>
          </p:nvPr>
        </p:nvSpPr>
        <p:spPr>
          <a:xfrm>
            <a:off x="1752600" y="1436829"/>
            <a:ext cx="8686800" cy="64008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200"/>
              <a:buFont typeface="Calibri"/>
              <a:buNone/>
            </a:pPr>
            <a:r>
              <a:rPr lang="en-US" sz="3600" b="1" dirty="0">
                <a:latin typeface="Trebuchet MS" panose="020B0603020202020204" pitchFamily="34" charset="0"/>
                <a:ea typeface="Calibri"/>
                <a:cs typeface="Calibri"/>
                <a:sym typeface="Calibri"/>
              </a:rPr>
              <a:t>Norms for Our Course</a:t>
            </a:r>
            <a:endParaRPr sz="4800" dirty="0">
              <a:latin typeface="Trebuchet MS" panose="020B0603020202020204" pitchFamily="34" charset="0"/>
            </a:endParaRPr>
          </a:p>
        </p:txBody>
      </p:sp>
      <p:sp>
        <p:nvSpPr>
          <p:cNvPr id="3" name="Google Shape;209;p5">
            <a:extLst>
              <a:ext uri="{FF2B5EF4-FFF2-40B4-BE49-F238E27FC236}">
                <a16:creationId xmlns:a16="http://schemas.microsoft.com/office/drawing/2014/main" id="{BE2C05DC-4EDB-75C1-43CE-9F47B20C115D}"/>
              </a:ext>
            </a:extLst>
          </p:cNvPr>
          <p:cNvSpPr txBox="1">
            <a:spLocks/>
          </p:cNvSpPr>
          <p:nvPr/>
        </p:nvSpPr>
        <p:spPr>
          <a:xfrm>
            <a:off x="1846299" y="2458148"/>
            <a:ext cx="1678660" cy="822960"/>
          </a:xfrm>
          <a:prstGeom prst="rect">
            <a:avLst/>
          </a:prstGeom>
          <a:noFill/>
          <a:ln>
            <a:noFill/>
          </a:ln>
        </p:spPr>
        <p:txBody>
          <a:bodyPr spcFirstLastPara="1" vert="horz" wrap="square" lIns="91425" tIns="45700" rIns="91425" bIns="4570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dk1"/>
              </a:buClr>
              <a:buSzPts val="2400"/>
              <a:buFont typeface="Arial" panose="020B0604020202020204" pitchFamily="34" charset="0"/>
              <a:buNone/>
            </a:pPr>
            <a:r>
              <a:rPr lang="en-US" sz="2400" b="1" dirty="0">
                <a:latin typeface="Calibri"/>
                <a:ea typeface="Calibri"/>
                <a:cs typeface="Calibri"/>
                <a:sym typeface="Calibri"/>
              </a:rPr>
              <a:t>Cell phones on silent</a:t>
            </a:r>
            <a:endParaRPr lang="en-US" dirty="0"/>
          </a:p>
        </p:txBody>
      </p:sp>
      <p:pic>
        <p:nvPicPr>
          <p:cNvPr id="9" name="Google Shape;210;p5">
            <a:extLst>
              <a:ext uri="{FF2B5EF4-FFF2-40B4-BE49-F238E27FC236}">
                <a16:creationId xmlns:a16="http://schemas.microsoft.com/office/drawing/2014/main" id="{F37BB045-A325-0019-A7D4-910EECD028B4}"/>
              </a:ext>
            </a:extLst>
          </p:cNvPr>
          <p:cNvPicPr preferRelativeResize="0"/>
          <p:nvPr/>
        </p:nvPicPr>
        <p:blipFill rotWithShape="1">
          <a:blip r:embed="rId3">
            <a:alphaModFix/>
          </a:blip>
          <a:srcRect/>
          <a:stretch/>
        </p:blipFill>
        <p:spPr>
          <a:xfrm>
            <a:off x="2247900" y="3429000"/>
            <a:ext cx="875458" cy="1507140"/>
          </a:xfrm>
          <a:prstGeom prst="rect">
            <a:avLst/>
          </a:prstGeom>
          <a:noFill/>
          <a:ln>
            <a:noFill/>
          </a:ln>
        </p:spPr>
      </p:pic>
      <p:pic>
        <p:nvPicPr>
          <p:cNvPr id="15" name="Google Shape;213;p5">
            <a:extLst>
              <a:ext uri="{FF2B5EF4-FFF2-40B4-BE49-F238E27FC236}">
                <a16:creationId xmlns:a16="http://schemas.microsoft.com/office/drawing/2014/main" id="{6BAA7DCE-B6E0-F920-22FD-1FE658E18453}"/>
              </a:ext>
            </a:extLst>
          </p:cNvPr>
          <p:cNvPicPr preferRelativeResize="0"/>
          <p:nvPr/>
        </p:nvPicPr>
        <p:blipFill rotWithShape="1">
          <a:blip r:embed="rId4">
            <a:alphaModFix/>
          </a:blip>
          <a:srcRect/>
          <a:stretch/>
        </p:blipFill>
        <p:spPr>
          <a:xfrm>
            <a:off x="9053850" y="3429000"/>
            <a:ext cx="1263070" cy="1502983"/>
          </a:xfrm>
          <a:prstGeom prst="rect">
            <a:avLst/>
          </a:prstGeom>
          <a:noFill/>
          <a:ln>
            <a:noFill/>
          </a:ln>
        </p:spPr>
      </p:pic>
      <p:pic>
        <p:nvPicPr>
          <p:cNvPr id="16" name="Google Shape;214;p5">
            <a:extLst>
              <a:ext uri="{FF2B5EF4-FFF2-40B4-BE49-F238E27FC236}">
                <a16:creationId xmlns:a16="http://schemas.microsoft.com/office/drawing/2014/main" id="{B24E7D42-09AD-380D-B7D9-CA4A32D0AB94}"/>
              </a:ext>
            </a:extLst>
          </p:cNvPr>
          <p:cNvPicPr preferRelativeResize="0"/>
          <p:nvPr/>
        </p:nvPicPr>
        <p:blipFill rotWithShape="1">
          <a:blip r:embed="rId5">
            <a:alphaModFix/>
          </a:blip>
          <a:srcRect/>
          <a:stretch/>
        </p:blipFill>
        <p:spPr>
          <a:xfrm>
            <a:off x="5032809" y="3429000"/>
            <a:ext cx="2126381" cy="1502984"/>
          </a:xfrm>
          <a:prstGeom prst="rect">
            <a:avLst/>
          </a:prstGeom>
          <a:noFill/>
          <a:ln>
            <a:noFill/>
          </a:ln>
        </p:spPr>
      </p:pic>
      <p:sp>
        <p:nvSpPr>
          <p:cNvPr id="17" name="Google Shape;209;p5">
            <a:extLst>
              <a:ext uri="{FF2B5EF4-FFF2-40B4-BE49-F238E27FC236}">
                <a16:creationId xmlns:a16="http://schemas.microsoft.com/office/drawing/2014/main" id="{D9A01B00-5B02-07AC-ABCF-EEBC99E1CDE8}"/>
              </a:ext>
            </a:extLst>
          </p:cNvPr>
          <p:cNvSpPr txBox="1">
            <a:spLocks/>
          </p:cNvSpPr>
          <p:nvPr/>
        </p:nvSpPr>
        <p:spPr>
          <a:xfrm>
            <a:off x="4810670" y="2440956"/>
            <a:ext cx="2570657" cy="822960"/>
          </a:xfrm>
          <a:prstGeom prst="rect">
            <a:avLst/>
          </a:prstGeom>
          <a:noFill/>
          <a:ln>
            <a:noFill/>
          </a:ln>
        </p:spPr>
        <p:txBody>
          <a:bodyPr spcFirstLastPara="1" vert="horz" wrap="square" lIns="91425" tIns="45700" rIns="91425" bIns="4570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dk1"/>
              </a:buClr>
              <a:buSzPts val="2400"/>
              <a:buFont typeface="Arial" panose="020B0604020202020204" pitchFamily="34" charset="0"/>
              <a:buNone/>
            </a:pPr>
            <a:r>
              <a:rPr lang="en-US" sz="2400" b="1" dirty="0">
                <a:latin typeface="Calibri"/>
                <a:ea typeface="Calibri"/>
                <a:cs typeface="Calibri"/>
                <a:sym typeface="Calibri"/>
              </a:rPr>
              <a:t>Pay attention to self and others</a:t>
            </a:r>
          </a:p>
        </p:txBody>
      </p:sp>
      <p:sp>
        <p:nvSpPr>
          <p:cNvPr id="18" name="Google Shape;209;p5">
            <a:extLst>
              <a:ext uri="{FF2B5EF4-FFF2-40B4-BE49-F238E27FC236}">
                <a16:creationId xmlns:a16="http://schemas.microsoft.com/office/drawing/2014/main" id="{596B7663-C9D6-C6C5-A032-0A2A2CAB2D0D}"/>
              </a:ext>
            </a:extLst>
          </p:cNvPr>
          <p:cNvSpPr txBox="1">
            <a:spLocks/>
          </p:cNvSpPr>
          <p:nvPr/>
        </p:nvSpPr>
        <p:spPr>
          <a:xfrm>
            <a:off x="8277631" y="2440956"/>
            <a:ext cx="2570657" cy="822960"/>
          </a:xfrm>
          <a:prstGeom prst="rect">
            <a:avLst/>
          </a:prstGeom>
          <a:noFill/>
          <a:ln>
            <a:noFill/>
          </a:ln>
        </p:spPr>
        <p:txBody>
          <a:bodyPr spcFirstLastPara="1" vert="horz" wrap="square" lIns="91425" tIns="45700" rIns="91425" bIns="4570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dk1"/>
              </a:buClr>
              <a:buSzPts val="2400"/>
              <a:buFont typeface="Arial" panose="020B0604020202020204" pitchFamily="34" charset="0"/>
              <a:buNone/>
            </a:pPr>
            <a:r>
              <a:rPr lang="en-US" sz="2400" b="1" dirty="0">
                <a:latin typeface="Calibri"/>
                <a:ea typeface="Calibri"/>
                <a:cs typeface="Calibri"/>
                <a:sym typeface="Calibri"/>
              </a:rPr>
              <a:t>Presume </a:t>
            </a:r>
          </a:p>
          <a:p>
            <a:pPr marL="0" indent="0" algn="ctr">
              <a:lnSpc>
                <a:spcPct val="100000"/>
              </a:lnSpc>
              <a:spcBef>
                <a:spcPts val="0"/>
              </a:spcBef>
              <a:buClr>
                <a:schemeClr val="dk1"/>
              </a:buClr>
              <a:buSzPts val="2400"/>
              <a:buFont typeface="Arial" panose="020B0604020202020204" pitchFamily="34" charset="0"/>
              <a:buNone/>
            </a:pPr>
            <a:r>
              <a:rPr lang="en-US" sz="2400" b="1" dirty="0">
                <a:latin typeface="Calibri"/>
                <a:ea typeface="Calibri"/>
                <a:cs typeface="Calibri"/>
                <a:sym typeface="Calibri"/>
              </a:rPr>
              <a:t>positive intentions</a:t>
            </a:r>
          </a:p>
        </p:txBody>
      </p:sp>
      <p:sp>
        <p:nvSpPr>
          <p:cNvPr id="19" name="Google Shape;283;g10083df9ad4_0_54">
            <a:extLst>
              <a:ext uri="{FF2B5EF4-FFF2-40B4-BE49-F238E27FC236}">
                <a16:creationId xmlns:a16="http://schemas.microsoft.com/office/drawing/2014/main" id="{0630B5A6-C29D-5DF7-B000-A9CAAC7EA5EC}"/>
              </a:ext>
            </a:extLst>
          </p:cNvPr>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4</a:t>
            </a:fld>
            <a:endParaRPr dirty="0"/>
          </a:p>
        </p:txBody>
      </p:sp>
    </p:spTree>
    <p:extLst>
      <p:ext uri="{BB962C8B-B14F-4D97-AF65-F5344CB8AC3E}">
        <p14:creationId xmlns:p14="http://schemas.microsoft.com/office/powerpoint/2010/main" val="1756437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C83C1-46D6-3180-FFC3-D17524FC67C7}"/>
            </a:ext>
          </a:extLst>
        </p:cNvPr>
        <p:cNvGrpSpPr/>
        <p:nvPr/>
      </p:nvGrpSpPr>
      <p:grpSpPr>
        <a:xfrm>
          <a:off x="0" y="0"/>
          <a:ext cx="0" cy="0"/>
          <a:chOff x="0" y="0"/>
          <a:chExt cx="0" cy="0"/>
        </a:xfrm>
      </p:grpSpPr>
      <p:sp>
        <p:nvSpPr>
          <p:cNvPr id="2" name="Google Shape;116;p7">
            <a:extLst>
              <a:ext uri="{FF2B5EF4-FFF2-40B4-BE49-F238E27FC236}">
                <a16:creationId xmlns:a16="http://schemas.microsoft.com/office/drawing/2014/main" id="{3B4DAEAC-1EA7-54F6-0837-B0561165F6B7}"/>
              </a:ext>
            </a:extLst>
          </p:cNvPr>
          <p:cNvSpPr txBox="1">
            <a:spLocks/>
          </p:cNvSpPr>
          <p:nvPr/>
        </p:nvSpPr>
        <p:spPr>
          <a:xfrm>
            <a:off x="1206486" y="2636497"/>
            <a:ext cx="8678779" cy="2311543"/>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chemeClr val="tx1">
                  <a:lumMod val="50000"/>
                  <a:lumOff val="50000"/>
                </a:schemeClr>
              </a:buClr>
              <a:buSzPct val="100000"/>
            </a:pPr>
            <a:r>
              <a:rPr lang="en-US" sz="2400" dirty="0">
                <a:solidFill>
                  <a:schemeClr val="dk1"/>
                </a:solidFill>
                <a:latin typeface="Calibri"/>
                <a:cs typeface="Calibri"/>
                <a:sym typeface="Calibri"/>
              </a:rPr>
              <a:t>Learn how to use student data to make instructional decisions</a:t>
            </a:r>
            <a:r>
              <a:rPr lang="en-US" sz="2400" dirty="0">
                <a:latin typeface="Calibri"/>
                <a:ea typeface="Calibri"/>
                <a:cs typeface="Calibri"/>
                <a:sym typeface="Calibri"/>
              </a:rPr>
              <a:t>.</a:t>
            </a:r>
            <a:endParaRPr lang="en-US" sz="2400" dirty="0"/>
          </a:p>
          <a:p>
            <a:pPr marL="0" indent="0">
              <a:lnSpc>
                <a:spcPct val="100000"/>
              </a:lnSpc>
              <a:spcBef>
                <a:spcPts val="0"/>
              </a:spcBef>
              <a:buClr>
                <a:schemeClr val="tx1">
                  <a:lumMod val="50000"/>
                  <a:lumOff val="50000"/>
                </a:schemeClr>
              </a:buClr>
              <a:buSzPct val="100000"/>
              <a:buFont typeface="Arial" panose="020B0604020202020204" pitchFamily="34" charset="0"/>
              <a:buNone/>
            </a:pPr>
            <a:endParaRPr lang="en-US" sz="2400" dirty="0">
              <a:latin typeface="Calibri"/>
              <a:ea typeface="Calibri"/>
              <a:cs typeface="Calibri"/>
              <a:sym typeface="Calibri"/>
            </a:endParaRPr>
          </a:p>
          <a:p>
            <a:pPr marL="342900" indent="-342900">
              <a:lnSpc>
                <a:spcPct val="100000"/>
              </a:lnSpc>
              <a:spcBef>
                <a:spcPts val="0"/>
              </a:spcBef>
              <a:buClr>
                <a:schemeClr val="tx1">
                  <a:lumMod val="50000"/>
                  <a:lumOff val="50000"/>
                </a:schemeClr>
              </a:buClr>
              <a:buSzPct val="100000"/>
            </a:pPr>
            <a:r>
              <a:rPr lang="en-US" sz="2400" dirty="0">
                <a:latin typeface="Calibri"/>
                <a:ea typeface="Calibri"/>
                <a:cs typeface="Calibri"/>
                <a:sym typeface="Calibri"/>
              </a:rPr>
              <a:t>Learn how to analyze the effectiveness of lessons, instructional materials, and assessments.</a:t>
            </a:r>
          </a:p>
        </p:txBody>
      </p:sp>
      <p:sp>
        <p:nvSpPr>
          <p:cNvPr id="3" name="Google Shape;118;p7">
            <a:extLst>
              <a:ext uri="{FF2B5EF4-FFF2-40B4-BE49-F238E27FC236}">
                <a16:creationId xmlns:a16="http://schemas.microsoft.com/office/drawing/2014/main" id="{F64FADD9-738D-DA9B-641E-54337EE75FFC}"/>
              </a:ext>
            </a:extLst>
          </p:cNvPr>
          <p:cNvSpPr txBox="1">
            <a:spLocks noGrp="1"/>
          </p:cNvSpPr>
          <p:nvPr>
            <p:ph type="sldNum" idx="12"/>
          </p:nvPr>
        </p:nvSpPr>
        <p:spPr>
          <a:xfrm>
            <a:off x="8902861" y="5843709"/>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5</a:t>
            </a:fld>
            <a:endParaRPr/>
          </a:p>
        </p:txBody>
      </p:sp>
      <p:sp>
        <p:nvSpPr>
          <p:cNvPr id="4" name="Google Shape;179;p8">
            <a:extLst>
              <a:ext uri="{FF2B5EF4-FFF2-40B4-BE49-F238E27FC236}">
                <a16:creationId xmlns:a16="http://schemas.microsoft.com/office/drawing/2014/main" id="{4F2B4783-FF63-EA63-81B3-9F2FFC28E1DF}"/>
              </a:ext>
            </a:extLst>
          </p:cNvPr>
          <p:cNvSpPr txBox="1"/>
          <p:nvPr/>
        </p:nvSpPr>
        <p:spPr>
          <a:xfrm>
            <a:off x="2007508" y="1304406"/>
            <a:ext cx="843659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panose="020B0703020202090204" pitchFamily="34" charset="0"/>
                <a:ea typeface="Calibri"/>
                <a:cs typeface="Calibri"/>
                <a:sym typeface="Calibri"/>
              </a:rPr>
              <a:t>Define and Discuss Session Goals and Content</a:t>
            </a:r>
            <a:endParaRPr sz="2800" u="none" strike="noStrike" cap="none" dirty="0">
              <a:solidFill>
                <a:srgbClr val="000000"/>
              </a:solidFill>
              <a:latin typeface="Trebuchet MS" panose="020B0703020202090204" pitchFamily="34" charset="0"/>
              <a:cs typeface="Calibri" panose="020F0502020204030204" pitchFamily="34" charset="0"/>
              <a:sym typeface="Arial"/>
            </a:endParaRPr>
          </a:p>
        </p:txBody>
      </p:sp>
      <p:pic>
        <p:nvPicPr>
          <p:cNvPr id="5" name="Google Shape;180;p8">
            <a:extLst>
              <a:ext uri="{FF2B5EF4-FFF2-40B4-BE49-F238E27FC236}">
                <a16:creationId xmlns:a16="http://schemas.microsoft.com/office/drawing/2014/main" id="{643A4151-1068-8F3B-3D9B-226EAE5690B1}"/>
              </a:ext>
            </a:extLst>
          </p:cNvPr>
          <p:cNvPicPr preferRelativeResize="0"/>
          <p:nvPr/>
        </p:nvPicPr>
        <p:blipFill rotWithShape="1">
          <a:blip r:embed="rId3">
            <a:alphaModFix/>
          </a:blip>
          <a:srcRect/>
          <a:stretch/>
        </p:blipFill>
        <p:spPr>
          <a:xfrm>
            <a:off x="1161889" y="1254507"/>
            <a:ext cx="776291" cy="615710"/>
          </a:xfrm>
          <a:prstGeom prst="rect">
            <a:avLst/>
          </a:prstGeom>
          <a:noFill/>
          <a:ln>
            <a:noFill/>
          </a:ln>
        </p:spPr>
      </p:pic>
      <p:sp>
        <p:nvSpPr>
          <p:cNvPr id="6" name="Google Shape;178;p8">
            <a:extLst>
              <a:ext uri="{FF2B5EF4-FFF2-40B4-BE49-F238E27FC236}">
                <a16:creationId xmlns:a16="http://schemas.microsoft.com/office/drawing/2014/main" id="{3D475892-4B78-EBBC-9F5A-846FFF61F93D}"/>
              </a:ext>
            </a:extLst>
          </p:cNvPr>
          <p:cNvSpPr txBox="1">
            <a:spLocks/>
          </p:cNvSpPr>
          <p:nvPr/>
        </p:nvSpPr>
        <p:spPr>
          <a:xfrm>
            <a:off x="1198465" y="2024757"/>
            <a:ext cx="8686800" cy="45720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dk1"/>
              </a:buClr>
              <a:buSzPts val="2400"/>
              <a:buFont typeface="Calibri"/>
              <a:buNone/>
            </a:pPr>
            <a:r>
              <a:rPr lang="en-US" sz="2800" b="1" dirty="0">
                <a:latin typeface="Calibri"/>
                <a:ea typeface="Calibri"/>
                <a:cs typeface="Calibri"/>
                <a:sym typeface="Calibri"/>
              </a:rPr>
              <a:t>Goals for Today</a:t>
            </a:r>
            <a:endParaRPr lang="en-US" sz="2800" dirty="0"/>
          </a:p>
        </p:txBody>
      </p:sp>
    </p:spTree>
    <p:extLst>
      <p:ext uri="{BB962C8B-B14F-4D97-AF65-F5344CB8AC3E}">
        <p14:creationId xmlns:p14="http://schemas.microsoft.com/office/powerpoint/2010/main" val="701224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614B0-344E-E7E9-3EE5-510CAD14B553}"/>
            </a:ext>
          </a:extLst>
        </p:cNvPr>
        <p:cNvGrpSpPr/>
        <p:nvPr/>
      </p:nvGrpSpPr>
      <p:grpSpPr>
        <a:xfrm>
          <a:off x="0" y="0"/>
          <a:ext cx="0" cy="0"/>
          <a:chOff x="0" y="0"/>
          <a:chExt cx="0" cy="0"/>
        </a:xfrm>
      </p:grpSpPr>
      <p:sp>
        <p:nvSpPr>
          <p:cNvPr id="12" name="Google Shape;124;p49">
            <a:extLst>
              <a:ext uri="{FF2B5EF4-FFF2-40B4-BE49-F238E27FC236}">
                <a16:creationId xmlns:a16="http://schemas.microsoft.com/office/drawing/2014/main" id="{D8BF6D6F-1FE9-2E21-4914-D8E2EA4D38B5}"/>
              </a:ext>
            </a:extLst>
          </p:cNvPr>
          <p:cNvSpPr/>
          <p:nvPr/>
        </p:nvSpPr>
        <p:spPr>
          <a:xfrm>
            <a:off x="1828800" y="693307"/>
            <a:ext cx="312906" cy="120032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  </a:t>
            </a:r>
            <a:br>
              <a:rPr lang="en-US" sz="27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13" name="Google Shape;127;p49">
            <a:extLst>
              <a:ext uri="{FF2B5EF4-FFF2-40B4-BE49-F238E27FC236}">
                <a16:creationId xmlns:a16="http://schemas.microsoft.com/office/drawing/2014/main" id="{6EE4884B-B3C6-3C38-C289-5670073D8234}"/>
              </a:ext>
            </a:extLst>
          </p:cNvPr>
          <p:cNvSpPr/>
          <p:nvPr/>
        </p:nvSpPr>
        <p:spPr>
          <a:xfrm>
            <a:off x="1092519" y="1761837"/>
            <a:ext cx="867877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a:solidFill>
                  <a:srgbClr val="000000"/>
                </a:solidFill>
                <a:latin typeface="Calibri"/>
                <a:ea typeface="Calibri"/>
                <a:cs typeface="Calibri"/>
                <a:sym typeface="Calibri"/>
              </a:rPr>
              <a:t>Review of Module 4, Session 10</a:t>
            </a:r>
            <a:endParaRPr sz="2400" b="0" i="0" u="none" strike="noStrike" cap="none" dirty="0">
              <a:solidFill>
                <a:srgbClr val="000000"/>
              </a:solidFill>
              <a:latin typeface="Calibri"/>
              <a:ea typeface="Calibri"/>
              <a:cs typeface="Calibri"/>
              <a:sym typeface="Calibri"/>
            </a:endParaRPr>
          </a:p>
        </p:txBody>
      </p:sp>
      <p:sp>
        <p:nvSpPr>
          <p:cNvPr id="15" name="Google Shape;128;p49">
            <a:extLst>
              <a:ext uri="{FF2B5EF4-FFF2-40B4-BE49-F238E27FC236}">
                <a16:creationId xmlns:a16="http://schemas.microsoft.com/office/drawing/2014/main" id="{6084B02D-F2BE-53BF-E48A-EC1DE7657E36}"/>
              </a:ext>
            </a:extLst>
          </p:cNvPr>
          <p:cNvSpPr txBox="1">
            <a:spLocks/>
          </p:cNvSpPr>
          <p:nvPr/>
        </p:nvSpPr>
        <p:spPr>
          <a:xfrm>
            <a:off x="1053933" y="2422534"/>
            <a:ext cx="8662739" cy="2923912"/>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chemeClr val="tx1">
                  <a:lumMod val="50000"/>
                  <a:lumOff val="50000"/>
                </a:schemeClr>
              </a:buClr>
              <a:buSzPct val="109000"/>
            </a:pPr>
            <a:r>
              <a:rPr lang="en-US" sz="2400" dirty="0">
                <a:solidFill>
                  <a:schemeClr val="dk1"/>
                </a:solidFill>
                <a:latin typeface="Calibri"/>
                <a:ea typeface="Calibri"/>
                <a:cs typeface="Calibri"/>
                <a:sym typeface="Calibri"/>
              </a:rPr>
              <a:t>Discuss </a:t>
            </a:r>
            <a:r>
              <a:rPr lang="en-US" sz="2400" b="1" dirty="0">
                <a:solidFill>
                  <a:schemeClr val="dk1"/>
                </a:solidFill>
                <a:latin typeface="Calibri"/>
                <a:ea typeface="Calibri"/>
                <a:cs typeface="Calibri"/>
                <a:sym typeface="Calibri"/>
              </a:rPr>
              <a:t>Handout 11: Foundations in Emergent Literacy Instruction Snapshot Series </a:t>
            </a:r>
            <a:r>
              <a:rPr lang="en-US" sz="2400" dirty="0">
                <a:solidFill>
                  <a:schemeClr val="dk1"/>
                </a:solidFill>
                <a:latin typeface="Calibri"/>
                <a:ea typeface="Calibri"/>
                <a:cs typeface="Calibri"/>
                <a:sym typeface="Calibri"/>
              </a:rPr>
              <a:t>and </a:t>
            </a:r>
            <a:r>
              <a:rPr lang="en-US" sz="2400" b="1" dirty="0">
                <a:solidFill>
                  <a:schemeClr val="dk1"/>
                </a:solidFill>
                <a:latin typeface="Calibri"/>
                <a:ea typeface="Calibri"/>
                <a:cs typeface="Calibri"/>
                <a:sym typeface="Calibri"/>
              </a:rPr>
              <a:t>Handout 12: Adolescent Literacy Visual Representation</a:t>
            </a:r>
            <a:r>
              <a:rPr lang="en-US" sz="2400" dirty="0">
                <a:solidFill>
                  <a:schemeClr val="dk1"/>
                </a:solidFill>
                <a:latin typeface="Calibri"/>
                <a:ea typeface="Calibri"/>
                <a:cs typeface="Calibri"/>
                <a:sym typeface="Calibri"/>
              </a:rPr>
              <a:t> from Session 10.</a:t>
            </a:r>
          </a:p>
          <a:p>
            <a:pPr marL="469900" indent="-342900">
              <a:lnSpc>
                <a:spcPct val="100000"/>
              </a:lnSpc>
              <a:spcBef>
                <a:spcPts val="0"/>
              </a:spcBef>
              <a:buClr>
                <a:schemeClr val="tx1">
                  <a:lumMod val="50000"/>
                  <a:lumOff val="50000"/>
                </a:schemeClr>
              </a:buClr>
              <a:buSzPct val="109000"/>
            </a:pPr>
            <a:endParaRPr lang="en-US" sz="2400" dirty="0">
              <a:solidFill>
                <a:srgbClr val="FF0000"/>
              </a:solidFill>
              <a:latin typeface="Calibri"/>
              <a:ea typeface="Calibri"/>
              <a:cs typeface="Calibri"/>
              <a:sym typeface="Calibri"/>
            </a:endParaRPr>
          </a:p>
          <a:p>
            <a:pPr marL="342900" indent="-342900">
              <a:lnSpc>
                <a:spcPct val="100000"/>
              </a:lnSpc>
              <a:spcBef>
                <a:spcPts val="0"/>
              </a:spcBef>
              <a:buClr>
                <a:schemeClr val="tx1">
                  <a:lumMod val="50000"/>
                  <a:lumOff val="50000"/>
                </a:schemeClr>
              </a:buClr>
              <a:buSzPct val="109000"/>
            </a:pPr>
            <a:r>
              <a:rPr lang="en-US" sz="2400" dirty="0">
                <a:solidFill>
                  <a:schemeClr val="dk1"/>
                </a:solidFill>
                <a:latin typeface="Calibri"/>
                <a:ea typeface="Calibri"/>
                <a:cs typeface="Calibri"/>
                <a:sym typeface="Calibri"/>
              </a:rPr>
              <a:t>Discuss </a:t>
            </a:r>
            <a:r>
              <a:rPr lang="en-US" sz="2400" b="1" dirty="0">
                <a:solidFill>
                  <a:schemeClr val="dk1"/>
                </a:solidFill>
                <a:latin typeface="Calibri"/>
                <a:ea typeface="Calibri"/>
                <a:cs typeface="Calibri"/>
                <a:sym typeface="Calibri"/>
              </a:rPr>
              <a:t>Self-Study 1: Video Viewing Guide for Virtual Student Engagement and Directed Note-Taking for Infographic Use</a:t>
            </a:r>
            <a:r>
              <a:rPr lang="en-US" sz="2400" dirty="0">
                <a:solidFill>
                  <a:schemeClr val="dk1"/>
                </a:solidFill>
                <a:latin typeface="Calibri"/>
                <a:ea typeface="Calibri"/>
                <a:cs typeface="Calibri"/>
                <a:sym typeface="Calibri"/>
              </a:rPr>
              <a:t>.</a:t>
            </a:r>
          </a:p>
          <a:p>
            <a:pPr marL="469900" indent="-342900">
              <a:lnSpc>
                <a:spcPct val="100000"/>
              </a:lnSpc>
              <a:spcBef>
                <a:spcPts val="0"/>
              </a:spcBef>
              <a:buClr>
                <a:schemeClr val="tx1">
                  <a:lumMod val="50000"/>
                  <a:lumOff val="50000"/>
                </a:schemeClr>
              </a:buClr>
              <a:buSzPct val="109000"/>
            </a:pPr>
            <a:endParaRPr lang="en-US" sz="2400" dirty="0">
              <a:solidFill>
                <a:schemeClr val="dk1"/>
              </a:solidFill>
              <a:latin typeface="Calibri"/>
              <a:ea typeface="Calibri"/>
              <a:cs typeface="Calibri"/>
              <a:sym typeface="Calibri"/>
            </a:endParaRPr>
          </a:p>
          <a:p>
            <a:pPr marL="342900" indent="-342900">
              <a:lnSpc>
                <a:spcPct val="100000"/>
              </a:lnSpc>
              <a:spcBef>
                <a:spcPts val="0"/>
              </a:spcBef>
              <a:buClr>
                <a:schemeClr val="tx1">
                  <a:lumMod val="50000"/>
                  <a:lumOff val="50000"/>
                </a:schemeClr>
              </a:buClr>
              <a:buSzPct val="109000"/>
            </a:pPr>
            <a:r>
              <a:rPr lang="en-US" sz="2400" dirty="0">
                <a:solidFill>
                  <a:schemeClr val="dk1"/>
                </a:solidFill>
                <a:latin typeface="Calibri"/>
                <a:ea typeface="Calibri"/>
                <a:cs typeface="Calibri"/>
                <a:sym typeface="Calibri"/>
              </a:rPr>
              <a:t>Discuss any questions </a:t>
            </a:r>
            <a:r>
              <a:rPr lang="en-US" sz="2400" dirty="0">
                <a:latin typeface="Calibri"/>
                <a:ea typeface="Calibri"/>
                <a:cs typeface="Calibri"/>
                <a:sym typeface="Calibri"/>
              </a:rPr>
              <a:t>or comments regarding the last session.</a:t>
            </a:r>
          </a:p>
        </p:txBody>
      </p:sp>
      <p:sp>
        <p:nvSpPr>
          <p:cNvPr id="16" name="Google Shape;129;p49">
            <a:extLst>
              <a:ext uri="{FF2B5EF4-FFF2-40B4-BE49-F238E27FC236}">
                <a16:creationId xmlns:a16="http://schemas.microsoft.com/office/drawing/2014/main" id="{C3BCE2B6-FF2B-3E48-7BE0-11F0DF6C5F47}"/>
              </a:ext>
            </a:extLst>
          </p:cNvPr>
          <p:cNvSpPr txBox="1">
            <a:spLocks noGrp="1"/>
          </p:cNvSpPr>
          <p:nvPr>
            <p:ph type="sldNum" idx="12"/>
          </p:nvPr>
        </p:nvSpPr>
        <p:spPr>
          <a:xfrm>
            <a:off x="8382000" y="5832135"/>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6</a:t>
            </a:fld>
            <a:endParaRPr/>
          </a:p>
        </p:txBody>
      </p:sp>
      <p:pic>
        <p:nvPicPr>
          <p:cNvPr id="17" name="Google Shape;189;p10">
            <a:extLst>
              <a:ext uri="{FF2B5EF4-FFF2-40B4-BE49-F238E27FC236}">
                <a16:creationId xmlns:a16="http://schemas.microsoft.com/office/drawing/2014/main" id="{F305DE67-6E43-A549-5085-F8B5C569BB02}"/>
              </a:ext>
            </a:extLst>
          </p:cNvPr>
          <p:cNvPicPr preferRelativeResize="0"/>
          <p:nvPr/>
        </p:nvPicPr>
        <p:blipFill rotWithShape="1">
          <a:blip r:embed="rId3">
            <a:alphaModFix/>
          </a:blip>
          <a:srcRect/>
          <a:stretch/>
        </p:blipFill>
        <p:spPr>
          <a:xfrm>
            <a:off x="1053933" y="1039584"/>
            <a:ext cx="853093" cy="619500"/>
          </a:xfrm>
          <a:prstGeom prst="rect">
            <a:avLst/>
          </a:prstGeom>
          <a:noFill/>
          <a:ln>
            <a:noFill/>
          </a:ln>
        </p:spPr>
      </p:pic>
      <p:sp>
        <p:nvSpPr>
          <p:cNvPr id="18" name="Google Shape;190;p10">
            <a:extLst>
              <a:ext uri="{FF2B5EF4-FFF2-40B4-BE49-F238E27FC236}">
                <a16:creationId xmlns:a16="http://schemas.microsoft.com/office/drawing/2014/main" id="{AEC4EDC6-4D3C-57E8-728F-3C61C170910F}"/>
              </a:ext>
            </a:extLst>
          </p:cNvPr>
          <p:cNvSpPr txBox="1"/>
          <p:nvPr/>
        </p:nvSpPr>
        <p:spPr>
          <a:xfrm>
            <a:off x="1985253" y="1039584"/>
            <a:ext cx="144009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panose="020B0703020202090204" pitchFamily="34" charset="0"/>
                <a:ea typeface="Calibri"/>
                <a:cs typeface="Calibri"/>
                <a:sym typeface="Calibri"/>
              </a:rPr>
              <a:t>Debrief</a:t>
            </a:r>
            <a:endParaRPr sz="2800" u="none" strike="noStrike" cap="none" dirty="0">
              <a:solidFill>
                <a:srgbClr val="000000"/>
              </a:solidFill>
              <a:latin typeface="Trebuchet MS" panose="020B0703020202090204" pitchFamily="34" charset="0"/>
              <a:cs typeface="Calibri" panose="020F0502020204030204" pitchFamily="34" charset="0"/>
              <a:sym typeface="Arial"/>
            </a:endParaRPr>
          </a:p>
        </p:txBody>
      </p:sp>
    </p:spTree>
    <p:extLst>
      <p:ext uri="{BB962C8B-B14F-4D97-AF65-F5344CB8AC3E}">
        <p14:creationId xmlns:p14="http://schemas.microsoft.com/office/powerpoint/2010/main" val="4286795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5;p20">
            <a:extLst>
              <a:ext uri="{FF2B5EF4-FFF2-40B4-BE49-F238E27FC236}">
                <a16:creationId xmlns:a16="http://schemas.microsoft.com/office/drawing/2014/main" id="{E17257B9-6D59-F9A4-8D20-3BF1591EDA47}"/>
              </a:ext>
            </a:extLst>
          </p:cNvPr>
          <p:cNvSpPr txBox="1">
            <a:spLocks/>
          </p:cNvSpPr>
          <p:nvPr/>
        </p:nvSpPr>
        <p:spPr>
          <a:xfrm>
            <a:off x="949124" y="1087082"/>
            <a:ext cx="8678333" cy="521208"/>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chemeClr val="dk1"/>
              </a:buClr>
              <a:buSzPct val="100000"/>
              <a:buFont typeface="Calibri"/>
              <a:buNone/>
            </a:pPr>
            <a:r>
              <a:rPr lang="en-US" sz="2800" b="1" dirty="0">
                <a:latin typeface="Trebuchet MS" panose="020B0703020202090204" pitchFamily="34" charset="0"/>
                <a:ea typeface="Calibri"/>
                <a:cs typeface="Calibri"/>
                <a:sym typeface="Calibri"/>
              </a:rPr>
              <a:t>Literacy Coach Domain and Standards: Session 11</a:t>
            </a:r>
            <a:endParaRPr lang="en-US" sz="3600" dirty="0">
              <a:latin typeface="Trebuchet MS" panose="020B0703020202090204" pitchFamily="34" charset="0"/>
            </a:endParaRPr>
          </a:p>
        </p:txBody>
      </p:sp>
      <p:sp>
        <p:nvSpPr>
          <p:cNvPr id="6" name="Google Shape;136;p20">
            <a:extLst>
              <a:ext uri="{FF2B5EF4-FFF2-40B4-BE49-F238E27FC236}">
                <a16:creationId xmlns:a16="http://schemas.microsoft.com/office/drawing/2014/main" id="{E49B5B03-3FAF-1A26-2006-8FDB712EF1B9}"/>
              </a:ext>
            </a:extLst>
          </p:cNvPr>
          <p:cNvSpPr txBox="1">
            <a:spLocks/>
          </p:cNvSpPr>
          <p:nvPr/>
        </p:nvSpPr>
        <p:spPr>
          <a:xfrm>
            <a:off x="949124" y="1831161"/>
            <a:ext cx="9653286" cy="4103199"/>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SzPts val="2400"/>
              <a:buFont typeface="Arial" panose="020B0604020202020204" pitchFamily="34" charset="0"/>
              <a:buNone/>
            </a:pPr>
            <a:r>
              <a:rPr lang="en-US" sz="2400" b="1" dirty="0">
                <a:latin typeface="Calibri"/>
                <a:ea typeface="Calibri"/>
                <a:cs typeface="Calibri"/>
                <a:sym typeface="Calibri"/>
              </a:rPr>
              <a:t>D. </a:t>
            </a:r>
            <a:r>
              <a:rPr lang="en-US" sz="2400" dirty="0">
                <a:latin typeface="Calibri"/>
                <a:ea typeface="Calibri"/>
                <a:cs typeface="Calibri"/>
                <a:sym typeface="Calibri"/>
              </a:rPr>
              <a:t>Knowledge of and ability to apply effective methods for planning, implementing, and analyzing standards-based literacy instruction based on the science of reading and evidence-based practices. Coaches will demonstrate their abilities in and understanding of:</a:t>
            </a:r>
          </a:p>
          <a:p>
            <a:pPr marL="0" indent="0">
              <a:lnSpc>
                <a:spcPct val="100000"/>
              </a:lnSpc>
              <a:spcBef>
                <a:spcPts val="0"/>
              </a:spcBef>
              <a:buSzPts val="2400"/>
              <a:buFont typeface="Arial" panose="020B0604020202020204" pitchFamily="34" charset="0"/>
              <a:buNone/>
            </a:pPr>
            <a:endParaRPr lang="en-US" sz="1500" dirty="0">
              <a:latin typeface="Calibri"/>
              <a:ea typeface="Calibri"/>
              <a:cs typeface="Calibri"/>
              <a:sym typeface="Calibri"/>
            </a:endParaRPr>
          </a:p>
          <a:p>
            <a:pPr marL="863600" indent="-398145">
              <a:lnSpc>
                <a:spcPct val="100000"/>
              </a:lnSpc>
              <a:spcBef>
                <a:spcPts val="0"/>
              </a:spcBef>
              <a:buSzPts val="2400"/>
              <a:buNone/>
            </a:pPr>
            <a:r>
              <a:rPr lang="en-US" sz="2200" b="1" dirty="0">
                <a:latin typeface="Calibri"/>
                <a:ea typeface="Calibri"/>
                <a:cs typeface="Calibri"/>
                <a:sym typeface="Calibri"/>
              </a:rPr>
              <a:t>  8.</a:t>
            </a:r>
            <a:r>
              <a:rPr lang="en-US" sz="2200" dirty="0">
                <a:latin typeface="Calibri"/>
                <a:ea typeface="Calibri"/>
                <a:cs typeface="Calibri"/>
                <a:sym typeface="Calibri"/>
              </a:rPr>
              <a:t> How to use student data to make instructional decisions.</a:t>
            </a:r>
            <a:endParaRPr lang="en-US" sz="2200" dirty="0">
              <a:latin typeface="Calibri"/>
              <a:ea typeface="Calibri"/>
              <a:cs typeface="Calibri"/>
            </a:endParaRPr>
          </a:p>
          <a:p>
            <a:pPr marL="863600" indent="-398145">
              <a:lnSpc>
                <a:spcPct val="100000"/>
              </a:lnSpc>
              <a:spcBef>
                <a:spcPts val="0"/>
              </a:spcBef>
              <a:buSzPts val="2400"/>
              <a:buFont typeface="Arial" panose="020B0604020202020204" pitchFamily="34" charset="0"/>
              <a:buNone/>
            </a:pPr>
            <a:endParaRPr lang="en-US" sz="1500" dirty="0">
              <a:latin typeface="Calibri"/>
              <a:ea typeface="Calibri"/>
              <a:cs typeface="Calibri"/>
            </a:endParaRPr>
          </a:p>
          <a:p>
            <a:pPr marL="863600" indent="-398145">
              <a:lnSpc>
                <a:spcPct val="100000"/>
              </a:lnSpc>
              <a:spcBef>
                <a:spcPts val="0"/>
              </a:spcBef>
              <a:buSzPts val="2400"/>
              <a:buFont typeface="Arial" panose="020B0604020202020204" pitchFamily="34" charset="0"/>
              <a:buNone/>
            </a:pPr>
            <a:r>
              <a:rPr lang="en-US" sz="2200" b="1" dirty="0">
                <a:latin typeface="Calibri"/>
                <a:ea typeface="Calibri"/>
                <a:cs typeface="Calibri"/>
                <a:sym typeface="Calibri"/>
              </a:rPr>
              <a:t>10.</a:t>
            </a:r>
            <a:r>
              <a:rPr lang="en-US" sz="2200" dirty="0">
                <a:latin typeface="Calibri"/>
                <a:ea typeface="Calibri"/>
                <a:cs typeface="Calibri"/>
                <a:sym typeface="Calibri"/>
              </a:rPr>
              <a:t> How to analyze the effectiveness of lessons, instructional materials and assessments using a variety of techniques (e.g., lesson plans, formative/</a:t>
            </a:r>
            <a:r>
              <a:rPr lang="en-US" sz="2200">
                <a:latin typeface="Calibri"/>
                <a:ea typeface="Calibri"/>
                <a:cs typeface="Calibri"/>
                <a:sym typeface="Calibri"/>
              </a:rPr>
              <a:t>summative assessments, </a:t>
            </a:r>
            <a:r>
              <a:rPr lang="en-US" sz="2200" dirty="0">
                <a:latin typeface="Calibri"/>
                <a:ea typeface="Calibri"/>
                <a:cs typeface="Calibri"/>
                <a:sym typeface="Calibri"/>
              </a:rPr>
              <a:t>and student work samples).</a:t>
            </a:r>
            <a:endParaRPr lang="en-US" sz="2200" dirty="0">
              <a:latin typeface="Calibri"/>
              <a:ea typeface="Calibri"/>
              <a:cs typeface="Calibri"/>
            </a:endParaRPr>
          </a:p>
          <a:p>
            <a:pPr marL="0" indent="0">
              <a:lnSpc>
                <a:spcPct val="100000"/>
              </a:lnSpc>
              <a:spcBef>
                <a:spcPts val="0"/>
              </a:spcBef>
              <a:buSzPts val="2400"/>
              <a:buFont typeface="Arial" panose="020B0604020202020204" pitchFamily="34" charset="0"/>
              <a:buNone/>
            </a:pPr>
            <a:endParaRPr lang="en-US" sz="2000" dirty="0">
              <a:latin typeface="Calibri"/>
              <a:ea typeface="Calibri"/>
              <a:cs typeface="Calibri"/>
              <a:sym typeface="Calibri"/>
            </a:endParaRPr>
          </a:p>
        </p:txBody>
      </p:sp>
      <p:sp>
        <p:nvSpPr>
          <p:cNvPr id="8" name="Google Shape;137;p20">
            <a:extLst>
              <a:ext uri="{FF2B5EF4-FFF2-40B4-BE49-F238E27FC236}">
                <a16:creationId xmlns:a16="http://schemas.microsoft.com/office/drawing/2014/main" id="{C98E1257-E6F0-18D0-9AD4-5CB2A2F515AE}"/>
              </a:ext>
            </a:extLst>
          </p:cNvPr>
          <p:cNvSpPr txBox="1">
            <a:spLocks noGrp="1"/>
          </p:cNvSpPr>
          <p:nvPr>
            <p:ph type="sldNum" idx="12"/>
          </p:nvPr>
        </p:nvSpPr>
        <p:spPr>
          <a:xfrm>
            <a:off x="7861139" y="5832135"/>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7</a:t>
            </a:fld>
            <a:endParaRPr dirty="0"/>
          </a:p>
        </p:txBody>
      </p:sp>
    </p:spTree>
    <p:extLst>
      <p:ext uri="{BB962C8B-B14F-4D97-AF65-F5344CB8AC3E}">
        <p14:creationId xmlns:p14="http://schemas.microsoft.com/office/powerpoint/2010/main" val="1134145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3;p2">
            <a:extLst>
              <a:ext uri="{FF2B5EF4-FFF2-40B4-BE49-F238E27FC236}">
                <a16:creationId xmlns:a16="http://schemas.microsoft.com/office/drawing/2014/main" id="{260FD24F-8484-14AB-1503-B27D9F750985}"/>
              </a:ext>
            </a:extLst>
          </p:cNvPr>
          <p:cNvSpPr txBox="1">
            <a:spLocks/>
          </p:cNvSpPr>
          <p:nvPr/>
        </p:nvSpPr>
        <p:spPr>
          <a:xfrm>
            <a:off x="927213" y="1678132"/>
            <a:ext cx="8454189" cy="457200"/>
          </a:xfrm>
          <a:prstGeom prst="rect">
            <a:avLst/>
          </a:prstGeom>
          <a:noFill/>
          <a:ln>
            <a:noFill/>
          </a:ln>
        </p:spPr>
        <p:txBody>
          <a:bodyPr spcFirstLastPara="1" wrap="square" lIns="68575" tIns="34275" rIns="68575" bIns="3427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800" b="1" dirty="0">
                <a:latin typeface="Calibri"/>
                <a:ea typeface="Calibri"/>
                <a:cs typeface="Calibri"/>
                <a:sym typeface="Calibri"/>
              </a:rPr>
              <a:t>Using Student Data to Make Instructional Decisions</a:t>
            </a:r>
            <a:endParaRPr lang="en-US" sz="2800" dirty="0"/>
          </a:p>
        </p:txBody>
      </p:sp>
      <p:sp>
        <p:nvSpPr>
          <p:cNvPr id="6" name="Google Shape;144;p2">
            <a:extLst>
              <a:ext uri="{FF2B5EF4-FFF2-40B4-BE49-F238E27FC236}">
                <a16:creationId xmlns:a16="http://schemas.microsoft.com/office/drawing/2014/main" id="{8BDB257C-0538-CC53-C445-CCB86CE016DF}"/>
              </a:ext>
            </a:extLst>
          </p:cNvPr>
          <p:cNvSpPr txBox="1">
            <a:spLocks/>
          </p:cNvSpPr>
          <p:nvPr/>
        </p:nvSpPr>
        <p:spPr>
          <a:xfrm>
            <a:off x="927213" y="2252617"/>
            <a:ext cx="10523259" cy="4015463"/>
          </a:xfrm>
          <a:prstGeom prst="rect">
            <a:avLst/>
          </a:prstGeom>
          <a:noFill/>
          <a:ln>
            <a:noFill/>
          </a:ln>
        </p:spPr>
        <p:txBody>
          <a:bodyPr spcFirstLastPara="1" wrap="square" lIns="68575" tIns="34275" rIns="68575"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81000">
              <a:lnSpc>
                <a:spcPct val="100000"/>
              </a:lnSpc>
              <a:spcBef>
                <a:spcPts val="0"/>
              </a:spcBef>
              <a:buClr>
                <a:schemeClr val="tx1">
                  <a:lumMod val="50000"/>
                  <a:lumOff val="50000"/>
                </a:schemeClr>
              </a:buClr>
              <a:buSzPct val="100000"/>
            </a:pPr>
            <a:r>
              <a:rPr lang="en-US" sz="2400" dirty="0">
                <a:latin typeface="Calibri"/>
                <a:ea typeface="Calibri"/>
                <a:cs typeface="Calibri"/>
                <a:sym typeface="Calibri"/>
              </a:rPr>
              <a:t>“Data-driven decision making does not simply require good data; it also requires </a:t>
            </a:r>
            <a:br>
              <a:rPr lang="en-US" sz="2400" dirty="0">
                <a:latin typeface="Calibri"/>
                <a:ea typeface="Calibri"/>
                <a:cs typeface="Calibri"/>
                <a:sym typeface="Calibri"/>
              </a:rPr>
            </a:br>
            <a:r>
              <a:rPr lang="en-US" sz="2400" dirty="0">
                <a:latin typeface="Calibri"/>
                <a:ea typeface="Calibri"/>
                <a:cs typeface="Calibri"/>
                <a:sym typeface="Calibri"/>
              </a:rPr>
              <a:t>good decisions.”</a:t>
            </a:r>
            <a:endParaRPr lang="en-US" sz="2400" dirty="0"/>
          </a:p>
          <a:p>
            <a:pPr marL="457200">
              <a:lnSpc>
                <a:spcPct val="100000"/>
              </a:lnSpc>
              <a:spcBef>
                <a:spcPts val="0"/>
              </a:spcBef>
              <a:buClr>
                <a:schemeClr val="tx1">
                  <a:lumMod val="50000"/>
                  <a:lumOff val="50000"/>
                </a:schemeClr>
              </a:buClr>
              <a:buSzPct val="100000"/>
              <a:buFont typeface="Arial" panose="020B0604020202020204" pitchFamily="34" charset="0"/>
              <a:buNone/>
            </a:pPr>
            <a:endParaRPr lang="en-US" sz="1600" dirty="0">
              <a:latin typeface="Calibri"/>
              <a:ea typeface="Calibri"/>
              <a:cs typeface="Calibri"/>
              <a:sym typeface="Calibri"/>
            </a:endParaRPr>
          </a:p>
          <a:p>
            <a:pPr marL="457200" indent="-381000">
              <a:lnSpc>
                <a:spcPct val="100000"/>
              </a:lnSpc>
              <a:spcBef>
                <a:spcPts val="0"/>
              </a:spcBef>
              <a:buClr>
                <a:schemeClr val="tx1">
                  <a:lumMod val="50000"/>
                  <a:lumOff val="50000"/>
                </a:schemeClr>
              </a:buClr>
              <a:buSzPct val="100000"/>
            </a:pPr>
            <a:r>
              <a:rPr lang="en-US" sz="2400" dirty="0">
                <a:latin typeface="Calibri"/>
                <a:ea typeface="Calibri"/>
                <a:cs typeface="Calibri"/>
                <a:sym typeface="Calibri"/>
              </a:rPr>
              <a:t>“These calls for data-driven decision making often imply that data use is a relatively straightforward process. As such they fail to acknowledge the different ways in which practitioners use and make sense of data to inform decisions and actions.”</a:t>
            </a:r>
            <a:endParaRPr lang="en-US" sz="2400" dirty="0"/>
          </a:p>
          <a:p>
            <a:pPr marL="457200">
              <a:lnSpc>
                <a:spcPct val="100000"/>
              </a:lnSpc>
              <a:spcBef>
                <a:spcPts val="0"/>
              </a:spcBef>
              <a:buClr>
                <a:schemeClr val="tx1">
                  <a:lumMod val="50000"/>
                  <a:lumOff val="50000"/>
                </a:schemeClr>
              </a:buClr>
              <a:buSzPct val="100000"/>
              <a:buFont typeface="Arial" panose="020B0604020202020204" pitchFamily="34" charset="0"/>
              <a:buNone/>
            </a:pPr>
            <a:endParaRPr lang="en-US" sz="1600" dirty="0">
              <a:latin typeface="Calibri"/>
              <a:ea typeface="Calibri"/>
              <a:cs typeface="Calibri"/>
              <a:sym typeface="Calibri"/>
            </a:endParaRPr>
          </a:p>
          <a:p>
            <a:pPr marL="457200" indent="-381000">
              <a:lnSpc>
                <a:spcPct val="100000"/>
              </a:lnSpc>
              <a:spcBef>
                <a:spcPts val="0"/>
              </a:spcBef>
              <a:buClr>
                <a:schemeClr val="tx1">
                  <a:lumMod val="50000"/>
                  <a:lumOff val="50000"/>
                </a:schemeClr>
              </a:buClr>
              <a:buSzPct val="100000"/>
            </a:pPr>
            <a:r>
              <a:rPr lang="en-US" sz="2400" dirty="0">
                <a:latin typeface="Calibri"/>
                <a:ea typeface="Calibri"/>
                <a:cs typeface="Calibri"/>
                <a:sym typeface="Calibri"/>
              </a:rPr>
              <a:t>The conclusion is that data-driven decision making does not guarantee effective decision making.</a:t>
            </a:r>
          </a:p>
        </p:txBody>
      </p:sp>
      <p:sp>
        <p:nvSpPr>
          <p:cNvPr id="7" name="Google Shape;145;p2">
            <a:extLst>
              <a:ext uri="{FF2B5EF4-FFF2-40B4-BE49-F238E27FC236}">
                <a16:creationId xmlns:a16="http://schemas.microsoft.com/office/drawing/2014/main" id="{8D9942AA-E459-3CBB-9E1C-429D921CC953}"/>
              </a:ext>
            </a:extLst>
          </p:cNvPr>
          <p:cNvSpPr txBox="1">
            <a:spLocks noGrp="1"/>
          </p:cNvSpPr>
          <p:nvPr>
            <p:ph type="sldNum" idx="12"/>
          </p:nvPr>
        </p:nvSpPr>
        <p:spPr>
          <a:xfrm>
            <a:off x="8752390" y="5994180"/>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8</a:t>
            </a:fld>
            <a:endParaRPr/>
          </a:p>
        </p:txBody>
      </p:sp>
      <p:sp>
        <p:nvSpPr>
          <p:cNvPr id="12" name="Google Shape;407;p21">
            <a:extLst>
              <a:ext uri="{FF2B5EF4-FFF2-40B4-BE49-F238E27FC236}">
                <a16:creationId xmlns:a16="http://schemas.microsoft.com/office/drawing/2014/main" id="{CBF4BF01-086C-4324-A619-958B99ED3C05}"/>
              </a:ext>
            </a:extLst>
          </p:cNvPr>
          <p:cNvSpPr txBox="1"/>
          <p:nvPr/>
        </p:nvSpPr>
        <p:spPr>
          <a:xfrm>
            <a:off x="1476565" y="997372"/>
            <a:ext cx="3860317" cy="52318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panose="020B0703020202090204" pitchFamily="34" charset="0"/>
                <a:ea typeface="Calibri"/>
                <a:cs typeface="Calibri"/>
                <a:sym typeface="Calibri"/>
              </a:rPr>
              <a:t>Learn and Confirm</a:t>
            </a:r>
            <a:endParaRPr sz="2800" u="none" strike="noStrike" cap="none" dirty="0">
              <a:solidFill>
                <a:srgbClr val="000000"/>
              </a:solidFill>
              <a:latin typeface="Trebuchet MS" panose="020B0703020202090204" pitchFamily="34" charset="0"/>
              <a:cs typeface="Calibri" panose="020F0502020204030204" pitchFamily="34" charset="0"/>
              <a:sym typeface="Arial"/>
            </a:endParaRPr>
          </a:p>
        </p:txBody>
      </p:sp>
      <p:pic>
        <p:nvPicPr>
          <p:cNvPr id="14" name="Google Shape;337;p13">
            <a:extLst>
              <a:ext uri="{FF2B5EF4-FFF2-40B4-BE49-F238E27FC236}">
                <a16:creationId xmlns:a16="http://schemas.microsoft.com/office/drawing/2014/main" id="{67BFB4B0-D85E-869B-364C-81BC38451D33}"/>
              </a:ext>
            </a:extLst>
          </p:cNvPr>
          <p:cNvPicPr preferRelativeResize="0"/>
          <p:nvPr/>
        </p:nvPicPr>
        <p:blipFill rotWithShape="1">
          <a:blip r:embed="rId3">
            <a:alphaModFix/>
          </a:blip>
          <a:srcRect/>
          <a:stretch/>
        </p:blipFill>
        <p:spPr>
          <a:xfrm>
            <a:off x="927213" y="1015028"/>
            <a:ext cx="521389" cy="471255"/>
          </a:xfrm>
          <a:prstGeom prst="rect">
            <a:avLst/>
          </a:prstGeom>
          <a:noFill/>
          <a:ln>
            <a:noFill/>
          </a:ln>
        </p:spPr>
      </p:pic>
      <p:sp>
        <p:nvSpPr>
          <p:cNvPr id="15" name="Google Shape;416;p22">
            <a:extLst>
              <a:ext uri="{FF2B5EF4-FFF2-40B4-BE49-F238E27FC236}">
                <a16:creationId xmlns:a16="http://schemas.microsoft.com/office/drawing/2014/main" id="{3258F73C-6659-79DE-16D8-0006ADF42F7F}"/>
              </a:ext>
            </a:extLst>
          </p:cNvPr>
          <p:cNvSpPr txBox="1"/>
          <p:nvPr/>
        </p:nvSpPr>
        <p:spPr>
          <a:xfrm>
            <a:off x="2823878" y="5918784"/>
            <a:ext cx="7667488" cy="424691"/>
          </a:xfrm>
          <a:prstGeom prst="rect">
            <a:avLst/>
          </a:prstGeom>
          <a:noFill/>
          <a:ln>
            <a:noFill/>
          </a:ln>
        </p:spPr>
        <p:txBody>
          <a:bodyPr spcFirstLastPara="1" wrap="square" lIns="91425" tIns="45700" rIns="91425" bIns="45700" anchor="ctr" anchorCtr="0">
            <a:spAutoFit/>
          </a:bodyPr>
          <a:lstStyle/>
          <a:p>
            <a:pPr marL="76200" lvl="0" algn="r">
              <a:lnSpc>
                <a:spcPct val="120000"/>
              </a:lnSpc>
              <a:buSzPct val="171428"/>
            </a:pPr>
            <a:r>
              <a:rPr lang="en-US" dirty="0">
                <a:latin typeface="Calibri"/>
                <a:ea typeface="Calibri"/>
                <a:cs typeface="Calibri"/>
                <a:sym typeface="Calibri"/>
              </a:rPr>
              <a:t>(Hess, 2007, pg. 17; Ikemoto &amp; Marsh, 2007 pg. 105; Marsh, et al., 2006)</a:t>
            </a:r>
            <a:endParaRPr lang="en-US" dirty="0"/>
          </a:p>
        </p:txBody>
      </p:sp>
    </p:spTree>
    <p:extLst>
      <p:ext uri="{BB962C8B-B14F-4D97-AF65-F5344CB8AC3E}">
        <p14:creationId xmlns:p14="http://schemas.microsoft.com/office/powerpoint/2010/main" val="4113726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3;p3">
            <a:extLst>
              <a:ext uri="{FF2B5EF4-FFF2-40B4-BE49-F238E27FC236}">
                <a16:creationId xmlns:a16="http://schemas.microsoft.com/office/drawing/2014/main" id="{9F0BCBF9-4084-609C-8585-796567832329}"/>
              </a:ext>
            </a:extLst>
          </p:cNvPr>
          <p:cNvSpPr txBox="1">
            <a:spLocks/>
          </p:cNvSpPr>
          <p:nvPr/>
        </p:nvSpPr>
        <p:spPr>
          <a:xfrm>
            <a:off x="941670" y="1346578"/>
            <a:ext cx="8678333" cy="521208"/>
          </a:xfrm>
          <a:prstGeom prst="rect">
            <a:avLst/>
          </a:prstGeom>
          <a:noFill/>
          <a:ln>
            <a:noFill/>
          </a:ln>
        </p:spPr>
        <p:txBody>
          <a:bodyPr spcFirstLastPara="1" wrap="square" lIns="68575" tIns="34275" rIns="68575" bIns="34275"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300"/>
            </a:pPr>
            <a:r>
              <a:rPr lang="en-US" sz="2800" b="1" dirty="0">
                <a:latin typeface="Calibri"/>
                <a:ea typeface="Calibri"/>
                <a:cs typeface="Calibri"/>
                <a:sym typeface="Calibri"/>
              </a:rPr>
              <a:t>Using Student Data to Make Instructional Decisions</a:t>
            </a:r>
            <a:endParaRPr lang="en-US" sz="2800" dirty="0"/>
          </a:p>
        </p:txBody>
      </p:sp>
      <p:sp>
        <p:nvSpPr>
          <p:cNvPr id="5" name="Google Shape;154;p3">
            <a:extLst>
              <a:ext uri="{FF2B5EF4-FFF2-40B4-BE49-F238E27FC236}">
                <a16:creationId xmlns:a16="http://schemas.microsoft.com/office/drawing/2014/main" id="{65149EB2-5EF2-7EB2-2641-A6D1556002DF}"/>
              </a:ext>
            </a:extLst>
          </p:cNvPr>
          <p:cNvSpPr txBox="1">
            <a:spLocks/>
          </p:cNvSpPr>
          <p:nvPr/>
        </p:nvSpPr>
        <p:spPr>
          <a:xfrm>
            <a:off x="941670" y="2115489"/>
            <a:ext cx="10037363" cy="2621458"/>
          </a:xfrm>
          <a:prstGeom prst="rect">
            <a:avLst/>
          </a:prstGeom>
          <a:noFill/>
          <a:ln>
            <a:noFill/>
          </a:ln>
        </p:spPr>
        <p:txBody>
          <a:bodyPr spcFirstLastPara="1" wrap="square" lIns="68575" tIns="34275" rIns="68575"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81000">
              <a:lnSpc>
                <a:spcPct val="100000"/>
              </a:lnSpc>
              <a:spcBef>
                <a:spcPts val="0"/>
              </a:spcBef>
              <a:buClr>
                <a:schemeClr val="tx1">
                  <a:lumMod val="50000"/>
                  <a:lumOff val="50000"/>
                </a:schemeClr>
              </a:buClr>
              <a:buSzPct val="100000"/>
            </a:pPr>
            <a:r>
              <a:rPr lang="en-US" sz="2400" dirty="0">
                <a:latin typeface="Calibri"/>
                <a:ea typeface="Calibri"/>
                <a:cs typeface="Calibri"/>
                <a:sym typeface="Calibri"/>
              </a:rPr>
              <a:t>When data is used to make instructional decisions, instruction is differentiated as the needs of all students are not the same.</a:t>
            </a:r>
            <a:endParaRPr lang="en-US" sz="2400" dirty="0"/>
          </a:p>
          <a:p>
            <a:pPr marL="457200">
              <a:lnSpc>
                <a:spcPct val="100000"/>
              </a:lnSpc>
              <a:spcBef>
                <a:spcPts val="0"/>
              </a:spcBef>
              <a:buClr>
                <a:schemeClr val="tx1">
                  <a:lumMod val="50000"/>
                  <a:lumOff val="50000"/>
                </a:schemeClr>
              </a:buClr>
              <a:buSzPct val="100000"/>
              <a:buFont typeface="Arial" panose="020B0604020202020204" pitchFamily="34" charset="0"/>
              <a:buNone/>
            </a:pPr>
            <a:endParaRPr lang="en-US" sz="2400" dirty="0">
              <a:latin typeface="Calibri"/>
              <a:ea typeface="Calibri"/>
              <a:cs typeface="Calibri"/>
              <a:sym typeface="Calibri"/>
            </a:endParaRPr>
          </a:p>
          <a:p>
            <a:pPr marL="457200" indent="-381000">
              <a:lnSpc>
                <a:spcPct val="100000"/>
              </a:lnSpc>
              <a:spcBef>
                <a:spcPts val="0"/>
              </a:spcBef>
              <a:buClr>
                <a:schemeClr val="tx1">
                  <a:lumMod val="50000"/>
                  <a:lumOff val="50000"/>
                </a:schemeClr>
              </a:buClr>
              <a:buSzPct val="100000"/>
            </a:pPr>
            <a:r>
              <a:rPr lang="en-US" sz="2400" dirty="0">
                <a:latin typeface="Calibri"/>
                <a:ea typeface="Calibri"/>
                <a:cs typeface="Calibri"/>
                <a:sym typeface="Calibri"/>
              </a:rPr>
              <a:t>In your small groups, discuss how you have helped teachers differentiate instruction based on data. Be prepared to share with the whole group.</a:t>
            </a:r>
            <a:endParaRPr lang="en-US" sz="2400" dirty="0"/>
          </a:p>
        </p:txBody>
      </p:sp>
      <p:sp>
        <p:nvSpPr>
          <p:cNvPr id="9" name="Google Shape;155;p3">
            <a:extLst>
              <a:ext uri="{FF2B5EF4-FFF2-40B4-BE49-F238E27FC236}">
                <a16:creationId xmlns:a16="http://schemas.microsoft.com/office/drawing/2014/main" id="{28E12B7D-FD6D-76F6-9F81-BBD4D74193D4}"/>
              </a:ext>
            </a:extLst>
          </p:cNvPr>
          <p:cNvSpPr txBox="1">
            <a:spLocks noGrp="1"/>
          </p:cNvSpPr>
          <p:nvPr>
            <p:ph type="sldNum" idx="12"/>
          </p:nvPr>
        </p:nvSpPr>
        <p:spPr>
          <a:xfrm>
            <a:off x="8428299" y="5924732"/>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9</a:t>
            </a:fld>
            <a:endParaRPr/>
          </a:p>
        </p:txBody>
      </p:sp>
    </p:spTree>
    <p:extLst>
      <p:ext uri="{BB962C8B-B14F-4D97-AF65-F5344CB8AC3E}">
        <p14:creationId xmlns:p14="http://schemas.microsoft.com/office/powerpoint/2010/main" val="32135478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eaff22-c69d-47eb-bce9-d86f52f68881" xsi:nil="true"/>
    <lcf76f155ced4ddcb4097134ff3c332f xmlns="496a2341-6b8f-451c-ba40-d2260ea7ac3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D1D6A3D188B1244AE8FAD1418A03E4B" ma:contentTypeVersion="16" ma:contentTypeDescription="Create a new document." ma:contentTypeScope="" ma:versionID="a1517bbbf01a51e6098ad376a8acd7ec">
  <xsd:schema xmlns:xsd="http://www.w3.org/2001/XMLSchema" xmlns:xs="http://www.w3.org/2001/XMLSchema" xmlns:p="http://schemas.microsoft.com/office/2006/metadata/properties" xmlns:ns2="496a2341-6b8f-451c-ba40-d2260ea7ac3b" xmlns:ns3="83eaff22-c69d-47eb-bce9-d86f52f68881" targetNamespace="http://schemas.microsoft.com/office/2006/metadata/properties" ma:root="true" ma:fieldsID="df5c91ed54b4ab7701e5e5a7568cac2a" ns2:_="" ns3:_="">
    <xsd:import namespace="496a2341-6b8f-451c-ba40-d2260ea7ac3b"/>
    <xsd:import namespace="83eaff22-c69d-47eb-bce9-d86f52f688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6a2341-6b8f-451c-ba40-d2260ea7ac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3eaff22-c69d-47eb-bce9-d86f52f6888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f64cfcf-4146-46fc-b152-35f4cb8de93d}" ma:internalName="TaxCatchAll" ma:showField="CatchAllData" ma:web="83eaff22-c69d-47eb-bce9-d86f52f688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AB6F8E-4D88-45E5-95F6-8B5D07FFDA94}">
  <ds:schemaRefs>
    <ds:schemaRef ds:uri="83eaff22-c69d-47eb-bce9-d86f52f6888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496a2341-6b8f-451c-ba40-d2260ea7ac3b"/>
    <ds:schemaRef ds:uri="http://www.w3.org/XML/1998/namespace"/>
    <ds:schemaRef ds:uri="http://purl.org/dc/elements/1.1/"/>
  </ds:schemaRefs>
</ds:datastoreItem>
</file>

<file path=customXml/itemProps2.xml><?xml version="1.0" encoding="utf-8"?>
<ds:datastoreItem xmlns:ds="http://schemas.openxmlformats.org/officeDocument/2006/customXml" ds:itemID="{EFA8AF03-AAAF-4753-8CC1-595E186FC51F}">
  <ds:schemaRefs>
    <ds:schemaRef ds:uri="http://schemas.microsoft.com/sharepoint/v3/contenttype/forms"/>
  </ds:schemaRefs>
</ds:datastoreItem>
</file>

<file path=customXml/itemProps3.xml><?xml version="1.0" encoding="utf-8"?>
<ds:datastoreItem xmlns:ds="http://schemas.openxmlformats.org/officeDocument/2006/customXml" ds:itemID="{30ED0ACB-1A4B-45D4-B5C8-B564569DA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6a2341-6b8f-451c-ba40-d2260ea7ac3b"/>
    <ds:schemaRef ds:uri="83eaff22-c69d-47eb-bce9-d86f52f688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36450eb-db06-42a7-8d1b-026719f701e3}" enabled="0" method="" siteId="{a36450eb-db06-42a7-8d1b-026719f701e3}" removed="1"/>
</clbl:labelList>
</file>

<file path=docProps/app.xml><?xml version="1.0" encoding="utf-8"?>
<Properties xmlns="http://schemas.openxmlformats.org/officeDocument/2006/extended-properties" xmlns:vt="http://schemas.openxmlformats.org/officeDocument/2006/docPropsVTypes">
  <TotalTime>5342</TotalTime>
  <Words>5788</Words>
  <Application>Microsoft Office PowerPoint</Application>
  <PresentationFormat>Widescreen</PresentationFormat>
  <Paragraphs>396</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Times New Roman</vt:lpstr>
      <vt:lpstr>Trebuchet MS</vt:lpstr>
      <vt:lpstr>Office Theme</vt:lpstr>
      <vt:lpstr>PowerPoint Presentation</vt:lpstr>
      <vt:lpstr>PowerPoint Presentation</vt:lpstr>
      <vt:lpstr>Bridge to Practice Projects for Coaches</vt:lpstr>
      <vt:lpstr>Norms for Our 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Vinson</dc:creator>
  <cp:lastModifiedBy>Jacob Vinson</cp:lastModifiedBy>
  <cp:revision>342</cp:revision>
  <dcterms:created xsi:type="dcterms:W3CDTF">2023-12-13T15:55:56Z</dcterms:created>
  <dcterms:modified xsi:type="dcterms:W3CDTF">2025-01-21T16:57:54Z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0x010100ED1D6A3D188B1244AE8FAD1418A03E4B</vt:lpwstr>
  </property>
  <property fmtid="{D5CDD505-2E9C-101B-9397-08002B2CF9AE}" pid="3" name="MediaServiceImageTags">
    <vt:lpwstr/>
  </property>
</Properties>
</file>