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2192000" cy="6858000"/>
  <p:notesSz cx="6858000" cy="9144000"/>
  <p:embeddedFontLst>
    <p:embeddedFont>
      <p:font typeface="Libre Franklin Medium" pitchFamily="2" charset="0"/>
      <p:regular r:id="rId41"/>
      <p:bold r:id="rId42"/>
      <p:italic r:id="rId43"/>
      <p:boldItalic r:id="rId44"/>
    </p:embeddedFont>
    <p:embeddedFont>
      <p:font typeface="Roboto" panose="02000000000000000000" pitchFamily="2" charset="0"/>
      <p:regular r:id="rId45"/>
      <p:bold r:id="rId46"/>
      <p:italic r:id="rId47"/>
      <p:boldItalic r:id="rId48"/>
    </p:embeddedFont>
    <p:embeddedFont>
      <p:font typeface="Trebuchet MS" panose="020B060302020202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jPOG9xrh3J1JmAEoN+vznv6oqze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27CAC8-205A-0831-A21C-ABCBD63B20A8}" name="Christa Evans Editorial" initials="CEE" userId="Christa Evans Editorial"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642358D-4427-426B-94E9-81201CE4702C}">
  <a:tblStyle styleId="{B642358D-4427-426B-94E9-81201CE4702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17D09ED-8ECD-4B82-B7A9-1B0472D06221}"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34"/>
    <p:restoredTop sz="94694"/>
  </p:normalViewPr>
  <p:slideViewPr>
    <p:cSldViewPr snapToGrid="0">
      <p:cViewPr varScale="1">
        <p:scale>
          <a:sx n="125" d="100"/>
          <a:sy n="125" d="100"/>
        </p:scale>
        <p:origin x="114" y="7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customschemas.google.com/relationships/presentationmetadata" Target="metadata"/><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microsoft.com/office/2018/10/relationships/authors" Target="authors.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ob Vinson" userId="4d9785c4-bc8c-44b8-a745-b1e3ed407221" providerId="ADAL" clId="{606EAA1D-5D5C-474B-A973-C8D30BCB85B8}"/>
    <pc:docChg chg="modSld">
      <pc:chgData name="Jacob Vinson" userId="4d9785c4-bc8c-44b8-a745-b1e3ed407221" providerId="ADAL" clId="{606EAA1D-5D5C-474B-A973-C8D30BCB85B8}" dt="2025-01-21T17:33:17.058" v="32" actId="404"/>
      <pc:docMkLst>
        <pc:docMk/>
      </pc:docMkLst>
      <pc:sldChg chg="modSp mod">
        <pc:chgData name="Jacob Vinson" userId="4d9785c4-bc8c-44b8-a745-b1e3ed407221" providerId="ADAL" clId="{606EAA1D-5D5C-474B-A973-C8D30BCB85B8}" dt="2025-01-21T17:33:17.058" v="32" actId="404"/>
        <pc:sldMkLst>
          <pc:docMk/>
          <pc:sldMk cId="0" sldId="257"/>
        </pc:sldMkLst>
        <pc:graphicFrameChg chg="modGraphic">
          <ac:chgData name="Jacob Vinson" userId="4d9785c4-bc8c-44b8-a745-b1e3ed407221" providerId="ADAL" clId="{606EAA1D-5D5C-474B-A973-C8D30BCB85B8}" dt="2025-01-21T17:33:17.058" v="32" actId="404"/>
          <ac:graphicFrameMkLst>
            <pc:docMk/>
            <pc:sldMk cId="0" sldId="257"/>
            <ac:graphicFrameMk id="59" creationId="{00000000-0000-0000-0000-000000000000}"/>
          </ac:graphicFrameMkLst>
        </pc:graphicFrameChg>
      </pc:sldChg>
      <pc:sldChg chg="modSp mod">
        <pc:chgData name="Jacob Vinson" userId="4d9785c4-bc8c-44b8-a745-b1e3ed407221" providerId="ADAL" clId="{606EAA1D-5D5C-474B-A973-C8D30BCB85B8}" dt="2025-01-15T22:04:37.223" v="0" actId="13926"/>
        <pc:sldMkLst>
          <pc:docMk/>
          <pc:sldMk cId="0" sldId="270"/>
        </pc:sldMkLst>
        <pc:spChg chg="mod">
          <ac:chgData name="Jacob Vinson" userId="4d9785c4-bc8c-44b8-a745-b1e3ed407221" providerId="ADAL" clId="{606EAA1D-5D5C-474B-A973-C8D30BCB85B8}" dt="2025-01-15T22:04:37.223" v="0" actId="13926"/>
          <ac:spMkLst>
            <pc:docMk/>
            <pc:sldMk cId="0" sldId="270"/>
            <ac:spMk id="198" creationId="{00000000-0000-0000-0000-000000000000}"/>
          </ac:spMkLst>
        </pc:spChg>
      </pc:sldChg>
      <pc:sldChg chg="modSp mod">
        <pc:chgData name="Jacob Vinson" userId="4d9785c4-bc8c-44b8-a745-b1e3ed407221" providerId="ADAL" clId="{606EAA1D-5D5C-474B-A973-C8D30BCB85B8}" dt="2025-01-15T22:04:48.988" v="1" actId="13926"/>
        <pc:sldMkLst>
          <pc:docMk/>
          <pc:sldMk cId="0" sldId="277"/>
        </pc:sldMkLst>
        <pc:spChg chg="mod">
          <ac:chgData name="Jacob Vinson" userId="4d9785c4-bc8c-44b8-a745-b1e3ed407221" providerId="ADAL" clId="{606EAA1D-5D5C-474B-A973-C8D30BCB85B8}" dt="2025-01-15T22:04:48.988" v="1" actId="13926"/>
          <ac:spMkLst>
            <pc:docMk/>
            <pc:sldMk cId="0" sldId="277"/>
            <ac:spMk id="269" creationId="{00000000-0000-0000-0000-000000000000}"/>
          </ac:spMkLst>
        </pc:spChg>
      </pc:sldChg>
      <pc:sldChg chg="modSp mod">
        <pc:chgData name="Jacob Vinson" userId="4d9785c4-bc8c-44b8-a745-b1e3ed407221" providerId="ADAL" clId="{606EAA1D-5D5C-474B-A973-C8D30BCB85B8}" dt="2025-01-15T22:04:59.082" v="2" actId="13926"/>
        <pc:sldMkLst>
          <pc:docMk/>
          <pc:sldMk cId="0" sldId="286"/>
        </pc:sldMkLst>
        <pc:spChg chg="mod">
          <ac:chgData name="Jacob Vinson" userId="4d9785c4-bc8c-44b8-a745-b1e3ed407221" providerId="ADAL" clId="{606EAA1D-5D5C-474B-A973-C8D30BCB85B8}" dt="2025-01-15T22:04:59.082" v="2" actId="13926"/>
          <ac:spMkLst>
            <pc:docMk/>
            <pc:sldMk cId="0" sldId="286"/>
            <ac:spMk id="35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 name="Google Shape;4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SAY </a:t>
            </a:r>
            <a:r>
              <a:rPr lang="en-US"/>
              <a:t>Welcome to the Literacy Coach Program – Session 12: </a:t>
            </a:r>
            <a:r>
              <a:rPr lang="en-US" sz="1200">
                <a:latin typeface="Calibri"/>
                <a:ea typeface="Calibri"/>
                <a:cs typeface="Calibri"/>
                <a:sym typeface="Calibri"/>
              </a:rPr>
              <a:t>Addressing the needs of all students</a:t>
            </a:r>
            <a:r>
              <a:rPr lang="en-US"/>
              <a:t>.</a:t>
            </a:r>
            <a:endParaRPr/>
          </a:p>
          <a:p>
            <a:pPr marL="0" lvl="0" indent="0" algn="l" rtl="0">
              <a:spcBef>
                <a:spcPts val="0"/>
              </a:spcBef>
              <a:spcAft>
                <a:spcPts val="0"/>
              </a:spcAft>
              <a:buNone/>
            </a:pPr>
            <a:endParaRPr/>
          </a:p>
        </p:txBody>
      </p:sp>
      <p:sp>
        <p:nvSpPr>
          <p:cNvPr id="45" name="Google Shape;4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SAY </a:t>
            </a:r>
            <a:r>
              <a:rPr lang="en-US"/>
              <a:t>These self-study guides may be helpful in considering the following 8 areas of literacy intervention implementation:</a:t>
            </a:r>
            <a:endParaRPr/>
          </a:p>
          <a:p>
            <a:pPr marL="0" lvl="0" indent="0" algn="l" rtl="0">
              <a:spcBef>
                <a:spcPts val="0"/>
              </a:spcBef>
              <a:spcAft>
                <a:spcPts val="0"/>
              </a:spcAft>
              <a:buNone/>
            </a:pPr>
            <a:r>
              <a:rPr lang="en-US"/>
              <a:t>Student Selection, Assessment Selection and Data Use, Content and Instruction, Instructional Time, Interventionist or Teacher Selection, Professional Development and Ongoing Support, Communication, and Intervention or Classroom Environment. </a:t>
            </a:r>
            <a:endParaRPr/>
          </a:p>
          <a:p>
            <a:pPr marL="0" lvl="0" indent="0" algn="l" rtl="0">
              <a:spcBef>
                <a:spcPts val="0"/>
              </a:spcBef>
              <a:spcAft>
                <a:spcPts val="0"/>
              </a:spcAft>
              <a:buNone/>
            </a:pPr>
            <a:endParaRPr/>
          </a:p>
          <a:p>
            <a:pPr marL="0" lvl="0" indent="0" algn="l" rtl="0">
              <a:spcBef>
                <a:spcPts val="0"/>
              </a:spcBef>
              <a:spcAft>
                <a:spcPts val="0"/>
              </a:spcAft>
              <a:buNone/>
            </a:pPr>
            <a:r>
              <a:rPr lang="en-US"/>
              <a:t>As we watch </a:t>
            </a:r>
            <a:r>
              <a:rPr lang="en-US" b="1"/>
              <a:t>Video 2: The Self-Study Process</a:t>
            </a:r>
            <a:r>
              <a:rPr lang="en-US"/>
              <a:t>, consider how facilitating this process as a coach in your school might help with implementation of interventions and alignment of literacy instruction and interventions.</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i="1"/>
              <a:t>The length of Video 2 is 3:34. </a:t>
            </a:r>
            <a:endParaRPr b="1" i="1"/>
          </a:p>
        </p:txBody>
      </p:sp>
      <p:sp>
        <p:nvSpPr>
          <p:cNvPr id="135" name="Google Shape;13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SAY</a:t>
            </a:r>
            <a:r>
              <a:rPr lang="en-US"/>
              <a:t> Look at </a:t>
            </a:r>
            <a:r>
              <a:rPr lang="en-US" b="1"/>
              <a:t>Handout 2: Scoring Guide Area 7: Communication</a:t>
            </a:r>
            <a:r>
              <a:rPr lang="en-US"/>
              <a:t>. This is from the REL Southeast Self-Study Guide for Implementing Literacy Interventions in Grades 3-8. You’ll see Possible sources of evidence and Guiding questions designed to help school self-study teams determine how well communications are occurring in literacy intervention implementation. Which Possible sources of evidence and Guiding questions would be beneficial in helping to ensure that literacy instruction is aligned with intervention? </a:t>
            </a:r>
            <a:endParaRPr/>
          </a:p>
          <a:p>
            <a:pPr marL="0" lvl="0" indent="0" algn="l" rtl="0">
              <a:spcBef>
                <a:spcPts val="0"/>
              </a:spcBef>
              <a:spcAft>
                <a:spcPts val="0"/>
              </a:spcAft>
              <a:buNone/>
            </a:pPr>
            <a:endParaRPr/>
          </a:p>
          <a:p>
            <a:pPr marL="0" lvl="0" indent="0" algn="l" rtl="0">
              <a:spcBef>
                <a:spcPts val="0"/>
              </a:spcBef>
              <a:spcAft>
                <a:spcPts val="0"/>
              </a:spcAft>
              <a:buNone/>
            </a:pPr>
            <a:r>
              <a:rPr lang="en-US" b="1"/>
              <a:t>NOTE </a:t>
            </a:r>
            <a:r>
              <a:rPr lang="en-US"/>
              <a:t>Allow 5 minutes for this discussion.</a:t>
            </a:r>
            <a:endParaRPr/>
          </a:p>
        </p:txBody>
      </p:sp>
      <p:sp>
        <p:nvSpPr>
          <p:cNvPr id="148" name="Google Shape;14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SAY</a:t>
            </a:r>
            <a:r>
              <a:rPr lang="en-US"/>
              <a:t> Please review Florida’s B.E.S.T. Standards for Learning and Applying Foundational Reading Skills and Applying Foundational Reading Skills for Secondary Students Needing Reading Interventions or review the foundational reading skills standards from your state. How do they align with the Developmental Sequence of the four recommendations from the IES/WWC Practice Guide Foundational Skills to Support Reading for Understanding in Kindergarten Through 3rd Grade. How do these standards align with the recommendations?</a:t>
            </a:r>
            <a:endParaRPr/>
          </a:p>
          <a:p>
            <a:pPr marL="0" lvl="0" indent="0" algn="l" rtl="0">
              <a:spcBef>
                <a:spcPts val="0"/>
              </a:spcBef>
              <a:spcAft>
                <a:spcPts val="0"/>
              </a:spcAft>
              <a:buNone/>
            </a:pPr>
            <a:endParaRPr/>
          </a:p>
          <a:p>
            <a:pPr marL="0" lvl="0" indent="0" algn="l" rtl="0">
              <a:spcBef>
                <a:spcPts val="0"/>
              </a:spcBef>
              <a:spcAft>
                <a:spcPts val="0"/>
              </a:spcAft>
              <a:buNone/>
            </a:pPr>
            <a:r>
              <a:rPr lang="en-US" b="1"/>
              <a:t>NOTES </a:t>
            </a:r>
            <a:r>
              <a:rPr lang="en-US" i="1"/>
              <a:t>Sample response: The progression of the standards and the developmental sequence of recommendations is closely aligned from the earliest skills of phonological awareness to fluently reading connected text. However, oral language is a separate standard for Florida’s B.E.S.T. Standards. </a:t>
            </a:r>
            <a:endParaRPr/>
          </a:p>
        </p:txBody>
      </p:sp>
      <p:sp>
        <p:nvSpPr>
          <p:cNvPr id="159" name="Google Shape;15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SAY</a:t>
            </a:r>
            <a:r>
              <a:rPr lang="en-US"/>
              <a:t> We will now watch a video based on the IES/WWC practice guide Assisting Students Struggling with Reading: Response to Intervention (RtI) and Multi-Tier Intervention in the Primary Grades. This video focuses on the Systematic Teaching in Tiers 2 and 3. Once the video is complete, summarize the main points of the video with your small group and discuss how coaching can support the application of standards-aligned systematic intervention for language and literacy development. </a:t>
            </a:r>
            <a:endParaRPr/>
          </a:p>
          <a:p>
            <a:pPr marL="0" lvl="0" indent="0" algn="l" rtl="0">
              <a:spcBef>
                <a:spcPts val="0"/>
              </a:spcBef>
              <a:spcAft>
                <a:spcPts val="0"/>
              </a:spcAft>
              <a:buNone/>
            </a:pPr>
            <a:endParaRPr/>
          </a:p>
          <a:p>
            <a:pPr marL="0" lvl="0" indent="0" algn="l" rtl="0">
              <a:spcBef>
                <a:spcPts val="0"/>
              </a:spcBef>
              <a:spcAft>
                <a:spcPts val="0"/>
              </a:spcAft>
              <a:buNone/>
            </a:pPr>
            <a:r>
              <a:rPr lang="en-US" i="1"/>
              <a:t>Notes: The length of Video 3 is 6:46. Allow 7 minutes for the discussion. </a:t>
            </a:r>
            <a:endParaRPr/>
          </a:p>
        </p:txBody>
      </p:sp>
      <p:sp>
        <p:nvSpPr>
          <p:cNvPr id="171" name="Google Shape;17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SAY </a:t>
            </a:r>
            <a:r>
              <a:rPr lang="en-US" sz="1050">
                <a:solidFill>
                  <a:srgbClr val="3C4043"/>
                </a:solidFill>
                <a:highlight>
                  <a:srgbClr val="FFFFFF"/>
                </a:highlight>
                <a:latin typeface="Roboto"/>
                <a:ea typeface="Roboto"/>
                <a:cs typeface="Roboto"/>
                <a:sym typeface="Roboto"/>
              </a:rPr>
              <a:t>We will now watch a brief video that provides background of how reading and language is connected.</a:t>
            </a:r>
            <a:endParaRPr/>
          </a:p>
          <a:p>
            <a:pPr marL="0" lvl="0" indent="0" algn="l" rtl="0">
              <a:spcBef>
                <a:spcPts val="0"/>
              </a:spcBef>
              <a:spcAft>
                <a:spcPts val="0"/>
              </a:spcAft>
              <a:buNone/>
            </a:pPr>
            <a:endParaRPr/>
          </a:p>
          <a:p>
            <a:pPr marL="0" lvl="0" indent="0" algn="l" rtl="0">
              <a:spcBef>
                <a:spcPts val="0"/>
              </a:spcBef>
              <a:spcAft>
                <a:spcPts val="0"/>
              </a:spcAft>
              <a:buNone/>
            </a:pPr>
            <a:r>
              <a:rPr lang="en-US" i="1"/>
              <a:t>After the video ask: Why is it now well accepted that reading is a language-based skill? </a:t>
            </a:r>
            <a:endParaRPr/>
          </a:p>
          <a:p>
            <a:pPr marL="0" lvl="0" indent="0" algn="l" rtl="0">
              <a:spcBef>
                <a:spcPts val="0"/>
              </a:spcBef>
              <a:spcAft>
                <a:spcPts val="0"/>
              </a:spcAft>
              <a:buNone/>
            </a:pPr>
            <a:r>
              <a:rPr lang="en-US" i="1"/>
              <a:t>Video 4 is 3:18 long.</a:t>
            </a:r>
            <a:endParaRPr/>
          </a:p>
          <a:p>
            <a:pPr marL="0" lvl="0" indent="0" algn="l" rtl="0">
              <a:spcBef>
                <a:spcPts val="0"/>
              </a:spcBef>
              <a:spcAft>
                <a:spcPts val="0"/>
              </a:spcAft>
              <a:buNone/>
            </a:pPr>
            <a:r>
              <a:rPr lang="en-US" i="1"/>
              <a:t>Possible response: Rock solid research (over decades) on children’s behavior and the brain have led to this acceptance that reading is a language-based skill. </a:t>
            </a:r>
            <a:endParaRPr/>
          </a:p>
          <a:p>
            <a:pPr marL="0" lvl="0" indent="0" algn="l" rtl="0">
              <a:spcBef>
                <a:spcPts val="0"/>
              </a:spcBef>
              <a:spcAft>
                <a:spcPts val="0"/>
              </a:spcAft>
              <a:buNone/>
            </a:pPr>
            <a:endParaRPr i="1"/>
          </a:p>
          <a:p>
            <a:pPr marL="0" lvl="0" indent="0" algn="l" rtl="0">
              <a:spcBef>
                <a:spcPts val="0"/>
              </a:spcBef>
              <a:spcAft>
                <a:spcPts val="0"/>
              </a:spcAft>
              <a:buNone/>
            </a:pPr>
            <a:r>
              <a:rPr lang="en-US" sz="1000">
                <a:solidFill>
                  <a:srgbClr val="222222"/>
                </a:solidFill>
                <a:highlight>
                  <a:srgbClr val="FFFFFF"/>
                </a:highlight>
                <a:latin typeface="Arial"/>
                <a:ea typeface="Arial"/>
                <a:cs typeface="Arial"/>
                <a:sym typeface="Arial"/>
              </a:rPr>
              <a:t>Kamhi, A. G., &amp; Catts, H. W. (2012). </a:t>
            </a:r>
            <a:r>
              <a:rPr lang="en-US" sz="1000" i="1">
                <a:solidFill>
                  <a:srgbClr val="222222"/>
                </a:solidFill>
                <a:highlight>
                  <a:srgbClr val="FFFFFF"/>
                </a:highlight>
                <a:latin typeface="Arial"/>
                <a:ea typeface="Arial"/>
                <a:cs typeface="Arial"/>
                <a:sym typeface="Arial"/>
              </a:rPr>
              <a:t>Language and Reading Disabilities: Pearson New International Edition</a:t>
            </a:r>
            <a:r>
              <a:rPr lang="en-US" sz="1000">
                <a:solidFill>
                  <a:srgbClr val="222222"/>
                </a:solidFill>
                <a:highlight>
                  <a:srgbClr val="FFFFFF"/>
                </a:highlight>
                <a:latin typeface="Arial"/>
                <a:ea typeface="Arial"/>
                <a:cs typeface="Arial"/>
                <a:sym typeface="Arial"/>
              </a:rPr>
              <a:t>. </a:t>
            </a:r>
            <a:endParaRPr i="1"/>
          </a:p>
          <a:p>
            <a:pPr marL="0" lvl="0" indent="0" algn="l" rtl="0">
              <a:lnSpc>
                <a:spcPct val="100000"/>
              </a:lnSpc>
              <a:spcBef>
                <a:spcPts val="0"/>
              </a:spcBef>
              <a:spcAft>
                <a:spcPts val="0"/>
              </a:spcAft>
              <a:buClr>
                <a:schemeClr val="dk1"/>
              </a:buClr>
              <a:buSzPts val="1400"/>
              <a:buFont typeface="Calibri"/>
              <a:buNone/>
            </a:pPr>
            <a:endParaRPr b="1"/>
          </a:p>
        </p:txBody>
      </p:sp>
      <p:sp>
        <p:nvSpPr>
          <p:cNvPr id="182" name="Google Shape;18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SAY </a:t>
            </a:r>
            <a:r>
              <a:rPr lang="en-US"/>
              <a:t>In order to ensure a clear understanding of the stages of language and literacy development for all students, we will spend a few moments defining language, as presented on this slide, and then briefly reviewing and discussing the parameters and stages of language and then reading development. This slide provides the definition of language from the American Speech Language and Hearing Association. </a:t>
            </a:r>
            <a:endParaRPr b="1"/>
          </a:p>
        </p:txBody>
      </p:sp>
      <p:sp>
        <p:nvSpPr>
          <p:cNvPr id="195" name="Google Shape;19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SAY </a:t>
            </a:r>
            <a:r>
              <a:rPr lang="en-US"/>
              <a:t>The parameters of language can be categorized under form, content, and use. This slide provides an overview for the components of each parameter through the lens of these three categories developed by Bloom and Lahey. </a:t>
            </a:r>
            <a:endParaRPr b="1"/>
          </a:p>
          <a:p>
            <a:pPr marL="0" marR="0" lvl="0" indent="0" algn="l" rtl="0">
              <a:lnSpc>
                <a:spcPct val="100000"/>
              </a:lnSpc>
              <a:spcBef>
                <a:spcPts val="0"/>
              </a:spcBef>
              <a:spcAft>
                <a:spcPts val="0"/>
              </a:spcAft>
              <a:buClr>
                <a:schemeClr val="dk1"/>
              </a:buClr>
              <a:buSzPts val="1200"/>
              <a:buFont typeface="Calibri"/>
              <a:buNone/>
            </a:pPr>
            <a:endParaRPr/>
          </a:p>
        </p:txBody>
      </p:sp>
      <p:sp>
        <p:nvSpPr>
          <p:cNvPr id="204" name="Google Shape;20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SAY </a:t>
            </a:r>
            <a:r>
              <a:rPr lang="en-US"/>
              <a:t>This table defines the five components of language development. Each includes the ability to express and understand these components of language. Discuss how these components are used together to express and receive language. </a:t>
            </a:r>
            <a:endParaRPr/>
          </a:p>
          <a:p>
            <a:pPr marL="0" lvl="0" indent="0" algn="l" rtl="0">
              <a:spcBef>
                <a:spcPts val="0"/>
              </a:spcBef>
              <a:spcAft>
                <a:spcPts val="0"/>
              </a:spcAft>
              <a:buNone/>
            </a:pPr>
            <a:endParaRPr/>
          </a:p>
          <a:p>
            <a:pPr marL="0" lvl="0" indent="0" algn="l" rtl="0">
              <a:spcBef>
                <a:spcPts val="0"/>
              </a:spcBef>
              <a:spcAft>
                <a:spcPts val="0"/>
              </a:spcAft>
              <a:buNone/>
            </a:pPr>
            <a:r>
              <a:rPr lang="en-US" b="1"/>
              <a:t>NOTE </a:t>
            </a:r>
            <a:r>
              <a:rPr lang="en-US"/>
              <a:t>Allow 5 minutes for this discussion. </a:t>
            </a:r>
            <a:endParaRPr/>
          </a:p>
          <a:p>
            <a:pPr marL="0" marR="0" lvl="0" indent="0" algn="l" rtl="0">
              <a:lnSpc>
                <a:spcPct val="100000"/>
              </a:lnSpc>
              <a:spcBef>
                <a:spcPts val="0"/>
              </a:spcBef>
              <a:spcAft>
                <a:spcPts val="0"/>
              </a:spcAft>
              <a:buClr>
                <a:schemeClr val="dk1"/>
              </a:buClr>
              <a:buSzPts val="1400"/>
              <a:buFont typeface="Arial"/>
              <a:buNone/>
            </a:pPr>
            <a:endParaRPr b="0"/>
          </a:p>
        </p:txBody>
      </p:sp>
      <p:sp>
        <p:nvSpPr>
          <p:cNvPr id="219" name="Google Shape;21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t>SAY </a:t>
            </a:r>
            <a:r>
              <a:rPr lang="en-US"/>
              <a:t>Now that we have discussed an overview of the parameters of language, we will spend a few moments defining reading, as presented on this slide, and then briefly reviewing and discussing the stages of language and literacy development for all students. Reading is different from language as language provides additional cues not represented in text requiring the reader to make inferences.</a:t>
            </a:r>
            <a:endParaRPr b="1"/>
          </a:p>
          <a:p>
            <a:pPr marL="0" marR="0" lvl="0" indent="0" algn="l" rtl="0">
              <a:lnSpc>
                <a:spcPct val="100000"/>
              </a:lnSpc>
              <a:spcBef>
                <a:spcPts val="0"/>
              </a:spcBef>
              <a:spcAft>
                <a:spcPts val="0"/>
              </a:spcAft>
              <a:buClr>
                <a:srgbClr val="000000"/>
              </a:buClr>
              <a:buSzPts val="1400"/>
              <a:buFont typeface="Arial"/>
              <a:buNone/>
            </a:pPr>
            <a:endParaRPr b="1"/>
          </a:p>
        </p:txBody>
      </p:sp>
      <p:sp>
        <p:nvSpPr>
          <p:cNvPr id="226" name="Google Shape;22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SAY </a:t>
            </a:r>
            <a:r>
              <a:rPr lang="en-US"/>
              <a:t>The list presented on this slide will help align reading difficulties with the different stages of language and literacy development. Consider how these challenges are aligned with the different stages. </a:t>
            </a:r>
            <a:endParaRPr/>
          </a:p>
          <a:p>
            <a:pPr marL="0" lvl="0" indent="0" algn="l" rtl="0">
              <a:spcBef>
                <a:spcPts val="0"/>
              </a:spcBef>
              <a:spcAft>
                <a:spcPts val="0"/>
              </a:spcAft>
              <a:buNone/>
            </a:pPr>
            <a:endParaRPr i="1"/>
          </a:p>
          <a:p>
            <a:pPr marL="0" lvl="0" indent="0" algn="l" rtl="0">
              <a:spcBef>
                <a:spcPts val="0"/>
              </a:spcBef>
              <a:spcAft>
                <a:spcPts val="0"/>
              </a:spcAft>
              <a:buNone/>
            </a:pPr>
            <a:r>
              <a:rPr lang="en-US" i="1"/>
              <a:t>Ask the following questions:</a:t>
            </a:r>
            <a:endParaRPr/>
          </a:p>
          <a:p>
            <a:pPr marL="0" lvl="0" indent="0" algn="l" rtl="0">
              <a:spcBef>
                <a:spcPts val="0"/>
              </a:spcBef>
              <a:spcAft>
                <a:spcPts val="0"/>
              </a:spcAft>
              <a:buNone/>
            </a:pPr>
            <a:r>
              <a:rPr lang="en-US" i="1"/>
              <a:t>How does knowing sounds impact learning to read words?</a:t>
            </a:r>
            <a:endParaRPr/>
          </a:p>
          <a:p>
            <a:pPr marL="0" lvl="0" indent="0" algn="l" rtl="0">
              <a:spcBef>
                <a:spcPts val="0"/>
              </a:spcBef>
              <a:spcAft>
                <a:spcPts val="0"/>
              </a:spcAft>
              <a:buNone/>
            </a:pPr>
            <a:r>
              <a:rPr lang="en-US" i="1"/>
              <a:t>How does vocabulary impact learning to read words?</a:t>
            </a:r>
            <a:endParaRPr/>
          </a:p>
          <a:p>
            <a:pPr marL="0" lvl="0" indent="0" algn="l" rtl="0">
              <a:spcBef>
                <a:spcPts val="0"/>
              </a:spcBef>
              <a:spcAft>
                <a:spcPts val="0"/>
              </a:spcAft>
              <a:buNone/>
            </a:pPr>
            <a:r>
              <a:rPr lang="en-US" i="1"/>
              <a:t>How does vocabulary impact understanding text?</a:t>
            </a:r>
            <a:endParaRPr/>
          </a:p>
          <a:p>
            <a:pPr marL="0" lvl="0" indent="0" algn="l" rtl="0">
              <a:spcBef>
                <a:spcPts val="0"/>
              </a:spcBef>
              <a:spcAft>
                <a:spcPts val="0"/>
              </a:spcAft>
              <a:buNone/>
            </a:pPr>
            <a:endParaRPr i="1"/>
          </a:p>
          <a:p>
            <a:pPr marL="0" lvl="0" indent="0" algn="l" rtl="0">
              <a:spcBef>
                <a:spcPts val="0"/>
              </a:spcBef>
              <a:spcAft>
                <a:spcPts val="0"/>
              </a:spcAft>
              <a:buNone/>
            </a:pPr>
            <a:r>
              <a:rPr lang="en-US" i="1"/>
              <a:t>Allow 5 minutes for this discussion. </a:t>
            </a:r>
            <a:endParaRPr/>
          </a:p>
          <a:p>
            <a:pPr marL="0" lvl="0" indent="0" algn="l" rtl="0">
              <a:spcBef>
                <a:spcPts val="0"/>
              </a:spcBef>
              <a:spcAft>
                <a:spcPts val="0"/>
              </a:spcAft>
              <a:buNone/>
            </a:pPr>
            <a:endParaRPr i="1"/>
          </a:p>
          <a:p>
            <a:pPr marL="0" lvl="0" indent="0" algn="l" rtl="0">
              <a:spcBef>
                <a:spcPts val="0"/>
              </a:spcBef>
              <a:spcAft>
                <a:spcPts val="0"/>
              </a:spcAft>
              <a:buNone/>
            </a:pPr>
            <a:r>
              <a:rPr lang="en-US" sz="1000">
                <a:solidFill>
                  <a:srgbClr val="222222"/>
                </a:solidFill>
                <a:highlight>
                  <a:srgbClr val="FFFFFF"/>
                </a:highlight>
                <a:latin typeface="Arial"/>
                <a:ea typeface="Arial"/>
                <a:cs typeface="Arial"/>
                <a:sym typeface="Arial"/>
              </a:rPr>
              <a:t>Tunmer, W. E., &amp; Hoover, W. A. (2019). The cognitive foundations of learning to read: A framework for preventing and remediating reading difficulties. </a:t>
            </a:r>
            <a:r>
              <a:rPr lang="en-US" sz="1000" i="1">
                <a:solidFill>
                  <a:srgbClr val="222222"/>
                </a:solidFill>
                <a:highlight>
                  <a:srgbClr val="FFFFFF"/>
                </a:highlight>
                <a:latin typeface="Arial"/>
                <a:ea typeface="Arial"/>
                <a:cs typeface="Arial"/>
                <a:sym typeface="Arial"/>
              </a:rPr>
              <a:t>Australian Journal of Learning Difficulties</a:t>
            </a:r>
            <a:r>
              <a:rPr lang="en-US" sz="1000">
                <a:solidFill>
                  <a:srgbClr val="222222"/>
                </a:solidFill>
                <a:highlight>
                  <a:srgbClr val="FFFFFF"/>
                </a:highlight>
                <a:latin typeface="Arial"/>
                <a:ea typeface="Arial"/>
                <a:cs typeface="Arial"/>
                <a:sym typeface="Arial"/>
              </a:rPr>
              <a:t>, </a:t>
            </a:r>
            <a:r>
              <a:rPr lang="en-US" sz="1000" i="1">
                <a:solidFill>
                  <a:srgbClr val="222222"/>
                </a:solidFill>
                <a:highlight>
                  <a:srgbClr val="FFFFFF"/>
                </a:highlight>
                <a:latin typeface="Arial"/>
                <a:ea typeface="Arial"/>
                <a:cs typeface="Arial"/>
                <a:sym typeface="Arial"/>
              </a:rPr>
              <a:t>24</a:t>
            </a:r>
            <a:r>
              <a:rPr lang="en-US" sz="1000">
                <a:solidFill>
                  <a:srgbClr val="222222"/>
                </a:solidFill>
                <a:highlight>
                  <a:srgbClr val="FFFFFF"/>
                </a:highlight>
                <a:latin typeface="Arial"/>
                <a:ea typeface="Arial"/>
                <a:cs typeface="Arial"/>
                <a:sym typeface="Arial"/>
              </a:rPr>
              <a:t>(1), 75-93.</a:t>
            </a:r>
            <a:endParaRPr i="1"/>
          </a:p>
          <a:p>
            <a:pPr marL="0" lvl="0" indent="0" algn="l" rtl="0">
              <a:lnSpc>
                <a:spcPct val="100000"/>
              </a:lnSpc>
              <a:spcBef>
                <a:spcPts val="0"/>
              </a:spcBef>
              <a:spcAft>
                <a:spcPts val="0"/>
              </a:spcAft>
              <a:buClr>
                <a:schemeClr val="dk1"/>
              </a:buClr>
              <a:buSzPts val="1400"/>
              <a:buFont typeface="Calibri"/>
              <a:buNone/>
            </a:pPr>
            <a:endParaRPr i="1">
              <a:solidFill>
                <a:schemeClr val="dk2"/>
              </a:solidFill>
            </a:endParaRPr>
          </a:p>
        </p:txBody>
      </p:sp>
      <p:sp>
        <p:nvSpPr>
          <p:cNvPr id="236" name="Google Shape;23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solidFill>
                  <a:schemeClr val="dk1"/>
                </a:solidFill>
              </a:rPr>
              <a:t>NOTES </a:t>
            </a:r>
            <a:endParaRPr/>
          </a:p>
          <a:p>
            <a:pPr marL="165100" lvl="0" indent="-165100" algn="l" rtl="0">
              <a:lnSpc>
                <a:spcPct val="100000"/>
              </a:lnSpc>
              <a:spcBef>
                <a:spcPts val="0"/>
              </a:spcBef>
              <a:spcAft>
                <a:spcPts val="0"/>
              </a:spcAft>
              <a:buClr>
                <a:schemeClr val="dk1"/>
              </a:buClr>
              <a:buSzPts val="300"/>
              <a:buFont typeface="Arial"/>
              <a:buChar char="•"/>
            </a:pPr>
            <a:r>
              <a:rPr lang="en-US">
                <a:solidFill>
                  <a:schemeClr val="dk1"/>
                </a:solidFill>
              </a:rPr>
              <a:t>It is recommended that the sessions are completed in sequential order. </a:t>
            </a:r>
            <a:endParaRPr/>
          </a:p>
          <a:p>
            <a:pPr marL="165100" lvl="0" indent="-165100" algn="l" rtl="0">
              <a:lnSpc>
                <a:spcPct val="100000"/>
              </a:lnSpc>
              <a:spcBef>
                <a:spcPts val="0"/>
              </a:spcBef>
              <a:spcAft>
                <a:spcPts val="0"/>
              </a:spcAft>
              <a:buClr>
                <a:schemeClr val="dk1"/>
              </a:buClr>
              <a:buSzPts val="300"/>
              <a:buFont typeface="Arial"/>
              <a:buChar char="•"/>
            </a:pPr>
            <a:r>
              <a:rPr lang="en-US">
                <a:solidFill>
                  <a:schemeClr val="dk1"/>
                </a:solidFill>
              </a:rPr>
              <a:t>The timeline for completing the sessions can be flexible. If the recommended minutes for each session are not available, complete what you can with the time you have and then pick up where you left off the next time you meet. </a:t>
            </a:r>
            <a:endParaRPr/>
          </a:p>
          <a:p>
            <a:pPr marL="165100" lvl="0" indent="-165100" algn="l" rtl="0">
              <a:lnSpc>
                <a:spcPct val="100000"/>
              </a:lnSpc>
              <a:spcBef>
                <a:spcPts val="0"/>
              </a:spcBef>
              <a:spcAft>
                <a:spcPts val="0"/>
              </a:spcAft>
              <a:buClr>
                <a:schemeClr val="dk1"/>
              </a:buClr>
              <a:buSzPts val="300"/>
              <a:buFont typeface="Arial"/>
              <a:buChar char="•"/>
            </a:pPr>
            <a:r>
              <a:rPr lang="en-US">
                <a:solidFill>
                  <a:schemeClr val="dk1"/>
                </a:solidFill>
              </a:rPr>
              <a:t>Once a schedule of the sessions is established, have participants record the schedule in their </a:t>
            </a:r>
            <a:r>
              <a:rPr lang="en-US" i="1">
                <a:solidFill>
                  <a:schemeClr val="dk1"/>
                </a:solidFill>
              </a:rPr>
              <a:t>Literacy Coach </a:t>
            </a:r>
            <a:r>
              <a:rPr lang="en-US" i="1"/>
              <a:t>Program </a:t>
            </a:r>
            <a:r>
              <a:rPr lang="en-US" i="1">
                <a:solidFill>
                  <a:schemeClr val="dk1"/>
                </a:solidFill>
              </a:rPr>
              <a:t>PD Guide </a:t>
            </a:r>
            <a:r>
              <a:rPr lang="en-US">
                <a:solidFill>
                  <a:schemeClr val="dk1"/>
                </a:solidFill>
              </a:rPr>
              <a:t>if printed. </a:t>
            </a:r>
            <a:endParaRPr/>
          </a:p>
          <a:p>
            <a:pPr marL="0" lvl="0" indent="0" algn="l" rtl="0">
              <a:lnSpc>
                <a:spcPct val="100000"/>
              </a:lnSpc>
              <a:spcBef>
                <a:spcPts val="0"/>
              </a:spcBef>
              <a:spcAft>
                <a:spcPts val="0"/>
              </a:spcAft>
              <a:buClr>
                <a:schemeClr val="dk1"/>
              </a:buClr>
              <a:buSzPts val="1400"/>
              <a:buFont typeface="Calibri"/>
              <a:buNone/>
            </a:pPr>
            <a:endParaRPr b="1">
              <a:solidFill>
                <a:schemeClr val="dk1"/>
              </a:solidFill>
            </a:endParaRPr>
          </a:p>
          <a:p>
            <a:pPr marL="0" lvl="0" indent="0" algn="l" rtl="0">
              <a:lnSpc>
                <a:spcPct val="100000"/>
              </a:lnSpc>
              <a:spcBef>
                <a:spcPts val="0"/>
              </a:spcBef>
              <a:spcAft>
                <a:spcPts val="0"/>
              </a:spcAft>
              <a:buClr>
                <a:schemeClr val="dk1"/>
              </a:buClr>
              <a:buSzPts val="1400"/>
              <a:buFont typeface="Calibri"/>
              <a:buNone/>
            </a:pPr>
            <a:r>
              <a:rPr lang="en-US" b="1">
                <a:solidFill>
                  <a:schemeClr val="dk1"/>
                </a:solidFill>
              </a:rPr>
              <a:t>SAY </a:t>
            </a:r>
            <a:r>
              <a:rPr lang="en-US">
                <a:solidFill>
                  <a:schemeClr val="dk1"/>
                </a:solidFill>
              </a:rPr>
              <a:t>Here is an overview of the </a:t>
            </a:r>
            <a:r>
              <a:rPr lang="en-US"/>
              <a:t>m</a:t>
            </a:r>
            <a:r>
              <a:rPr lang="en-US">
                <a:solidFill>
                  <a:schemeClr val="dk1"/>
                </a:solidFill>
              </a:rPr>
              <a:t>odules and </a:t>
            </a:r>
            <a:r>
              <a:rPr lang="en-US"/>
              <a:t>s</a:t>
            </a:r>
            <a:r>
              <a:rPr lang="en-US">
                <a:solidFill>
                  <a:schemeClr val="dk1"/>
                </a:solidFill>
              </a:rPr>
              <a:t>essions of this course. There are six </a:t>
            </a:r>
            <a:r>
              <a:rPr lang="en-US"/>
              <a:t>m</a:t>
            </a:r>
            <a:r>
              <a:rPr lang="en-US">
                <a:solidFill>
                  <a:schemeClr val="dk1"/>
                </a:solidFill>
              </a:rPr>
              <a:t>odules, and each </a:t>
            </a:r>
            <a:r>
              <a:rPr lang="en-US"/>
              <a:t>m</a:t>
            </a:r>
            <a:r>
              <a:rPr lang="en-US">
                <a:solidFill>
                  <a:schemeClr val="dk1"/>
                </a:solidFill>
              </a:rPr>
              <a:t>odule includes two to four </a:t>
            </a:r>
            <a:r>
              <a:rPr lang="en-US"/>
              <a:t>s</a:t>
            </a:r>
            <a:r>
              <a:rPr lang="en-US">
                <a:solidFill>
                  <a:schemeClr val="dk1"/>
                </a:solidFill>
              </a:rPr>
              <a:t>essions for a total of 15 content </a:t>
            </a:r>
            <a:r>
              <a:rPr lang="en-US"/>
              <a:t>s</a:t>
            </a:r>
            <a:r>
              <a:rPr lang="en-US">
                <a:solidFill>
                  <a:schemeClr val="dk1"/>
                </a:solidFill>
              </a:rPr>
              <a:t>essions. Module 1 addresses Applying Principles and Practices that Foster a Positive Culture, Module 2 covers Applying Effective Pedagogy and Andragogy, the focus o</a:t>
            </a:r>
            <a:r>
              <a:rPr lang="en-US"/>
              <a:t>f </a:t>
            </a:r>
            <a:r>
              <a:rPr lang="en-US">
                <a:solidFill>
                  <a:schemeClr val="dk1"/>
                </a:solidFill>
              </a:rPr>
              <a:t>Module 3 is Collecting Data on Instructional Practices to Inform Professional Learning, the content of Module 4 is Planning, Implementing and Analyzing Standards-Based Literacy Instruction, the content of Module 5 is Growing Professionally, and the final module, Module 6, addresses Planning and Implementing Coaching. </a:t>
            </a:r>
            <a:endParaRPr/>
          </a:p>
          <a:p>
            <a:pPr marL="0" lvl="0" indent="0" algn="l" rtl="0">
              <a:lnSpc>
                <a:spcPct val="100000"/>
              </a:lnSpc>
              <a:spcBef>
                <a:spcPts val="0"/>
              </a:spcBef>
              <a:spcAft>
                <a:spcPts val="0"/>
              </a:spcAft>
              <a:buClr>
                <a:schemeClr val="dk1"/>
              </a:buClr>
              <a:buSzPts val="1400"/>
              <a:buFont typeface="Calibri"/>
              <a:buNone/>
            </a:pPr>
            <a:endParaRPr>
              <a:solidFill>
                <a:schemeClr val="dk1"/>
              </a:solidFill>
            </a:endParaRPr>
          </a:p>
          <a:p>
            <a:pPr marL="0" lvl="0" indent="0" algn="l" rtl="0">
              <a:lnSpc>
                <a:spcPct val="100000"/>
              </a:lnSpc>
              <a:spcBef>
                <a:spcPts val="0"/>
              </a:spcBef>
              <a:spcAft>
                <a:spcPts val="0"/>
              </a:spcAft>
              <a:buClr>
                <a:schemeClr val="dk1"/>
              </a:buClr>
              <a:buSzPts val="1400"/>
              <a:buFont typeface="Calibri"/>
              <a:buNone/>
            </a:pPr>
            <a:r>
              <a:rPr lang="en-US">
                <a:solidFill>
                  <a:schemeClr val="dk1"/>
                </a:solidFill>
              </a:rPr>
              <a:t>You can record the date of each of our sessions in your </a:t>
            </a:r>
            <a:r>
              <a:rPr lang="en-US" i="1">
                <a:solidFill>
                  <a:schemeClr val="dk1"/>
                </a:solidFill>
              </a:rPr>
              <a:t>Literacy Coach </a:t>
            </a:r>
            <a:r>
              <a:rPr lang="en-US" i="1"/>
              <a:t>Program</a:t>
            </a:r>
            <a:r>
              <a:rPr lang="en-US" i="1">
                <a:solidFill>
                  <a:schemeClr val="dk1"/>
                </a:solidFill>
              </a:rPr>
              <a:t> PD Guide</a:t>
            </a:r>
            <a:r>
              <a:rPr lang="en-US">
                <a:solidFill>
                  <a:schemeClr val="dk1"/>
                </a:solidFill>
              </a:rPr>
              <a:t>.</a:t>
            </a:r>
            <a:endParaRPr/>
          </a:p>
          <a:p>
            <a:pPr marL="0" lvl="0" indent="0" algn="l" rtl="0">
              <a:spcBef>
                <a:spcPts val="0"/>
              </a:spcBef>
              <a:spcAft>
                <a:spcPts val="0"/>
              </a:spcAft>
              <a:buNone/>
            </a:pPr>
            <a:endParaRPr/>
          </a:p>
        </p:txBody>
      </p:sp>
      <p:sp>
        <p:nvSpPr>
          <p:cNvPr id="57" name="Google Shape;5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SAY </a:t>
            </a:r>
            <a:r>
              <a:rPr lang="en-US"/>
              <a:t>As discussed in Session 10, the Simple View of Reading is that Word Recognition times Language Comprehension equals Reading Comprehension (Skilled Reading). Look at </a:t>
            </a:r>
            <a:r>
              <a:rPr lang="en-US" b="1"/>
              <a:t>Handout 3: Literacy Leaders: What Do You Need to Know? </a:t>
            </a:r>
            <a:r>
              <a:rPr lang="en-US"/>
              <a:t>and discuss the correlation between the formula for the Simple View of Reading and Scarborough’s Reading Rope. </a:t>
            </a:r>
            <a:endParaRPr/>
          </a:p>
          <a:p>
            <a:pPr marL="0" lvl="0" indent="0" algn="l" rtl="0">
              <a:spcBef>
                <a:spcPts val="0"/>
              </a:spcBef>
              <a:spcAft>
                <a:spcPts val="0"/>
              </a:spcAft>
              <a:buNone/>
            </a:pPr>
            <a:endParaRPr/>
          </a:p>
          <a:p>
            <a:pPr marL="0" lvl="0" indent="0" algn="l" rtl="0">
              <a:spcBef>
                <a:spcPts val="0"/>
              </a:spcBef>
              <a:spcAft>
                <a:spcPts val="0"/>
              </a:spcAft>
              <a:buNone/>
            </a:pPr>
            <a:r>
              <a:rPr lang="en-US" i="1"/>
              <a:t>Ask the following questions:</a:t>
            </a:r>
            <a:endParaRPr/>
          </a:p>
          <a:p>
            <a:pPr marL="0" lvl="0" indent="0" algn="l" rtl="0">
              <a:spcBef>
                <a:spcPts val="0"/>
              </a:spcBef>
              <a:spcAft>
                <a:spcPts val="0"/>
              </a:spcAft>
              <a:buNone/>
            </a:pPr>
            <a:r>
              <a:rPr lang="en-US" i="1"/>
              <a:t>What skills does a child need to learn to identify words accurately and fluently?</a:t>
            </a:r>
            <a:endParaRPr/>
          </a:p>
          <a:p>
            <a:pPr marL="0" lvl="0" indent="0" algn="l" rtl="0">
              <a:spcBef>
                <a:spcPts val="0"/>
              </a:spcBef>
              <a:spcAft>
                <a:spcPts val="0"/>
              </a:spcAft>
              <a:buNone/>
            </a:pPr>
            <a:r>
              <a:rPr lang="en-US" i="1"/>
              <a:t>What skills does a child need to understand text read?</a:t>
            </a:r>
            <a:endParaRPr/>
          </a:p>
          <a:p>
            <a:pPr marL="0" lvl="0" indent="0" algn="l" rtl="0">
              <a:spcBef>
                <a:spcPts val="0"/>
              </a:spcBef>
              <a:spcAft>
                <a:spcPts val="0"/>
              </a:spcAft>
              <a:buNone/>
            </a:pPr>
            <a:r>
              <a:rPr lang="en-US" i="1"/>
              <a:t>Discuss the importance of:</a:t>
            </a:r>
            <a:endParaRPr/>
          </a:p>
          <a:p>
            <a:pPr marL="0" lvl="1" indent="-88900" algn="l" rtl="0">
              <a:spcBef>
                <a:spcPts val="0"/>
              </a:spcBef>
              <a:spcAft>
                <a:spcPts val="0"/>
              </a:spcAft>
              <a:buClr>
                <a:srgbClr val="000000"/>
              </a:buClr>
              <a:buSzPts val="1400"/>
              <a:buFont typeface="Arial"/>
              <a:buChar char="•"/>
            </a:pPr>
            <a:r>
              <a:rPr lang="en-US" i="1">
                <a:solidFill>
                  <a:srgbClr val="000000"/>
                </a:solidFill>
                <a:latin typeface="Calibri"/>
                <a:ea typeface="Calibri"/>
                <a:cs typeface="Calibri"/>
                <a:sym typeface="Calibri"/>
              </a:rPr>
              <a:t>linking sounds to letters;</a:t>
            </a:r>
            <a:endParaRPr>
              <a:solidFill>
                <a:srgbClr val="000000"/>
              </a:solidFill>
              <a:latin typeface="Calibri"/>
              <a:ea typeface="Calibri"/>
              <a:cs typeface="Calibri"/>
              <a:sym typeface="Calibri"/>
            </a:endParaRPr>
          </a:p>
          <a:p>
            <a:pPr marL="0" lvl="1" indent="-88900" algn="l" rtl="0">
              <a:spcBef>
                <a:spcPts val="0"/>
              </a:spcBef>
              <a:spcAft>
                <a:spcPts val="0"/>
              </a:spcAft>
              <a:buClr>
                <a:srgbClr val="000000"/>
              </a:buClr>
              <a:buSzPts val="1400"/>
              <a:buFont typeface="Arial"/>
              <a:buChar char="•"/>
            </a:pPr>
            <a:r>
              <a:rPr lang="en-US" i="1">
                <a:solidFill>
                  <a:srgbClr val="000000"/>
                </a:solidFill>
                <a:latin typeface="Calibri"/>
                <a:ea typeface="Calibri"/>
                <a:cs typeface="Calibri"/>
                <a:sym typeface="Calibri"/>
              </a:rPr>
              <a:t>being able to do this fluently and effortlessly to attend to meaning;</a:t>
            </a:r>
            <a:endParaRPr>
              <a:solidFill>
                <a:srgbClr val="000000"/>
              </a:solidFill>
              <a:latin typeface="Calibri"/>
              <a:ea typeface="Calibri"/>
              <a:cs typeface="Calibri"/>
              <a:sym typeface="Calibri"/>
            </a:endParaRPr>
          </a:p>
          <a:p>
            <a:pPr marL="0" lvl="1" indent="-88900" algn="l" rtl="0">
              <a:spcBef>
                <a:spcPts val="0"/>
              </a:spcBef>
              <a:spcAft>
                <a:spcPts val="0"/>
              </a:spcAft>
              <a:buClr>
                <a:srgbClr val="000000"/>
              </a:buClr>
              <a:buSzPts val="1400"/>
              <a:buFont typeface="Arial"/>
              <a:buChar char="•"/>
            </a:pPr>
            <a:r>
              <a:rPr lang="en-US" i="1">
                <a:solidFill>
                  <a:srgbClr val="000000"/>
                </a:solidFill>
                <a:latin typeface="Calibri"/>
                <a:ea typeface="Calibri"/>
                <a:cs typeface="Calibri"/>
                <a:sym typeface="Calibri"/>
              </a:rPr>
              <a:t>predicting what is going to happen and connecting what we read with what we know;</a:t>
            </a:r>
            <a:endParaRPr>
              <a:solidFill>
                <a:srgbClr val="000000"/>
              </a:solidFill>
              <a:latin typeface="Calibri"/>
              <a:ea typeface="Calibri"/>
              <a:cs typeface="Calibri"/>
              <a:sym typeface="Calibri"/>
            </a:endParaRPr>
          </a:p>
          <a:p>
            <a:pPr marL="0" lvl="1" indent="-88900" algn="l" rtl="0">
              <a:spcBef>
                <a:spcPts val="0"/>
              </a:spcBef>
              <a:spcAft>
                <a:spcPts val="0"/>
              </a:spcAft>
              <a:buClr>
                <a:srgbClr val="000000"/>
              </a:buClr>
              <a:buSzPts val="1400"/>
              <a:buFont typeface="Arial"/>
              <a:buChar char="•"/>
            </a:pPr>
            <a:r>
              <a:rPr lang="en-US" i="1">
                <a:solidFill>
                  <a:srgbClr val="000000"/>
                </a:solidFill>
                <a:latin typeface="Calibri"/>
                <a:ea typeface="Calibri"/>
                <a:cs typeface="Calibri"/>
                <a:sym typeface="Calibri"/>
              </a:rPr>
              <a:t>motivation.</a:t>
            </a:r>
            <a:endParaRPr>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45" name="Google Shape;24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SAY </a:t>
            </a:r>
            <a:r>
              <a:rPr lang="en-US"/>
              <a:t>These are the code-focused skills that support word reading and fluency. We will now watch a video of a child learning to read.</a:t>
            </a:r>
            <a:endParaRPr/>
          </a:p>
          <a:p>
            <a:pPr marL="0" lvl="0" indent="0" algn="l" rtl="0">
              <a:spcBef>
                <a:spcPts val="0"/>
              </a:spcBef>
              <a:spcAft>
                <a:spcPts val="0"/>
              </a:spcAft>
              <a:buNone/>
            </a:pPr>
            <a:endParaRPr i="1"/>
          </a:p>
          <a:p>
            <a:pPr marL="0" lvl="0" indent="0" algn="l" rtl="0">
              <a:spcBef>
                <a:spcPts val="0"/>
              </a:spcBef>
              <a:spcAft>
                <a:spcPts val="0"/>
              </a:spcAft>
              <a:buNone/>
            </a:pPr>
            <a:r>
              <a:rPr lang="en-US" i="1"/>
              <a:t>Show </a:t>
            </a:r>
            <a:r>
              <a:rPr lang="en-US" b="1" i="1"/>
              <a:t>Video 5: Learning to Read </a:t>
            </a:r>
            <a:r>
              <a:rPr lang="en-US" i="1"/>
              <a:t>(3:07).</a:t>
            </a:r>
            <a:endParaRPr/>
          </a:p>
          <a:p>
            <a:pPr marL="0" lvl="0" indent="0" algn="l" rtl="0">
              <a:spcBef>
                <a:spcPts val="0"/>
              </a:spcBef>
              <a:spcAft>
                <a:spcPts val="0"/>
              </a:spcAft>
              <a:buNone/>
            </a:pPr>
            <a:endParaRPr/>
          </a:p>
          <a:p>
            <a:pPr marL="0" lvl="0" indent="0" algn="l" rtl="0">
              <a:spcBef>
                <a:spcPts val="0"/>
              </a:spcBef>
              <a:spcAft>
                <a:spcPts val="0"/>
              </a:spcAft>
              <a:buNone/>
            </a:pPr>
            <a:r>
              <a:rPr lang="en-US"/>
              <a:t>How would you describe the child’s reading using the Simple View of Reading?</a:t>
            </a:r>
            <a:endParaRPr/>
          </a:p>
          <a:p>
            <a:pPr marL="0" lvl="0" indent="0" algn="l" rtl="0">
              <a:spcBef>
                <a:spcPts val="0"/>
              </a:spcBef>
              <a:spcAft>
                <a:spcPts val="0"/>
              </a:spcAft>
              <a:buNone/>
            </a:pPr>
            <a:r>
              <a:rPr lang="en-US" i="1"/>
              <a:t>Discuss the relationship between word recognition and vocabulary.</a:t>
            </a:r>
            <a:endParaRPr/>
          </a:p>
        </p:txBody>
      </p:sp>
      <p:sp>
        <p:nvSpPr>
          <p:cNvPr id="255" name="Google Shape;25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b="1"/>
              <a:t>SAY </a:t>
            </a:r>
            <a:r>
              <a:rPr lang="en-US"/>
              <a:t>This slide explains how skilled decoding develops. </a:t>
            </a:r>
            <a:endParaRPr b="1"/>
          </a:p>
          <a:p>
            <a:pPr marL="0" marR="0" lvl="0" indent="0" algn="l" rtl="0">
              <a:lnSpc>
                <a:spcPct val="100000"/>
              </a:lnSpc>
              <a:spcBef>
                <a:spcPts val="0"/>
              </a:spcBef>
              <a:spcAft>
                <a:spcPts val="0"/>
              </a:spcAft>
              <a:buClr>
                <a:schemeClr val="dk1"/>
              </a:buClr>
              <a:buSzPts val="1400"/>
              <a:buFont typeface="Calibri"/>
              <a:buNone/>
            </a:pPr>
            <a:endParaRPr/>
          </a:p>
        </p:txBody>
      </p:sp>
      <p:sp>
        <p:nvSpPr>
          <p:cNvPr id="267" name="Google Shape;26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SAY </a:t>
            </a:r>
            <a:r>
              <a:rPr lang="en-US"/>
              <a:t>This slide provides the meaning-focused skills that support comprehension and explains what good readers do.</a:t>
            </a:r>
            <a:endParaRPr/>
          </a:p>
          <a:p>
            <a:pPr marL="0" lvl="0" indent="0" algn="l" rtl="0">
              <a:spcBef>
                <a:spcPts val="0"/>
              </a:spcBef>
              <a:spcAft>
                <a:spcPts val="0"/>
              </a:spcAft>
              <a:buNone/>
            </a:pPr>
            <a:r>
              <a:rPr lang="en-US" i="1"/>
              <a:t>Ask the following questions:</a:t>
            </a:r>
            <a:endParaRPr/>
          </a:p>
          <a:p>
            <a:pPr marL="0" lvl="0" indent="0" algn="l" rtl="0">
              <a:spcBef>
                <a:spcPts val="0"/>
              </a:spcBef>
              <a:spcAft>
                <a:spcPts val="0"/>
              </a:spcAft>
              <a:buNone/>
            </a:pPr>
            <a:r>
              <a:rPr lang="en-US" i="1"/>
              <a:t>What is comprehension?</a:t>
            </a:r>
            <a:endParaRPr/>
          </a:p>
          <a:p>
            <a:pPr marL="0" lvl="0" indent="0" algn="l" rtl="0">
              <a:spcBef>
                <a:spcPts val="0"/>
              </a:spcBef>
              <a:spcAft>
                <a:spcPts val="0"/>
              </a:spcAft>
              <a:buNone/>
            </a:pPr>
            <a:r>
              <a:rPr lang="en-US" i="1"/>
              <a:t>What do readers need for effective comprehension?</a:t>
            </a:r>
            <a:endParaRPr/>
          </a:p>
          <a:p>
            <a:pPr marL="0" lvl="0" indent="0" algn="l" rtl="0">
              <a:spcBef>
                <a:spcPts val="0"/>
              </a:spcBef>
              <a:spcAft>
                <a:spcPts val="0"/>
              </a:spcAft>
              <a:buNone/>
            </a:pPr>
            <a:r>
              <a:rPr lang="en-US" i="1"/>
              <a:t>In what way is comprehension more than testing understanding?</a:t>
            </a:r>
            <a:endParaRPr b="1" i="1"/>
          </a:p>
        </p:txBody>
      </p:sp>
      <p:sp>
        <p:nvSpPr>
          <p:cNvPr id="275" name="Google Shape;27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SAY </a:t>
            </a:r>
            <a:r>
              <a:rPr lang="en-US"/>
              <a:t>Language comprehension involves several core processes, including letter and sound identification, the binding of those elements into words and sentences, the assignment of meaning to those parts, and potentially incorporating some of that information into memory. People rarely process single words or sentences without the supporting context that surrounds them. They more commonly experience large segments of language in textbooks, novels, newspaper articles, class lectures, and conversations. The goal of studying discourse processing is to understand how individuals build meaning from the extended language events that arise from natural communications.</a:t>
            </a:r>
            <a:endParaRPr b="1"/>
          </a:p>
          <a:p>
            <a:pPr marL="0" marR="0" lvl="0" indent="0" algn="l" rtl="0">
              <a:lnSpc>
                <a:spcPct val="100000"/>
              </a:lnSpc>
              <a:spcBef>
                <a:spcPts val="0"/>
              </a:spcBef>
              <a:spcAft>
                <a:spcPts val="0"/>
              </a:spcAft>
              <a:buClr>
                <a:schemeClr val="dk1"/>
              </a:buClr>
              <a:buSzPts val="1200"/>
              <a:buFont typeface="Calibri"/>
              <a:buNone/>
            </a:pPr>
            <a:endParaRPr/>
          </a:p>
        </p:txBody>
      </p:sp>
      <p:sp>
        <p:nvSpPr>
          <p:cNvPr id="283" name="Google Shape;28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SAY </a:t>
            </a:r>
            <a:r>
              <a:rPr lang="en-US"/>
              <a:t>We will now watch videos from Kindergarten, 5</a:t>
            </a:r>
            <a:r>
              <a:rPr lang="en-US" baseline="30000"/>
              <a:t>th</a:t>
            </a:r>
            <a:r>
              <a:rPr lang="en-US"/>
              <a:t> grade, and high school that demonstrate reading development over time. After each video, stop and turn to your partner and share the cognitive (thinking) and linguistic (language) skills the child is applying. Then you will complete </a:t>
            </a:r>
            <a:r>
              <a:rPr lang="en-US" b="1"/>
              <a:t>Handout 4</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i="1"/>
              <a:t>Allow 15 minutes for this activity. </a:t>
            </a:r>
            <a:endParaRPr/>
          </a:p>
          <a:p>
            <a:pPr marL="0" lvl="0" indent="0" algn="l" rtl="0">
              <a:spcBef>
                <a:spcPts val="0"/>
              </a:spcBef>
              <a:spcAft>
                <a:spcPts val="0"/>
              </a:spcAft>
              <a:buNone/>
            </a:pPr>
            <a:r>
              <a:rPr lang="en-US" i="1"/>
              <a:t>The length of Video 6 is 1:14.</a:t>
            </a:r>
            <a:endParaRPr/>
          </a:p>
          <a:p>
            <a:pPr marL="0" lvl="0" indent="0" algn="l" rtl="0">
              <a:spcBef>
                <a:spcPts val="0"/>
              </a:spcBef>
              <a:spcAft>
                <a:spcPts val="0"/>
              </a:spcAft>
              <a:buNone/>
            </a:pPr>
            <a:r>
              <a:rPr lang="en-US" i="1"/>
              <a:t>The length of Video 7 is 2:02.</a:t>
            </a:r>
            <a:endParaRPr/>
          </a:p>
          <a:p>
            <a:pPr marL="0" lvl="0" indent="0" algn="l" rtl="0">
              <a:spcBef>
                <a:spcPts val="0"/>
              </a:spcBef>
              <a:spcAft>
                <a:spcPts val="0"/>
              </a:spcAft>
              <a:buNone/>
            </a:pPr>
            <a:r>
              <a:rPr lang="en-US" i="1"/>
              <a:t>The length of Video 8 is 2:44.</a:t>
            </a:r>
            <a:endParaRPr/>
          </a:p>
          <a:p>
            <a:pPr marL="0" lvl="0" indent="0" algn="l" rtl="0">
              <a:spcBef>
                <a:spcPts val="0"/>
              </a:spcBef>
              <a:spcAft>
                <a:spcPts val="0"/>
              </a:spcAft>
              <a:buNone/>
            </a:pPr>
            <a:endParaRPr i="1"/>
          </a:p>
          <a:p>
            <a:pPr marL="0" lvl="0" indent="0" algn="l" rtl="0">
              <a:spcBef>
                <a:spcPts val="0"/>
              </a:spcBef>
              <a:spcAft>
                <a:spcPts val="0"/>
              </a:spcAft>
              <a:buNone/>
            </a:pPr>
            <a:r>
              <a:rPr lang="en-US" i="1"/>
              <a:t>After reviewing the elementary videos, stop and share with the large group the developmental progression observed (cognitive and linguistic).</a:t>
            </a:r>
            <a:endParaRPr/>
          </a:p>
          <a:p>
            <a:pPr marL="0" lvl="0" indent="0" algn="l" rtl="0">
              <a:spcBef>
                <a:spcPts val="0"/>
              </a:spcBef>
              <a:spcAft>
                <a:spcPts val="0"/>
              </a:spcAft>
              <a:buNone/>
            </a:pPr>
            <a:r>
              <a:rPr lang="en-US" i="1"/>
              <a:t>After reviewing the high school video ask them to share with the large group the developmental progression observed (cognitive and linguistic).</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91" name="Google Shape;29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SAY </a:t>
            </a:r>
            <a:r>
              <a:rPr lang="en-US"/>
              <a:t>Why is the Simple View of Reading far from simple? From the videos, you could observe integration with decoding and language comprehension from the earliest grades. The emphasis on word recognition typically decreases over time as readers become increasingly effective decoders and the role of the processes related to comprehension become more essential to understanding complex texts. It is essential to target all of these skills from the earliest grades. Video 9 on Scarborough’s Reading Rope, a visual representation of the Simple View of Reading, will walk us through an overview of this development. </a:t>
            </a:r>
            <a:endParaRPr/>
          </a:p>
          <a:p>
            <a:pPr marL="0" lvl="0" indent="0" algn="l" rtl="0">
              <a:spcBef>
                <a:spcPts val="0"/>
              </a:spcBef>
              <a:spcAft>
                <a:spcPts val="0"/>
              </a:spcAft>
              <a:buNone/>
            </a:pPr>
            <a:endParaRPr/>
          </a:p>
          <a:p>
            <a:pPr marL="0" lvl="0" indent="0" algn="l" rtl="0">
              <a:spcBef>
                <a:spcPts val="0"/>
              </a:spcBef>
              <a:spcAft>
                <a:spcPts val="0"/>
              </a:spcAft>
              <a:buNone/>
            </a:pPr>
            <a:r>
              <a:rPr lang="en-US" i="1"/>
              <a:t>The length of Video 9 is 1:31.</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07" name="Google Shape;30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SAY </a:t>
            </a:r>
            <a:r>
              <a:rPr lang="en-US"/>
              <a:t>The model from the Simple View of Reading can be used to explain the classification of reading difficulties. </a:t>
            </a:r>
            <a:endParaRPr b="1"/>
          </a:p>
          <a:p>
            <a:pPr marL="0" marR="0" lvl="0" indent="0" algn="l" rtl="0">
              <a:lnSpc>
                <a:spcPct val="100000"/>
              </a:lnSpc>
              <a:spcBef>
                <a:spcPts val="0"/>
              </a:spcBef>
              <a:spcAft>
                <a:spcPts val="0"/>
              </a:spcAft>
              <a:buClr>
                <a:schemeClr val="dk1"/>
              </a:buClr>
              <a:buSzPts val="1200"/>
              <a:buFont typeface="Calibri"/>
              <a:buNone/>
            </a:pPr>
            <a:endParaRPr/>
          </a:p>
        </p:txBody>
      </p:sp>
      <p:sp>
        <p:nvSpPr>
          <p:cNvPr id="318" name="Google Shape;31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SAY </a:t>
            </a:r>
            <a:r>
              <a:rPr lang="en-US"/>
              <a:t>One reading difficulty that students may encounter is dyslexia. This slide provides a definition. </a:t>
            </a:r>
            <a:endParaRPr b="1"/>
          </a:p>
          <a:p>
            <a:pPr marL="0" marR="0" lvl="0" indent="0" algn="l" rtl="0">
              <a:lnSpc>
                <a:spcPct val="100000"/>
              </a:lnSpc>
              <a:spcBef>
                <a:spcPts val="0"/>
              </a:spcBef>
              <a:spcAft>
                <a:spcPts val="0"/>
              </a:spcAft>
              <a:buClr>
                <a:schemeClr val="dk1"/>
              </a:buClr>
              <a:buSzPts val="1200"/>
              <a:buFont typeface="Calibri"/>
              <a:buNone/>
            </a:pPr>
            <a:endParaRPr/>
          </a:p>
        </p:txBody>
      </p:sp>
      <p:sp>
        <p:nvSpPr>
          <p:cNvPr id="328" name="Google Shape;32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b="1"/>
              <a:t>SAY </a:t>
            </a:r>
            <a:r>
              <a:rPr lang="en-US"/>
              <a:t>Based on the definition and description of dyslexia, during which stages of language and literacy development does it develop? What are implications for instruction?</a:t>
            </a:r>
            <a:endParaRPr b="1"/>
          </a:p>
          <a:p>
            <a:pPr marL="0" lvl="0" indent="0" algn="l" rtl="0">
              <a:lnSpc>
                <a:spcPct val="100000"/>
              </a:lnSpc>
              <a:spcBef>
                <a:spcPts val="0"/>
              </a:spcBef>
              <a:spcAft>
                <a:spcPts val="0"/>
              </a:spcAft>
              <a:buClr>
                <a:schemeClr val="dk1"/>
              </a:buClr>
              <a:buSzPts val="1400"/>
              <a:buFont typeface="Calibri"/>
              <a:buNone/>
            </a:pPr>
            <a:endParaRPr/>
          </a:p>
        </p:txBody>
      </p:sp>
      <p:sp>
        <p:nvSpPr>
          <p:cNvPr id="337" name="Google Shape;33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t>SAY</a:t>
            </a:r>
            <a:r>
              <a:rPr lang="en-US"/>
              <a:t> We want to remind you that participating coaches will complete a bridge to practice project after each module. These projects will provide evidence that coaches are able to apply the knowledge and skills they developed in this course in their schools. You will learn more about each project as we work through the modules. We’ve shared an overview of the projects with you on this slide.</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Coaches will </a:t>
            </a:r>
            <a:endParaRPr/>
          </a:p>
          <a:p>
            <a:pPr marL="0" lvl="0" indent="0" algn="l" rtl="0">
              <a:lnSpc>
                <a:spcPct val="100000"/>
              </a:lnSpc>
              <a:spcBef>
                <a:spcPts val="0"/>
              </a:spcBef>
              <a:spcAft>
                <a:spcPts val="0"/>
              </a:spcAft>
              <a:buClr>
                <a:schemeClr val="dk1"/>
              </a:buClr>
              <a:buSzPts val="1400"/>
              <a:buFont typeface="Calibri"/>
              <a:buNone/>
            </a:pPr>
            <a:r>
              <a:rPr lang="en-US"/>
              <a:t>Module 1: develop a principal/coach partnership agreement;</a:t>
            </a:r>
            <a:endParaRPr/>
          </a:p>
          <a:p>
            <a:pPr marL="0" lvl="0" indent="0" algn="l" rtl="0">
              <a:lnSpc>
                <a:spcPct val="100000"/>
              </a:lnSpc>
              <a:spcBef>
                <a:spcPts val="0"/>
              </a:spcBef>
              <a:spcAft>
                <a:spcPts val="0"/>
              </a:spcAft>
              <a:buClr>
                <a:schemeClr val="dk1"/>
              </a:buClr>
              <a:buSzPts val="1400"/>
              <a:buFont typeface="Calibri"/>
              <a:buNone/>
            </a:pPr>
            <a:r>
              <a:rPr lang="en-US"/>
              <a:t>Module 2: conduct a needs assessment for professional development on evidence-based instructional practices and complete an ADDIE model for planning this professional development; </a:t>
            </a:r>
            <a:endParaRPr/>
          </a:p>
          <a:p>
            <a:pPr marL="0" lvl="0" indent="0" algn="l" rtl="0">
              <a:lnSpc>
                <a:spcPct val="100000"/>
              </a:lnSpc>
              <a:spcBef>
                <a:spcPts val="0"/>
              </a:spcBef>
              <a:spcAft>
                <a:spcPts val="0"/>
              </a:spcAft>
              <a:buClr>
                <a:schemeClr val="dk1"/>
              </a:buClr>
              <a:buSzPts val="1400"/>
              <a:buFont typeface="Calibri"/>
              <a:buNone/>
            </a:pPr>
            <a:r>
              <a:rPr lang="en-US"/>
              <a:t>Module 3: develop, implement, and evaluate a professional learning action plan; </a:t>
            </a:r>
            <a:endParaRPr/>
          </a:p>
          <a:p>
            <a:pPr marL="0" lvl="0" indent="0" algn="l" rtl="0">
              <a:lnSpc>
                <a:spcPct val="100000"/>
              </a:lnSpc>
              <a:spcBef>
                <a:spcPts val="0"/>
              </a:spcBef>
              <a:spcAft>
                <a:spcPts val="0"/>
              </a:spcAft>
              <a:buClr>
                <a:schemeClr val="dk1"/>
              </a:buClr>
              <a:buSzPts val="1400"/>
              <a:buFont typeface="Calibri"/>
              <a:buNone/>
            </a:pPr>
            <a:r>
              <a:rPr lang="en-US"/>
              <a:t>Module 4: create a video that reflects coaching to help teachers plan, implement, and analyze standards-based literacy instruction; </a:t>
            </a:r>
            <a:endParaRPr/>
          </a:p>
          <a:p>
            <a:pPr marL="0" lvl="0" indent="0" algn="l" rtl="0">
              <a:lnSpc>
                <a:spcPct val="100000"/>
              </a:lnSpc>
              <a:spcBef>
                <a:spcPts val="0"/>
              </a:spcBef>
              <a:spcAft>
                <a:spcPts val="0"/>
              </a:spcAft>
              <a:buClr>
                <a:schemeClr val="dk1"/>
              </a:buClr>
              <a:buSzPts val="1400"/>
              <a:buFont typeface="Calibri"/>
              <a:buNone/>
            </a:pPr>
            <a:r>
              <a:rPr lang="en-US"/>
              <a:t>Module 5: complete a reflection on the course including plans for continued professional growth.</a:t>
            </a:r>
            <a:endParaRPr/>
          </a:p>
          <a:p>
            <a:pPr marL="0" marR="0" lvl="0" indent="0" algn="l" rtl="0">
              <a:lnSpc>
                <a:spcPct val="100000"/>
              </a:lnSpc>
              <a:spcBef>
                <a:spcPts val="0"/>
              </a:spcBef>
              <a:spcAft>
                <a:spcPts val="0"/>
              </a:spcAft>
              <a:buClr>
                <a:schemeClr val="dk1"/>
              </a:buClr>
              <a:buSzPts val="1400"/>
              <a:buFont typeface="Calibri"/>
              <a:buNone/>
            </a:pPr>
            <a:r>
              <a:rPr lang="en-US"/>
              <a:t>Module 6: </a:t>
            </a:r>
            <a:r>
              <a:rPr lang="en-US" sz="1200">
                <a:latin typeface="Calibri"/>
                <a:ea typeface="Calibri"/>
                <a:cs typeface="Calibri"/>
                <a:sym typeface="Calibri"/>
              </a:rPr>
              <a:t>Choose one teacher with whom you have seen significant growth as a result of coaching support and complete a reflection on what worked, why it worked and which areas of growth were most evident.</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Arial"/>
              <a:buNone/>
            </a:pPr>
            <a:r>
              <a:rPr lang="en-US"/>
              <a:t>You may turn in all your artifacts for the projects to your facilitator at the end of each module if requested.</a:t>
            </a:r>
            <a:endParaRPr/>
          </a:p>
          <a:p>
            <a:pPr marL="0" lvl="0" indent="0" algn="l" rtl="0">
              <a:spcBef>
                <a:spcPts val="0"/>
              </a:spcBef>
              <a:spcAft>
                <a:spcPts val="0"/>
              </a:spcAft>
              <a:buNone/>
            </a:pPr>
            <a:endParaRPr/>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SAY </a:t>
            </a:r>
            <a:r>
              <a:rPr lang="en-US"/>
              <a:t>What are instructional implications for Specific Comprehension Deficit?</a:t>
            </a:r>
            <a:endParaRPr/>
          </a:p>
          <a:p>
            <a:pPr marL="0" lvl="0" indent="0" algn="l" rtl="0">
              <a:spcBef>
                <a:spcPts val="0"/>
              </a:spcBef>
              <a:spcAft>
                <a:spcPts val="0"/>
              </a:spcAft>
              <a:buNone/>
            </a:pPr>
            <a:endParaRPr/>
          </a:p>
          <a:p>
            <a:pPr marL="0" lvl="0" indent="0" algn="l" rtl="0">
              <a:spcBef>
                <a:spcPts val="0"/>
              </a:spcBef>
              <a:spcAft>
                <a:spcPts val="0"/>
              </a:spcAft>
              <a:buNone/>
            </a:pPr>
            <a:r>
              <a:rPr lang="en-US" i="1"/>
              <a:t>Possible response: Instruction for these students may need to focus on building vocabulary and background knowledge. </a:t>
            </a:r>
            <a:endParaRPr/>
          </a:p>
          <a:p>
            <a:pPr marL="0" marR="0" lvl="0" indent="0" algn="l" rtl="0">
              <a:lnSpc>
                <a:spcPct val="100000"/>
              </a:lnSpc>
              <a:spcBef>
                <a:spcPts val="0"/>
              </a:spcBef>
              <a:spcAft>
                <a:spcPts val="0"/>
              </a:spcAft>
              <a:buClr>
                <a:schemeClr val="dk1"/>
              </a:buClr>
              <a:buSzPts val="1400"/>
              <a:buFont typeface="Calibri"/>
              <a:buNone/>
            </a:pPr>
            <a:endParaRPr/>
          </a:p>
        </p:txBody>
      </p:sp>
      <p:sp>
        <p:nvSpPr>
          <p:cNvPr id="346" name="Google Shape;346;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NOTES </a:t>
            </a:r>
            <a:endParaRPr/>
          </a:p>
          <a:p>
            <a:pPr marL="172830" lvl="0" indent="-172830" algn="l" rtl="0">
              <a:spcBef>
                <a:spcPts val="0"/>
              </a:spcBef>
              <a:spcAft>
                <a:spcPts val="0"/>
              </a:spcAft>
              <a:buClr>
                <a:srgbClr val="000000"/>
              </a:buClr>
              <a:buSzPts val="1200"/>
              <a:buFont typeface="Arial"/>
              <a:buChar char="•"/>
            </a:pPr>
            <a:r>
              <a:rPr lang="en-US"/>
              <a:t>Determine whether this will be an individual or group activity. Assign each individual or group one section from the article to summarize. After participants complete the activity, ask for volunteers to share. </a:t>
            </a:r>
            <a:endParaRPr/>
          </a:p>
          <a:p>
            <a:pPr marL="172830" lvl="0" indent="-172830" algn="l" rtl="0">
              <a:spcBef>
                <a:spcPts val="0"/>
              </a:spcBef>
              <a:spcAft>
                <a:spcPts val="0"/>
              </a:spcAft>
              <a:buClr>
                <a:srgbClr val="000000"/>
              </a:buClr>
              <a:buSzPts val="1200"/>
              <a:buFont typeface="Arial"/>
              <a:buChar char="•"/>
            </a:pPr>
            <a:r>
              <a:rPr lang="en-US"/>
              <a:t>While sharing, remind participants to record a non-evaluative question to ask the presenter that may lead to a collaborative discussion. Ask for volunteers to share this question after each summary.</a:t>
            </a:r>
            <a:endParaRPr/>
          </a:p>
          <a:p>
            <a:pPr marL="172830" lvl="0" indent="-172830" algn="l" rtl="0">
              <a:spcBef>
                <a:spcPts val="0"/>
              </a:spcBef>
              <a:spcAft>
                <a:spcPts val="0"/>
              </a:spcAft>
              <a:buClr>
                <a:srgbClr val="000000"/>
              </a:buClr>
              <a:buSzPts val="1200"/>
              <a:buFont typeface="Arial"/>
              <a:buChar char="•"/>
            </a:pPr>
            <a:r>
              <a:rPr lang="en-US"/>
              <a:t>Allow 15 minutes for this activity. </a:t>
            </a:r>
            <a:endParaRPr/>
          </a:p>
          <a:p>
            <a:pPr marL="0" lvl="0" indent="0" algn="l" rtl="0">
              <a:spcBef>
                <a:spcPts val="0"/>
              </a:spcBef>
              <a:spcAft>
                <a:spcPts val="0"/>
              </a:spcAft>
              <a:buNone/>
            </a:pPr>
            <a:endParaRPr b="1"/>
          </a:p>
          <a:p>
            <a:pPr marL="0" lvl="0" indent="0" algn="l" rtl="0">
              <a:spcBef>
                <a:spcPts val="0"/>
              </a:spcBef>
              <a:spcAft>
                <a:spcPts val="0"/>
              </a:spcAft>
              <a:buNone/>
            </a:pPr>
            <a:r>
              <a:rPr lang="en-US" b="1"/>
              <a:t>SAY </a:t>
            </a:r>
            <a:r>
              <a:rPr lang="en-US"/>
              <a:t>Please turn to </a:t>
            </a:r>
            <a:r>
              <a:rPr lang="en-US" b="1"/>
              <a:t>Handout 5: Effective Reading Intervention for Kids with Learning Disabilities.</a:t>
            </a:r>
            <a:endParaRPr/>
          </a:p>
          <a:p>
            <a:pPr marL="0" lvl="0" indent="0" algn="l" rtl="0">
              <a:spcBef>
                <a:spcPts val="0"/>
              </a:spcBef>
              <a:spcAft>
                <a:spcPts val="0"/>
              </a:spcAft>
              <a:buNone/>
            </a:pPr>
            <a:r>
              <a:rPr lang="en-US"/>
              <a:t>Each of you (or your group) will be assigned one section from this article to summarize and share with the whole group. </a:t>
            </a:r>
            <a:endParaRPr/>
          </a:p>
          <a:p>
            <a:pPr marL="0" lvl="0" indent="0" algn="l" rtl="0">
              <a:spcBef>
                <a:spcPts val="0"/>
              </a:spcBef>
              <a:spcAft>
                <a:spcPts val="0"/>
              </a:spcAft>
              <a:buNone/>
            </a:pPr>
            <a:r>
              <a:rPr lang="en-US"/>
              <a:t>While others are presenting, you will record at least one non-evaluative question to ask the person sharing that may lead to a collaborative discussion</a:t>
            </a:r>
            <a:endParaRPr i="1"/>
          </a:p>
          <a:p>
            <a:pPr marL="0" marR="0" lvl="0" indent="0" algn="l" rtl="0">
              <a:lnSpc>
                <a:spcPct val="100000"/>
              </a:lnSpc>
              <a:spcBef>
                <a:spcPts val="0"/>
              </a:spcBef>
              <a:spcAft>
                <a:spcPts val="0"/>
              </a:spcAft>
              <a:buClr>
                <a:schemeClr val="dk1"/>
              </a:buClr>
              <a:buSzPts val="1400"/>
              <a:buFont typeface="Calibri"/>
              <a:buNone/>
            </a:pPr>
            <a:endParaRPr b="1"/>
          </a:p>
        </p:txBody>
      </p:sp>
      <p:sp>
        <p:nvSpPr>
          <p:cNvPr id="355" name="Google Shape;355;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SAY Handout 6 </a:t>
            </a:r>
            <a:r>
              <a:rPr lang="en-US"/>
              <a:t>is a REL Southeast infographic that contains evidence-based instructional strategies for elementary English Learner students. </a:t>
            </a:r>
            <a:r>
              <a:rPr lang="en-US" b="1"/>
              <a:t>Handout 7</a:t>
            </a:r>
            <a:r>
              <a:rPr lang="en-US"/>
              <a:t> is a REL Southeast infographic sharing evidence-based instructional strategies for secondary English learner students. </a:t>
            </a:r>
            <a:r>
              <a:rPr lang="en-US" b="1"/>
              <a:t>Handout 8</a:t>
            </a:r>
            <a:r>
              <a:rPr lang="en-US"/>
              <a:t> is a REL Southeast infographic that provides evidence-based practices for identifying and meeting the needs of English Learner students with disabilities. </a:t>
            </a:r>
            <a:endParaRPr/>
          </a:p>
          <a:p>
            <a:pPr marL="0" lvl="0" indent="0" algn="l" rtl="0">
              <a:spcBef>
                <a:spcPts val="0"/>
              </a:spcBef>
              <a:spcAft>
                <a:spcPts val="0"/>
              </a:spcAft>
              <a:buNone/>
            </a:pPr>
            <a:endParaRPr/>
          </a:p>
          <a:p>
            <a:pPr marL="0" lvl="0" indent="0" algn="l" rtl="0">
              <a:spcBef>
                <a:spcPts val="0"/>
              </a:spcBef>
              <a:spcAft>
                <a:spcPts val="0"/>
              </a:spcAft>
              <a:buNone/>
            </a:pPr>
            <a:r>
              <a:rPr lang="en-US"/>
              <a:t>The practices on these infographics are a compilation of recommendations from IES/WWC practice guides on these topics along with other evidence-based sources. As you review these infographics, consider how these practices may be carried forward in your local school or district in collaboration with English for Speakers of Other Languages and Exceptional Student Education Departments.</a:t>
            </a:r>
            <a:endParaRPr/>
          </a:p>
        </p:txBody>
      </p:sp>
      <p:sp>
        <p:nvSpPr>
          <p:cNvPr id="365" name="Google Shape;365;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SAY </a:t>
            </a:r>
            <a:r>
              <a:rPr lang="en-US"/>
              <a:t>Handout 9 contains the introduction and overview of a tool from REL West designed to assess professional learning needs based on the IES/WWC </a:t>
            </a:r>
            <a:r>
              <a:rPr lang="en-US" i="1"/>
              <a:t>Teaching Academic Content and Literacy to English Learners in Elementary and Middle School Practice Guide</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Review the pages of this guide and Handouts 5-9 with a partner and determine which of these would be helpful for you to use in your district or school to enhance literacy learning processes and language development of English Language Learners and Students With Disabilities in collaboration with English for Speakers of Other Languages and Exceptional Student Education Departments. Use</a:t>
            </a:r>
            <a:r>
              <a:rPr lang="en-US" b="1"/>
              <a:t> Handout 10</a:t>
            </a:r>
            <a:r>
              <a:rPr lang="en-US"/>
              <a:t> to identify those resources and develop a plan for implementation. </a:t>
            </a:r>
            <a:endParaRPr/>
          </a:p>
          <a:p>
            <a:pPr marL="0" lvl="0" indent="0" algn="l" rtl="0">
              <a:spcBef>
                <a:spcPts val="0"/>
              </a:spcBef>
              <a:spcAft>
                <a:spcPts val="0"/>
              </a:spcAft>
              <a:buNone/>
            </a:pPr>
            <a:endParaRPr b="1"/>
          </a:p>
          <a:p>
            <a:pPr marL="0" lvl="0" indent="0" algn="l" rtl="0">
              <a:spcBef>
                <a:spcPts val="0"/>
              </a:spcBef>
              <a:spcAft>
                <a:spcPts val="0"/>
              </a:spcAft>
              <a:buNone/>
            </a:pPr>
            <a:r>
              <a:rPr lang="en-US" i="1"/>
              <a:t>Allow 15 minutes for this activity. </a:t>
            </a:r>
            <a:endParaRPr/>
          </a:p>
          <a:p>
            <a:pPr marL="0" lvl="0" indent="0" algn="l" rtl="0">
              <a:lnSpc>
                <a:spcPct val="100000"/>
              </a:lnSpc>
              <a:spcBef>
                <a:spcPts val="0"/>
              </a:spcBef>
              <a:spcAft>
                <a:spcPts val="0"/>
              </a:spcAft>
              <a:buClr>
                <a:schemeClr val="dk1"/>
              </a:buClr>
              <a:buSzPts val="1400"/>
              <a:buFont typeface="Calibri"/>
              <a:buNone/>
            </a:pPr>
            <a:endParaRPr b="1"/>
          </a:p>
        </p:txBody>
      </p:sp>
      <p:sp>
        <p:nvSpPr>
          <p:cNvPr id="376" name="Google Shape;37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SAY Handout 11</a:t>
            </a:r>
            <a:r>
              <a:rPr lang="en-US"/>
              <a:t> contains an overview of the IES practice guide: </a:t>
            </a:r>
            <a:r>
              <a:rPr lang="en-US" i="1"/>
              <a:t>RtI for Reading in the Primary Grades</a:t>
            </a:r>
            <a:r>
              <a:rPr lang="en-US"/>
              <a:t> and </a:t>
            </a:r>
            <a:r>
              <a:rPr lang="en-US" b="1"/>
              <a:t>Handout 12</a:t>
            </a:r>
            <a:r>
              <a:rPr lang="en-US"/>
              <a:t> contains an article: </a:t>
            </a:r>
            <a:r>
              <a:rPr lang="en-US" i="1"/>
              <a:t>Rethinking RtI at Middle and High School</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Read either </a:t>
            </a:r>
            <a:r>
              <a:rPr lang="en-US" b="1"/>
              <a:t>Handout 11 or 12</a:t>
            </a:r>
            <a:r>
              <a:rPr lang="en-US"/>
              <a:t> with a partner and work to summarize the recommendations, potential roadblocks, and solutions on </a:t>
            </a:r>
            <a:r>
              <a:rPr lang="en-US" b="1"/>
              <a:t>Handout 13</a:t>
            </a:r>
            <a:r>
              <a:rPr lang="en-US"/>
              <a:t>. </a:t>
            </a:r>
            <a:endParaRPr/>
          </a:p>
          <a:p>
            <a:pPr marL="0" lvl="0" indent="0" algn="l" rtl="0">
              <a:spcBef>
                <a:spcPts val="0"/>
              </a:spcBef>
              <a:spcAft>
                <a:spcPts val="0"/>
              </a:spcAft>
              <a:buNone/>
            </a:pPr>
            <a:endParaRPr b="1"/>
          </a:p>
          <a:p>
            <a:pPr marL="0" lvl="0" indent="0" algn="l" rtl="0">
              <a:spcBef>
                <a:spcPts val="0"/>
              </a:spcBef>
              <a:spcAft>
                <a:spcPts val="0"/>
              </a:spcAft>
              <a:buNone/>
            </a:pPr>
            <a:r>
              <a:rPr lang="en-US" i="1"/>
              <a:t>Allow 15 minutes for this activity. </a:t>
            </a:r>
            <a:endParaRPr/>
          </a:p>
          <a:p>
            <a:pPr marL="0" lvl="0" indent="0" algn="l" rtl="0">
              <a:lnSpc>
                <a:spcPct val="100000"/>
              </a:lnSpc>
              <a:spcBef>
                <a:spcPts val="0"/>
              </a:spcBef>
              <a:spcAft>
                <a:spcPts val="0"/>
              </a:spcAft>
              <a:buClr>
                <a:schemeClr val="dk1"/>
              </a:buClr>
              <a:buSzPts val="1400"/>
              <a:buFont typeface="Calibri"/>
              <a:buNone/>
            </a:pPr>
            <a:endParaRPr b="1"/>
          </a:p>
        </p:txBody>
      </p:sp>
      <p:sp>
        <p:nvSpPr>
          <p:cNvPr id="388" name="Google Shape;388;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SAY</a:t>
            </a:r>
            <a:r>
              <a:rPr lang="en-US"/>
              <a:t> This brief video from Duval County exceptional student education teacher, and former Florida Literacy Association president, Denise N. Pedro, provides an overview of the importance of the coach-teacher relationship. </a:t>
            </a:r>
            <a:endParaRPr/>
          </a:p>
          <a:p>
            <a:pPr marL="0" lvl="0" indent="0" algn="l" rtl="0">
              <a:spcBef>
                <a:spcPts val="0"/>
              </a:spcBef>
              <a:spcAft>
                <a:spcPts val="0"/>
              </a:spcAft>
              <a:buNone/>
            </a:pPr>
            <a:endParaRPr i="1"/>
          </a:p>
          <a:p>
            <a:pPr marL="0" lvl="0" indent="0" algn="l" rtl="0">
              <a:spcBef>
                <a:spcPts val="0"/>
              </a:spcBef>
              <a:spcAft>
                <a:spcPts val="0"/>
              </a:spcAft>
              <a:buNone/>
            </a:pPr>
            <a:r>
              <a:rPr lang="en-US" i="1"/>
              <a:t>The length of this video is 2:56.</a:t>
            </a:r>
            <a:endParaRPr/>
          </a:p>
          <a:p>
            <a:pPr marL="0" lvl="0" indent="0" algn="l" rtl="0">
              <a:spcBef>
                <a:spcPts val="0"/>
              </a:spcBef>
              <a:spcAft>
                <a:spcPts val="0"/>
              </a:spcAft>
              <a:buClr>
                <a:schemeClr val="dk1"/>
              </a:buClr>
              <a:buSzPts val="1400"/>
              <a:buFont typeface="Arial"/>
              <a:buNone/>
            </a:pPr>
            <a:endParaRPr b="1"/>
          </a:p>
        </p:txBody>
      </p:sp>
      <p:sp>
        <p:nvSpPr>
          <p:cNvPr id="401" name="Google Shape;40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b="1"/>
              <a:t>NOTE </a:t>
            </a:r>
            <a:r>
              <a:rPr lang="en-US"/>
              <a:t>Participants will need to read Handout 14 and listen to Video 11 in order to complete Self-Study 1. </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412" name="Google Shape;412;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SAY</a:t>
            </a:r>
            <a:r>
              <a:rPr lang="en-US"/>
              <a:t> Are there any questions that you have regarding the content of this session, the self-study activities, or the course in general?</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i="1"/>
              <a:t>Answer any questions. </a:t>
            </a:r>
            <a:endParaRPr/>
          </a:p>
          <a:p>
            <a:pPr marL="0" lvl="0" indent="0" algn="l" rtl="0">
              <a:spcBef>
                <a:spcPts val="0"/>
              </a:spcBef>
              <a:spcAft>
                <a:spcPts val="0"/>
              </a:spcAft>
              <a:buNone/>
            </a:pPr>
            <a:endParaRPr/>
          </a:p>
        </p:txBody>
      </p:sp>
      <p:sp>
        <p:nvSpPr>
          <p:cNvPr id="428" name="Google Shape;428;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SAY </a:t>
            </a:r>
            <a:r>
              <a:rPr lang="en-US"/>
              <a:t>This is the end of Session 12. Thank you for your participation!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i="1"/>
              <a:t>Confirm the date and time of the next session and provide one final self-study assignment reminder. </a:t>
            </a:r>
            <a:endParaRPr/>
          </a:p>
        </p:txBody>
      </p:sp>
      <p:sp>
        <p:nvSpPr>
          <p:cNvPr id="437" name="Google Shape;437;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sz="1200" b="1">
                <a:solidFill>
                  <a:schemeClr val="dk1"/>
                </a:solidFill>
              </a:rPr>
              <a:t>NOTES </a:t>
            </a:r>
            <a:r>
              <a:rPr lang="en-US" sz="1200">
                <a:solidFill>
                  <a:schemeClr val="dk1"/>
                </a:solidFill>
              </a:rPr>
              <a:t>Consider your group to determine how much detail about the norms will be helpful to review.</a:t>
            </a:r>
            <a:endParaRPr sz="1200" b="1">
              <a:solidFill>
                <a:schemeClr val="dk1"/>
              </a:solidFill>
            </a:endParaRPr>
          </a:p>
          <a:p>
            <a:pPr marL="0" lvl="0" indent="0" algn="l" rtl="0">
              <a:lnSpc>
                <a:spcPct val="100000"/>
              </a:lnSpc>
              <a:spcBef>
                <a:spcPts val="0"/>
              </a:spcBef>
              <a:spcAft>
                <a:spcPts val="0"/>
              </a:spcAft>
              <a:buClr>
                <a:schemeClr val="dk1"/>
              </a:buClr>
              <a:buSzPts val="1400"/>
              <a:buFont typeface="Calibri"/>
              <a:buNone/>
            </a:pPr>
            <a:endParaRPr sz="1200" b="1">
              <a:solidFill>
                <a:schemeClr val="dk1"/>
              </a:solidFill>
            </a:endParaRPr>
          </a:p>
          <a:p>
            <a:pPr marL="0" lvl="0" indent="0" algn="l" rtl="0">
              <a:lnSpc>
                <a:spcPct val="100000"/>
              </a:lnSpc>
              <a:spcBef>
                <a:spcPts val="0"/>
              </a:spcBef>
              <a:spcAft>
                <a:spcPts val="0"/>
              </a:spcAft>
              <a:buClr>
                <a:schemeClr val="dk1"/>
              </a:buClr>
              <a:buSzPts val="1400"/>
              <a:buFont typeface="Calibri"/>
              <a:buNone/>
            </a:pPr>
            <a:r>
              <a:rPr lang="en-US" sz="1200" b="1">
                <a:solidFill>
                  <a:schemeClr val="dk1"/>
                </a:solidFill>
              </a:rPr>
              <a:t>SAY </a:t>
            </a:r>
            <a:r>
              <a:rPr lang="en-US" sz="1200"/>
              <a:t>Professional learning opportunities usually consist of a team of educators, like us, that meet regularly to learn new topics, share ideas, and problem solve. We will build a </a:t>
            </a:r>
            <a:r>
              <a:rPr lang="en-US" sz="1200" u="sng"/>
              <a:t>community,</a:t>
            </a:r>
            <a:r>
              <a:rPr lang="en-US" sz="1200"/>
              <a:t> meaning that we learn from each other, so sharing and participation are really important.  </a:t>
            </a:r>
            <a:endParaRPr sz="1200" b="1">
              <a:solidFill>
                <a:schemeClr val="dk1"/>
              </a:solidFill>
            </a:endParaRPr>
          </a:p>
          <a:p>
            <a:pPr marL="0" lvl="0" indent="0" algn="l" rtl="0">
              <a:lnSpc>
                <a:spcPct val="100000"/>
              </a:lnSpc>
              <a:spcBef>
                <a:spcPts val="0"/>
              </a:spcBef>
              <a:spcAft>
                <a:spcPts val="0"/>
              </a:spcAft>
              <a:buClr>
                <a:schemeClr val="dk1"/>
              </a:buClr>
              <a:buSzPts val="1400"/>
              <a:buFont typeface="Calibri"/>
              <a:buNone/>
            </a:pPr>
            <a:endParaRPr sz="1200" b="1">
              <a:solidFill>
                <a:schemeClr val="dk1"/>
              </a:solidFill>
            </a:endParaRPr>
          </a:p>
          <a:p>
            <a:pPr marL="0" lvl="0" indent="0" algn="l" rtl="0">
              <a:lnSpc>
                <a:spcPct val="100000"/>
              </a:lnSpc>
              <a:spcBef>
                <a:spcPts val="0"/>
              </a:spcBef>
              <a:spcAft>
                <a:spcPts val="0"/>
              </a:spcAft>
              <a:buClr>
                <a:schemeClr val="dk1"/>
              </a:buClr>
              <a:buSzPts val="1400"/>
              <a:buFont typeface="Calibri"/>
              <a:buNone/>
            </a:pPr>
            <a:r>
              <a:rPr lang="en-US" sz="1200">
                <a:solidFill>
                  <a:schemeClr val="dk1"/>
                </a:solidFill>
              </a:rPr>
              <a:t>Professional learning opportunities typically have norms that the group can agree to in order to be productive. Here are three norms, or ground rules, for our way of work: cell phones on silent; pay attention to yourself and others; and presume positive intentions. </a:t>
            </a:r>
            <a:endParaRPr sz="1200"/>
          </a:p>
          <a:p>
            <a:pPr marL="0" lvl="0" indent="0" algn="l" rtl="0">
              <a:lnSpc>
                <a:spcPct val="100000"/>
              </a:lnSpc>
              <a:spcBef>
                <a:spcPts val="0"/>
              </a:spcBef>
              <a:spcAft>
                <a:spcPts val="0"/>
              </a:spcAft>
              <a:buClr>
                <a:schemeClr val="dk1"/>
              </a:buClr>
              <a:buSzPts val="1400"/>
              <a:buFont typeface="Calibri"/>
              <a:buNone/>
            </a:pPr>
            <a:endParaRPr sz="1200">
              <a:solidFill>
                <a:schemeClr val="dk1"/>
              </a:solidFill>
            </a:endParaRPr>
          </a:p>
          <a:p>
            <a:pPr marL="0" lvl="0" indent="0" algn="l" rtl="0">
              <a:lnSpc>
                <a:spcPct val="100000"/>
              </a:lnSpc>
              <a:spcBef>
                <a:spcPts val="0"/>
              </a:spcBef>
              <a:spcAft>
                <a:spcPts val="0"/>
              </a:spcAft>
              <a:buClr>
                <a:schemeClr val="dk1"/>
              </a:buClr>
              <a:buSzPts val="1400"/>
              <a:buFont typeface="Calibri"/>
              <a:buNone/>
            </a:pPr>
            <a:r>
              <a:rPr lang="en-US" sz="1200" b="1">
                <a:solidFill>
                  <a:schemeClr val="dk1"/>
                </a:solidFill>
              </a:rPr>
              <a:t>Pay attention to self and others</a:t>
            </a:r>
            <a:r>
              <a:rPr lang="en-US" sz="1200">
                <a:solidFill>
                  <a:schemeClr val="dk1"/>
                </a:solidFill>
              </a:rPr>
              <a:t> This means to contribute, listen, and be aware of how you and others are responding to each other. Be sure to give everyone a chance to talk and encourage others who seem reluctant to join in. Sometimes people who are reluctant to talk are thinking. They may not be comfortable jumping in, but may have something important to say. Professional learning opportunities like this one encourage educators to learn from one another. Therefore, sharing, discussing and participating are important components. </a:t>
            </a:r>
            <a:endParaRPr sz="1200"/>
          </a:p>
          <a:p>
            <a:pPr marL="0" lvl="0" indent="0" algn="l" rtl="0">
              <a:lnSpc>
                <a:spcPct val="100000"/>
              </a:lnSpc>
              <a:spcBef>
                <a:spcPts val="0"/>
              </a:spcBef>
              <a:spcAft>
                <a:spcPts val="0"/>
              </a:spcAft>
              <a:buClr>
                <a:schemeClr val="dk1"/>
              </a:buClr>
              <a:buSzPts val="1400"/>
              <a:buFont typeface="Calibri"/>
              <a:buNone/>
            </a:pPr>
            <a:endParaRPr sz="1200">
              <a:solidFill>
                <a:schemeClr val="dk1"/>
              </a:solidFill>
            </a:endParaRPr>
          </a:p>
          <a:p>
            <a:pPr marL="0" lvl="0" indent="0" algn="l" rtl="0">
              <a:lnSpc>
                <a:spcPct val="100000"/>
              </a:lnSpc>
              <a:spcBef>
                <a:spcPts val="0"/>
              </a:spcBef>
              <a:spcAft>
                <a:spcPts val="0"/>
              </a:spcAft>
              <a:buClr>
                <a:schemeClr val="dk1"/>
              </a:buClr>
              <a:buSzPts val="1400"/>
              <a:buFont typeface="Calibri"/>
              <a:buNone/>
            </a:pPr>
            <a:r>
              <a:rPr lang="en-US" sz="1200" b="1">
                <a:solidFill>
                  <a:schemeClr val="dk1"/>
                </a:solidFill>
              </a:rPr>
              <a:t>Presume positive intentions </a:t>
            </a:r>
            <a:r>
              <a:rPr lang="en-US" sz="1200">
                <a:solidFill>
                  <a:schemeClr val="dk1"/>
                </a:solidFill>
              </a:rPr>
              <a:t>This means to pause before responding. Usually when people contribute to a conversation, they intend to be constructive. So, always respond positively to keep the discussions productive. </a:t>
            </a:r>
            <a:endParaRPr sz="1200"/>
          </a:p>
          <a:p>
            <a:pPr marL="0" lvl="0" indent="0" algn="l" rtl="0">
              <a:spcBef>
                <a:spcPts val="0"/>
              </a:spcBef>
              <a:spcAft>
                <a:spcPts val="0"/>
              </a:spcAft>
              <a:buNone/>
            </a:pPr>
            <a:endParaRPr/>
          </a:p>
        </p:txBody>
      </p:sp>
      <p:sp>
        <p:nvSpPr>
          <p:cNvPr id="73" name="Google Shape;7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solidFill>
                  <a:schemeClr val="dk1"/>
                </a:solidFill>
              </a:rPr>
              <a:t>NOTES </a:t>
            </a:r>
            <a:r>
              <a:rPr lang="en-US"/>
              <a:t>Share and discuss these goals for today’s session.</a:t>
            </a:r>
            <a:endParaRPr/>
          </a:p>
        </p:txBody>
      </p:sp>
      <p:sp>
        <p:nvSpPr>
          <p:cNvPr id="86" name="Google Shape;8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NOTES</a:t>
            </a:r>
            <a:r>
              <a:rPr lang="en-US"/>
              <a:t> Allow about 7 minutes for this debrief. If you have a small group, ask for volunteers to share with the whole group. If you have a large group, consider having triads discuss and then ask for a volunteer from each triad to share with the large group. </a:t>
            </a:r>
            <a:endParaRPr/>
          </a:p>
          <a:p>
            <a:pPr marL="0" lvl="0" indent="0" algn="l" rtl="0">
              <a:spcBef>
                <a:spcPts val="0"/>
              </a:spcBef>
              <a:spcAft>
                <a:spcPts val="0"/>
              </a:spcAft>
              <a:buNone/>
            </a:pPr>
            <a:endParaRPr/>
          </a:p>
          <a:p>
            <a:pPr marL="0" lvl="0" indent="0" algn="l" rtl="0">
              <a:spcBef>
                <a:spcPts val="0"/>
              </a:spcBef>
              <a:spcAft>
                <a:spcPts val="0"/>
              </a:spcAft>
              <a:buNone/>
            </a:pPr>
            <a:r>
              <a:rPr lang="en-US" b="1"/>
              <a:t>SAY </a:t>
            </a:r>
            <a:r>
              <a:rPr lang="en-US"/>
              <a:t>After Session 11, you also had something to read, something to do, and something to watch. Let’s debrief. You read </a:t>
            </a:r>
            <a:r>
              <a:rPr lang="en-US" b="1"/>
              <a:t>Self-Study 1:</a:t>
            </a:r>
            <a:r>
              <a:rPr lang="en-US"/>
              <a:t> </a:t>
            </a:r>
            <a:r>
              <a:rPr lang="en-US" b="1"/>
              <a:t>A Comprehensive K-3 Reading Assessment Plan: Guidance for School Leaders. </a:t>
            </a:r>
            <a:r>
              <a:rPr lang="en-US"/>
              <a:t>What questions or wonderings did you have about that?</a:t>
            </a:r>
            <a:endParaRPr/>
          </a:p>
          <a:p>
            <a:pPr marL="0" lvl="0" indent="0" algn="l" rtl="0">
              <a:spcBef>
                <a:spcPts val="0"/>
              </a:spcBef>
              <a:spcAft>
                <a:spcPts val="0"/>
              </a:spcAft>
              <a:buNone/>
            </a:pPr>
            <a:endParaRPr/>
          </a:p>
          <a:p>
            <a:pPr marL="0" lvl="0" indent="0" algn="l" rtl="0">
              <a:spcBef>
                <a:spcPts val="0"/>
              </a:spcBef>
              <a:spcAft>
                <a:spcPts val="0"/>
              </a:spcAft>
              <a:buNone/>
            </a:pPr>
            <a:r>
              <a:rPr lang="en-US"/>
              <a:t>Look at what you recorded on </a:t>
            </a:r>
            <a:r>
              <a:rPr lang="en-US" b="1"/>
              <a:t>Self-Study 2 </a:t>
            </a:r>
            <a:r>
              <a:rPr lang="en-US"/>
              <a:t>about </a:t>
            </a:r>
            <a:r>
              <a:rPr lang="en-US" b="1"/>
              <a:t>Video 4: Formative Assessment White Boards </a:t>
            </a:r>
            <a:r>
              <a:rPr lang="en-US"/>
              <a:t>and share any relevant thoughts. </a:t>
            </a:r>
            <a:r>
              <a:rPr lang="en-US" i="1"/>
              <a:t>Answers may vary. </a:t>
            </a:r>
            <a:endParaRPr/>
          </a:p>
          <a:p>
            <a:pPr marL="0" lvl="0" indent="0" algn="l" rtl="0">
              <a:spcBef>
                <a:spcPts val="0"/>
              </a:spcBef>
              <a:spcAft>
                <a:spcPts val="0"/>
              </a:spcAft>
              <a:buNone/>
            </a:pPr>
            <a:endParaRPr/>
          </a:p>
          <a:p>
            <a:pPr marL="0" lvl="0" indent="0" algn="l" rtl="0">
              <a:lnSpc>
                <a:spcPct val="120000"/>
              </a:lnSpc>
              <a:spcBef>
                <a:spcPts val="0"/>
              </a:spcBef>
              <a:spcAft>
                <a:spcPts val="0"/>
              </a:spcAft>
              <a:buNone/>
            </a:pPr>
            <a:r>
              <a:rPr lang="en-US"/>
              <a:t>You also completed </a:t>
            </a:r>
            <a:r>
              <a:rPr lang="en-US" b="1"/>
              <a:t>Self-Study 3: Analyzing Student Work Data Protocol</a:t>
            </a:r>
            <a:r>
              <a:rPr lang="en-US"/>
              <a:t>. How did you use this with one or more teachers? What were the results? </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96" name="Google Shape;9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SAY </a:t>
            </a:r>
            <a:r>
              <a:rPr lang="en-US"/>
              <a:t>We will now begin to focus on the content of the literacy coach domains and standards. This is the Literacy Coach Domain and standards that will be covered during this session. </a:t>
            </a:r>
            <a:r>
              <a:rPr lang="en-US" i="1"/>
              <a:t>Take a moment to review the domain and standards. </a:t>
            </a:r>
            <a:endParaRPr/>
          </a:p>
        </p:txBody>
      </p:sp>
      <p:sp>
        <p:nvSpPr>
          <p:cNvPr id="107" name="Google Shape;10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SAY</a:t>
            </a:r>
            <a:r>
              <a:rPr lang="en-US"/>
              <a:t> Please review the questions on </a:t>
            </a:r>
            <a:r>
              <a:rPr lang="en-US" b="1"/>
              <a:t>Handout 1: Video-Viewing Guide for Video 1: Addressing the Needs of All Students</a:t>
            </a:r>
            <a:r>
              <a:rPr lang="en-US"/>
              <a:t>. Let’s watch a video of Dr. Laurie Lee present an overview of aligning instruction and intervention to a logical scope and sequence of reading skill. </a:t>
            </a:r>
            <a:endParaRPr/>
          </a:p>
          <a:p>
            <a:pPr marL="0" lvl="0" indent="0" algn="l" rtl="0">
              <a:spcBef>
                <a:spcPts val="0"/>
              </a:spcBef>
              <a:spcAft>
                <a:spcPts val="0"/>
              </a:spcAft>
              <a:buNone/>
            </a:pPr>
            <a:endParaRPr/>
          </a:p>
          <a:p>
            <a:pPr marL="0" lvl="0" indent="0" algn="l" rtl="0">
              <a:spcBef>
                <a:spcPts val="0"/>
              </a:spcBef>
              <a:spcAft>
                <a:spcPts val="0"/>
              </a:spcAft>
              <a:buNone/>
            </a:pPr>
            <a:r>
              <a:rPr lang="en-US" b="1"/>
              <a:t>NOTES</a:t>
            </a:r>
            <a:endParaRPr/>
          </a:p>
          <a:p>
            <a:pPr marL="0" lvl="0" indent="0" algn="l" rtl="0">
              <a:spcBef>
                <a:spcPts val="0"/>
              </a:spcBef>
              <a:spcAft>
                <a:spcPts val="0"/>
              </a:spcAft>
              <a:buNone/>
            </a:pPr>
            <a:r>
              <a:rPr lang="en-US"/>
              <a:t>Allow 15 minutes for viewing the video and completing the handout. Show Video 1 (7 minutes) and allow time for participants to record their answers to the questions on Handout 1. Ask for volunteers to share their answers. </a:t>
            </a:r>
            <a:endParaRPr/>
          </a:p>
          <a:p>
            <a:pPr marL="0" lvl="0" indent="0" algn="l" rtl="0">
              <a:spcBef>
                <a:spcPts val="0"/>
              </a:spcBef>
              <a:spcAft>
                <a:spcPts val="0"/>
              </a:spcAft>
              <a:buNone/>
            </a:pPr>
            <a:r>
              <a:rPr lang="en-US"/>
              <a:t>Possible responses for questions:</a:t>
            </a:r>
            <a:endParaRPr/>
          </a:p>
          <a:p>
            <a:pPr marL="228600" lvl="0" indent="-88900" algn="l" rtl="0">
              <a:spcBef>
                <a:spcPts val="0"/>
              </a:spcBef>
              <a:spcAft>
                <a:spcPts val="0"/>
              </a:spcAft>
              <a:buClr>
                <a:srgbClr val="000000"/>
              </a:buClr>
              <a:buSzPts val="1400"/>
              <a:buFont typeface="Arial"/>
              <a:buAutoNum type="arabicPeriod"/>
            </a:pPr>
            <a:r>
              <a:rPr lang="en-US" i="1"/>
              <a:t> Phonological awareness instruction typically fades out during first grade. </a:t>
            </a:r>
            <a:endParaRPr/>
          </a:p>
          <a:p>
            <a:pPr marL="228600" lvl="0" indent="-88900" algn="l" rtl="0">
              <a:spcBef>
                <a:spcPts val="0"/>
              </a:spcBef>
              <a:spcAft>
                <a:spcPts val="0"/>
              </a:spcAft>
              <a:buClr>
                <a:srgbClr val="000000"/>
              </a:buClr>
              <a:buSzPts val="1400"/>
              <a:buFont typeface="Arial"/>
              <a:buAutoNum type="arabicPeriod"/>
            </a:pPr>
            <a:r>
              <a:rPr lang="en-US" i="1"/>
              <a:t> A stand-alone intervention is curricular materials aligned to address specific student needs in literacy intervention and is separate and unrelated to the materials used in the core reading program.</a:t>
            </a:r>
            <a:endParaRPr/>
          </a:p>
          <a:p>
            <a:pPr marL="228600" lvl="0" indent="-88900" algn="l" rtl="0">
              <a:spcBef>
                <a:spcPts val="0"/>
              </a:spcBef>
              <a:spcAft>
                <a:spcPts val="0"/>
              </a:spcAft>
              <a:buClr>
                <a:srgbClr val="000000"/>
              </a:buClr>
              <a:buSzPts val="1400"/>
              <a:buFont typeface="Arial"/>
              <a:buAutoNum type="arabicPeriod"/>
            </a:pPr>
            <a:r>
              <a:rPr lang="en-US" i="1"/>
              <a:t> An embedded intervention is curricular materials aligned to address specific student needs in literacy intervention and is aligned with and closely related to the materials used in the core reading program.</a:t>
            </a:r>
            <a:endParaRPr/>
          </a:p>
          <a:p>
            <a:pPr marL="228600" lvl="0" indent="-88900" algn="l" rtl="0">
              <a:spcBef>
                <a:spcPts val="0"/>
              </a:spcBef>
              <a:spcAft>
                <a:spcPts val="0"/>
              </a:spcAft>
              <a:buClr>
                <a:srgbClr val="000000"/>
              </a:buClr>
              <a:buSzPts val="1400"/>
              <a:buFont typeface="Arial"/>
              <a:buAutoNum type="arabicPeriod"/>
            </a:pPr>
            <a:r>
              <a:rPr lang="en-US" i="1"/>
              <a:t> It may be helpful to struggling students for the materials to be aligned so they are taught skills in similar ways initially and in intervention. If struggling readers are provided different, and potentially conflicting, approaches to learning skills, it could be confusing.</a:t>
            </a:r>
            <a:endParaRPr/>
          </a:p>
          <a:p>
            <a:pPr marL="228600" lvl="0" indent="-88900" algn="l" rtl="0">
              <a:spcBef>
                <a:spcPts val="0"/>
              </a:spcBef>
              <a:spcAft>
                <a:spcPts val="0"/>
              </a:spcAft>
              <a:buClr>
                <a:srgbClr val="000000"/>
              </a:buClr>
              <a:buSzPts val="1400"/>
              <a:buFont typeface="Arial"/>
              <a:buAutoNum type="arabicPeriod"/>
            </a:pPr>
            <a:r>
              <a:rPr lang="en-US" i="1"/>
              <a:t> Scope and sequence is a logical progression of instructional steps based on the science of reading to help ensure student mastery of foundational reading skills. </a:t>
            </a:r>
            <a:endParaRPr/>
          </a:p>
          <a:p>
            <a:pPr marL="228600" lvl="0" indent="-88900" algn="l" rtl="0">
              <a:spcBef>
                <a:spcPts val="0"/>
              </a:spcBef>
              <a:spcAft>
                <a:spcPts val="0"/>
              </a:spcAft>
              <a:buClr>
                <a:srgbClr val="000000"/>
              </a:buClr>
              <a:buSzPts val="1400"/>
              <a:buFont typeface="Arial"/>
              <a:buAutoNum type="arabicPeriod"/>
            </a:pPr>
            <a:r>
              <a:rPr lang="en-US" i="1"/>
              <a:t> Coaches can be part of the instructional and intervention materials review process. They may also help support communications between teachers and interventionists. </a:t>
            </a:r>
            <a:endParaRPr/>
          </a:p>
          <a:p>
            <a:pPr marL="0" lvl="0" indent="0" algn="l" rtl="0">
              <a:lnSpc>
                <a:spcPct val="100000"/>
              </a:lnSpc>
              <a:spcBef>
                <a:spcPts val="0"/>
              </a:spcBef>
              <a:spcAft>
                <a:spcPts val="0"/>
              </a:spcAft>
              <a:buClr>
                <a:schemeClr val="dk1"/>
              </a:buClr>
              <a:buSzPts val="1400"/>
              <a:buFont typeface="Calibri"/>
              <a:buNone/>
            </a:pPr>
            <a:endParaRPr i="1"/>
          </a:p>
        </p:txBody>
      </p:sp>
      <p:sp>
        <p:nvSpPr>
          <p:cNvPr id="115" name="Google Shape;11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SAY </a:t>
            </a:r>
            <a:r>
              <a:rPr lang="en-US"/>
              <a:t>As noted in the video, there can be benefits to the alignment of instruction and intervention, which are common language and understanding (particularly if there is a different instructor for intervention) and cost effectiveness. It is also important to ensure that students are receiving intervention instruction that is aligned with their individual needs. Time for catch up growth is too precious to waste on intervention skills that students do not need. Regardless of the intervention materials used, it is imperative to ensure a logical scope and sequence of reading skill development.</a:t>
            </a:r>
            <a:endParaRPr/>
          </a:p>
        </p:txBody>
      </p:sp>
      <p:sp>
        <p:nvSpPr>
          <p:cNvPr id="126" name="Google Shape;12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40"/>
          <p:cNvPicPr preferRelativeResize="0"/>
          <p:nvPr/>
        </p:nvPicPr>
        <p:blipFill rotWithShape="1">
          <a:blip r:embed="rId2">
            <a:alphaModFix/>
          </a:blip>
          <a:srcRect l="464" r="463" b="1732"/>
          <a:stretch/>
        </p:blipFill>
        <p:spPr>
          <a:xfrm>
            <a:off x="0" y="55766"/>
            <a:ext cx="12192000" cy="6802234"/>
          </a:xfrm>
          <a:prstGeom prst="rect">
            <a:avLst/>
          </a:prstGeom>
          <a:noFill/>
          <a:ln>
            <a:noFill/>
          </a:ln>
        </p:spPr>
      </p:pic>
      <p:pic>
        <p:nvPicPr>
          <p:cNvPr id="17" name="Google Shape;17;p40"/>
          <p:cNvPicPr preferRelativeResize="0"/>
          <p:nvPr/>
        </p:nvPicPr>
        <p:blipFill rotWithShape="1">
          <a:blip r:embed="rId3">
            <a:alphaModFix/>
          </a:blip>
          <a:srcRect/>
          <a:stretch/>
        </p:blipFill>
        <p:spPr>
          <a:xfrm>
            <a:off x="0" y="0"/>
            <a:ext cx="12192000" cy="914400"/>
          </a:xfrm>
          <a:prstGeom prst="rect">
            <a:avLst/>
          </a:prstGeom>
          <a:noFill/>
          <a:ln>
            <a:noFill/>
          </a:ln>
        </p:spPr>
      </p:pic>
      <p:pic>
        <p:nvPicPr>
          <p:cNvPr id="18" name="Google Shape;18;p40" descr="A black and white logo&#10;&#10;Description automatically generated"/>
          <p:cNvPicPr preferRelativeResize="0"/>
          <p:nvPr/>
        </p:nvPicPr>
        <p:blipFill rotWithShape="1">
          <a:blip r:embed="rId4">
            <a:alphaModFix/>
          </a:blip>
          <a:srcRect/>
          <a:stretch/>
        </p:blipFill>
        <p:spPr>
          <a:xfrm>
            <a:off x="10848288" y="111223"/>
            <a:ext cx="1143000" cy="395552"/>
          </a:xfrm>
          <a:prstGeom prst="rect">
            <a:avLst/>
          </a:prstGeom>
          <a:noFill/>
          <a:ln>
            <a:noFill/>
          </a:ln>
        </p:spPr>
      </p:pic>
      <p:pic>
        <p:nvPicPr>
          <p:cNvPr id="19" name="Google Shape;19;p40" descr="A black background with white text&#10;&#10;Description automatically generated"/>
          <p:cNvPicPr preferRelativeResize="0"/>
          <p:nvPr/>
        </p:nvPicPr>
        <p:blipFill rotWithShape="1">
          <a:blip r:embed="rId5">
            <a:alphaModFix/>
          </a:blip>
          <a:srcRect r="911"/>
          <a:stretch/>
        </p:blipFill>
        <p:spPr>
          <a:xfrm>
            <a:off x="200712" y="55766"/>
            <a:ext cx="2028512" cy="50646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Generic Blank">
  <p:cSld name="Generic Blank">
    <p:spTree>
      <p:nvGrpSpPr>
        <p:cNvPr id="1" name="Shape 20"/>
        <p:cNvGrpSpPr/>
        <p:nvPr/>
      </p:nvGrpSpPr>
      <p:grpSpPr>
        <a:xfrm>
          <a:off x="0" y="0"/>
          <a:ext cx="0" cy="0"/>
          <a:chOff x="0" y="0"/>
          <a:chExt cx="0" cy="0"/>
        </a:xfrm>
      </p:grpSpPr>
      <p:pic>
        <p:nvPicPr>
          <p:cNvPr id="21" name="Google Shape;21;p41"/>
          <p:cNvPicPr preferRelativeResize="0"/>
          <p:nvPr/>
        </p:nvPicPr>
        <p:blipFill rotWithShape="1">
          <a:blip r:embed="rId2">
            <a:alphaModFix/>
          </a:blip>
          <a:srcRect/>
          <a:stretch/>
        </p:blipFill>
        <p:spPr>
          <a:xfrm>
            <a:off x="0" y="0"/>
            <a:ext cx="12192000" cy="914400"/>
          </a:xfrm>
          <a:prstGeom prst="rect">
            <a:avLst/>
          </a:prstGeom>
          <a:noFill/>
          <a:ln>
            <a:noFill/>
          </a:ln>
        </p:spPr>
      </p:pic>
      <p:pic>
        <p:nvPicPr>
          <p:cNvPr id="22" name="Google Shape;22;p41" descr="A black and white logo&#10;&#10;Description automatically generated"/>
          <p:cNvPicPr preferRelativeResize="0"/>
          <p:nvPr/>
        </p:nvPicPr>
        <p:blipFill rotWithShape="1">
          <a:blip r:embed="rId3">
            <a:alphaModFix/>
          </a:blip>
          <a:srcRect/>
          <a:stretch/>
        </p:blipFill>
        <p:spPr>
          <a:xfrm>
            <a:off x="10848288" y="111223"/>
            <a:ext cx="1143000" cy="395552"/>
          </a:xfrm>
          <a:prstGeom prst="rect">
            <a:avLst/>
          </a:prstGeom>
          <a:noFill/>
          <a:ln>
            <a:noFill/>
          </a:ln>
        </p:spPr>
      </p:pic>
      <p:pic>
        <p:nvPicPr>
          <p:cNvPr id="23" name="Google Shape;23;p41" descr="A purple and black rectangle&#10;&#10;Description automatically generated"/>
          <p:cNvPicPr preferRelativeResize="0"/>
          <p:nvPr/>
        </p:nvPicPr>
        <p:blipFill rotWithShape="1">
          <a:blip r:embed="rId4">
            <a:alphaModFix/>
          </a:blip>
          <a:srcRect l="537" r="1153" b="56821"/>
          <a:stretch/>
        </p:blipFill>
        <p:spPr>
          <a:xfrm>
            <a:off x="0" y="5360670"/>
            <a:ext cx="12192000" cy="1497330"/>
          </a:xfrm>
          <a:prstGeom prst="rect">
            <a:avLst/>
          </a:prstGeom>
          <a:noFill/>
          <a:ln>
            <a:noFill/>
          </a:ln>
        </p:spPr>
      </p:pic>
      <p:sp>
        <p:nvSpPr>
          <p:cNvPr id="24" name="Google Shape;24;p41"/>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000000"/>
              </a:buClr>
              <a:buSzPts val="1200"/>
              <a:buFont typeface="Arial"/>
              <a:buNone/>
              <a:defRPr sz="1600"/>
            </a:lvl1pPr>
            <a:lvl2pPr marL="0" lvl="1" indent="0" algn="r">
              <a:lnSpc>
                <a:spcPct val="100000"/>
              </a:lnSpc>
              <a:spcBef>
                <a:spcPts val="0"/>
              </a:spcBef>
              <a:spcAft>
                <a:spcPts val="0"/>
              </a:spcAft>
              <a:buClr>
                <a:srgbClr val="000000"/>
              </a:buClr>
              <a:buSzPts val="1200"/>
              <a:buFont typeface="Arial"/>
              <a:buNone/>
              <a:defRPr sz="1600"/>
            </a:lvl2pPr>
            <a:lvl3pPr marL="0" lvl="2" indent="0" algn="r">
              <a:lnSpc>
                <a:spcPct val="100000"/>
              </a:lnSpc>
              <a:spcBef>
                <a:spcPts val="0"/>
              </a:spcBef>
              <a:spcAft>
                <a:spcPts val="0"/>
              </a:spcAft>
              <a:buClr>
                <a:srgbClr val="000000"/>
              </a:buClr>
              <a:buSzPts val="1200"/>
              <a:buFont typeface="Arial"/>
              <a:buNone/>
              <a:defRPr sz="1600"/>
            </a:lvl3pPr>
            <a:lvl4pPr marL="0" lvl="3" indent="0" algn="r">
              <a:lnSpc>
                <a:spcPct val="100000"/>
              </a:lnSpc>
              <a:spcBef>
                <a:spcPts val="0"/>
              </a:spcBef>
              <a:spcAft>
                <a:spcPts val="0"/>
              </a:spcAft>
              <a:buClr>
                <a:srgbClr val="000000"/>
              </a:buClr>
              <a:buSzPts val="1200"/>
              <a:buFont typeface="Arial"/>
              <a:buNone/>
              <a:defRPr sz="1600"/>
            </a:lvl4pPr>
            <a:lvl5pPr marL="0" lvl="4" indent="0" algn="r">
              <a:lnSpc>
                <a:spcPct val="100000"/>
              </a:lnSpc>
              <a:spcBef>
                <a:spcPts val="0"/>
              </a:spcBef>
              <a:spcAft>
                <a:spcPts val="0"/>
              </a:spcAft>
              <a:buClr>
                <a:srgbClr val="000000"/>
              </a:buClr>
              <a:buSzPts val="1200"/>
              <a:buFont typeface="Arial"/>
              <a:buNone/>
              <a:defRPr sz="1600"/>
            </a:lvl5pPr>
            <a:lvl6pPr marL="0" lvl="5" indent="0" algn="r">
              <a:lnSpc>
                <a:spcPct val="100000"/>
              </a:lnSpc>
              <a:spcBef>
                <a:spcPts val="0"/>
              </a:spcBef>
              <a:spcAft>
                <a:spcPts val="0"/>
              </a:spcAft>
              <a:buClr>
                <a:srgbClr val="000000"/>
              </a:buClr>
              <a:buSzPts val="1200"/>
              <a:buFont typeface="Arial"/>
              <a:buNone/>
              <a:defRPr sz="1600"/>
            </a:lvl6pPr>
            <a:lvl7pPr marL="0" lvl="6" indent="0" algn="r">
              <a:lnSpc>
                <a:spcPct val="100000"/>
              </a:lnSpc>
              <a:spcBef>
                <a:spcPts val="0"/>
              </a:spcBef>
              <a:spcAft>
                <a:spcPts val="0"/>
              </a:spcAft>
              <a:buClr>
                <a:srgbClr val="000000"/>
              </a:buClr>
              <a:buSzPts val="1200"/>
              <a:buFont typeface="Arial"/>
              <a:buNone/>
              <a:defRPr sz="1600"/>
            </a:lvl7pPr>
            <a:lvl8pPr marL="0" lvl="7" indent="0" algn="r">
              <a:lnSpc>
                <a:spcPct val="100000"/>
              </a:lnSpc>
              <a:spcBef>
                <a:spcPts val="0"/>
              </a:spcBef>
              <a:spcAft>
                <a:spcPts val="0"/>
              </a:spcAft>
              <a:buClr>
                <a:srgbClr val="000000"/>
              </a:buClr>
              <a:buSzPts val="1200"/>
              <a:buFont typeface="Arial"/>
              <a:buNone/>
              <a:defRPr sz="1600"/>
            </a:lvl8pPr>
            <a:lvl9pPr marL="0" lvl="8" indent="0" algn="r">
              <a:lnSpc>
                <a:spcPct val="100000"/>
              </a:lnSpc>
              <a:spcBef>
                <a:spcPts val="0"/>
              </a:spcBef>
              <a:spcAft>
                <a:spcPts val="0"/>
              </a:spcAft>
              <a:buClr>
                <a:srgbClr val="000000"/>
              </a:buClr>
              <a:buSzPts val="1200"/>
              <a:buFont typeface="Arial"/>
              <a:buNone/>
              <a:defRPr sz="1600"/>
            </a:lvl9pPr>
          </a:lstStyle>
          <a:p>
            <a:pPr marL="0" lvl="0" indent="0" algn="r" rtl="0">
              <a:spcBef>
                <a:spcPts val="0"/>
              </a:spcBef>
              <a:spcAft>
                <a:spcPts val="0"/>
              </a:spcAft>
              <a:buNone/>
            </a:pPr>
            <a:fld id="{00000000-1234-1234-1234-123412341234}" type="slidenum">
              <a:rPr lang="en-US"/>
              <a:t>‹#›</a:t>
            </a:fld>
            <a:endParaRPr sz="1200"/>
          </a:p>
        </p:txBody>
      </p:sp>
      <p:pic>
        <p:nvPicPr>
          <p:cNvPr id="25" name="Google Shape;25;p41" descr="A black background with white text&#10;&#10;Description automatically generated"/>
          <p:cNvPicPr preferRelativeResize="0"/>
          <p:nvPr/>
        </p:nvPicPr>
        <p:blipFill rotWithShape="1">
          <a:blip r:embed="rId5">
            <a:alphaModFix/>
          </a:blip>
          <a:srcRect r="911"/>
          <a:stretch/>
        </p:blipFill>
        <p:spPr>
          <a:xfrm>
            <a:off x="200712" y="55766"/>
            <a:ext cx="2028512" cy="50646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Generic with Text 1">
  <p:cSld name="Generic with Text 1">
    <p:spTree>
      <p:nvGrpSpPr>
        <p:cNvPr id="1" name="Shape 26"/>
        <p:cNvGrpSpPr/>
        <p:nvPr/>
      </p:nvGrpSpPr>
      <p:grpSpPr>
        <a:xfrm>
          <a:off x="0" y="0"/>
          <a:ext cx="0" cy="0"/>
          <a:chOff x="0" y="0"/>
          <a:chExt cx="0" cy="0"/>
        </a:xfrm>
      </p:grpSpPr>
      <p:pic>
        <p:nvPicPr>
          <p:cNvPr id="27" name="Google Shape;27;p42"/>
          <p:cNvPicPr preferRelativeResize="0"/>
          <p:nvPr/>
        </p:nvPicPr>
        <p:blipFill rotWithShape="1">
          <a:blip r:embed="rId2">
            <a:alphaModFix/>
          </a:blip>
          <a:srcRect/>
          <a:stretch/>
        </p:blipFill>
        <p:spPr>
          <a:xfrm>
            <a:off x="0" y="0"/>
            <a:ext cx="12192000" cy="914400"/>
          </a:xfrm>
          <a:prstGeom prst="rect">
            <a:avLst/>
          </a:prstGeom>
          <a:noFill/>
          <a:ln>
            <a:noFill/>
          </a:ln>
        </p:spPr>
      </p:pic>
      <p:pic>
        <p:nvPicPr>
          <p:cNvPr id="28" name="Google Shape;28;p42" descr="A black and white logo&#10;&#10;Description automatically generated"/>
          <p:cNvPicPr preferRelativeResize="0"/>
          <p:nvPr/>
        </p:nvPicPr>
        <p:blipFill rotWithShape="1">
          <a:blip r:embed="rId3">
            <a:alphaModFix/>
          </a:blip>
          <a:srcRect/>
          <a:stretch/>
        </p:blipFill>
        <p:spPr>
          <a:xfrm>
            <a:off x="10848288" y="111223"/>
            <a:ext cx="1143000" cy="395552"/>
          </a:xfrm>
          <a:prstGeom prst="rect">
            <a:avLst/>
          </a:prstGeom>
          <a:noFill/>
          <a:ln>
            <a:noFill/>
          </a:ln>
        </p:spPr>
      </p:pic>
      <p:pic>
        <p:nvPicPr>
          <p:cNvPr id="29" name="Google Shape;29;p42" descr="A purple and black rectangle&#10;&#10;Description automatically generated"/>
          <p:cNvPicPr preferRelativeResize="0"/>
          <p:nvPr/>
        </p:nvPicPr>
        <p:blipFill rotWithShape="1">
          <a:blip r:embed="rId4">
            <a:alphaModFix/>
          </a:blip>
          <a:srcRect l="537" r="1153" b="56821"/>
          <a:stretch/>
        </p:blipFill>
        <p:spPr>
          <a:xfrm>
            <a:off x="0" y="5360670"/>
            <a:ext cx="12192000" cy="1497330"/>
          </a:xfrm>
          <a:prstGeom prst="rect">
            <a:avLst/>
          </a:prstGeom>
          <a:noFill/>
          <a:ln>
            <a:noFill/>
          </a:ln>
        </p:spPr>
      </p:pic>
      <p:sp>
        <p:nvSpPr>
          <p:cNvPr id="30" name="Google Shape;30;p42"/>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000000"/>
              </a:buClr>
              <a:buSzPts val="1200"/>
              <a:buFont typeface="Arial"/>
              <a:buNone/>
              <a:defRPr sz="1600"/>
            </a:lvl1pPr>
            <a:lvl2pPr marL="0" lvl="1" indent="0" algn="r">
              <a:lnSpc>
                <a:spcPct val="100000"/>
              </a:lnSpc>
              <a:spcBef>
                <a:spcPts val="0"/>
              </a:spcBef>
              <a:spcAft>
                <a:spcPts val="0"/>
              </a:spcAft>
              <a:buClr>
                <a:srgbClr val="000000"/>
              </a:buClr>
              <a:buSzPts val="1200"/>
              <a:buFont typeface="Arial"/>
              <a:buNone/>
              <a:defRPr sz="1600"/>
            </a:lvl2pPr>
            <a:lvl3pPr marL="0" lvl="2" indent="0" algn="r">
              <a:lnSpc>
                <a:spcPct val="100000"/>
              </a:lnSpc>
              <a:spcBef>
                <a:spcPts val="0"/>
              </a:spcBef>
              <a:spcAft>
                <a:spcPts val="0"/>
              </a:spcAft>
              <a:buClr>
                <a:srgbClr val="000000"/>
              </a:buClr>
              <a:buSzPts val="1200"/>
              <a:buFont typeface="Arial"/>
              <a:buNone/>
              <a:defRPr sz="1600"/>
            </a:lvl3pPr>
            <a:lvl4pPr marL="0" lvl="3" indent="0" algn="r">
              <a:lnSpc>
                <a:spcPct val="100000"/>
              </a:lnSpc>
              <a:spcBef>
                <a:spcPts val="0"/>
              </a:spcBef>
              <a:spcAft>
                <a:spcPts val="0"/>
              </a:spcAft>
              <a:buClr>
                <a:srgbClr val="000000"/>
              </a:buClr>
              <a:buSzPts val="1200"/>
              <a:buFont typeface="Arial"/>
              <a:buNone/>
              <a:defRPr sz="1600"/>
            </a:lvl4pPr>
            <a:lvl5pPr marL="0" lvl="4" indent="0" algn="r">
              <a:lnSpc>
                <a:spcPct val="100000"/>
              </a:lnSpc>
              <a:spcBef>
                <a:spcPts val="0"/>
              </a:spcBef>
              <a:spcAft>
                <a:spcPts val="0"/>
              </a:spcAft>
              <a:buClr>
                <a:srgbClr val="000000"/>
              </a:buClr>
              <a:buSzPts val="1200"/>
              <a:buFont typeface="Arial"/>
              <a:buNone/>
              <a:defRPr sz="1600"/>
            </a:lvl5pPr>
            <a:lvl6pPr marL="0" lvl="5" indent="0" algn="r">
              <a:lnSpc>
                <a:spcPct val="100000"/>
              </a:lnSpc>
              <a:spcBef>
                <a:spcPts val="0"/>
              </a:spcBef>
              <a:spcAft>
                <a:spcPts val="0"/>
              </a:spcAft>
              <a:buClr>
                <a:srgbClr val="000000"/>
              </a:buClr>
              <a:buSzPts val="1200"/>
              <a:buFont typeface="Arial"/>
              <a:buNone/>
              <a:defRPr sz="1600"/>
            </a:lvl6pPr>
            <a:lvl7pPr marL="0" lvl="6" indent="0" algn="r">
              <a:lnSpc>
                <a:spcPct val="100000"/>
              </a:lnSpc>
              <a:spcBef>
                <a:spcPts val="0"/>
              </a:spcBef>
              <a:spcAft>
                <a:spcPts val="0"/>
              </a:spcAft>
              <a:buClr>
                <a:srgbClr val="000000"/>
              </a:buClr>
              <a:buSzPts val="1200"/>
              <a:buFont typeface="Arial"/>
              <a:buNone/>
              <a:defRPr sz="1600"/>
            </a:lvl7pPr>
            <a:lvl8pPr marL="0" lvl="7" indent="0" algn="r">
              <a:lnSpc>
                <a:spcPct val="100000"/>
              </a:lnSpc>
              <a:spcBef>
                <a:spcPts val="0"/>
              </a:spcBef>
              <a:spcAft>
                <a:spcPts val="0"/>
              </a:spcAft>
              <a:buClr>
                <a:srgbClr val="000000"/>
              </a:buClr>
              <a:buSzPts val="1200"/>
              <a:buFont typeface="Arial"/>
              <a:buNone/>
              <a:defRPr sz="1600"/>
            </a:lvl8pPr>
            <a:lvl9pPr marL="0" lvl="8" indent="0" algn="r">
              <a:lnSpc>
                <a:spcPct val="100000"/>
              </a:lnSpc>
              <a:spcBef>
                <a:spcPts val="0"/>
              </a:spcBef>
              <a:spcAft>
                <a:spcPts val="0"/>
              </a:spcAft>
              <a:buClr>
                <a:srgbClr val="000000"/>
              </a:buClr>
              <a:buSzPts val="1200"/>
              <a:buFont typeface="Arial"/>
              <a:buNone/>
              <a:defRPr sz="1600"/>
            </a:lvl9pPr>
          </a:lstStyle>
          <a:p>
            <a:pPr marL="0" lvl="0" indent="0" algn="r" rtl="0">
              <a:spcBef>
                <a:spcPts val="0"/>
              </a:spcBef>
              <a:spcAft>
                <a:spcPts val="0"/>
              </a:spcAft>
              <a:buNone/>
            </a:pPr>
            <a:fld id="{00000000-1234-1234-1234-123412341234}" type="slidenum">
              <a:rPr lang="en-US"/>
              <a:t>‹#›</a:t>
            </a:fld>
            <a:endParaRPr sz="1200"/>
          </a:p>
        </p:txBody>
      </p:sp>
      <p:pic>
        <p:nvPicPr>
          <p:cNvPr id="31" name="Google Shape;31;p42" descr="A black background with white text&#10;&#10;Description automatically generated"/>
          <p:cNvPicPr preferRelativeResize="0"/>
          <p:nvPr/>
        </p:nvPicPr>
        <p:blipFill rotWithShape="1">
          <a:blip r:embed="rId5">
            <a:alphaModFix/>
          </a:blip>
          <a:srcRect r="911"/>
          <a:stretch/>
        </p:blipFill>
        <p:spPr>
          <a:xfrm>
            <a:off x="200712" y="55766"/>
            <a:ext cx="2028512" cy="506466"/>
          </a:xfrm>
          <a:prstGeom prst="rect">
            <a:avLst/>
          </a:prstGeom>
          <a:noFill/>
          <a:ln>
            <a:noFill/>
          </a:ln>
        </p:spPr>
      </p:pic>
      <p:sp>
        <p:nvSpPr>
          <p:cNvPr id="32" name="Google Shape;32;p42"/>
          <p:cNvSpPr txBox="1">
            <a:spLocks noGrp="1"/>
          </p:cNvSpPr>
          <p:nvPr>
            <p:ph type="title"/>
          </p:nvPr>
        </p:nvSpPr>
        <p:spPr>
          <a:xfrm>
            <a:off x="1552575" y="1687673"/>
            <a:ext cx="9848850" cy="149733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2"/>
          <p:cNvSpPr txBox="1"/>
          <p:nvPr/>
        </p:nvSpPr>
        <p:spPr>
          <a:xfrm>
            <a:off x="1552575" y="3185002"/>
            <a:ext cx="8277226" cy="2279861"/>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7F7F7F"/>
              </a:buClr>
              <a:buSzPts val="2400"/>
              <a:buFont typeface="Arial"/>
              <a:buNone/>
            </a:pPr>
            <a:r>
              <a:rPr lang="en-US" sz="2300">
                <a:solidFill>
                  <a:schemeClr val="dk1"/>
                </a:solidFill>
                <a:latin typeface="Calibri"/>
                <a:ea typeface="Calibri"/>
                <a:cs typeface="Calibri"/>
                <a:sym typeface="Calibri"/>
              </a:rPr>
              <a:t>Ut enim ad minim veniam, quis nostrud exercitation ullamco laboris nisi ut aliquip ex ea commodo consequat.</a:t>
            </a:r>
            <a:endParaRPr sz="900">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Generic with Text 2">
  <p:cSld name="Generic with Text 2">
    <p:spTree>
      <p:nvGrpSpPr>
        <p:cNvPr id="1" name="Shape 34"/>
        <p:cNvGrpSpPr/>
        <p:nvPr/>
      </p:nvGrpSpPr>
      <p:grpSpPr>
        <a:xfrm>
          <a:off x="0" y="0"/>
          <a:ext cx="0" cy="0"/>
          <a:chOff x="0" y="0"/>
          <a:chExt cx="0" cy="0"/>
        </a:xfrm>
      </p:grpSpPr>
      <p:pic>
        <p:nvPicPr>
          <p:cNvPr id="35" name="Google Shape;35;p43"/>
          <p:cNvPicPr preferRelativeResize="0"/>
          <p:nvPr/>
        </p:nvPicPr>
        <p:blipFill rotWithShape="1">
          <a:blip r:embed="rId2">
            <a:alphaModFix/>
          </a:blip>
          <a:srcRect/>
          <a:stretch/>
        </p:blipFill>
        <p:spPr>
          <a:xfrm>
            <a:off x="0" y="0"/>
            <a:ext cx="12192000" cy="914400"/>
          </a:xfrm>
          <a:prstGeom prst="rect">
            <a:avLst/>
          </a:prstGeom>
          <a:noFill/>
          <a:ln>
            <a:noFill/>
          </a:ln>
        </p:spPr>
      </p:pic>
      <p:pic>
        <p:nvPicPr>
          <p:cNvPr id="36" name="Google Shape;36;p43" descr="A black and white logo&#10;&#10;Description automatically generated"/>
          <p:cNvPicPr preferRelativeResize="0"/>
          <p:nvPr/>
        </p:nvPicPr>
        <p:blipFill rotWithShape="1">
          <a:blip r:embed="rId3">
            <a:alphaModFix/>
          </a:blip>
          <a:srcRect/>
          <a:stretch/>
        </p:blipFill>
        <p:spPr>
          <a:xfrm>
            <a:off x="10848288" y="111223"/>
            <a:ext cx="1143000" cy="395552"/>
          </a:xfrm>
          <a:prstGeom prst="rect">
            <a:avLst/>
          </a:prstGeom>
          <a:noFill/>
          <a:ln>
            <a:noFill/>
          </a:ln>
        </p:spPr>
      </p:pic>
      <p:pic>
        <p:nvPicPr>
          <p:cNvPr id="37" name="Google Shape;37;p43" descr="A purple and black rectangle&#10;&#10;Description automatically generated"/>
          <p:cNvPicPr preferRelativeResize="0"/>
          <p:nvPr/>
        </p:nvPicPr>
        <p:blipFill rotWithShape="1">
          <a:blip r:embed="rId4">
            <a:alphaModFix/>
          </a:blip>
          <a:srcRect l="537" r="1153" b="56821"/>
          <a:stretch/>
        </p:blipFill>
        <p:spPr>
          <a:xfrm>
            <a:off x="0" y="5360670"/>
            <a:ext cx="12192000" cy="1497330"/>
          </a:xfrm>
          <a:prstGeom prst="rect">
            <a:avLst/>
          </a:prstGeom>
          <a:noFill/>
          <a:ln>
            <a:noFill/>
          </a:ln>
        </p:spPr>
      </p:pic>
      <p:sp>
        <p:nvSpPr>
          <p:cNvPr id="38" name="Google Shape;38;p43"/>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000000"/>
              </a:buClr>
              <a:buSzPts val="1200"/>
              <a:buFont typeface="Arial"/>
              <a:buNone/>
              <a:defRPr sz="1600"/>
            </a:lvl1pPr>
            <a:lvl2pPr marL="0" lvl="1" indent="0" algn="r">
              <a:lnSpc>
                <a:spcPct val="100000"/>
              </a:lnSpc>
              <a:spcBef>
                <a:spcPts val="0"/>
              </a:spcBef>
              <a:spcAft>
                <a:spcPts val="0"/>
              </a:spcAft>
              <a:buClr>
                <a:srgbClr val="000000"/>
              </a:buClr>
              <a:buSzPts val="1200"/>
              <a:buFont typeface="Arial"/>
              <a:buNone/>
              <a:defRPr sz="1600"/>
            </a:lvl2pPr>
            <a:lvl3pPr marL="0" lvl="2" indent="0" algn="r">
              <a:lnSpc>
                <a:spcPct val="100000"/>
              </a:lnSpc>
              <a:spcBef>
                <a:spcPts val="0"/>
              </a:spcBef>
              <a:spcAft>
                <a:spcPts val="0"/>
              </a:spcAft>
              <a:buClr>
                <a:srgbClr val="000000"/>
              </a:buClr>
              <a:buSzPts val="1200"/>
              <a:buFont typeface="Arial"/>
              <a:buNone/>
              <a:defRPr sz="1600"/>
            </a:lvl3pPr>
            <a:lvl4pPr marL="0" lvl="3" indent="0" algn="r">
              <a:lnSpc>
                <a:spcPct val="100000"/>
              </a:lnSpc>
              <a:spcBef>
                <a:spcPts val="0"/>
              </a:spcBef>
              <a:spcAft>
                <a:spcPts val="0"/>
              </a:spcAft>
              <a:buClr>
                <a:srgbClr val="000000"/>
              </a:buClr>
              <a:buSzPts val="1200"/>
              <a:buFont typeface="Arial"/>
              <a:buNone/>
              <a:defRPr sz="1600"/>
            </a:lvl4pPr>
            <a:lvl5pPr marL="0" lvl="4" indent="0" algn="r">
              <a:lnSpc>
                <a:spcPct val="100000"/>
              </a:lnSpc>
              <a:spcBef>
                <a:spcPts val="0"/>
              </a:spcBef>
              <a:spcAft>
                <a:spcPts val="0"/>
              </a:spcAft>
              <a:buClr>
                <a:srgbClr val="000000"/>
              </a:buClr>
              <a:buSzPts val="1200"/>
              <a:buFont typeface="Arial"/>
              <a:buNone/>
              <a:defRPr sz="1600"/>
            </a:lvl5pPr>
            <a:lvl6pPr marL="0" lvl="5" indent="0" algn="r">
              <a:lnSpc>
                <a:spcPct val="100000"/>
              </a:lnSpc>
              <a:spcBef>
                <a:spcPts val="0"/>
              </a:spcBef>
              <a:spcAft>
                <a:spcPts val="0"/>
              </a:spcAft>
              <a:buClr>
                <a:srgbClr val="000000"/>
              </a:buClr>
              <a:buSzPts val="1200"/>
              <a:buFont typeface="Arial"/>
              <a:buNone/>
              <a:defRPr sz="1600"/>
            </a:lvl6pPr>
            <a:lvl7pPr marL="0" lvl="6" indent="0" algn="r">
              <a:lnSpc>
                <a:spcPct val="100000"/>
              </a:lnSpc>
              <a:spcBef>
                <a:spcPts val="0"/>
              </a:spcBef>
              <a:spcAft>
                <a:spcPts val="0"/>
              </a:spcAft>
              <a:buClr>
                <a:srgbClr val="000000"/>
              </a:buClr>
              <a:buSzPts val="1200"/>
              <a:buFont typeface="Arial"/>
              <a:buNone/>
              <a:defRPr sz="1600"/>
            </a:lvl7pPr>
            <a:lvl8pPr marL="0" lvl="7" indent="0" algn="r">
              <a:lnSpc>
                <a:spcPct val="100000"/>
              </a:lnSpc>
              <a:spcBef>
                <a:spcPts val="0"/>
              </a:spcBef>
              <a:spcAft>
                <a:spcPts val="0"/>
              </a:spcAft>
              <a:buClr>
                <a:srgbClr val="000000"/>
              </a:buClr>
              <a:buSzPts val="1200"/>
              <a:buFont typeface="Arial"/>
              <a:buNone/>
              <a:defRPr sz="1600"/>
            </a:lvl8pPr>
            <a:lvl9pPr marL="0" lvl="8" indent="0" algn="r">
              <a:lnSpc>
                <a:spcPct val="100000"/>
              </a:lnSpc>
              <a:spcBef>
                <a:spcPts val="0"/>
              </a:spcBef>
              <a:spcAft>
                <a:spcPts val="0"/>
              </a:spcAft>
              <a:buClr>
                <a:srgbClr val="000000"/>
              </a:buClr>
              <a:buSzPts val="1200"/>
              <a:buFont typeface="Arial"/>
              <a:buNone/>
              <a:defRPr sz="1600"/>
            </a:lvl9pPr>
          </a:lstStyle>
          <a:p>
            <a:pPr marL="0" lvl="0" indent="0" algn="r" rtl="0">
              <a:spcBef>
                <a:spcPts val="0"/>
              </a:spcBef>
              <a:spcAft>
                <a:spcPts val="0"/>
              </a:spcAft>
              <a:buNone/>
            </a:pPr>
            <a:fld id="{00000000-1234-1234-1234-123412341234}" type="slidenum">
              <a:rPr lang="en-US"/>
              <a:t>‹#›</a:t>
            </a:fld>
            <a:endParaRPr sz="1200"/>
          </a:p>
        </p:txBody>
      </p:sp>
      <p:pic>
        <p:nvPicPr>
          <p:cNvPr id="39" name="Google Shape;39;p43" descr="A black background with white text&#10;&#10;Description automatically generated"/>
          <p:cNvPicPr preferRelativeResize="0"/>
          <p:nvPr/>
        </p:nvPicPr>
        <p:blipFill rotWithShape="1">
          <a:blip r:embed="rId5">
            <a:alphaModFix/>
          </a:blip>
          <a:srcRect r="911"/>
          <a:stretch/>
        </p:blipFill>
        <p:spPr>
          <a:xfrm>
            <a:off x="200712" y="55766"/>
            <a:ext cx="2028512" cy="506466"/>
          </a:xfrm>
          <a:prstGeom prst="rect">
            <a:avLst/>
          </a:prstGeom>
          <a:noFill/>
          <a:ln>
            <a:noFill/>
          </a:ln>
        </p:spPr>
      </p:pic>
      <p:sp>
        <p:nvSpPr>
          <p:cNvPr id="40" name="Google Shape;40;p43"/>
          <p:cNvSpPr txBox="1">
            <a:spLocks noGrp="1"/>
          </p:cNvSpPr>
          <p:nvPr>
            <p:ph type="title"/>
          </p:nvPr>
        </p:nvSpPr>
        <p:spPr>
          <a:xfrm>
            <a:off x="1604555" y="1535429"/>
            <a:ext cx="8686800" cy="457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3"/>
          <p:cNvSpPr txBox="1"/>
          <p:nvPr/>
        </p:nvSpPr>
        <p:spPr>
          <a:xfrm>
            <a:off x="1604555" y="2221230"/>
            <a:ext cx="9403080" cy="3430689"/>
          </a:xfrm>
          <a:prstGeom prst="rect">
            <a:avLst/>
          </a:prstGeom>
          <a:noFill/>
          <a:ln>
            <a:noFill/>
          </a:ln>
        </p:spPr>
        <p:txBody>
          <a:bodyPr spcFirstLastPara="1" wrap="square" lIns="91425" tIns="45700" rIns="91425" bIns="45700" anchor="t" anchorCtr="0">
            <a:noAutofit/>
          </a:bodyPr>
          <a:lstStyle/>
          <a:p>
            <a:pPr marL="0" marR="0" lvl="0" indent="0" algn="l" rtl="0">
              <a:lnSpc>
                <a:spcPct val="108000"/>
              </a:lnSpc>
              <a:spcBef>
                <a:spcPts val="0"/>
              </a:spcBef>
              <a:spcAft>
                <a:spcPts val="0"/>
              </a:spcAft>
              <a:buClr>
                <a:schemeClr val="dk1"/>
              </a:buClr>
              <a:buSzPts val="2400"/>
              <a:buFont typeface="Arial"/>
              <a:buNone/>
            </a:pPr>
            <a:r>
              <a:rPr lang="en-US" sz="2200">
                <a:solidFill>
                  <a:schemeClr val="dk1"/>
                </a:solidFill>
                <a:latin typeface="Calibri"/>
                <a:ea typeface="Calibri"/>
                <a:cs typeface="Calibri"/>
                <a:sym typeface="Calibri"/>
              </a:rPr>
              <a:t>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Duis aute irure dolor in reprehenderit in voluptate velit esse cillum dolore eu fugiat nulla pariatur. Excepteur sint occaecat cupidatat non proident, sunt in culpa qui officia deserunt mollit anim id est laborum.</a:t>
            </a:r>
            <a:endParaRPr sz="2200">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drive.google.com/file/d/1pJ-xZdIP7XJzBqGAXR7zULOZyJfaleSs/view?usp=sharing"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hyperlink" Target="https://drive.google.com/file/d/1C-6tahh_JrKXCdxCVmzKA5PALOh4IGu1/view?usp=sharin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hyperlink" Target="https://drive.google.com/file/d/1eReqy2dF2aIKyG_-iHrqkawU_s5baT6p/view?usp=sharing"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drive.google.com/file/d/1VmTnnlS3G9QwZavRZYnqtIZh24Yl-Z1p/view?usp=sharing" TargetMode="Externa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drive.google.com/file/d/11HSBy3b7oYqOOBfJyzjsXZ0bMCNQ3OqY/view?usp=sharing" TargetMode="External"/><Relationship Id="rId7" Type="http://schemas.openxmlformats.org/officeDocument/2006/relationships/hyperlink" Target="https://drive.google.com/file/d/1QFtAxgfNewmwZ_YzbupY9_7PYiHaSSGc/view?usp=sharin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hyperlink" Target="https://drive.google.com/file/d/1gKtthQaX-4-upQ1S5hCOkwzmBoOCrJ_Y/view?usp=sharing" TargetMode="External"/><Relationship Id="rId4" Type="http://schemas.openxmlformats.org/officeDocument/2006/relationships/image" Target="../media/image30.png"/><Relationship Id="rId9"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hyperlink" Target="https://drive.google.com/file/d/1X159XpkorE2ukmfaK_XU74EmgtjgNJlS/view?usp=sharin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drive.google.com/file/d/1O8YAZ47JlYwFgq_5uO_-akPs2GaDvCC4/view?usp=sharin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hyperlink" Target="https://drive.google.com/file/d/1wGYnQawhVWcIElVEtWXipKSE8FZ25bdT/view?usp=sharing"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hyperlink" Target="https://drive.google.com/file/d/1qzEOgtl7mePX5VfMpNB9mQqXzMw7OlWq/view?usp=sharin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drive.google.com/file/d/1TGmE1MMcIs7eGAPPi2kBCt-PxUrJYjcZ/view?usp=shari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1"/>
          <p:cNvSpPr/>
          <p:nvPr/>
        </p:nvSpPr>
        <p:spPr>
          <a:xfrm>
            <a:off x="4619647" y="2593357"/>
            <a:ext cx="2777494" cy="458685"/>
          </a:xfrm>
          <a:prstGeom prst="rect">
            <a:avLst/>
          </a:prstGeom>
          <a:solidFill>
            <a:srgbClr val="7938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 name="Google Shape;48;p1"/>
          <p:cNvSpPr/>
          <p:nvPr/>
        </p:nvSpPr>
        <p:spPr>
          <a:xfrm>
            <a:off x="4575263" y="2555257"/>
            <a:ext cx="2777494" cy="45868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 name="Google Shape;49;p1"/>
          <p:cNvSpPr txBox="1">
            <a:spLocks noGrp="1"/>
          </p:cNvSpPr>
          <p:nvPr>
            <p:ph type="subTitle" idx="4294967295"/>
          </p:nvPr>
        </p:nvSpPr>
        <p:spPr>
          <a:xfrm>
            <a:off x="4652890" y="2582847"/>
            <a:ext cx="2778125" cy="458788"/>
          </a:xfrm>
          <a:prstGeom prst="rect">
            <a:avLst/>
          </a:prstGeom>
          <a:noFill/>
          <a:ln>
            <a:noFill/>
          </a:ln>
        </p:spPr>
        <p:txBody>
          <a:bodyPr spcFirstLastPara="1" wrap="square" lIns="91425" tIns="45700" rIns="91425" bIns="45700" anchor="t" anchorCtr="0">
            <a:normAutofit lnSpcReduction="10000"/>
          </a:bodyPr>
          <a:lstStyle/>
          <a:p>
            <a:pPr marL="342900" marR="0" lvl="0" indent="-317500" algn="l" rtl="0">
              <a:lnSpc>
                <a:spcPct val="100000"/>
              </a:lnSpc>
              <a:spcBef>
                <a:spcPts val="600"/>
              </a:spcBef>
              <a:spcAft>
                <a:spcPts val="0"/>
              </a:spcAft>
              <a:buClr>
                <a:schemeClr val="accent1"/>
              </a:buClr>
              <a:buSzPts val="2400"/>
              <a:buFont typeface="Arial"/>
              <a:buNone/>
            </a:pPr>
            <a:r>
              <a:rPr lang="en-US" sz="2000" b="1" i="0" u="none" strike="noStrike" cap="none" dirty="0">
                <a:solidFill>
                  <a:srgbClr val="793889"/>
                </a:solidFill>
                <a:latin typeface="Trebuchet MS"/>
                <a:ea typeface="Trebuchet MS"/>
                <a:cs typeface="Trebuchet MS"/>
                <a:sym typeface="Trebuchet MS"/>
              </a:rPr>
              <a:t>Module 4, Session 12</a:t>
            </a:r>
            <a:endParaRPr dirty="0"/>
          </a:p>
        </p:txBody>
      </p:sp>
      <p:sp>
        <p:nvSpPr>
          <p:cNvPr id="50" name="Google Shape;50;p1"/>
          <p:cNvSpPr txBox="1"/>
          <p:nvPr/>
        </p:nvSpPr>
        <p:spPr>
          <a:xfrm>
            <a:off x="927922" y="1037223"/>
            <a:ext cx="9506654" cy="12618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chemeClr val="dk1"/>
                </a:solidFill>
                <a:latin typeface="Trebuchet MS"/>
                <a:ea typeface="Trebuchet MS"/>
                <a:cs typeface="Trebuchet MS"/>
                <a:sym typeface="Trebuchet MS"/>
              </a:rPr>
              <a:t>Fundamentals of Literacy Coaching</a:t>
            </a:r>
            <a:endParaRPr sz="4400" b="1" i="0" u="none" strike="noStrike" cap="none">
              <a:solidFill>
                <a:schemeClr val="dk1"/>
              </a:solidFill>
              <a:latin typeface="Trebuchet MS"/>
              <a:ea typeface="Trebuchet MS"/>
              <a:cs typeface="Trebuchet MS"/>
              <a:sym typeface="Trebuchet MS"/>
            </a:endParaRPr>
          </a:p>
          <a:p>
            <a:pPr marL="0" marR="0" lvl="0" indent="0" algn="ctr" rtl="0">
              <a:spcBef>
                <a:spcPts val="0"/>
              </a:spcBef>
              <a:spcAft>
                <a:spcPts val="0"/>
              </a:spcAft>
              <a:buNone/>
            </a:pPr>
            <a:r>
              <a:rPr lang="en-US" sz="3200" b="0" i="0" u="none" strike="noStrike" cap="none">
                <a:solidFill>
                  <a:schemeClr val="dk1"/>
                </a:solidFill>
                <a:latin typeface="Trebuchet MS"/>
                <a:ea typeface="Trebuchet MS"/>
                <a:cs typeface="Trebuchet MS"/>
                <a:sym typeface="Trebuchet MS"/>
              </a:rPr>
              <a:t>Professional Development Modules</a:t>
            </a:r>
            <a:endParaRPr sz="3200" b="0" i="0" u="none" strike="noStrike" cap="none">
              <a:solidFill>
                <a:schemeClr val="dk1"/>
              </a:solidFill>
              <a:latin typeface="Trebuchet MS"/>
              <a:ea typeface="Trebuchet MS"/>
              <a:cs typeface="Trebuchet MS"/>
              <a:sym typeface="Trebuchet MS"/>
            </a:endParaRPr>
          </a:p>
        </p:txBody>
      </p:sp>
      <p:sp>
        <p:nvSpPr>
          <p:cNvPr id="51" name="Google Shape;51;p1"/>
          <p:cNvSpPr/>
          <p:nvPr/>
        </p:nvSpPr>
        <p:spPr>
          <a:xfrm>
            <a:off x="3650625" y="3196476"/>
            <a:ext cx="4993939" cy="458685"/>
          </a:xfrm>
          <a:prstGeom prst="rect">
            <a:avLst/>
          </a:prstGeom>
          <a:solidFill>
            <a:srgbClr val="7938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 name="Google Shape;52;p1"/>
          <p:cNvSpPr/>
          <p:nvPr/>
        </p:nvSpPr>
        <p:spPr>
          <a:xfrm>
            <a:off x="3606241" y="3158376"/>
            <a:ext cx="4993939" cy="45868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3" name="Google Shape;53;p1"/>
          <p:cNvSpPr txBox="1"/>
          <p:nvPr/>
        </p:nvSpPr>
        <p:spPr>
          <a:xfrm>
            <a:off x="3148314" y="3191870"/>
            <a:ext cx="5729562" cy="458685"/>
          </a:xfrm>
          <a:prstGeom prst="rect">
            <a:avLst/>
          </a:prstGeom>
          <a:noFill/>
          <a:ln>
            <a:noFill/>
          </a:ln>
        </p:spPr>
        <p:txBody>
          <a:bodyPr spcFirstLastPara="1" wrap="square" lIns="91425" tIns="45700" rIns="91425" bIns="45700" anchor="t" anchorCtr="0">
            <a:noAutofit/>
          </a:bodyPr>
          <a:lstStyle/>
          <a:p>
            <a:pPr marL="342900" marR="0" lvl="0" indent="-317500" algn="ctr" rtl="0">
              <a:lnSpc>
                <a:spcPct val="80000"/>
              </a:lnSpc>
              <a:spcBef>
                <a:spcPts val="600"/>
              </a:spcBef>
              <a:spcAft>
                <a:spcPts val="0"/>
              </a:spcAft>
              <a:buClr>
                <a:schemeClr val="accent1"/>
              </a:buClr>
              <a:buSzPts val="1320"/>
              <a:buFont typeface="Arial"/>
              <a:buNone/>
            </a:pPr>
            <a:r>
              <a:rPr lang="en-US" sz="2000" b="1" i="0" u="none" strike="noStrike" cap="none" dirty="0">
                <a:solidFill>
                  <a:srgbClr val="793889"/>
                </a:solidFill>
                <a:latin typeface="Trebuchet MS"/>
                <a:ea typeface="Trebuchet MS"/>
                <a:cs typeface="Trebuchet MS"/>
                <a:sym typeface="Trebuchet MS"/>
              </a:rPr>
              <a:t>Addressing the </a:t>
            </a:r>
            <a:r>
              <a:rPr lang="en-US" sz="2000" b="1" dirty="0">
                <a:solidFill>
                  <a:srgbClr val="793889"/>
                </a:solidFill>
                <a:latin typeface="Trebuchet MS"/>
                <a:ea typeface="Trebuchet MS"/>
                <a:cs typeface="Trebuchet MS"/>
                <a:sym typeface="Trebuchet MS"/>
              </a:rPr>
              <a:t>N</a:t>
            </a:r>
            <a:r>
              <a:rPr lang="en-US" sz="2000" b="1" i="0" u="none" strike="noStrike" cap="none" dirty="0">
                <a:solidFill>
                  <a:srgbClr val="793889"/>
                </a:solidFill>
                <a:latin typeface="Trebuchet MS"/>
                <a:ea typeface="Trebuchet MS"/>
                <a:cs typeface="Trebuchet MS"/>
                <a:sym typeface="Trebuchet MS"/>
              </a:rPr>
              <a:t>eeds of </a:t>
            </a:r>
            <a:r>
              <a:rPr lang="en-US" sz="2000" b="1" dirty="0">
                <a:solidFill>
                  <a:srgbClr val="793889"/>
                </a:solidFill>
                <a:latin typeface="Trebuchet MS"/>
                <a:ea typeface="Trebuchet MS"/>
                <a:cs typeface="Trebuchet MS"/>
                <a:sym typeface="Trebuchet MS"/>
              </a:rPr>
              <a:t>A</a:t>
            </a:r>
            <a:r>
              <a:rPr lang="en-US" sz="2000" b="1" i="0" u="none" strike="noStrike" cap="none" dirty="0">
                <a:solidFill>
                  <a:srgbClr val="793889"/>
                </a:solidFill>
                <a:latin typeface="Trebuchet MS"/>
                <a:ea typeface="Trebuchet MS"/>
                <a:cs typeface="Trebuchet MS"/>
                <a:sym typeface="Trebuchet MS"/>
              </a:rPr>
              <a:t>ll </a:t>
            </a:r>
            <a:r>
              <a:rPr lang="en-US" sz="2000" b="1" dirty="0">
                <a:solidFill>
                  <a:srgbClr val="793889"/>
                </a:solidFill>
                <a:latin typeface="Trebuchet MS"/>
                <a:ea typeface="Trebuchet MS"/>
                <a:cs typeface="Trebuchet MS"/>
                <a:sym typeface="Trebuchet MS"/>
              </a:rPr>
              <a:t>S</a:t>
            </a:r>
            <a:r>
              <a:rPr lang="en-US" sz="2000" b="1" i="0" u="none" strike="noStrike" cap="none" dirty="0">
                <a:solidFill>
                  <a:srgbClr val="793889"/>
                </a:solidFill>
                <a:latin typeface="Trebuchet MS"/>
                <a:ea typeface="Trebuchet MS"/>
                <a:cs typeface="Trebuchet MS"/>
                <a:sym typeface="Trebuchet MS"/>
              </a:rPr>
              <a:t>tudents</a:t>
            </a:r>
            <a:endParaRPr sz="2000" dirty="0"/>
          </a:p>
          <a:p>
            <a:pPr marL="342900" marR="0" lvl="0" indent="-317500" algn="ctr" rtl="0">
              <a:lnSpc>
                <a:spcPct val="80000"/>
              </a:lnSpc>
              <a:spcBef>
                <a:spcPts val="600"/>
              </a:spcBef>
              <a:spcAft>
                <a:spcPts val="0"/>
              </a:spcAft>
              <a:buClr>
                <a:schemeClr val="accent1"/>
              </a:buClr>
              <a:buSzPts val="1320"/>
              <a:buFont typeface="Arial"/>
              <a:buNone/>
            </a:pPr>
            <a:endParaRPr sz="1100" b="1" i="0" u="none" strike="noStrike" cap="none" dirty="0">
              <a:solidFill>
                <a:srgbClr val="793889"/>
              </a:solidFill>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0"/>
          <p:cNvSpPr txBox="1">
            <a:spLocks noGrp="1"/>
          </p:cNvSpPr>
          <p:nvPr>
            <p:ph type="sldNum" idx="12"/>
          </p:nvPr>
        </p:nvSpPr>
        <p:spPr>
          <a:xfrm>
            <a:off x="9344628" y="6202526"/>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10</a:t>
            </a:fld>
            <a:endParaRPr/>
          </a:p>
        </p:txBody>
      </p:sp>
      <p:pic>
        <p:nvPicPr>
          <p:cNvPr id="138" name="Google Shape;138;p10" descr="http://rel-se.fcrr.org/_/images/REL_2016218-1.png"/>
          <p:cNvPicPr preferRelativeResize="0"/>
          <p:nvPr/>
        </p:nvPicPr>
        <p:blipFill rotWithShape="1">
          <a:blip r:embed="rId3">
            <a:alphaModFix/>
          </a:blip>
          <a:srcRect/>
          <a:stretch/>
        </p:blipFill>
        <p:spPr>
          <a:xfrm>
            <a:off x="5282459" y="1288132"/>
            <a:ext cx="1764043" cy="2282880"/>
          </a:xfrm>
          <a:prstGeom prst="rect">
            <a:avLst/>
          </a:prstGeom>
          <a:noFill/>
          <a:ln>
            <a:noFill/>
          </a:ln>
        </p:spPr>
      </p:pic>
      <p:pic>
        <p:nvPicPr>
          <p:cNvPr id="139" name="Google Shape;139;p10"/>
          <p:cNvPicPr preferRelativeResize="0"/>
          <p:nvPr/>
        </p:nvPicPr>
        <p:blipFill rotWithShape="1">
          <a:blip r:embed="rId4">
            <a:alphaModFix/>
          </a:blip>
          <a:srcRect l="2603" t="1719" r="2441" b="-1"/>
          <a:stretch/>
        </p:blipFill>
        <p:spPr>
          <a:xfrm>
            <a:off x="1619074" y="1293814"/>
            <a:ext cx="1697969" cy="2282880"/>
          </a:xfrm>
          <a:prstGeom prst="rect">
            <a:avLst/>
          </a:prstGeom>
          <a:noFill/>
          <a:ln>
            <a:noFill/>
          </a:ln>
        </p:spPr>
      </p:pic>
      <p:pic>
        <p:nvPicPr>
          <p:cNvPr id="140" name="Google Shape;140;p10"/>
          <p:cNvPicPr preferRelativeResize="0"/>
          <p:nvPr/>
        </p:nvPicPr>
        <p:blipFill rotWithShape="1">
          <a:blip r:embed="rId5">
            <a:alphaModFix/>
          </a:blip>
          <a:srcRect r="678" b="678"/>
          <a:stretch/>
        </p:blipFill>
        <p:spPr>
          <a:xfrm>
            <a:off x="3411802" y="1288134"/>
            <a:ext cx="1775898" cy="2282878"/>
          </a:xfrm>
          <a:prstGeom prst="rect">
            <a:avLst/>
          </a:prstGeom>
          <a:noFill/>
          <a:ln>
            <a:noFill/>
          </a:ln>
        </p:spPr>
      </p:pic>
      <p:pic>
        <p:nvPicPr>
          <p:cNvPr id="141" name="Google Shape;141;p10">
            <a:hlinkClick r:id="rId6"/>
          </p:cNvPr>
          <p:cNvPicPr preferRelativeResize="0"/>
          <p:nvPr/>
        </p:nvPicPr>
        <p:blipFill rotWithShape="1">
          <a:blip r:embed="rId7">
            <a:alphaModFix/>
          </a:blip>
          <a:srcRect/>
          <a:stretch/>
        </p:blipFill>
        <p:spPr>
          <a:xfrm>
            <a:off x="7338854" y="1481794"/>
            <a:ext cx="2967017" cy="1503355"/>
          </a:xfrm>
          <a:prstGeom prst="rect">
            <a:avLst/>
          </a:prstGeom>
          <a:noFill/>
          <a:ln>
            <a:noFill/>
          </a:ln>
        </p:spPr>
      </p:pic>
      <p:sp>
        <p:nvSpPr>
          <p:cNvPr id="142" name="Google Shape;142;p10"/>
          <p:cNvSpPr/>
          <p:nvPr/>
        </p:nvSpPr>
        <p:spPr>
          <a:xfrm>
            <a:off x="7252149" y="2985149"/>
            <a:ext cx="3159279" cy="369291"/>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FF"/>
              </a:buClr>
              <a:buSzPts val="1800"/>
              <a:buFont typeface="Calibri"/>
              <a:buNone/>
            </a:pPr>
            <a:r>
              <a:rPr lang="en-US" sz="1800" b="1" u="sng" dirty="0">
                <a:solidFill>
                  <a:schemeClr val="hlink"/>
                </a:solidFill>
                <a:latin typeface="Calibri"/>
                <a:cs typeface="Calibri"/>
                <a:sym typeface="Calibri"/>
                <a:hlinkClick r:id="rId6">
                  <a:extLst>
                    <a:ext uri="{A12FA001-AC4F-418D-AE19-62706E023703}">
                      <ahyp:hlinkClr xmlns:ahyp="http://schemas.microsoft.com/office/drawing/2018/hyperlinkcolor" val="tx"/>
                    </a:ext>
                  </a:extLst>
                </a:hlinkClick>
              </a:rPr>
              <a:t>Video 2: The Self-Study Process </a:t>
            </a:r>
            <a:endParaRPr sz="1800" b="1" u="sng" dirty="0">
              <a:solidFill>
                <a:schemeClr val="hlink"/>
              </a:solidFill>
              <a:latin typeface="Calibri"/>
              <a:cs typeface="Calibri"/>
            </a:endParaRPr>
          </a:p>
        </p:txBody>
      </p:sp>
      <p:sp>
        <p:nvSpPr>
          <p:cNvPr id="143" name="Google Shape;143;p10"/>
          <p:cNvSpPr txBox="1"/>
          <p:nvPr/>
        </p:nvSpPr>
        <p:spPr>
          <a:xfrm>
            <a:off x="471174" y="764912"/>
            <a:ext cx="867863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dirty="0">
                <a:solidFill>
                  <a:schemeClr val="dk1"/>
                </a:solidFill>
                <a:latin typeface="Calibri"/>
                <a:ea typeface="Calibri"/>
                <a:cs typeface="Calibri"/>
                <a:sym typeface="Calibri"/>
              </a:rPr>
              <a:t>Self-Study Guides for Literacy/Academic Interventions</a:t>
            </a:r>
            <a:endParaRPr sz="2800" dirty="0">
              <a:solidFill>
                <a:schemeClr val="dk1"/>
              </a:solidFill>
              <a:latin typeface="Calibri"/>
              <a:ea typeface="Calibri"/>
              <a:cs typeface="Calibri"/>
              <a:sym typeface="Calibri"/>
            </a:endParaRPr>
          </a:p>
        </p:txBody>
      </p:sp>
      <p:sp>
        <p:nvSpPr>
          <p:cNvPr id="144" name="Google Shape;144;p10"/>
          <p:cNvSpPr/>
          <p:nvPr/>
        </p:nvSpPr>
        <p:spPr>
          <a:xfrm>
            <a:off x="462651" y="3655139"/>
            <a:ext cx="11266698" cy="2246731"/>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221F20"/>
              </a:buClr>
              <a:buSzPts val="2000"/>
              <a:buFont typeface="Calibri"/>
              <a:buNone/>
            </a:pPr>
            <a:r>
              <a:rPr lang="en-US" sz="2000" b="0" i="0" u="none" strike="noStrike" cap="none" dirty="0">
                <a:solidFill>
                  <a:srgbClr val="221F20"/>
                </a:solidFill>
                <a:latin typeface="Calibri"/>
                <a:ea typeface="Calibri"/>
                <a:cs typeface="Calibri"/>
                <a:sym typeface="Calibri"/>
              </a:rPr>
              <a:t>These REL Southeast Self-Study Guides for Literacy/Academic Interventions were developed to help district- and school-based practitioners conduct self-studies for planning and implementing literacy interventions. They are intended to promote reflection about current strengths and challenges in planning for implementation of literacy interventions, spark conversations among staff, and identify areas for improvement. These evidence-based guides provide a template for data collection and guiding questions for discussion that may improve the implementation of literacy interventions and decrease the number of students failing to meet grade-level literacy expectations. </a:t>
            </a:r>
            <a:endParaRPr sz="20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1"/>
          <p:cNvSpPr txBox="1">
            <a:spLocks noGrp="1"/>
          </p:cNvSpPr>
          <p:nvPr>
            <p:ph type="sldNum" idx="12"/>
          </p:nvPr>
        </p:nvSpPr>
        <p:spPr>
          <a:xfrm>
            <a:off x="8428299" y="5947882"/>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11</a:t>
            </a:fld>
            <a:endParaRPr dirty="0"/>
          </a:p>
        </p:txBody>
      </p:sp>
      <p:sp>
        <p:nvSpPr>
          <p:cNvPr id="151" name="Google Shape;151;p11"/>
          <p:cNvSpPr txBox="1"/>
          <p:nvPr/>
        </p:nvSpPr>
        <p:spPr>
          <a:xfrm>
            <a:off x="996411" y="805082"/>
            <a:ext cx="506697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panose="020B0703020202090204" pitchFamily="34" charset="0"/>
                <a:ea typeface="Calibri"/>
                <a:cs typeface="Calibri"/>
                <a:sym typeface="Calibri"/>
              </a:rPr>
              <a:t>Collaborate and Practice</a:t>
            </a:r>
            <a:endParaRPr sz="2800" u="none" strike="noStrike" cap="none" dirty="0">
              <a:solidFill>
                <a:srgbClr val="000000"/>
              </a:solidFill>
              <a:latin typeface="Trebuchet MS" panose="020B0703020202090204" pitchFamily="34" charset="0"/>
              <a:ea typeface="Calibri"/>
              <a:cs typeface="Calibri"/>
              <a:sym typeface="Calibri"/>
            </a:endParaRPr>
          </a:p>
        </p:txBody>
      </p:sp>
      <p:pic>
        <p:nvPicPr>
          <p:cNvPr id="152" name="Google Shape;152;p11"/>
          <p:cNvPicPr preferRelativeResize="0"/>
          <p:nvPr/>
        </p:nvPicPr>
        <p:blipFill rotWithShape="1">
          <a:blip r:embed="rId3">
            <a:alphaModFix/>
          </a:blip>
          <a:srcRect/>
          <a:stretch/>
        </p:blipFill>
        <p:spPr>
          <a:xfrm>
            <a:off x="444420" y="815592"/>
            <a:ext cx="551991" cy="517491"/>
          </a:xfrm>
          <a:prstGeom prst="rect">
            <a:avLst/>
          </a:prstGeom>
          <a:noFill/>
          <a:ln>
            <a:noFill/>
          </a:ln>
        </p:spPr>
      </p:pic>
      <p:sp>
        <p:nvSpPr>
          <p:cNvPr id="153" name="Google Shape;153;p11"/>
          <p:cNvSpPr/>
          <p:nvPr/>
        </p:nvSpPr>
        <p:spPr>
          <a:xfrm>
            <a:off x="7252878" y="1626060"/>
            <a:ext cx="4741411" cy="3816389"/>
          </a:xfrm>
          <a:prstGeom prst="rect">
            <a:avLst/>
          </a:prstGeom>
          <a:noFill/>
          <a:ln>
            <a:noFill/>
          </a:ln>
        </p:spPr>
        <p:txBody>
          <a:bodyPr spcFirstLastPara="1" wrap="square" lIns="91400" tIns="45700" rIns="91400" bIns="45700" anchor="t" anchorCtr="0">
            <a:spAutoFit/>
          </a:bodyPr>
          <a:lstStyle/>
          <a:p>
            <a:pPr marL="285750" marR="0" lvl="0" indent="-285750" algn="l" rtl="0">
              <a:lnSpc>
                <a:spcPct val="100000"/>
              </a:lnSpc>
              <a:spcBef>
                <a:spcPts val="0"/>
              </a:spcBef>
              <a:spcAft>
                <a:spcPts val="0"/>
              </a:spcAft>
              <a:buClr>
                <a:srgbClr val="7F7F7F"/>
              </a:buClr>
              <a:buSzPts val="1800"/>
              <a:buFont typeface="Arial"/>
              <a:buChar char="•"/>
            </a:pPr>
            <a:r>
              <a:rPr lang="en-US" sz="2200" b="0" i="0" u="none" strike="noStrike" cap="none" dirty="0">
                <a:solidFill>
                  <a:srgbClr val="221F20"/>
                </a:solidFill>
                <a:latin typeface="Calibri"/>
                <a:ea typeface="Calibri"/>
                <a:cs typeface="Calibri"/>
                <a:sym typeface="Calibri"/>
              </a:rPr>
              <a:t>Review </a:t>
            </a:r>
            <a:r>
              <a:rPr lang="en-US" sz="2200" b="1" i="0" u="none" strike="noStrike" cap="none" dirty="0">
                <a:solidFill>
                  <a:srgbClr val="221F20"/>
                </a:solidFill>
                <a:latin typeface="Calibri"/>
                <a:ea typeface="Calibri"/>
                <a:cs typeface="Calibri"/>
                <a:sym typeface="Calibri"/>
              </a:rPr>
              <a:t>Handout 2: Scoring Guide Area 7: Communication </a:t>
            </a:r>
            <a:r>
              <a:rPr lang="en-US" sz="2200" b="0" i="0" u="none" strike="noStrike" cap="none" dirty="0">
                <a:solidFill>
                  <a:srgbClr val="221F20"/>
                </a:solidFill>
                <a:latin typeface="Calibri"/>
                <a:ea typeface="Calibri"/>
                <a:cs typeface="Calibri"/>
                <a:sym typeface="Calibri"/>
              </a:rPr>
              <a:t>(from the Self-Study Guide for Implementing Literacy Interventions in Grades 3-8).</a:t>
            </a:r>
          </a:p>
          <a:p>
            <a:pPr marR="0" lvl="0" algn="l" rtl="0">
              <a:lnSpc>
                <a:spcPct val="100000"/>
              </a:lnSpc>
              <a:spcBef>
                <a:spcPts val="0"/>
              </a:spcBef>
              <a:spcAft>
                <a:spcPts val="0"/>
              </a:spcAft>
              <a:buClr>
                <a:srgbClr val="7F7F7F"/>
              </a:buClr>
              <a:buSzPts val="1800"/>
            </a:pPr>
            <a:r>
              <a:rPr lang="en-US" sz="2200" b="0" i="0" u="none" strike="noStrike" cap="none" dirty="0">
                <a:solidFill>
                  <a:srgbClr val="221F20"/>
                </a:solidFill>
                <a:latin typeface="Calibri"/>
                <a:ea typeface="Calibri"/>
                <a:cs typeface="Calibri"/>
                <a:sym typeface="Calibri"/>
              </a:rPr>
              <a:t> </a:t>
            </a:r>
            <a:endParaRPr sz="12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7F7F7F"/>
              </a:buClr>
              <a:buSzPts val="1800"/>
              <a:buFont typeface="Arial"/>
              <a:buChar char="•"/>
            </a:pPr>
            <a:r>
              <a:rPr lang="en-US" sz="2200" b="0" i="0" u="none" strike="noStrike" cap="none" dirty="0">
                <a:solidFill>
                  <a:srgbClr val="221F20"/>
                </a:solidFill>
                <a:latin typeface="Calibri"/>
                <a:ea typeface="Calibri"/>
                <a:cs typeface="Calibri"/>
                <a:sym typeface="Calibri"/>
              </a:rPr>
              <a:t>Which possible sources of evidence and guiding questions focused on communication would be beneficial to a literacy coach in helping to ensure that literacy instruction is aligned with intervention?</a:t>
            </a:r>
            <a:endParaRPr sz="2200" b="0" i="0" u="none" strike="noStrike" cap="none" dirty="0">
              <a:solidFill>
                <a:srgbClr val="000000"/>
              </a:solidFill>
              <a:latin typeface="Calibri"/>
              <a:ea typeface="Calibri"/>
              <a:cs typeface="Calibri"/>
              <a:sym typeface="Calibri"/>
            </a:endParaRPr>
          </a:p>
        </p:txBody>
      </p:sp>
      <p:pic>
        <p:nvPicPr>
          <p:cNvPr id="154" name="Google Shape;154;p11"/>
          <p:cNvPicPr preferRelativeResize="0"/>
          <p:nvPr/>
        </p:nvPicPr>
        <p:blipFill rotWithShape="1">
          <a:blip r:embed="rId4">
            <a:alphaModFix/>
          </a:blip>
          <a:srcRect r="678" b="678"/>
          <a:stretch/>
        </p:blipFill>
        <p:spPr>
          <a:xfrm>
            <a:off x="444420" y="1495995"/>
            <a:ext cx="2918508" cy="3751677"/>
          </a:xfrm>
          <a:prstGeom prst="rect">
            <a:avLst/>
          </a:prstGeom>
          <a:noFill/>
          <a:ln>
            <a:noFill/>
          </a:ln>
        </p:spPr>
      </p:pic>
      <p:pic>
        <p:nvPicPr>
          <p:cNvPr id="155" name="Google Shape;155;p11"/>
          <p:cNvPicPr preferRelativeResize="0"/>
          <p:nvPr/>
        </p:nvPicPr>
        <p:blipFill rotWithShape="1">
          <a:blip r:embed="rId5">
            <a:alphaModFix/>
          </a:blip>
          <a:srcRect/>
          <a:stretch/>
        </p:blipFill>
        <p:spPr>
          <a:xfrm>
            <a:off x="3460324" y="1379307"/>
            <a:ext cx="3879052" cy="492205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2"/>
          <p:cNvSpPr txBox="1">
            <a:spLocks noGrp="1"/>
          </p:cNvSpPr>
          <p:nvPr>
            <p:ph type="sldNum" idx="12"/>
          </p:nvPr>
        </p:nvSpPr>
        <p:spPr>
          <a:xfrm>
            <a:off x="9689940" y="6237600"/>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12</a:t>
            </a:fld>
            <a:endParaRPr/>
          </a:p>
        </p:txBody>
      </p:sp>
      <p:sp>
        <p:nvSpPr>
          <p:cNvPr id="162" name="Google Shape;162;p12"/>
          <p:cNvSpPr txBox="1"/>
          <p:nvPr/>
        </p:nvSpPr>
        <p:spPr>
          <a:xfrm>
            <a:off x="943554" y="756532"/>
            <a:ext cx="3860317" cy="52318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panose="020B0703020202090204" pitchFamily="34" charset="0"/>
                <a:ea typeface="Calibri"/>
                <a:cs typeface="Calibri"/>
                <a:sym typeface="Calibri"/>
              </a:rPr>
              <a:t>Learn and Confirm</a:t>
            </a:r>
            <a:endParaRPr sz="2800" u="none" strike="noStrike" cap="none" dirty="0">
              <a:solidFill>
                <a:srgbClr val="000000"/>
              </a:solidFill>
              <a:latin typeface="Trebuchet MS" panose="020B0703020202090204" pitchFamily="34" charset="0"/>
              <a:ea typeface="Calibri"/>
              <a:cs typeface="Calibri"/>
              <a:sym typeface="Calibri"/>
            </a:endParaRPr>
          </a:p>
        </p:txBody>
      </p:sp>
      <p:pic>
        <p:nvPicPr>
          <p:cNvPr id="163" name="Google Shape;163;p12"/>
          <p:cNvPicPr preferRelativeResize="0"/>
          <p:nvPr/>
        </p:nvPicPr>
        <p:blipFill rotWithShape="1">
          <a:blip r:embed="rId3">
            <a:alphaModFix/>
          </a:blip>
          <a:srcRect/>
          <a:stretch/>
        </p:blipFill>
        <p:spPr>
          <a:xfrm>
            <a:off x="354290" y="782494"/>
            <a:ext cx="521389" cy="471255"/>
          </a:xfrm>
          <a:prstGeom prst="rect">
            <a:avLst/>
          </a:prstGeom>
          <a:noFill/>
          <a:ln>
            <a:noFill/>
          </a:ln>
        </p:spPr>
      </p:pic>
      <p:sp>
        <p:nvSpPr>
          <p:cNvPr id="164" name="Google Shape;164;p12"/>
          <p:cNvSpPr txBox="1"/>
          <p:nvPr/>
        </p:nvSpPr>
        <p:spPr>
          <a:xfrm>
            <a:off x="354290" y="1238250"/>
            <a:ext cx="11067154" cy="430849"/>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2200"/>
              <a:buFont typeface="Calibri"/>
              <a:buNone/>
            </a:pPr>
            <a:r>
              <a:rPr lang="en-US" sz="2200" b="1" i="0" u="none" strike="noStrike" cap="none" dirty="0">
                <a:solidFill>
                  <a:srgbClr val="000000"/>
                </a:solidFill>
                <a:latin typeface="Calibri"/>
                <a:ea typeface="Calibri"/>
                <a:cs typeface="Calibri"/>
                <a:sym typeface="Calibri"/>
              </a:rPr>
              <a:t>Applying Standards-Aligned </a:t>
            </a:r>
            <a:r>
              <a:rPr lang="en-US" sz="2200" b="1" dirty="0">
                <a:latin typeface="Calibri"/>
                <a:ea typeface="Calibri"/>
                <a:cs typeface="Calibri"/>
                <a:sym typeface="Calibri"/>
              </a:rPr>
              <a:t>S</a:t>
            </a:r>
            <a:r>
              <a:rPr lang="en-US" sz="2200" b="1" i="0" u="none" strike="noStrike" cap="none" dirty="0">
                <a:solidFill>
                  <a:srgbClr val="000000"/>
                </a:solidFill>
                <a:latin typeface="Calibri"/>
                <a:ea typeface="Calibri"/>
                <a:cs typeface="Calibri"/>
                <a:sym typeface="Calibri"/>
              </a:rPr>
              <a:t>ystematic </a:t>
            </a:r>
            <a:r>
              <a:rPr lang="en-US" sz="2200" b="1" dirty="0">
                <a:latin typeface="Calibri"/>
                <a:ea typeface="Calibri"/>
                <a:cs typeface="Calibri"/>
                <a:sym typeface="Calibri"/>
              </a:rPr>
              <a:t>I</a:t>
            </a:r>
            <a:r>
              <a:rPr lang="en-US" sz="2200" b="1" i="0" u="none" strike="noStrike" cap="none" dirty="0">
                <a:solidFill>
                  <a:srgbClr val="000000"/>
                </a:solidFill>
                <a:latin typeface="Calibri"/>
                <a:ea typeface="Calibri"/>
                <a:cs typeface="Calibri"/>
                <a:sym typeface="Calibri"/>
              </a:rPr>
              <a:t>ntervention for Language and Literacy </a:t>
            </a:r>
            <a:r>
              <a:rPr lang="en-US" sz="2200" b="1" dirty="0">
                <a:latin typeface="Calibri"/>
                <a:ea typeface="Calibri"/>
                <a:cs typeface="Calibri"/>
                <a:sym typeface="Calibri"/>
              </a:rPr>
              <a:t>D</a:t>
            </a:r>
            <a:r>
              <a:rPr lang="en-US" sz="2200" b="1" i="0" u="none" strike="noStrike" cap="none" dirty="0">
                <a:solidFill>
                  <a:srgbClr val="000000"/>
                </a:solidFill>
                <a:latin typeface="Calibri"/>
                <a:ea typeface="Calibri"/>
                <a:cs typeface="Calibri"/>
                <a:sym typeface="Calibri"/>
              </a:rPr>
              <a:t>evelopment</a:t>
            </a:r>
            <a:endParaRPr sz="2200" b="0" i="0" u="none" strike="noStrike" cap="none" dirty="0">
              <a:solidFill>
                <a:srgbClr val="000000"/>
              </a:solidFill>
              <a:latin typeface="Arial"/>
              <a:ea typeface="Arial"/>
              <a:cs typeface="Arial"/>
              <a:sym typeface="Arial"/>
            </a:endParaRPr>
          </a:p>
        </p:txBody>
      </p:sp>
      <p:sp>
        <p:nvSpPr>
          <p:cNvPr id="165" name="Google Shape;165;p12"/>
          <p:cNvSpPr txBox="1"/>
          <p:nvPr/>
        </p:nvSpPr>
        <p:spPr>
          <a:xfrm>
            <a:off x="338409" y="4878696"/>
            <a:ext cx="11345472" cy="1148490"/>
          </a:xfrm>
          <a:prstGeom prst="rect">
            <a:avLst/>
          </a:prstGeom>
          <a:noFill/>
          <a:ln>
            <a:noFill/>
          </a:ln>
        </p:spPr>
        <p:txBody>
          <a:bodyPr spcFirstLastPara="1" wrap="square" lIns="91400" tIns="45700" rIns="91400" bIns="45700" anchor="t" anchorCtr="0">
            <a:noAutofit/>
          </a:bodyPr>
          <a:lstStyle/>
          <a:p>
            <a:pPr marL="13331" marR="0" lvl="0" indent="0" algn="l" rtl="0">
              <a:lnSpc>
                <a:spcPct val="90000"/>
              </a:lnSpc>
              <a:spcBef>
                <a:spcPts val="0"/>
              </a:spcBef>
              <a:spcAft>
                <a:spcPts val="0"/>
              </a:spcAft>
              <a:buClr>
                <a:schemeClr val="dk1"/>
              </a:buClr>
              <a:buSzPts val="2000"/>
              <a:buFont typeface="Arial"/>
              <a:buNone/>
            </a:pPr>
            <a:r>
              <a:rPr lang="en-US" sz="2000" dirty="0">
                <a:solidFill>
                  <a:schemeClr val="dk1"/>
                </a:solidFill>
                <a:latin typeface="Calibri"/>
                <a:ea typeface="Calibri"/>
                <a:cs typeface="Calibri"/>
                <a:sym typeface="Calibri"/>
              </a:rPr>
              <a:t>These samples are from the Florida B.E.S.T Standards for Foundational Reading Skills and Secondary Reading Interventions. How do they (or your state’s foundational reading standards) align with the Developmental Sequence of Recommendations from the IES/WWC Practice Guide Foundational Skills to Support Reading for Understanding?</a:t>
            </a:r>
            <a:endParaRPr sz="2800" dirty="0">
              <a:solidFill>
                <a:schemeClr val="dk1"/>
              </a:solidFill>
              <a:latin typeface="Calibri"/>
              <a:ea typeface="Calibri"/>
              <a:cs typeface="Calibri"/>
              <a:sym typeface="Calibri"/>
            </a:endParaRPr>
          </a:p>
        </p:txBody>
      </p:sp>
      <p:pic>
        <p:nvPicPr>
          <p:cNvPr id="166" name="Google Shape;166;p12"/>
          <p:cNvPicPr preferRelativeResize="0"/>
          <p:nvPr/>
        </p:nvPicPr>
        <p:blipFill rotWithShape="1">
          <a:blip r:embed="rId4">
            <a:alphaModFix/>
          </a:blip>
          <a:srcRect t="632" b="-632"/>
          <a:stretch/>
        </p:blipFill>
        <p:spPr>
          <a:xfrm>
            <a:off x="335666" y="1719776"/>
            <a:ext cx="5908600" cy="3104224"/>
          </a:xfrm>
          <a:prstGeom prst="rect">
            <a:avLst/>
          </a:prstGeom>
          <a:noFill/>
          <a:ln>
            <a:noFill/>
          </a:ln>
        </p:spPr>
      </p:pic>
      <p:pic>
        <p:nvPicPr>
          <p:cNvPr id="167" name="Google Shape;167;p12"/>
          <p:cNvPicPr preferRelativeResize="0"/>
          <p:nvPr/>
        </p:nvPicPr>
        <p:blipFill rotWithShape="1">
          <a:blip r:embed="rId5">
            <a:alphaModFix/>
          </a:blip>
          <a:srcRect r="5538"/>
          <a:stretch/>
        </p:blipFill>
        <p:spPr>
          <a:xfrm>
            <a:off x="6273478" y="1679822"/>
            <a:ext cx="5092709" cy="323653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3"/>
          <p:cNvSpPr txBox="1"/>
          <p:nvPr/>
        </p:nvSpPr>
        <p:spPr>
          <a:xfrm>
            <a:off x="551988" y="4530758"/>
            <a:ext cx="9931756" cy="1159992"/>
          </a:xfrm>
          <a:prstGeom prst="rect">
            <a:avLst/>
          </a:prstGeom>
          <a:noFill/>
          <a:ln>
            <a:noFill/>
          </a:ln>
        </p:spPr>
        <p:txBody>
          <a:bodyPr spcFirstLastPara="1" wrap="square" lIns="91400" tIns="45700" rIns="91400" bIns="45700" anchor="t" anchorCtr="0">
            <a:noAutofit/>
          </a:bodyPr>
          <a:lstStyle/>
          <a:p>
            <a:pPr marL="342900" marR="0" lvl="0" indent="-342900" algn="l" rtl="0">
              <a:lnSpc>
                <a:spcPct val="90000"/>
              </a:lnSpc>
              <a:spcBef>
                <a:spcPts val="0"/>
              </a:spcBef>
              <a:spcAft>
                <a:spcPts val="0"/>
              </a:spcAft>
              <a:buClr>
                <a:srgbClr val="7F7F7F"/>
              </a:buClr>
              <a:buSzPts val="2000"/>
              <a:buFont typeface="Arial"/>
              <a:buChar char="•"/>
            </a:pPr>
            <a:r>
              <a:rPr lang="en-US" sz="2000" b="1" u="sng" dirty="0">
                <a:solidFill>
                  <a:schemeClr val="hlink"/>
                </a:solidFill>
                <a:latin typeface="Calibri"/>
                <a:cs typeface="Calibri"/>
                <a:sym typeface="Calibri"/>
                <a:hlinkClick r:id="rId3">
                  <a:extLst>
                    <a:ext uri="{A12FA001-AC4F-418D-AE19-62706E023703}">
                      <ahyp:hlinkClr xmlns:ahyp="http://schemas.microsoft.com/office/drawing/2018/hyperlinkcolor" val="tx"/>
                    </a:ext>
                  </a:extLst>
                </a:hlinkClick>
              </a:rPr>
              <a:t>Video 3: Systematic Teaching in Tiers 2 and 3</a:t>
            </a:r>
            <a:r>
              <a:rPr lang="en-US" sz="2000" b="1" dirty="0">
                <a:solidFill>
                  <a:schemeClr val="hlink"/>
                </a:solidFill>
                <a:latin typeface="Calibri"/>
                <a:cs typeface="Calibri"/>
                <a:sym typeface="Calibri"/>
              </a:rPr>
              <a:t> </a:t>
            </a:r>
            <a:r>
              <a:rPr lang="en-US" sz="2000" dirty="0">
                <a:solidFill>
                  <a:schemeClr val="dk1"/>
                </a:solidFill>
                <a:latin typeface="Calibri"/>
                <a:ea typeface="Calibri"/>
                <a:cs typeface="Calibri"/>
                <a:sym typeface="Calibri"/>
              </a:rPr>
              <a:t>presents an overview of applying systematic intervention for language and literacy development.</a:t>
            </a:r>
            <a:endParaRPr sz="2800" dirty="0">
              <a:solidFill>
                <a:schemeClr val="dk1"/>
              </a:solidFill>
              <a:latin typeface="Calibri"/>
              <a:ea typeface="Calibri"/>
              <a:cs typeface="Calibri"/>
              <a:sym typeface="Calibri"/>
            </a:endParaRPr>
          </a:p>
          <a:p>
            <a:pPr marL="342900" marR="0" lvl="0" indent="-342900" algn="l" rtl="0">
              <a:lnSpc>
                <a:spcPct val="90000"/>
              </a:lnSpc>
              <a:spcBef>
                <a:spcPts val="0"/>
              </a:spcBef>
              <a:spcAft>
                <a:spcPts val="0"/>
              </a:spcAft>
              <a:buClr>
                <a:srgbClr val="7F7F7F"/>
              </a:buClr>
              <a:buSzPts val="2000"/>
              <a:buFont typeface="Arial"/>
              <a:buChar char="•"/>
            </a:pPr>
            <a:r>
              <a:rPr lang="en-US" sz="2000" dirty="0">
                <a:solidFill>
                  <a:schemeClr val="dk1"/>
                </a:solidFill>
                <a:latin typeface="Calibri"/>
                <a:ea typeface="Calibri"/>
                <a:cs typeface="Calibri"/>
                <a:sym typeface="Calibri"/>
              </a:rPr>
              <a:t>Summarize the main points of the video with your small group and discuss the role that coaches play in applying standards-aligned systematic interventions.</a:t>
            </a:r>
            <a:endParaRPr sz="2800" dirty="0">
              <a:solidFill>
                <a:schemeClr val="dk1"/>
              </a:solidFill>
              <a:latin typeface="Calibri"/>
              <a:ea typeface="Calibri"/>
              <a:cs typeface="Calibri"/>
              <a:sym typeface="Calibri"/>
            </a:endParaRPr>
          </a:p>
        </p:txBody>
      </p:sp>
      <p:pic>
        <p:nvPicPr>
          <p:cNvPr id="174" name="Google Shape;174;p13">
            <a:hlinkClick r:id="rId3"/>
          </p:cNvPr>
          <p:cNvPicPr preferRelativeResize="0"/>
          <p:nvPr/>
        </p:nvPicPr>
        <p:blipFill rotWithShape="1">
          <a:blip r:embed="rId4">
            <a:alphaModFix/>
          </a:blip>
          <a:srcRect/>
          <a:stretch/>
        </p:blipFill>
        <p:spPr>
          <a:xfrm>
            <a:off x="4208433" y="1781997"/>
            <a:ext cx="3775133" cy="2617164"/>
          </a:xfrm>
          <a:prstGeom prst="rect">
            <a:avLst/>
          </a:prstGeom>
          <a:noFill/>
          <a:ln>
            <a:noFill/>
          </a:ln>
        </p:spPr>
      </p:pic>
      <p:sp>
        <p:nvSpPr>
          <p:cNvPr id="175" name="Google Shape;175;p13"/>
          <p:cNvSpPr txBox="1"/>
          <p:nvPr/>
        </p:nvSpPr>
        <p:spPr>
          <a:xfrm>
            <a:off x="9301332" y="6225670"/>
            <a:ext cx="2133596" cy="273899"/>
          </a:xfrm>
          <a:prstGeom prst="rect">
            <a:avLst/>
          </a:prstGeom>
          <a:noFill/>
          <a:ln>
            <a:noFill/>
          </a:ln>
        </p:spPr>
        <p:txBody>
          <a:bodyPr spcFirstLastPara="1" wrap="square" lIns="68550" tIns="34250" rIns="68550" bIns="3425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13</a:t>
            </a:fld>
            <a:endParaRPr sz="1400" b="0" i="0" u="none" strike="noStrike" cap="none">
              <a:solidFill>
                <a:srgbClr val="888888"/>
              </a:solidFill>
              <a:latin typeface="Calibri"/>
              <a:ea typeface="Calibri"/>
              <a:cs typeface="Calibri"/>
              <a:sym typeface="Calibri"/>
            </a:endParaRPr>
          </a:p>
        </p:txBody>
      </p:sp>
      <p:sp>
        <p:nvSpPr>
          <p:cNvPr id="176" name="Google Shape;176;p13"/>
          <p:cNvSpPr txBox="1"/>
          <p:nvPr/>
        </p:nvSpPr>
        <p:spPr>
          <a:xfrm>
            <a:off x="436374" y="1393190"/>
            <a:ext cx="11029997" cy="430847"/>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2200"/>
              <a:buFont typeface="Calibri"/>
              <a:buNone/>
            </a:pPr>
            <a:r>
              <a:rPr lang="en-US" sz="2200" b="1" i="0" u="none" strike="noStrike" cap="none" dirty="0">
                <a:solidFill>
                  <a:srgbClr val="000000"/>
                </a:solidFill>
                <a:latin typeface="Calibri"/>
                <a:ea typeface="Calibri"/>
                <a:cs typeface="Calibri"/>
                <a:sym typeface="Calibri"/>
              </a:rPr>
              <a:t>Applying Standards-Aligned </a:t>
            </a:r>
            <a:r>
              <a:rPr lang="en-US" sz="2200" b="1" dirty="0">
                <a:latin typeface="Calibri"/>
                <a:ea typeface="Calibri"/>
                <a:cs typeface="Calibri"/>
                <a:sym typeface="Calibri"/>
              </a:rPr>
              <a:t>S</a:t>
            </a:r>
            <a:r>
              <a:rPr lang="en-US" sz="2200" b="1" i="0" u="none" strike="noStrike" cap="none" dirty="0">
                <a:solidFill>
                  <a:srgbClr val="000000"/>
                </a:solidFill>
                <a:latin typeface="Calibri"/>
                <a:ea typeface="Calibri"/>
                <a:cs typeface="Calibri"/>
                <a:sym typeface="Calibri"/>
              </a:rPr>
              <a:t>ystematic </a:t>
            </a:r>
            <a:r>
              <a:rPr lang="en-US" sz="2200" b="1" dirty="0">
                <a:latin typeface="Calibri"/>
                <a:ea typeface="Calibri"/>
                <a:cs typeface="Calibri"/>
                <a:sym typeface="Calibri"/>
              </a:rPr>
              <a:t>I</a:t>
            </a:r>
            <a:r>
              <a:rPr lang="en-US" sz="2200" b="1" i="0" u="none" strike="noStrike" cap="none" dirty="0">
                <a:solidFill>
                  <a:srgbClr val="000000"/>
                </a:solidFill>
                <a:latin typeface="Calibri"/>
                <a:ea typeface="Calibri"/>
                <a:cs typeface="Calibri"/>
                <a:sym typeface="Calibri"/>
              </a:rPr>
              <a:t>ntervention for Language and Literacy </a:t>
            </a:r>
            <a:r>
              <a:rPr lang="en-US" sz="2200" b="1" dirty="0">
                <a:latin typeface="Calibri"/>
                <a:ea typeface="Calibri"/>
                <a:cs typeface="Calibri"/>
                <a:sym typeface="Calibri"/>
              </a:rPr>
              <a:t>D</a:t>
            </a:r>
            <a:r>
              <a:rPr lang="en-US" sz="2200" b="1" i="0" u="none" strike="noStrike" cap="none" dirty="0">
                <a:solidFill>
                  <a:srgbClr val="000000"/>
                </a:solidFill>
                <a:latin typeface="Calibri"/>
                <a:ea typeface="Calibri"/>
                <a:cs typeface="Calibri"/>
                <a:sym typeface="Calibri"/>
              </a:rPr>
              <a:t>evelopment</a:t>
            </a:r>
            <a:endParaRPr sz="2200" b="0" i="0" u="none" strike="noStrike" cap="none" dirty="0">
              <a:solidFill>
                <a:srgbClr val="000000"/>
              </a:solidFill>
              <a:latin typeface="Arial"/>
              <a:ea typeface="Arial"/>
              <a:cs typeface="Arial"/>
              <a:sym typeface="Arial"/>
            </a:endParaRPr>
          </a:p>
        </p:txBody>
      </p:sp>
      <p:sp>
        <p:nvSpPr>
          <p:cNvPr id="177" name="Google Shape;177;p13"/>
          <p:cNvSpPr txBox="1"/>
          <p:nvPr/>
        </p:nvSpPr>
        <p:spPr>
          <a:xfrm>
            <a:off x="985496" y="882690"/>
            <a:ext cx="4229536" cy="523180"/>
          </a:xfrm>
          <a:prstGeom prst="rect">
            <a:avLst/>
          </a:prstGeom>
          <a:noFill/>
          <a:ln>
            <a:noFill/>
          </a:ln>
        </p:spPr>
        <p:txBody>
          <a:bodyPr spcFirstLastPara="1" wrap="square" lIns="91400" tIns="45700" rIns="91400" bIns="45700" anchor="ctr" anchorCtr="0">
            <a:spAutoFit/>
          </a:bodyPr>
          <a:lstStyle/>
          <a:p>
            <a:pPr marL="0" marR="0" lvl="0" indent="0" algn="l" rtl="0">
              <a:lnSpc>
                <a:spcPct val="100000"/>
              </a:lnSpc>
              <a:spcBef>
                <a:spcPts val="0"/>
              </a:spcBef>
              <a:spcAft>
                <a:spcPts val="0"/>
              </a:spcAft>
              <a:buClr>
                <a:srgbClr val="000000"/>
              </a:buClr>
              <a:buSzPts val="3200"/>
              <a:buFont typeface="Calibri"/>
              <a:buNone/>
            </a:pPr>
            <a:r>
              <a:rPr lang="en-US" sz="2800" b="1" i="0" u="none" strike="noStrike" cap="none" dirty="0">
                <a:solidFill>
                  <a:srgbClr val="000000"/>
                </a:solidFill>
                <a:latin typeface="Trebuchet MS" panose="020B0703020202090204" pitchFamily="34" charset="0"/>
                <a:ea typeface="Calibri"/>
                <a:cs typeface="Calibri"/>
                <a:sym typeface="Calibri"/>
              </a:rPr>
              <a:t>Learn and Confirm</a:t>
            </a:r>
            <a:endParaRPr sz="2800" b="0" i="0" u="none" strike="noStrike" cap="none" dirty="0">
              <a:solidFill>
                <a:srgbClr val="000000"/>
              </a:solidFill>
              <a:latin typeface="Trebuchet MS" panose="020B0703020202090204" pitchFamily="34" charset="0"/>
              <a:ea typeface="Calibri"/>
              <a:cs typeface="Calibri"/>
              <a:sym typeface="Calibri"/>
            </a:endParaRPr>
          </a:p>
        </p:txBody>
      </p:sp>
      <p:pic>
        <p:nvPicPr>
          <p:cNvPr id="178" name="Google Shape;178;p13"/>
          <p:cNvPicPr preferRelativeResize="0"/>
          <p:nvPr/>
        </p:nvPicPr>
        <p:blipFill rotWithShape="1">
          <a:blip r:embed="rId5">
            <a:alphaModFix/>
          </a:blip>
          <a:srcRect/>
          <a:stretch/>
        </p:blipFill>
        <p:spPr>
          <a:xfrm>
            <a:off x="464106" y="897867"/>
            <a:ext cx="521390" cy="47125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4"/>
          <p:cNvSpPr txBox="1"/>
          <p:nvPr/>
        </p:nvSpPr>
        <p:spPr>
          <a:xfrm>
            <a:off x="1930608" y="2190876"/>
            <a:ext cx="7747802" cy="3236383"/>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dk1"/>
              </a:buClr>
              <a:buSzPts val="2000"/>
              <a:buFont typeface="Arial"/>
              <a:buNone/>
            </a:pPr>
            <a:r>
              <a:rPr lang="en-US" sz="2000" dirty="0">
                <a:solidFill>
                  <a:schemeClr val="dk1"/>
                </a:solidFill>
                <a:latin typeface="Calibri"/>
                <a:ea typeface="Calibri"/>
                <a:cs typeface="Calibri"/>
                <a:sym typeface="Calibri"/>
              </a:rPr>
              <a:t>Reading is the integration of print and spoken language.</a:t>
            </a:r>
            <a:r>
              <a:rPr lang="en-US" sz="1800" dirty="0">
                <a:solidFill>
                  <a:schemeClr val="dk1"/>
                </a:solidFill>
                <a:latin typeface="Calibri"/>
                <a:ea typeface="Calibri"/>
                <a:cs typeface="Calibri"/>
                <a:sym typeface="Calibri"/>
              </a:rPr>
              <a:t> </a:t>
            </a:r>
            <a:endParaRPr sz="900" dirty="0">
              <a:solidFill>
                <a:schemeClr val="dk1"/>
              </a:solidFill>
              <a:latin typeface="Calibri"/>
              <a:ea typeface="Calibri"/>
              <a:cs typeface="Calibri"/>
              <a:sym typeface="Calibri"/>
            </a:endParaRPr>
          </a:p>
          <a:p>
            <a:pPr marL="0" marR="0" lvl="0" indent="0" algn="ctr" rtl="0">
              <a:lnSpc>
                <a:spcPct val="80000"/>
              </a:lnSpc>
              <a:spcBef>
                <a:spcPts val="1000"/>
              </a:spcBef>
              <a:spcAft>
                <a:spcPts val="0"/>
              </a:spcAft>
              <a:buClr>
                <a:schemeClr val="dk1"/>
              </a:buClr>
              <a:buSzPts val="500"/>
              <a:buFont typeface="Arial"/>
              <a:buNone/>
            </a:pPr>
            <a:endParaRPr sz="500" b="1" dirty="0">
              <a:solidFill>
                <a:schemeClr val="dk1"/>
              </a:solidFill>
              <a:latin typeface="Calibri"/>
              <a:ea typeface="Calibri"/>
              <a:cs typeface="Calibri"/>
              <a:sym typeface="Calibri"/>
            </a:endParaRPr>
          </a:p>
          <a:p>
            <a:pPr marL="0" marR="0" lvl="0" indent="0" algn="ctr" rtl="0">
              <a:lnSpc>
                <a:spcPct val="80000"/>
              </a:lnSpc>
              <a:spcBef>
                <a:spcPts val="1000"/>
              </a:spcBef>
              <a:spcAft>
                <a:spcPts val="0"/>
              </a:spcAft>
              <a:buClr>
                <a:schemeClr val="dk1"/>
              </a:buClr>
              <a:buSzPts val="500"/>
              <a:buFont typeface="Arial"/>
              <a:buNone/>
            </a:pPr>
            <a:endParaRPr sz="500" b="1" dirty="0">
              <a:solidFill>
                <a:schemeClr val="dk1"/>
              </a:solidFill>
              <a:latin typeface="Calibri"/>
              <a:ea typeface="Calibri"/>
              <a:cs typeface="Calibri"/>
              <a:sym typeface="Calibri"/>
            </a:endParaRPr>
          </a:p>
          <a:p>
            <a:pPr marL="0" marR="0" lvl="0" indent="0" algn="ctr" rtl="0">
              <a:lnSpc>
                <a:spcPct val="80000"/>
              </a:lnSpc>
              <a:spcBef>
                <a:spcPts val="1000"/>
              </a:spcBef>
              <a:spcAft>
                <a:spcPts val="0"/>
              </a:spcAft>
              <a:buClr>
                <a:schemeClr val="dk1"/>
              </a:buClr>
              <a:buSzPts val="500"/>
              <a:buFont typeface="Arial"/>
              <a:buNone/>
            </a:pPr>
            <a:endParaRPr sz="500" b="1" dirty="0">
              <a:solidFill>
                <a:schemeClr val="dk1"/>
              </a:solidFill>
              <a:latin typeface="Calibri"/>
              <a:ea typeface="Calibri"/>
              <a:cs typeface="Calibri"/>
              <a:sym typeface="Calibri"/>
            </a:endParaRPr>
          </a:p>
          <a:p>
            <a:pPr marL="0" marR="0" lvl="0" indent="0" algn="ctr" rtl="0">
              <a:lnSpc>
                <a:spcPct val="80000"/>
              </a:lnSpc>
              <a:spcBef>
                <a:spcPts val="1000"/>
              </a:spcBef>
              <a:spcAft>
                <a:spcPts val="0"/>
              </a:spcAft>
              <a:buClr>
                <a:schemeClr val="dk1"/>
              </a:buClr>
              <a:buSzPts val="500"/>
              <a:buFont typeface="Arial"/>
              <a:buNone/>
            </a:pPr>
            <a:endParaRPr sz="500" b="1" dirty="0">
              <a:solidFill>
                <a:schemeClr val="dk1"/>
              </a:solidFill>
              <a:latin typeface="Calibri"/>
              <a:ea typeface="Calibri"/>
              <a:cs typeface="Calibri"/>
              <a:sym typeface="Calibri"/>
            </a:endParaRPr>
          </a:p>
          <a:p>
            <a:pPr marL="0" marR="0" lvl="0" indent="0" algn="ctr" rtl="0">
              <a:lnSpc>
                <a:spcPct val="80000"/>
              </a:lnSpc>
              <a:spcBef>
                <a:spcPts val="1000"/>
              </a:spcBef>
              <a:spcAft>
                <a:spcPts val="0"/>
              </a:spcAft>
              <a:buClr>
                <a:schemeClr val="dk1"/>
              </a:buClr>
              <a:buSzPts val="500"/>
              <a:buFont typeface="Arial"/>
              <a:buNone/>
            </a:pPr>
            <a:endParaRPr sz="500" b="1" dirty="0">
              <a:solidFill>
                <a:schemeClr val="dk1"/>
              </a:solidFill>
              <a:latin typeface="Calibri"/>
              <a:ea typeface="Calibri"/>
              <a:cs typeface="Calibri"/>
              <a:sym typeface="Calibri"/>
            </a:endParaRPr>
          </a:p>
          <a:p>
            <a:pPr marL="0" marR="0" lvl="0" indent="0" algn="ctr" rtl="0">
              <a:lnSpc>
                <a:spcPct val="80000"/>
              </a:lnSpc>
              <a:spcBef>
                <a:spcPts val="1000"/>
              </a:spcBef>
              <a:spcAft>
                <a:spcPts val="0"/>
              </a:spcAft>
              <a:buClr>
                <a:schemeClr val="dk1"/>
              </a:buClr>
              <a:buSzPts val="500"/>
              <a:buFont typeface="Arial"/>
              <a:buNone/>
            </a:pPr>
            <a:endParaRPr sz="500" b="1" dirty="0">
              <a:solidFill>
                <a:schemeClr val="dk1"/>
              </a:solidFill>
              <a:latin typeface="Calibri"/>
              <a:ea typeface="Calibri"/>
              <a:cs typeface="Calibri"/>
              <a:sym typeface="Calibri"/>
            </a:endParaRPr>
          </a:p>
          <a:p>
            <a:pPr marL="0" marR="0" lvl="0" indent="0" algn="ctr" rtl="0">
              <a:lnSpc>
                <a:spcPct val="80000"/>
              </a:lnSpc>
              <a:spcBef>
                <a:spcPts val="1000"/>
              </a:spcBef>
              <a:spcAft>
                <a:spcPts val="0"/>
              </a:spcAft>
              <a:buClr>
                <a:schemeClr val="dk1"/>
              </a:buClr>
              <a:buSzPts val="500"/>
              <a:buFont typeface="Arial"/>
              <a:buNone/>
            </a:pPr>
            <a:endParaRPr sz="500" b="1" dirty="0">
              <a:solidFill>
                <a:schemeClr val="dk1"/>
              </a:solidFill>
              <a:latin typeface="Calibri"/>
              <a:ea typeface="Calibri"/>
              <a:cs typeface="Calibri"/>
              <a:sym typeface="Calibri"/>
            </a:endParaRPr>
          </a:p>
          <a:p>
            <a:pPr marL="0" marR="0" lvl="0" indent="0" algn="ctr" rtl="0">
              <a:lnSpc>
                <a:spcPct val="80000"/>
              </a:lnSpc>
              <a:spcBef>
                <a:spcPts val="1000"/>
              </a:spcBef>
              <a:spcAft>
                <a:spcPts val="0"/>
              </a:spcAft>
              <a:buClr>
                <a:schemeClr val="dk1"/>
              </a:buClr>
              <a:buSzPts val="500"/>
              <a:buFont typeface="Arial"/>
              <a:buNone/>
            </a:pPr>
            <a:endParaRPr sz="500" b="1" dirty="0">
              <a:solidFill>
                <a:schemeClr val="dk1"/>
              </a:solidFill>
              <a:latin typeface="Calibri"/>
              <a:ea typeface="Calibri"/>
              <a:cs typeface="Calibri"/>
              <a:sym typeface="Calibri"/>
            </a:endParaRPr>
          </a:p>
          <a:p>
            <a:pPr marL="0" marR="0" lvl="0" indent="0" algn="ctr" rtl="0">
              <a:lnSpc>
                <a:spcPct val="80000"/>
              </a:lnSpc>
              <a:spcBef>
                <a:spcPts val="1000"/>
              </a:spcBef>
              <a:spcAft>
                <a:spcPts val="0"/>
              </a:spcAft>
              <a:buClr>
                <a:schemeClr val="dk1"/>
              </a:buClr>
              <a:buSzPts val="500"/>
              <a:buFont typeface="Arial"/>
              <a:buNone/>
            </a:pPr>
            <a:endParaRPr sz="500" b="1" dirty="0">
              <a:solidFill>
                <a:schemeClr val="dk1"/>
              </a:solidFill>
              <a:latin typeface="Calibri"/>
              <a:ea typeface="Calibri"/>
              <a:cs typeface="Calibri"/>
              <a:sym typeface="Calibri"/>
            </a:endParaRPr>
          </a:p>
          <a:p>
            <a:pPr marL="0" marR="0" lvl="0" indent="0" algn="ctr" rtl="0">
              <a:lnSpc>
                <a:spcPct val="80000"/>
              </a:lnSpc>
              <a:spcBef>
                <a:spcPts val="1000"/>
              </a:spcBef>
              <a:spcAft>
                <a:spcPts val="0"/>
              </a:spcAft>
              <a:buClr>
                <a:schemeClr val="dk1"/>
              </a:buClr>
              <a:buSzPts val="500"/>
              <a:buFont typeface="Arial"/>
              <a:buNone/>
            </a:pPr>
            <a:endParaRPr sz="500" b="1" dirty="0">
              <a:solidFill>
                <a:schemeClr val="dk1"/>
              </a:solidFill>
              <a:latin typeface="Calibri"/>
              <a:ea typeface="Calibri"/>
              <a:cs typeface="Calibri"/>
              <a:sym typeface="Calibri"/>
            </a:endParaRPr>
          </a:p>
          <a:p>
            <a:pPr marL="0" marR="0" lvl="0" indent="0" algn="ctr" rtl="0">
              <a:lnSpc>
                <a:spcPct val="80000"/>
              </a:lnSpc>
              <a:spcBef>
                <a:spcPts val="1000"/>
              </a:spcBef>
              <a:spcAft>
                <a:spcPts val="0"/>
              </a:spcAft>
              <a:buClr>
                <a:schemeClr val="dk1"/>
              </a:buClr>
              <a:buSzPts val="500"/>
              <a:buFont typeface="Arial"/>
              <a:buNone/>
            </a:pPr>
            <a:endParaRPr sz="500" b="1" dirty="0">
              <a:solidFill>
                <a:schemeClr val="dk1"/>
              </a:solidFill>
              <a:latin typeface="Calibri"/>
              <a:ea typeface="Calibri"/>
              <a:cs typeface="Calibri"/>
              <a:sym typeface="Calibri"/>
            </a:endParaRPr>
          </a:p>
          <a:p>
            <a:pPr marL="0" marR="0" lvl="0" indent="0" algn="ctr" rtl="0">
              <a:lnSpc>
                <a:spcPct val="80000"/>
              </a:lnSpc>
              <a:spcBef>
                <a:spcPts val="1000"/>
              </a:spcBef>
              <a:spcAft>
                <a:spcPts val="0"/>
              </a:spcAft>
              <a:buClr>
                <a:schemeClr val="dk1"/>
              </a:buClr>
              <a:buSzPts val="500"/>
              <a:buFont typeface="Arial"/>
              <a:buNone/>
            </a:pPr>
            <a:endParaRPr sz="500" b="1" dirty="0">
              <a:solidFill>
                <a:schemeClr val="dk1"/>
              </a:solidFill>
              <a:latin typeface="Calibri"/>
              <a:ea typeface="Calibri"/>
              <a:cs typeface="Calibri"/>
              <a:sym typeface="Calibri"/>
            </a:endParaRPr>
          </a:p>
          <a:p>
            <a:pPr marL="0" marR="0" lvl="0" indent="0" algn="ctr" rtl="0">
              <a:lnSpc>
                <a:spcPct val="80000"/>
              </a:lnSpc>
              <a:spcBef>
                <a:spcPts val="1000"/>
              </a:spcBef>
              <a:spcAft>
                <a:spcPts val="0"/>
              </a:spcAft>
              <a:buClr>
                <a:schemeClr val="dk1"/>
              </a:buClr>
              <a:buSzPts val="1100"/>
              <a:buFont typeface="Arial"/>
              <a:buNone/>
            </a:pPr>
            <a:endParaRPr sz="1100" b="1" dirty="0">
              <a:solidFill>
                <a:schemeClr val="dk1"/>
              </a:solidFill>
              <a:latin typeface="Calibri"/>
              <a:ea typeface="Calibri"/>
              <a:cs typeface="Calibri"/>
              <a:sym typeface="Calibri"/>
            </a:endParaRPr>
          </a:p>
          <a:p>
            <a:pPr marL="0" marR="0" lvl="0" indent="0" algn="ctr" rtl="0">
              <a:lnSpc>
                <a:spcPct val="80000"/>
              </a:lnSpc>
              <a:spcBef>
                <a:spcPts val="1000"/>
              </a:spcBef>
              <a:spcAft>
                <a:spcPts val="0"/>
              </a:spcAft>
              <a:buClr>
                <a:schemeClr val="dk1"/>
              </a:buClr>
              <a:buSzPts val="2000"/>
              <a:buFont typeface="Arial"/>
              <a:buNone/>
            </a:pPr>
            <a:r>
              <a:rPr lang="en-US" sz="2000" dirty="0">
                <a:solidFill>
                  <a:schemeClr val="dk1"/>
                </a:solidFill>
                <a:latin typeface="Calibri"/>
                <a:ea typeface="Calibri"/>
                <a:cs typeface="Calibri"/>
                <a:sym typeface="Calibri"/>
              </a:rPr>
              <a:t>“It is now well accepted that reading is a language-based skill.”</a:t>
            </a:r>
            <a:endParaRPr dirty="0"/>
          </a:p>
          <a:p>
            <a:pPr marL="0" marR="0" lvl="0" indent="0" algn="ctr" rtl="0">
              <a:lnSpc>
                <a:spcPct val="80000"/>
              </a:lnSpc>
              <a:spcBef>
                <a:spcPts val="1000"/>
              </a:spcBef>
              <a:spcAft>
                <a:spcPts val="0"/>
              </a:spcAft>
              <a:buClr>
                <a:schemeClr val="dk1"/>
              </a:buClr>
              <a:buSzPts val="2000"/>
              <a:buFont typeface="Arial"/>
              <a:buNone/>
            </a:pPr>
            <a:r>
              <a:rPr lang="en-US" sz="1800" dirty="0" err="1">
                <a:solidFill>
                  <a:schemeClr val="dk1"/>
                </a:solidFill>
                <a:latin typeface="Calibri"/>
                <a:ea typeface="Calibri"/>
                <a:cs typeface="Calibri"/>
                <a:sym typeface="Calibri"/>
              </a:rPr>
              <a:t>Kamhi</a:t>
            </a:r>
            <a:r>
              <a:rPr lang="en-US" sz="1800" dirty="0">
                <a:solidFill>
                  <a:schemeClr val="dk1"/>
                </a:solidFill>
                <a:latin typeface="Calibri"/>
                <a:ea typeface="Calibri"/>
                <a:cs typeface="Calibri"/>
                <a:sym typeface="Calibri"/>
              </a:rPr>
              <a:t> &amp; Catts, 2012, p. 1.  </a:t>
            </a:r>
            <a:endParaRPr sz="1800" b="1" dirty="0">
              <a:solidFill>
                <a:schemeClr val="dk1"/>
              </a:solidFill>
              <a:latin typeface="Calibri"/>
              <a:ea typeface="Calibri"/>
              <a:cs typeface="Calibri"/>
              <a:sym typeface="Calibri"/>
            </a:endParaRPr>
          </a:p>
        </p:txBody>
      </p:sp>
      <p:pic>
        <p:nvPicPr>
          <p:cNvPr id="185" name="Google Shape;185;p14"/>
          <p:cNvPicPr preferRelativeResize="0"/>
          <p:nvPr/>
        </p:nvPicPr>
        <p:blipFill rotWithShape="1">
          <a:blip r:embed="rId3">
            <a:alphaModFix/>
          </a:blip>
          <a:srcRect/>
          <a:stretch/>
        </p:blipFill>
        <p:spPr>
          <a:xfrm>
            <a:off x="2762911" y="2693457"/>
            <a:ext cx="2661913" cy="1952684"/>
          </a:xfrm>
          <a:prstGeom prst="rect">
            <a:avLst/>
          </a:prstGeom>
          <a:noFill/>
          <a:ln>
            <a:noFill/>
          </a:ln>
        </p:spPr>
      </p:pic>
      <p:pic>
        <p:nvPicPr>
          <p:cNvPr id="186" name="Google Shape;186;p14">
            <a:hlinkClick r:id="rId4"/>
          </p:cNvPr>
          <p:cNvPicPr preferRelativeResize="0"/>
          <p:nvPr/>
        </p:nvPicPr>
        <p:blipFill rotWithShape="1">
          <a:blip r:embed="rId5">
            <a:alphaModFix/>
          </a:blip>
          <a:srcRect/>
          <a:stretch/>
        </p:blipFill>
        <p:spPr>
          <a:xfrm>
            <a:off x="6023542" y="2673662"/>
            <a:ext cx="3076526" cy="1829839"/>
          </a:xfrm>
          <a:prstGeom prst="rect">
            <a:avLst/>
          </a:prstGeom>
          <a:noFill/>
          <a:ln>
            <a:noFill/>
          </a:ln>
        </p:spPr>
      </p:pic>
      <p:sp>
        <p:nvSpPr>
          <p:cNvPr id="187" name="Google Shape;187;p14"/>
          <p:cNvSpPr txBox="1"/>
          <p:nvPr/>
        </p:nvSpPr>
        <p:spPr>
          <a:xfrm>
            <a:off x="5743390" y="4549771"/>
            <a:ext cx="3665056" cy="338514"/>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en-US" sz="1600" b="1" u="sng" dirty="0">
                <a:solidFill>
                  <a:schemeClr val="hlink"/>
                </a:solidFill>
                <a:latin typeface="Calibri"/>
                <a:cs typeface="Calibri"/>
                <a:sym typeface="Calibri"/>
                <a:hlinkClick r:id="rId4">
                  <a:extLst>
                    <a:ext uri="{A12FA001-AC4F-418D-AE19-62706E023703}">
                      <ahyp:hlinkClr xmlns:ahyp="http://schemas.microsoft.com/office/drawing/2018/hyperlinkcolor" val="tx"/>
                    </a:ext>
                  </a:extLst>
                </a:hlinkClick>
              </a:rPr>
              <a:t>Video 4: Research on Learning to Read</a:t>
            </a:r>
            <a:endParaRPr sz="1600" b="1" u="sng" dirty="0">
              <a:solidFill>
                <a:schemeClr val="hlink"/>
              </a:solidFill>
              <a:latin typeface="Calibri"/>
              <a:cs typeface="Calibri"/>
              <a:sym typeface="Calibri"/>
            </a:endParaRPr>
          </a:p>
        </p:txBody>
      </p:sp>
      <p:sp>
        <p:nvSpPr>
          <p:cNvPr id="188" name="Google Shape;188;p14"/>
          <p:cNvSpPr/>
          <p:nvPr/>
        </p:nvSpPr>
        <p:spPr>
          <a:xfrm>
            <a:off x="579872" y="1477962"/>
            <a:ext cx="8796867" cy="461624"/>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2200"/>
              <a:buFont typeface="Calibri"/>
              <a:buNone/>
            </a:pPr>
            <a:r>
              <a:rPr lang="en-US" sz="2400" b="1" i="0" u="none" strike="noStrike" cap="none" dirty="0">
                <a:solidFill>
                  <a:srgbClr val="000000"/>
                </a:solidFill>
                <a:latin typeface="Calibri"/>
                <a:ea typeface="Calibri"/>
                <a:cs typeface="Calibri"/>
                <a:sym typeface="Calibri"/>
              </a:rPr>
              <a:t>The Stages of Language and Literacy Development for All Students</a:t>
            </a:r>
            <a:endParaRPr sz="2400" b="0" i="0" u="none" strike="noStrike" cap="none" dirty="0">
              <a:solidFill>
                <a:srgbClr val="000000"/>
              </a:solidFill>
              <a:latin typeface="Arial"/>
              <a:ea typeface="Arial"/>
              <a:cs typeface="Arial"/>
              <a:sym typeface="Arial"/>
            </a:endParaRPr>
          </a:p>
        </p:txBody>
      </p:sp>
      <p:sp>
        <p:nvSpPr>
          <p:cNvPr id="189" name="Google Shape;189;p14"/>
          <p:cNvSpPr txBox="1"/>
          <p:nvPr/>
        </p:nvSpPr>
        <p:spPr>
          <a:xfrm>
            <a:off x="9481598" y="6031887"/>
            <a:ext cx="2133596" cy="273899"/>
          </a:xfrm>
          <a:prstGeom prst="rect">
            <a:avLst/>
          </a:prstGeom>
          <a:noFill/>
          <a:ln>
            <a:noFill/>
          </a:ln>
        </p:spPr>
        <p:txBody>
          <a:bodyPr spcFirstLastPara="1" wrap="square" lIns="68550" tIns="34250" rIns="68550" bIns="3425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14</a:t>
            </a:fld>
            <a:endParaRPr sz="1000" b="0" i="0" u="none" strike="noStrike" cap="none">
              <a:solidFill>
                <a:srgbClr val="888888"/>
              </a:solidFill>
              <a:latin typeface="Calibri"/>
              <a:ea typeface="Calibri"/>
              <a:cs typeface="Calibri"/>
              <a:sym typeface="Calibri"/>
            </a:endParaRPr>
          </a:p>
        </p:txBody>
      </p:sp>
      <p:sp>
        <p:nvSpPr>
          <p:cNvPr id="190" name="Google Shape;190;p14"/>
          <p:cNvSpPr txBox="1"/>
          <p:nvPr/>
        </p:nvSpPr>
        <p:spPr>
          <a:xfrm>
            <a:off x="1118955" y="922940"/>
            <a:ext cx="4190258" cy="523180"/>
          </a:xfrm>
          <a:prstGeom prst="rect">
            <a:avLst/>
          </a:prstGeom>
          <a:noFill/>
          <a:ln>
            <a:noFill/>
          </a:ln>
        </p:spPr>
        <p:txBody>
          <a:bodyPr spcFirstLastPara="1" wrap="square" lIns="91400" tIns="45700" rIns="91400" bIns="45700" anchor="ctr" anchorCtr="0">
            <a:spAutoFit/>
          </a:bodyPr>
          <a:lstStyle/>
          <a:p>
            <a:pPr marL="0" marR="0" lvl="0" indent="0" algn="l" rtl="0">
              <a:lnSpc>
                <a:spcPct val="100000"/>
              </a:lnSpc>
              <a:spcBef>
                <a:spcPts val="0"/>
              </a:spcBef>
              <a:spcAft>
                <a:spcPts val="0"/>
              </a:spcAft>
              <a:buClr>
                <a:srgbClr val="000000"/>
              </a:buClr>
              <a:buSzPts val="3200"/>
              <a:buFont typeface="Calibri"/>
              <a:buNone/>
            </a:pPr>
            <a:r>
              <a:rPr lang="en-US" sz="2800" b="1" i="0" u="none" strike="noStrike" cap="none" dirty="0">
                <a:solidFill>
                  <a:srgbClr val="000000"/>
                </a:solidFill>
                <a:latin typeface="Trebuchet MS" panose="020B0703020202090204" pitchFamily="34" charset="0"/>
                <a:ea typeface="Calibri"/>
                <a:cs typeface="Calibri"/>
                <a:sym typeface="Calibri"/>
              </a:rPr>
              <a:t>Learn and Confirm</a:t>
            </a:r>
            <a:endParaRPr sz="2800" b="0" i="0" u="none" strike="noStrike" cap="none" dirty="0">
              <a:solidFill>
                <a:srgbClr val="000000"/>
              </a:solidFill>
              <a:latin typeface="Trebuchet MS" panose="020B0703020202090204" pitchFamily="34" charset="0"/>
              <a:ea typeface="Calibri"/>
              <a:cs typeface="Calibri"/>
              <a:sym typeface="Calibri"/>
            </a:endParaRPr>
          </a:p>
        </p:txBody>
      </p:sp>
      <p:pic>
        <p:nvPicPr>
          <p:cNvPr id="191" name="Google Shape;191;p14"/>
          <p:cNvPicPr preferRelativeResize="0"/>
          <p:nvPr/>
        </p:nvPicPr>
        <p:blipFill rotWithShape="1">
          <a:blip r:embed="rId6">
            <a:alphaModFix/>
          </a:blip>
          <a:srcRect/>
          <a:stretch/>
        </p:blipFill>
        <p:spPr>
          <a:xfrm>
            <a:off x="579872" y="948903"/>
            <a:ext cx="521390" cy="47125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5"/>
          <p:cNvSpPr txBox="1"/>
          <p:nvPr/>
        </p:nvSpPr>
        <p:spPr>
          <a:xfrm>
            <a:off x="920105" y="1027214"/>
            <a:ext cx="8678333" cy="52120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Calibri"/>
              <a:buNone/>
            </a:pPr>
            <a:r>
              <a:rPr lang="en-US" sz="2800" b="1" dirty="0">
                <a:solidFill>
                  <a:schemeClr val="dk1"/>
                </a:solidFill>
                <a:latin typeface="Calibri"/>
                <a:ea typeface="Calibri"/>
                <a:cs typeface="Calibri"/>
                <a:sym typeface="Calibri"/>
              </a:rPr>
              <a:t>What Is Language? </a:t>
            </a:r>
            <a:endParaRPr sz="3600" dirty="0">
              <a:solidFill>
                <a:schemeClr val="dk1"/>
              </a:solidFill>
              <a:latin typeface="Calibri"/>
              <a:ea typeface="Calibri"/>
              <a:cs typeface="Calibri"/>
              <a:sym typeface="Calibri"/>
            </a:endParaRPr>
          </a:p>
        </p:txBody>
      </p:sp>
      <p:sp>
        <p:nvSpPr>
          <p:cNvPr id="198" name="Google Shape;198;p15"/>
          <p:cNvSpPr txBox="1"/>
          <p:nvPr/>
        </p:nvSpPr>
        <p:spPr>
          <a:xfrm>
            <a:off x="920105" y="1576342"/>
            <a:ext cx="9892111" cy="363349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dirty="0">
                <a:solidFill>
                  <a:schemeClr val="dk1"/>
                </a:solidFill>
                <a:latin typeface="Calibri"/>
                <a:ea typeface="Calibri"/>
                <a:cs typeface="Calibri"/>
                <a:sym typeface="Calibri"/>
              </a:rPr>
              <a:t>Language is a complex and dynamic system of conventional symbols that is used in various modes for thought and communication. Contemporary views of human language hold that: </a:t>
            </a:r>
            <a:endParaRPr sz="2400" dirty="0">
              <a:solidFill>
                <a:schemeClr val="dk1"/>
              </a:solidFill>
              <a:latin typeface="Calibri"/>
              <a:ea typeface="Calibri"/>
              <a:cs typeface="Calibri"/>
              <a:sym typeface="Calibri"/>
            </a:endParaRPr>
          </a:p>
          <a:p>
            <a:pPr marL="298450" marR="0" lvl="0" indent="-298450" algn="l" rtl="0">
              <a:lnSpc>
                <a:spcPct val="90000"/>
              </a:lnSpc>
              <a:spcBef>
                <a:spcPts val="600"/>
              </a:spcBef>
              <a:spcAft>
                <a:spcPts val="0"/>
              </a:spcAft>
              <a:buClr>
                <a:schemeClr val="tx1">
                  <a:lumMod val="50000"/>
                  <a:lumOff val="50000"/>
                </a:schemeClr>
              </a:buClr>
              <a:buSzPts val="2400"/>
              <a:buFont typeface="Arial"/>
              <a:buChar char="•"/>
            </a:pPr>
            <a:r>
              <a:rPr lang="en-US" sz="2400" dirty="0">
                <a:solidFill>
                  <a:schemeClr val="dk1"/>
                </a:solidFill>
                <a:latin typeface="Calibri"/>
                <a:ea typeface="Calibri"/>
                <a:cs typeface="Calibri"/>
                <a:sym typeface="Calibri"/>
              </a:rPr>
              <a:t>language evolves within specific historical, social, and cultural contexts;</a:t>
            </a:r>
            <a:endParaRPr sz="800" dirty="0">
              <a:solidFill>
                <a:schemeClr val="dk1"/>
              </a:solidFill>
              <a:latin typeface="Calibri"/>
              <a:ea typeface="Calibri"/>
              <a:cs typeface="Calibri"/>
              <a:sym typeface="Calibri"/>
            </a:endParaRPr>
          </a:p>
          <a:p>
            <a:pPr marL="298450" marR="0" lvl="0" indent="-298450" algn="l" rtl="0">
              <a:lnSpc>
                <a:spcPct val="90000"/>
              </a:lnSpc>
              <a:spcBef>
                <a:spcPts val="0"/>
              </a:spcBef>
              <a:spcAft>
                <a:spcPts val="0"/>
              </a:spcAft>
              <a:buClr>
                <a:schemeClr val="tx1">
                  <a:lumMod val="50000"/>
                  <a:lumOff val="50000"/>
                </a:schemeClr>
              </a:buClr>
              <a:buSzPts val="800"/>
              <a:buFont typeface="Arial"/>
              <a:buNone/>
            </a:pPr>
            <a:endParaRPr sz="800" dirty="0">
              <a:solidFill>
                <a:schemeClr val="dk1"/>
              </a:solidFill>
              <a:latin typeface="Calibri"/>
              <a:ea typeface="Calibri"/>
              <a:cs typeface="Calibri"/>
              <a:sym typeface="Calibri"/>
            </a:endParaRPr>
          </a:p>
          <a:p>
            <a:pPr marL="298450" marR="0" lvl="0" indent="-298450" algn="l" rtl="0">
              <a:lnSpc>
                <a:spcPct val="90000"/>
              </a:lnSpc>
              <a:spcBef>
                <a:spcPts val="0"/>
              </a:spcBef>
              <a:spcAft>
                <a:spcPts val="0"/>
              </a:spcAft>
              <a:buClr>
                <a:schemeClr val="tx1">
                  <a:lumMod val="50000"/>
                  <a:lumOff val="50000"/>
                </a:schemeClr>
              </a:buClr>
              <a:buSzPts val="2400"/>
              <a:buFont typeface="Arial"/>
              <a:buChar char="•"/>
            </a:pPr>
            <a:r>
              <a:rPr lang="en-US" sz="2400" dirty="0">
                <a:solidFill>
                  <a:schemeClr val="dk1"/>
                </a:solidFill>
                <a:latin typeface="Calibri"/>
                <a:ea typeface="Calibri"/>
                <a:cs typeface="Calibri"/>
                <a:sym typeface="Calibri"/>
              </a:rPr>
              <a:t>language, as rule-governed behavior, is described by at least five parameters – phonologic, morphologic, syntactic, semantic, and pragmatic;</a:t>
            </a:r>
            <a:endParaRPr sz="800" dirty="0">
              <a:solidFill>
                <a:schemeClr val="dk1"/>
              </a:solidFill>
              <a:latin typeface="Calibri"/>
              <a:ea typeface="Calibri"/>
              <a:cs typeface="Calibri"/>
              <a:sym typeface="Calibri"/>
            </a:endParaRPr>
          </a:p>
          <a:p>
            <a:pPr marL="298450" marR="0" lvl="0" indent="-298450" algn="l" rtl="0">
              <a:lnSpc>
                <a:spcPct val="90000"/>
              </a:lnSpc>
              <a:spcBef>
                <a:spcPts val="0"/>
              </a:spcBef>
              <a:spcAft>
                <a:spcPts val="0"/>
              </a:spcAft>
              <a:buClr>
                <a:schemeClr val="tx1">
                  <a:lumMod val="50000"/>
                  <a:lumOff val="50000"/>
                </a:schemeClr>
              </a:buClr>
              <a:buSzPts val="800"/>
              <a:buFont typeface="Arial"/>
              <a:buNone/>
            </a:pPr>
            <a:endParaRPr sz="800" dirty="0">
              <a:solidFill>
                <a:schemeClr val="dk1"/>
              </a:solidFill>
              <a:latin typeface="Calibri"/>
              <a:ea typeface="Calibri"/>
              <a:cs typeface="Calibri"/>
              <a:sym typeface="Calibri"/>
            </a:endParaRPr>
          </a:p>
          <a:p>
            <a:pPr marL="298450" marR="0" lvl="0" indent="-298450" algn="l" rtl="0">
              <a:lnSpc>
                <a:spcPct val="90000"/>
              </a:lnSpc>
              <a:spcBef>
                <a:spcPts val="0"/>
              </a:spcBef>
              <a:spcAft>
                <a:spcPts val="0"/>
              </a:spcAft>
              <a:buClr>
                <a:schemeClr val="tx1">
                  <a:lumMod val="50000"/>
                  <a:lumOff val="50000"/>
                </a:schemeClr>
              </a:buClr>
              <a:buSzPts val="2400"/>
              <a:buFont typeface="Arial"/>
              <a:buChar char="•"/>
            </a:pPr>
            <a:r>
              <a:rPr lang="en-US" sz="2400" dirty="0">
                <a:solidFill>
                  <a:schemeClr val="dk1"/>
                </a:solidFill>
                <a:latin typeface="Calibri"/>
                <a:ea typeface="Calibri"/>
                <a:cs typeface="Calibri"/>
                <a:sym typeface="Calibri"/>
              </a:rPr>
              <a:t>language learning and use are determined by the interaction of biological, cognitive, psychosocial, and environmental factors; and</a:t>
            </a:r>
            <a:endParaRPr dirty="0"/>
          </a:p>
          <a:p>
            <a:pPr marL="298450" marR="0" lvl="0" indent="-298450" algn="l" rtl="0">
              <a:lnSpc>
                <a:spcPct val="90000"/>
              </a:lnSpc>
              <a:spcBef>
                <a:spcPts val="0"/>
              </a:spcBef>
              <a:spcAft>
                <a:spcPts val="0"/>
              </a:spcAft>
              <a:buClr>
                <a:schemeClr val="tx1">
                  <a:lumMod val="50000"/>
                  <a:lumOff val="50000"/>
                </a:schemeClr>
              </a:buClr>
              <a:buSzPts val="800"/>
              <a:buFont typeface="Arial"/>
              <a:buNone/>
            </a:pPr>
            <a:endParaRPr sz="800" dirty="0">
              <a:solidFill>
                <a:schemeClr val="dk1"/>
              </a:solidFill>
              <a:latin typeface="Calibri"/>
              <a:ea typeface="Calibri"/>
              <a:cs typeface="Calibri"/>
              <a:sym typeface="Calibri"/>
            </a:endParaRPr>
          </a:p>
          <a:p>
            <a:pPr marL="298450" marR="0" lvl="0" indent="-298450" algn="l" rtl="0">
              <a:lnSpc>
                <a:spcPct val="90000"/>
              </a:lnSpc>
              <a:spcBef>
                <a:spcPts val="0"/>
              </a:spcBef>
              <a:spcAft>
                <a:spcPts val="0"/>
              </a:spcAft>
              <a:buClr>
                <a:schemeClr val="tx1">
                  <a:lumMod val="50000"/>
                  <a:lumOff val="50000"/>
                </a:schemeClr>
              </a:buClr>
              <a:buSzPts val="2400"/>
              <a:buFont typeface="Arial"/>
              <a:buChar char="•"/>
            </a:pPr>
            <a:r>
              <a:rPr lang="en-US" sz="2400" dirty="0">
                <a:solidFill>
                  <a:schemeClr val="dk1"/>
                </a:solidFill>
                <a:latin typeface="Calibri"/>
                <a:ea typeface="Calibri"/>
                <a:cs typeface="Calibri"/>
                <a:sym typeface="Calibri"/>
              </a:rPr>
              <a:t>effective use of language for communication requires a broad understanding of human interaction including such associated factors as nonverbal cues, motivation, and sociocultural roles.</a:t>
            </a:r>
            <a:endParaRPr sz="2400" dirty="0">
              <a:solidFill>
                <a:schemeClr val="dk1"/>
              </a:solidFill>
              <a:latin typeface="Calibri"/>
              <a:ea typeface="Calibri"/>
              <a:cs typeface="Calibri"/>
              <a:sym typeface="Calibri"/>
            </a:endParaRPr>
          </a:p>
        </p:txBody>
      </p:sp>
      <p:sp>
        <p:nvSpPr>
          <p:cNvPr id="199" name="Google Shape;199;p15"/>
          <p:cNvSpPr txBox="1"/>
          <p:nvPr/>
        </p:nvSpPr>
        <p:spPr>
          <a:xfrm>
            <a:off x="8940703" y="6167797"/>
            <a:ext cx="2133596" cy="273899"/>
          </a:xfrm>
          <a:prstGeom prst="rect">
            <a:avLst/>
          </a:prstGeom>
          <a:noFill/>
          <a:ln>
            <a:noFill/>
          </a:ln>
        </p:spPr>
        <p:txBody>
          <a:bodyPr spcFirstLastPara="1" wrap="square" lIns="68550" tIns="34250" rIns="68550" bIns="3425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15</a:t>
            </a:fld>
            <a:endParaRPr sz="1000" b="0" i="0" u="none" strike="noStrike" cap="none">
              <a:solidFill>
                <a:srgbClr val="888888"/>
              </a:solidFill>
              <a:latin typeface="Calibri"/>
              <a:ea typeface="Calibri"/>
              <a:cs typeface="Calibri"/>
              <a:sym typeface="Calibri"/>
            </a:endParaRPr>
          </a:p>
        </p:txBody>
      </p:sp>
      <p:sp>
        <p:nvSpPr>
          <p:cNvPr id="200" name="Google Shape;200;p15"/>
          <p:cNvSpPr txBox="1"/>
          <p:nvPr/>
        </p:nvSpPr>
        <p:spPr>
          <a:xfrm>
            <a:off x="4020810" y="5986427"/>
            <a:ext cx="6637651" cy="307736"/>
          </a:xfrm>
          <a:prstGeom prst="rect">
            <a:avLst/>
          </a:prstGeom>
          <a:noFill/>
          <a:ln>
            <a:noFill/>
          </a:ln>
        </p:spPr>
        <p:txBody>
          <a:bodyPr spcFirstLastPara="1" wrap="square" lIns="91425" tIns="45700" rIns="91425" bIns="45700" anchor="ctr" anchorCtr="0">
            <a:spAutoFit/>
          </a:bodyPr>
          <a:lstStyle/>
          <a:p>
            <a:pPr marL="0" marR="0" lvl="0" indent="0" algn="r" rtl="0">
              <a:spcBef>
                <a:spcPts val="0"/>
              </a:spcBef>
              <a:spcAft>
                <a:spcPts val="0"/>
              </a:spcAft>
              <a:buNone/>
            </a:pPr>
            <a:r>
              <a:rPr lang="en-US" sz="1400" dirty="0">
                <a:solidFill>
                  <a:schemeClr val="dk1"/>
                </a:solidFill>
                <a:latin typeface="Calibri"/>
                <a:ea typeface="Calibri"/>
                <a:cs typeface="Calibri"/>
                <a:sym typeface="Calibri"/>
              </a:rPr>
              <a:t>American Speech Language and Hearing Association (ASHA, 1982) </a:t>
            </a:r>
            <a:endParaRPr sz="1400" dirty="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6"/>
          <p:cNvSpPr txBox="1"/>
          <p:nvPr/>
        </p:nvSpPr>
        <p:spPr>
          <a:xfrm>
            <a:off x="567159" y="963826"/>
            <a:ext cx="6172200" cy="467111"/>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2800"/>
              <a:buFont typeface="Calibri"/>
              <a:buNone/>
            </a:pPr>
            <a:r>
              <a:rPr lang="en-US" sz="2800" b="1" dirty="0">
                <a:solidFill>
                  <a:schemeClr val="dk1"/>
                </a:solidFill>
                <a:latin typeface="Calibri"/>
                <a:ea typeface="Calibri"/>
                <a:cs typeface="Calibri"/>
                <a:sym typeface="Calibri"/>
              </a:rPr>
              <a:t>Parameters of Language </a:t>
            </a:r>
            <a:endParaRPr sz="4000" dirty="0">
              <a:solidFill>
                <a:schemeClr val="dk1"/>
              </a:solidFill>
              <a:latin typeface="Calibri"/>
              <a:ea typeface="Calibri"/>
              <a:cs typeface="Calibri"/>
              <a:sym typeface="Calibri"/>
            </a:endParaRPr>
          </a:p>
        </p:txBody>
      </p:sp>
      <p:sp>
        <p:nvSpPr>
          <p:cNvPr id="207" name="Google Shape;207;p16"/>
          <p:cNvSpPr txBox="1"/>
          <p:nvPr/>
        </p:nvSpPr>
        <p:spPr>
          <a:xfrm>
            <a:off x="567159" y="1328502"/>
            <a:ext cx="8771068" cy="4804571"/>
          </a:xfrm>
          <a:prstGeom prst="rect">
            <a:avLst/>
          </a:prstGeom>
          <a:noFill/>
          <a:ln>
            <a:noFill/>
          </a:ln>
        </p:spPr>
        <p:txBody>
          <a:bodyPr spcFirstLastPara="1" wrap="square" lIns="91425" tIns="45700" rIns="91425" bIns="45700" anchor="t" anchorCtr="0">
            <a:noAutofit/>
          </a:bodyPr>
          <a:lstStyle/>
          <a:p>
            <a:pPr marL="228600" marR="0" lvl="0" indent="-228600" algn="l" rtl="0">
              <a:lnSpc>
                <a:spcPct val="120000"/>
              </a:lnSpc>
              <a:spcBef>
                <a:spcPts val="0"/>
              </a:spcBef>
              <a:spcAft>
                <a:spcPts val="0"/>
              </a:spcAft>
              <a:buClr>
                <a:schemeClr val="dk1"/>
              </a:buClr>
              <a:buSzPts val="1400"/>
              <a:buFont typeface="Arial"/>
              <a:buChar char="•"/>
            </a:pPr>
            <a:r>
              <a:rPr lang="en-US" sz="1600" b="1" dirty="0">
                <a:solidFill>
                  <a:schemeClr val="dk1"/>
                </a:solidFill>
                <a:latin typeface="Calibri"/>
                <a:ea typeface="Calibri"/>
                <a:cs typeface="Calibri"/>
                <a:sym typeface="Calibri"/>
              </a:rPr>
              <a:t>Form</a:t>
            </a:r>
            <a:endParaRPr sz="1600" dirty="0">
              <a:solidFill>
                <a:schemeClr val="dk1"/>
              </a:solidFill>
              <a:latin typeface="Calibri"/>
              <a:ea typeface="Calibri"/>
              <a:cs typeface="Calibri"/>
              <a:sym typeface="Calibri"/>
            </a:endParaRPr>
          </a:p>
          <a:p>
            <a:pPr marL="863600" marR="0" lvl="1" indent="-264794" algn="l" rtl="0">
              <a:spcBef>
                <a:spcPts val="200"/>
              </a:spcBef>
              <a:spcAft>
                <a:spcPts val="0"/>
              </a:spcAft>
              <a:buClr>
                <a:srgbClr val="000000"/>
              </a:buClr>
              <a:buSzPts val="1400"/>
              <a:buFont typeface="Arial"/>
              <a:buChar char="–"/>
            </a:pPr>
            <a:r>
              <a:rPr lang="en-US" sz="1600" b="0" i="0" u="none" strike="noStrike" cap="none" dirty="0">
                <a:solidFill>
                  <a:srgbClr val="000000"/>
                </a:solidFill>
                <a:latin typeface="Calibri"/>
                <a:ea typeface="Calibri"/>
                <a:cs typeface="Calibri"/>
                <a:sym typeface="Calibri"/>
              </a:rPr>
              <a:t>Phonology – knowledge of how sounds come together to form words </a:t>
            </a:r>
            <a:endParaRPr sz="1600" b="0" i="0" u="none" strike="noStrike" cap="none" dirty="0">
              <a:solidFill>
                <a:srgbClr val="000000"/>
              </a:solidFill>
              <a:latin typeface="Arial"/>
              <a:ea typeface="Arial"/>
              <a:cs typeface="Arial"/>
              <a:sym typeface="Arial"/>
            </a:endParaRPr>
          </a:p>
          <a:p>
            <a:pPr marL="1320800" marR="0" lvl="2" indent="-264794" algn="l" rtl="0">
              <a:spcBef>
                <a:spcPts val="200"/>
              </a:spcBef>
              <a:spcAft>
                <a:spcPts val="0"/>
              </a:spcAft>
              <a:buClr>
                <a:schemeClr val="tx1"/>
              </a:buClr>
              <a:buSzPts val="1872"/>
              <a:buFont typeface="Arial"/>
              <a:buChar char="•"/>
            </a:pPr>
            <a:r>
              <a:rPr lang="en-US" sz="1600" b="0" i="0" u="none" strike="noStrike" cap="none" dirty="0">
                <a:solidFill>
                  <a:srgbClr val="000000"/>
                </a:solidFill>
                <a:latin typeface="Calibri"/>
                <a:ea typeface="Calibri"/>
                <a:cs typeface="Calibri"/>
                <a:sym typeface="Calibri"/>
              </a:rPr>
              <a:t>Important for phonological awareness or the ability to process, segment, blend, and manipulate sounds in words </a:t>
            </a:r>
            <a:endParaRPr sz="1600" b="0" i="0" u="none" strike="noStrike" cap="none" dirty="0">
              <a:solidFill>
                <a:srgbClr val="000000"/>
              </a:solidFill>
              <a:latin typeface="Arial"/>
              <a:ea typeface="Arial"/>
              <a:cs typeface="Arial"/>
              <a:sym typeface="Arial"/>
            </a:endParaRPr>
          </a:p>
          <a:p>
            <a:pPr marL="1320800" marR="0" lvl="2" indent="-264794" algn="l" rtl="0">
              <a:spcBef>
                <a:spcPts val="200"/>
              </a:spcBef>
              <a:spcAft>
                <a:spcPts val="0"/>
              </a:spcAft>
              <a:buClr>
                <a:srgbClr val="7F7F7F"/>
              </a:buClr>
              <a:buSzPts val="1872"/>
              <a:buFont typeface="Arial"/>
              <a:buChar char="•"/>
            </a:pPr>
            <a:r>
              <a:rPr lang="en-US" sz="1600" b="0" i="0" u="none" strike="noStrike" cap="none" dirty="0">
                <a:solidFill>
                  <a:srgbClr val="000000"/>
                </a:solidFill>
                <a:latin typeface="Calibri"/>
                <a:ea typeface="Calibri"/>
                <a:cs typeface="Calibri"/>
                <a:sym typeface="Calibri"/>
              </a:rPr>
              <a:t>Phonemes = smallest unit of sound</a:t>
            </a:r>
            <a:endParaRPr sz="1600" b="0" i="0" u="none" strike="noStrike" cap="none" dirty="0">
              <a:solidFill>
                <a:srgbClr val="000000"/>
              </a:solidFill>
              <a:latin typeface="Arial"/>
              <a:ea typeface="Arial"/>
              <a:cs typeface="Arial"/>
              <a:sym typeface="Arial"/>
            </a:endParaRPr>
          </a:p>
          <a:p>
            <a:pPr marL="863600" marR="0" lvl="1" indent="-264794" algn="l" rtl="0">
              <a:spcBef>
                <a:spcPts val="200"/>
              </a:spcBef>
              <a:spcAft>
                <a:spcPts val="0"/>
              </a:spcAft>
              <a:buClr>
                <a:srgbClr val="000000"/>
              </a:buClr>
              <a:buSzPts val="1400"/>
              <a:buFont typeface="Arial"/>
              <a:buChar char="–"/>
            </a:pPr>
            <a:r>
              <a:rPr lang="en-US" sz="1600" b="0" i="0" u="none" strike="noStrike" cap="none" dirty="0">
                <a:solidFill>
                  <a:srgbClr val="000000"/>
                </a:solidFill>
                <a:latin typeface="Calibri"/>
                <a:ea typeface="Calibri"/>
                <a:cs typeface="Calibri"/>
                <a:sym typeface="Calibri"/>
              </a:rPr>
              <a:t>Morphemes - smallest unit of meaning</a:t>
            </a:r>
            <a:endParaRPr sz="1600" b="0" i="0" u="none" strike="noStrike" cap="none" dirty="0">
              <a:solidFill>
                <a:srgbClr val="000000"/>
              </a:solidFill>
              <a:latin typeface="Arial"/>
              <a:ea typeface="Arial"/>
              <a:cs typeface="Arial"/>
              <a:sym typeface="Arial"/>
            </a:endParaRPr>
          </a:p>
          <a:p>
            <a:pPr marL="1320800" marR="0" lvl="2" indent="-264794" algn="l" rtl="0">
              <a:spcBef>
                <a:spcPts val="200"/>
              </a:spcBef>
              <a:spcAft>
                <a:spcPts val="0"/>
              </a:spcAft>
              <a:buClr>
                <a:srgbClr val="7F7F7F"/>
              </a:buClr>
              <a:buSzPts val="1872"/>
              <a:buFont typeface="Arial"/>
              <a:buChar char="•"/>
            </a:pPr>
            <a:r>
              <a:rPr lang="en-US" sz="1600" b="0" i="0" u="none" strike="noStrike" cap="none" dirty="0">
                <a:solidFill>
                  <a:srgbClr val="000000"/>
                </a:solidFill>
                <a:latin typeface="Calibri"/>
                <a:ea typeface="Calibri"/>
                <a:cs typeface="Calibri"/>
                <a:sym typeface="Calibri"/>
              </a:rPr>
              <a:t>Free and Bound </a:t>
            </a:r>
            <a:endParaRPr sz="1600" b="0" i="0" u="none" strike="noStrike" cap="none" dirty="0">
              <a:solidFill>
                <a:srgbClr val="000000"/>
              </a:solidFill>
              <a:latin typeface="Calibri"/>
              <a:ea typeface="Calibri"/>
              <a:cs typeface="Calibri"/>
              <a:sym typeface="Calibri"/>
            </a:endParaRPr>
          </a:p>
          <a:p>
            <a:pPr marL="863600" marR="0" lvl="1" indent="-264794" algn="l" rtl="0">
              <a:spcBef>
                <a:spcPts val="200"/>
              </a:spcBef>
              <a:spcAft>
                <a:spcPts val="0"/>
              </a:spcAft>
              <a:buClr>
                <a:srgbClr val="000000"/>
              </a:buClr>
              <a:buSzPts val="1400"/>
              <a:buFont typeface="Arial"/>
              <a:buChar char="–"/>
            </a:pPr>
            <a:r>
              <a:rPr lang="en-US" sz="1600" b="0" i="0" u="none" strike="noStrike" cap="none" dirty="0">
                <a:solidFill>
                  <a:srgbClr val="000000"/>
                </a:solidFill>
                <a:latin typeface="Calibri"/>
                <a:ea typeface="Calibri"/>
                <a:cs typeface="Calibri"/>
                <a:sym typeface="Calibri"/>
              </a:rPr>
              <a:t>Syntax - grammar, conventions for generating meaningful sentences/phrases</a:t>
            </a:r>
            <a:endParaRPr sz="1600" b="0" i="0" u="none" strike="noStrike" cap="none" dirty="0">
              <a:solidFill>
                <a:srgbClr val="000000"/>
              </a:solidFill>
              <a:latin typeface="Arial"/>
              <a:ea typeface="Arial"/>
              <a:cs typeface="Arial"/>
              <a:sym typeface="Arial"/>
            </a:endParaRPr>
          </a:p>
          <a:p>
            <a:pPr marL="228600" marR="0" lvl="0" indent="-228600" algn="l" rtl="0">
              <a:spcBef>
                <a:spcPts val="200"/>
              </a:spcBef>
              <a:spcAft>
                <a:spcPts val="0"/>
              </a:spcAft>
              <a:buClr>
                <a:schemeClr val="dk1"/>
              </a:buClr>
              <a:buSzPts val="1400"/>
              <a:buFont typeface="Arial"/>
              <a:buChar char="•"/>
            </a:pPr>
            <a:r>
              <a:rPr lang="en-US" sz="1600" b="1" dirty="0">
                <a:solidFill>
                  <a:schemeClr val="dk1"/>
                </a:solidFill>
                <a:latin typeface="Calibri"/>
                <a:ea typeface="Calibri"/>
                <a:cs typeface="Calibri"/>
                <a:sym typeface="Calibri"/>
              </a:rPr>
              <a:t>Content</a:t>
            </a:r>
            <a:endParaRPr sz="1600" dirty="0">
              <a:solidFill>
                <a:schemeClr val="dk1"/>
              </a:solidFill>
              <a:latin typeface="Calibri"/>
              <a:ea typeface="Calibri"/>
              <a:cs typeface="Calibri"/>
              <a:sym typeface="Calibri"/>
            </a:endParaRPr>
          </a:p>
          <a:p>
            <a:pPr marL="863600" marR="0" lvl="1" indent="-264794" algn="l" rtl="0">
              <a:spcBef>
                <a:spcPts val="200"/>
              </a:spcBef>
              <a:spcAft>
                <a:spcPts val="0"/>
              </a:spcAft>
              <a:buClr>
                <a:srgbClr val="000000"/>
              </a:buClr>
              <a:buSzPts val="1400"/>
              <a:buFont typeface="Arial"/>
              <a:buChar char="–"/>
            </a:pPr>
            <a:r>
              <a:rPr lang="en-US" sz="1600" b="0" i="0" u="none" strike="noStrike" cap="none" dirty="0">
                <a:solidFill>
                  <a:srgbClr val="000000"/>
                </a:solidFill>
                <a:latin typeface="Calibri"/>
                <a:ea typeface="Calibri"/>
                <a:cs typeface="Calibri"/>
                <a:sym typeface="Calibri"/>
              </a:rPr>
              <a:t>Semantics – knowledge of word meanings and relationships between words </a:t>
            </a:r>
            <a:endParaRPr sz="1600" b="0" i="0" u="none" strike="noStrike" cap="none" dirty="0">
              <a:solidFill>
                <a:srgbClr val="000000"/>
              </a:solidFill>
              <a:latin typeface="Calibri"/>
              <a:ea typeface="Calibri"/>
              <a:cs typeface="Calibri"/>
              <a:sym typeface="Calibri"/>
            </a:endParaRPr>
          </a:p>
          <a:p>
            <a:pPr marL="863600" marR="0" lvl="1" indent="-264794" algn="l" rtl="0">
              <a:spcBef>
                <a:spcPts val="200"/>
              </a:spcBef>
              <a:spcAft>
                <a:spcPts val="0"/>
              </a:spcAft>
              <a:buClr>
                <a:srgbClr val="000000"/>
              </a:buClr>
              <a:buSzPts val="1400"/>
              <a:buFont typeface="Arial"/>
              <a:buChar char="–"/>
            </a:pPr>
            <a:r>
              <a:rPr lang="en-US" sz="1600" b="0" i="0" u="none" strike="noStrike" cap="none" dirty="0">
                <a:solidFill>
                  <a:srgbClr val="000000"/>
                </a:solidFill>
                <a:latin typeface="Calibri"/>
                <a:ea typeface="Calibri"/>
                <a:cs typeface="Calibri"/>
                <a:sym typeface="Calibri"/>
              </a:rPr>
              <a:t>Vocabulary knowledge – depth and breadth </a:t>
            </a:r>
            <a:endParaRPr sz="1600" b="0" i="0" u="none" strike="noStrike" cap="none" dirty="0">
              <a:solidFill>
                <a:srgbClr val="000000"/>
              </a:solidFill>
              <a:latin typeface="Arial"/>
              <a:ea typeface="Arial"/>
              <a:cs typeface="Arial"/>
              <a:sym typeface="Arial"/>
            </a:endParaRPr>
          </a:p>
          <a:p>
            <a:pPr marL="228600" marR="0" lvl="0" indent="-228600" algn="l" rtl="0">
              <a:spcBef>
                <a:spcPts val="200"/>
              </a:spcBef>
              <a:spcAft>
                <a:spcPts val="0"/>
              </a:spcAft>
              <a:buClr>
                <a:schemeClr val="dk1"/>
              </a:buClr>
              <a:buSzPts val="1400"/>
              <a:buFont typeface="Arial"/>
              <a:buChar char="•"/>
            </a:pPr>
            <a:r>
              <a:rPr lang="en-US" sz="1600" b="1" dirty="0">
                <a:solidFill>
                  <a:schemeClr val="dk1"/>
                </a:solidFill>
                <a:latin typeface="Calibri"/>
                <a:ea typeface="Calibri"/>
                <a:cs typeface="Calibri"/>
                <a:sym typeface="Calibri"/>
              </a:rPr>
              <a:t>Use</a:t>
            </a:r>
            <a:endParaRPr sz="1600" dirty="0">
              <a:solidFill>
                <a:schemeClr val="dk1"/>
              </a:solidFill>
              <a:latin typeface="Calibri"/>
              <a:ea typeface="Calibri"/>
              <a:cs typeface="Calibri"/>
              <a:sym typeface="Calibri"/>
            </a:endParaRPr>
          </a:p>
          <a:p>
            <a:pPr marL="863600" marR="0" lvl="1" indent="-264794" algn="l" rtl="0">
              <a:spcBef>
                <a:spcPts val="200"/>
              </a:spcBef>
              <a:spcAft>
                <a:spcPts val="0"/>
              </a:spcAft>
              <a:buClr>
                <a:srgbClr val="000000"/>
              </a:buClr>
              <a:buSzPts val="1400"/>
              <a:buFont typeface="Arial"/>
              <a:buChar char="–"/>
            </a:pPr>
            <a:r>
              <a:rPr lang="en-US" sz="1600" b="0" i="0" u="none" strike="noStrike" cap="none" dirty="0">
                <a:solidFill>
                  <a:srgbClr val="000000"/>
                </a:solidFill>
                <a:latin typeface="Calibri"/>
                <a:ea typeface="Calibri"/>
                <a:cs typeface="Calibri"/>
                <a:sym typeface="Calibri"/>
              </a:rPr>
              <a:t>Pragmatics – rules for using language in conversation/discourse in a variety of settings/contexts; higher-level language use including interpreting figurative language, idioms, sarcasm, or information not explicitly stated </a:t>
            </a:r>
            <a:endParaRPr sz="1600" b="0" i="0" u="none" strike="noStrike" cap="none" dirty="0">
              <a:solidFill>
                <a:srgbClr val="000000"/>
              </a:solidFill>
              <a:latin typeface="Arial"/>
              <a:ea typeface="Arial"/>
              <a:cs typeface="Arial"/>
              <a:sym typeface="Arial"/>
            </a:endParaRPr>
          </a:p>
          <a:p>
            <a:pPr marL="1320800" marR="0" lvl="2" indent="-264794" algn="l" rtl="0">
              <a:spcBef>
                <a:spcPts val="200"/>
              </a:spcBef>
              <a:spcAft>
                <a:spcPts val="0"/>
              </a:spcAft>
              <a:buClr>
                <a:srgbClr val="7F7F7F"/>
              </a:buClr>
              <a:buSzPts val="1872"/>
              <a:buFont typeface="Arial"/>
              <a:buChar char="•"/>
            </a:pPr>
            <a:r>
              <a:rPr lang="en-US" sz="1600" b="0" i="0" u="none" strike="noStrike" cap="none" dirty="0">
                <a:solidFill>
                  <a:srgbClr val="000000"/>
                </a:solidFill>
                <a:latin typeface="Calibri"/>
                <a:ea typeface="Calibri"/>
                <a:cs typeface="Calibri"/>
                <a:sym typeface="Calibri"/>
              </a:rPr>
              <a:t>Includes conversational, classroom, narrative, and event discourse </a:t>
            </a:r>
            <a:endParaRPr sz="1600" b="0" i="0" u="none" strike="noStrike" cap="none" dirty="0">
              <a:solidFill>
                <a:srgbClr val="000000"/>
              </a:solidFill>
              <a:latin typeface="Calibri"/>
              <a:ea typeface="Calibri"/>
              <a:cs typeface="Calibri"/>
              <a:sym typeface="Calibri"/>
            </a:endParaRPr>
          </a:p>
        </p:txBody>
      </p:sp>
      <p:sp>
        <p:nvSpPr>
          <p:cNvPr id="208" name="Google Shape;208;p16"/>
          <p:cNvSpPr/>
          <p:nvPr/>
        </p:nvSpPr>
        <p:spPr>
          <a:xfrm>
            <a:off x="9406928" y="1348560"/>
            <a:ext cx="1098112" cy="1073496"/>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noFill/>
          <a:ln w="15850" cap="flat" cmpd="sng">
            <a:solidFill>
              <a:srgbClr val="000000"/>
            </a:solidFill>
            <a:prstDash val="solid"/>
            <a:round/>
            <a:headEnd type="none" w="sm" len="sm"/>
            <a:tailEnd type="none" w="sm" len="sm"/>
          </a:ln>
          <a:effectLst>
            <a:outerShdw dist="22997" dir="5400000" algn="tl">
              <a:srgbClr val="000000">
                <a:alpha val="34509"/>
              </a:srgbClr>
            </a:outerShdw>
          </a:effectLst>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1050"/>
              <a:buFont typeface="Calibri"/>
              <a:buNone/>
            </a:pPr>
            <a:endParaRPr sz="1050" b="0" i="0" u="none" strike="noStrike" cap="none">
              <a:solidFill>
                <a:srgbClr val="FFFFFF"/>
              </a:solidFill>
              <a:latin typeface="Arial"/>
              <a:ea typeface="Arial"/>
              <a:cs typeface="Arial"/>
              <a:sym typeface="Arial"/>
            </a:endParaRPr>
          </a:p>
        </p:txBody>
      </p:sp>
      <p:sp>
        <p:nvSpPr>
          <p:cNvPr id="209" name="Google Shape;209;p16"/>
          <p:cNvSpPr/>
          <p:nvPr/>
        </p:nvSpPr>
        <p:spPr>
          <a:xfrm>
            <a:off x="10022867" y="1348560"/>
            <a:ext cx="1143274" cy="1073496"/>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noFill/>
          <a:ln w="15850" cap="flat" cmpd="sng">
            <a:solidFill>
              <a:srgbClr val="000000"/>
            </a:solidFill>
            <a:prstDash val="solid"/>
            <a:round/>
            <a:headEnd type="none" w="sm" len="sm"/>
            <a:tailEnd type="none" w="sm" len="sm"/>
          </a:ln>
          <a:effectLst>
            <a:outerShdw dist="22997" dir="5400000" algn="tl">
              <a:srgbClr val="000000">
                <a:alpha val="34509"/>
              </a:srgbClr>
            </a:outerShdw>
          </a:effectLst>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1100"/>
              <a:buFont typeface="Calibri"/>
              <a:buNone/>
            </a:pPr>
            <a:endParaRPr sz="1100" b="0" i="0" u="none" strike="noStrike" cap="none">
              <a:solidFill>
                <a:srgbClr val="FFFFFF"/>
              </a:solidFill>
              <a:latin typeface="Arial"/>
              <a:ea typeface="Arial"/>
              <a:cs typeface="Arial"/>
              <a:sym typeface="Arial"/>
            </a:endParaRPr>
          </a:p>
        </p:txBody>
      </p:sp>
      <p:sp>
        <p:nvSpPr>
          <p:cNvPr id="210" name="Google Shape;210;p16"/>
          <p:cNvSpPr/>
          <p:nvPr/>
        </p:nvSpPr>
        <p:spPr>
          <a:xfrm>
            <a:off x="9763626" y="2038228"/>
            <a:ext cx="1071969" cy="1111453"/>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noFill/>
          <a:ln w="15850" cap="flat" cmpd="sng">
            <a:solidFill>
              <a:srgbClr val="000000"/>
            </a:solidFill>
            <a:prstDash val="solid"/>
            <a:round/>
            <a:headEnd type="none" w="sm" len="sm"/>
            <a:tailEnd type="none" w="sm" len="sm"/>
          </a:ln>
          <a:effectLst>
            <a:outerShdw dist="22997" dir="5400000" algn="tl">
              <a:srgbClr val="000000">
                <a:alpha val="34509"/>
              </a:srgbClr>
            </a:outerShdw>
          </a:effectLst>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1100"/>
              <a:buFont typeface="Calibri"/>
              <a:buNone/>
            </a:pPr>
            <a:endParaRPr sz="1100" b="0" i="0" u="none" strike="noStrike" cap="none">
              <a:solidFill>
                <a:srgbClr val="FFFFFF"/>
              </a:solidFill>
              <a:latin typeface="Arial"/>
              <a:ea typeface="Arial"/>
              <a:cs typeface="Arial"/>
              <a:sym typeface="Arial"/>
            </a:endParaRPr>
          </a:p>
        </p:txBody>
      </p:sp>
      <p:sp>
        <p:nvSpPr>
          <p:cNvPr id="211" name="Google Shape;211;p16"/>
          <p:cNvSpPr txBox="1"/>
          <p:nvPr/>
        </p:nvSpPr>
        <p:spPr>
          <a:xfrm>
            <a:off x="9531368" y="1520458"/>
            <a:ext cx="690609" cy="261572"/>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100"/>
              <a:buFont typeface="Times New Roman"/>
              <a:buNone/>
            </a:pPr>
            <a:r>
              <a:rPr lang="en-US" sz="1100" b="1" i="0" u="none" strike="noStrike" cap="none">
                <a:solidFill>
                  <a:srgbClr val="000000"/>
                </a:solidFill>
                <a:latin typeface="Times New Roman"/>
                <a:ea typeface="Times New Roman"/>
                <a:cs typeface="Times New Roman"/>
                <a:sym typeface="Times New Roman"/>
              </a:rPr>
              <a:t>Form</a:t>
            </a:r>
            <a:endParaRPr sz="1600" b="0" i="0" u="none" strike="noStrike" cap="none">
              <a:solidFill>
                <a:srgbClr val="000000"/>
              </a:solidFill>
              <a:latin typeface="Arial"/>
              <a:ea typeface="Arial"/>
              <a:cs typeface="Arial"/>
              <a:sym typeface="Arial"/>
            </a:endParaRPr>
          </a:p>
        </p:txBody>
      </p:sp>
      <p:sp>
        <p:nvSpPr>
          <p:cNvPr id="212" name="Google Shape;212;p16"/>
          <p:cNvSpPr txBox="1"/>
          <p:nvPr/>
        </p:nvSpPr>
        <p:spPr>
          <a:xfrm>
            <a:off x="10415118" y="1520458"/>
            <a:ext cx="690609" cy="261572"/>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100"/>
              <a:buFont typeface="Times New Roman"/>
              <a:buNone/>
            </a:pPr>
            <a:r>
              <a:rPr lang="en-US" sz="1100" b="1" i="0" u="none" strike="noStrike" cap="none">
                <a:solidFill>
                  <a:srgbClr val="000000"/>
                </a:solidFill>
                <a:latin typeface="Times New Roman"/>
                <a:ea typeface="Times New Roman"/>
                <a:cs typeface="Times New Roman"/>
                <a:sym typeface="Times New Roman"/>
              </a:rPr>
              <a:t>Content</a:t>
            </a:r>
            <a:endParaRPr sz="1600" b="0" i="0" u="none" strike="noStrike" cap="none">
              <a:solidFill>
                <a:srgbClr val="000000"/>
              </a:solidFill>
              <a:latin typeface="Arial"/>
              <a:ea typeface="Arial"/>
              <a:cs typeface="Arial"/>
              <a:sym typeface="Arial"/>
            </a:endParaRPr>
          </a:p>
        </p:txBody>
      </p:sp>
      <p:sp>
        <p:nvSpPr>
          <p:cNvPr id="213" name="Google Shape;213;p16"/>
          <p:cNvSpPr txBox="1"/>
          <p:nvPr/>
        </p:nvSpPr>
        <p:spPr>
          <a:xfrm>
            <a:off x="10055539" y="2511933"/>
            <a:ext cx="538965" cy="261572"/>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100"/>
              <a:buFont typeface="Times New Roman"/>
              <a:buNone/>
            </a:pPr>
            <a:r>
              <a:rPr lang="en-US" sz="1100" b="1" i="0" u="none" strike="noStrike" cap="none">
                <a:solidFill>
                  <a:srgbClr val="000000"/>
                </a:solidFill>
                <a:latin typeface="Times New Roman"/>
                <a:ea typeface="Times New Roman"/>
                <a:cs typeface="Times New Roman"/>
                <a:sym typeface="Times New Roman"/>
              </a:rPr>
              <a:t>Use</a:t>
            </a:r>
            <a:endParaRPr sz="1600" b="0" i="0" u="none" strike="noStrike" cap="none">
              <a:solidFill>
                <a:srgbClr val="000000"/>
              </a:solidFill>
              <a:latin typeface="Arial"/>
              <a:ea typeface="Arial"/>
              <a:cs typeface="Arial"/>
              <a:sym typeface="Arial"/>
            </a:endParaRPr>
          </a:p>
        </p:txBody>
      </p:sp>
      <p:sp>
        <p:nvSpPr>
          <p:cNvPr id="214" name="Google Shape;214;p16"/>
          <p:cNvSpPr txBox="1"/>
          <p:nvPr/>
        </p:nvSpPr>
        <p:spPr>
          <a:xfrm>
            <a:off x="9536533" y="3326404"/>
            <a:ext cx="1746665" cy="307738"/>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dirty="0">
                <a:solidFill>
                  <a:srgbClr val="000000"/>
                </a:solidFill>
                <a:latin typeface="Calibri"/>
                <a:ea typeface="Calibri"/>
                <a:cs typeface="Calibri"/>
                <a:sym typeface="Calibri"/>
              </a:rPr>
              <a:t>Bloom &amp; Lahey, 1978</a:t>
            </a:r>
            <a:endParaRPr sz="1400" b="0" i="0" u="none" strike="noStrike" cap="none" dirty="0">
              <a:solidFill>
                <a:srgbClr val="000000"/>
              </a:solidFill>
              <a:latin typeface="Arial"/>
              <a:ea typeface="Arial"/>
              <a:cs typeface="Arial"/>
              <a:sym typeface="Arial"/>
            </a:endParaRPr>
          </a:p>
        </p:txBody>
      </p:sp>
      <p:sp>
        <p:nvSpPr>
          <p:cNvPr id="215" name="Google Shape;215;p16"/>
          <p:cNvSpPr txBox="1"/>
          <p:nvPr/>
        </p:nvSpPr>
        <p:spPr>
          <a:xfrm>
            <a:off x="8901525" y="6133073"/>
            <a:ext cx="2133596" cy="273899"/>
          </a:xfrm>
          <a:prstGeom prst="rect">
            <a:avLst/>
          </a:prstGeom>
          <a:noFill/>
          <a:ln>
            <a:noFill/>
          </a:ln>
        </p:spPr>
        <p:txBody>
          <a:bodyPr spcFirstLastPara="1" wrap="square" lIns="68550" tIns="34250" rIns="68550" bIns="3425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16</a:t>
            </a:fld>
            <a:endParaRPr sz="1000" b="0" i="0" u="none" strike="noStrike" cap="none">
              <a:solidFill>
                <a:srgbClr val="888888"/>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graphicFrame>
        <p:nvGraphicFramePr>
          <p:cNvPr id="221" name="Google Shape;221;p17"/>
          <p:cNvGraphicFramePr/>
          <p:nvPr/>
        </p:nvGraphicFramePr>
        <p:xfrm>
          <a:off x="1261641" y="868101"/>
          <a:ext cx="9132425" cy="5276550"/>
        </p:xfrm>
        <a:graphic>
          <a:graphicData uri="http://schemas.openxmlformats.org/drawingml/2006/table">
            <a:tbl>
              <a:tblPr>
                <a:noFill/>
                <a:tableStyleId>{B642358D-4427-426B-94E9-81201CE4702C}</a:tableStyleId>
              </a:tblPr>
              <a:tblGrid>
                <a:gridCol w="1334225">
                  <a:extLst>
                    <a:ext uri="{9D8B030D-6E8A-4147-A177-3AD203B41FA5}">
                      <a16:colId xmlns:a16="http://schemas.microsoft.com/office/drawing/2014/main" val="20000"/>
                    </a:ext>
                  </a:extLst>
                </a:gridCol>
                <a:gridCol w="3270875">
                  <a:extLst>
                    <a:ext uri="{9D8B030D-6E8A-4147-A177-3AD203B41FA5}">
                      <a16:colId xmlns:a16="http://schemas.microsoft.com/office/drawing/2014/main" val="20001"/>
                    </a:ext>
                  </a:extLst>
                </a:gridCol>
                <a:gridCol w="2304875">
                  <a:extLst>
                    <a:ext uri="{9D8B030D-6E8A-4147-A177-3AD203B41FA5}">
                      <a16:colId xmlns:a16="http://schemas.microsoft.com/office/drawing/2014/main" val="20002"/>
                    </a:ext>
                  </a:extLst>
                </a:gridCol>
                <a:gridCol w="2222450">
                  <a:extLst>
                    <a:ext uri="{9D8B030D-6E8A-4147-A177-3AD203B41FA5}">
                      <a16:colId xmlns:a16="http://schemas.microsoft.com/office/drawing/2014/main" val="20003"/>
                    </a:ext>
                  </a:extLst>
                </a:gridCol>
              </a:tblGrid>
              <a:tr h="357575">
                <a:tc gridSpan="4">
                  <a:txBody>
                    <a:bodyPr/>
                    <a:lstStyle/>
                    <a:p>
                      <a:pPr marL="0" marR="0" lvl="0" indent="0" algn="ctr" rtl="0">
                        <a:lnSpc>
                          <a:spcPct val="100000"/>
                        </a:lnSpc>
                        <a:spcBef>
                          <a:spcPts val="0"/>
                        </a:spcBef>
                        <a:spcAft>
                          <a:spcPts val="0"/>
                        </a:spcAft>
                        <a:buClr>
                          <a:srgbClr val="000000"/>
                        </a:buClr>
                        <a:buSzPts val="1600"/>
                        <a:buFont typeface="Calibri"/>
                        <a:buNone/>
                      </a:pPr>
                      <a:r>
                        <a:rPr lang="en-US" sz="1600" b="1" i="0" u="none" strike="noStrike" cap="none">
                          <a:solidFill>
                            <a:srgbClr val="000000"/>
                          </a:solidFill>
                          <a:latin typeface="Calibri"/>
                          <a:ea typeface="Calibri"/>
                          <a:cs typeface="Calibri"/>
                          <a:sym typeface="Calibri"/>
                        </a:rPr>
                        <a:t>Parameters of Language </a:t>
                      </a:r>
                      <a:endParaRPr sz="1400" b="1" i="0" u="none" strike="noStrike" cap="none">
                        <a:solidFill>
                          <a:srgbClr val="000000"/>
                        </a:solidFill>
                        <a:latin typeface="Calibri"/>
                        <a:ea typeface="Calibri"/>
                        <a:cs typeface="Calibri"/>
                        <a:sym typeface="Calibri"/>
                      </a:endParaRPr>
                    </a:p>
                  </a:txBody>
                  <a:tcPr marL="68575" marR="68575" marT="34300" marB="343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61000">
                <a:tc>
                  <a:txBody>
                    <a:bodyPr/>
                    <a:lstStyle/>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Component</a:t>
                      </a:r>
                      <a:endParaRPr/>
                    </a:p>
                  </a:txBody>
                  <a:tcPr marL="68575" marR="68575" marT="34300" marB="343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Definition</a:t>
                      </a:r>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Receptive</a:t>
                      </a:r>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Expressive</a:t>
                      </a:r>
                      <a:endParaRPr/>
                    </a:p>
                  </a:txBody>
                  <a:tcPr marL="68575" marR="68575" marT="34300" marB="343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74025">
                <a:tc>
                  <a:txBody>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Phonology </a:t>
                      </a:r>
                      <a:endParaRPr/>
                    </a:p>
                  </a:txBody>
                  <a:tcPr marL="68575" marR="68575" marT="34300" marB="343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Sound system of language, rules that govern sound combinations </a:t>
                      </a:r>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Process sounds in words </a:t>
                      </a:r>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Produce sounds in words </a:t>
                      </a:r>
                      <a:endParaRPr/>
                    </a:p>
                  </a:txBody>
                  <a:tcPr marL="68575" marR="68575" marT="34300" marB="343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011650">
                <a:tc>
                  <a:txBody>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Semantics</a:t>
                      </a:r>
                      <a:endParaRPr/>
                    </a:p>
                  </a:txBody>
                  <a:tcPr marL="68575" marR="68575" marT="34300" marB="343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Meaning of words and word combinations </a:t>
                      </a:r>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dirty="0">
                          <a:solidFill>
                            <a:srgbClr val="000000"/>
                          </a:solidFill>
                          <a:latin typeface="Calibri"/>
                          <a:ea typeface="Calibri"/>
                          <a:cs typeface="Calibri"/>
                          <a:sym typeface="Calibri"/>
                        </a:rPr>
                        <a:t>Understanding word meanings &amp; relationships</a:t>
                      </a:r>
                      <a:endParaRPr dirty="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Use of word meanings &amp; relationships</a:t>
                      </a:r>
                      <a:endParaRPr/>
                    </a:p>
                  </a:txBody>
                  <a:tcPr marL="68575" marR="68575" marT="34300" marB="343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974800">
                <a:tc>
                  <a:txBody>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Morphology</a:t>
                      </a:r>
                      <a:endParaRPr/>
                    </a:p>
                  </a:txBody>
                  <a:tcPr marL="68575" marR="68575" marT="34300" marB="343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Structure of words, construction of word forms</a:t>
                      </a:r>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Understanding grammatical structure of words</a:t>
                      </a:r>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Use of grammar in words</a:t>
                      </a:r>
                      <a:endParaRPr/>
                    </a:p>
                  </a:txBody>
                  <a:tcPr marL="68575" marR="68575" marT="34300" marB="343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898750">
                <a:tc>
                  <a:txBody>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Syntax</a:t>
                      </a:r>
                      <a:endParaRPr/>
                    </a:p>
                  </a:txBody>
                  <a:tcPr marL="68575" marR="68575" marT="34300" marB="343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Rule system governing order combination of words to form phrases, clauses, sentences </a:t>
                      </a:r>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Understanding phrases &amp; sentences</a:t>
                      </a:r>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Use of grammar in phrases &amp; sentences</a:t>
                      </a:r>
                      <a:endParaRPr/>
                    </a:p>
                  </a:txBody>
                  <a:tcPr marL="68575" marR="68575" marT="34300" marB="343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898750">
                <a:tc>
                  <a:txBody>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Pragmatics</a:t>
                      </a:r>
                      <a:endParaRPr/>
                    </a:p>
                  </a:txBody>
                  <a:tcPr marL="68575" marR="68575" marT="34300" marB="343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Sociolinguistic system that patterns use of language in communication</a:t>
                      </a:r>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Understanding contextual language cues</a:t>
                      </a:r>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dirty="0">
                          <a:solidFill>
                            <a:srgbClr val="000000"/>
                          </a:solidFill>
                          <a:latin typeface="Calibri"/>
                          <a:ea typeface="Calibri"/>
                          <a:cs typeface="Calibri"/>
                          <a:sym typeface="Calibri"/>
                        </a:rPr>
                        <a:t>Use of language in context</a:t>
                      </a:r>
                      <a:endParaRPr dirty="0"/>
                    </a:p>
                  </a:txBody>
                  <a:tcPr marL="68575" marR="68575" marT="34300" marB="343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22" name="Google Shape;222;p17"/>
          <p:cNvSpPr txBox="1"/>
          <p:nvPr/>
        </p:nvSpPr>
        <p:spPr>
          <a:xfrm>
            <a:off x="9050248" y="6144648"/>
            <a:ext cx="2133596" cy="273899"/>
          </a:xfrm>
          <a:prstGeom prst="rect">
            <a:avLst/>
          </a:prstGeom>
          <a:noFill/>
          <a:ln>
            <a:noFill/>
          </a:ln>
        </p:spPr>
        <p:txBody>
          <a:bodyPr spcFirstLastPara="1" wrap="square" lIns="68550" tIns="34250" rIns="68550" bIns="3425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17</a:t>
            </a:fld>
            <a:endParaRPr sz="1000" b="0" i="0" u="none" strike="noStrike" cap="none">
              <a:solidFill>
                <a:srgbClr val="888888"/>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18"/>
          <p:cNvPicPr preferRelativeResize="0"/>
          <p:nvPr/>
        </p:nvPicPr>
        <p:blipFill rotWithShape="1">
          <a:blip r:embed="rId3">
            <a:alphaModFix/>
          </a:blip>
          <a:srcRect r="1121"/>
          <a:stretch/>
        </p:blipFill>
        <p:spPr>
          <a:xfrm>
            <a:off x="6650797" y="1855933"/>
            <a:ext cx="4343400" cy="3145085"/>
          </a:xfrm>
          <a:prstGeom prst="rect">
            <a:avLst/>
          </a:prstGeom>
          <a:noFill/>
          <a:ln>
            <a:noFill/>
          </a:ln>
        </p:spPr>
      </p:pic>
      <p:sp>
        <p:nvSpPr>
          <p:cNvPr id="229" name="Google Shape;229;p18"/>
          <p:cNvSpPr txBox="1"/>
          <p:nvPr/>
        </p:nvSpPr>
        <p:spPr>
          <a:xfrm>
            <a:off x="1021779" y="1165794"/>
            <a:ext cx="8678333" cy="52120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Calibri"/>
              <a:buNone/>
            </a:pPr>
            <a:r>
              <a:rPr lang="en-US" sz="2800" b="1" dirty="0">
                <a:solidFill>
                  <a:schemeClr val="dk1"/>
                </a:solidFill>
                <a:latin typeface="Calibri"/>
                <a:ea typeface="Calibri"/>
                <a:cs typeface="Calibri"/>
                <a:sym typeface="Calibri"/>
              </a:rPr>
              <a:t>So, What Is Reading? </a:t>
            </a:r>
            <a:endParaRPr sz="3600" dirty="0">
              <a:solidFill>
                <a:schemeClr val="dk1"/>
              </a:solidFill>
              <a:latin typeface="Calibri"/>
              <a:ea typeface="Calibri"/>
              <a:cs typeface="Calibri"/>
              <a:sym typeface="Calibri"/>
            </a:endParaRPr>
          </a:p>
        </p:txBody>
      </p:sp>
      <p:sp>
        <p:nvSpPr>
          <p:cNvPr id="230" name="Google Shape;230;p18"/>
          <p:cNvSpPr txBox="1"/>
          <p:nvPr/>
        </p:nvSpPr>
        <p:spPr>
          <a:xfrm>
            <a:off x="1021779" y="1852224"/>
            <a:ext cx="5238946" cy="315355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200"/>
              <a:buFont typeface="Arial"/>
              <a:buNone/>
            </a:pPr>
            <a:r>
              <a:rPr lang="en-US" sz="2200" dirty="0">
                <a:solidFill>
                  <a:schemeClr val="dk1"/>
                </a:solidFill>
                <a:latin typeface="Calibri"/>
                <a:ea typeface="Calibri"/>
                <a:cs typeface="Calibri"/>
                <a:sym typeface="Calibri"/>
              </a:rPr>
              <a:t>An active process in which the reader engages with text (written language) to gain information and generate meaning. </a:t>
            </a:r>
            <a:endParaRPr dirty="0"/>
          </a:p>
          <a:p>
            <a:pPr marL="0" marR="0" lvl="0" indent="0" algn="l" rtl="0">
              <a:lnSpc>
                <a:spcPct val="90000"/>
              </a:lnSpc>
              <a:spcBef>
                <a:spcPts val="0"/>
              </a:spcBef>
              <a:spcAft>
                <a:spcPts val="0"/>
              </a:spcAft>
              <a:buClr>
                <a:schemeClr val="dk1"/>
              </a:buClr>
              <a:buSzPts val="2200"/>
              <a:buFont typeface="Arial"/>
              <a:buNone/>
            </a:pPr>
            <a:endParaRPr sz="2200"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2200"/>
              <a:buFont typeface="Arial"/>
              <a:buNone/>
            </a:pPr>
            <a:r>
              <a:rPr lang="en-US" sz="2200" dirty="0">
                <a:solidFill>
                  <a:schemeClr val="dk1"/>
                </a:solidFill>
                <a:latin typeface="Calibri"/>
                <a:ea typeface="Calibri"/>
                <a:cs typeface="Calibri"/>
                <a:sym typeface="Calibri"/>
              </a:rPr>
              <a:t>Spoken language includes cues (e.g., tone, gestures, facial expressions) that are missing from text. In written language, these meanings are often inferred from vocabulary, grammar, etc. </a:t>
            </a:r>
            <a:endParaRPr dirty="0"/>
          </a:p>
        </p:txBody>
      </p:sp>
      <p:sp>
        <p:nvSpPr>
          <p:cNvPr id="231" name="Google Shape;231;p18"/>
          <p:cNvSpPr/>
          <p:nvPr/>
        </p:nvSpPr>
        <p:spPr>
          <a:xfrm>
            <a:off x="5848722" y="3474975"/>
            <a:ext cx="221531" cy="253919"/>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2" name="Google Shape;232;p18"/>
          <p:cNvSpPr txBox="1"/>
          <p:nvPr/>
        </p:nvSpPr>
        <p:spPr>
          <a:xfrm>
            <a:off x="9504747" y="6075200"/>
            <a:ext cx="2133596" cy="273899"/>
          </a:xfrm>
          <a:prstGeom prst="rect">
            <a:avLst/>
          </a:prstGeom>
          <a:noFill/>
          <a:ln>
            <a:noFill/>
          </a:ln>
        </p:spPr>
        <p:txBody>
          <a:bodyPr spcFirstLastPara="1" wrap="square" lIns="68550" tIns="34250" rIns="68550" bIns="3425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18</a:t>
            </a:fld>
            <a:endParaRPr sz="1000" b="0" i="0" u="none" strike="noStrike" cap="none">
              <a:solidFill>
                <a:srgbClr val="888888"/>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9"/>
          <p:cNvSpPr txBox="1"/>
          <p:nvPr/>
        </p:nvSpPr>
        <p:spPr>
          <a:xfrm>
            <a:off x="730756" y="1013385"/>
            <a:ext cx="8678333" cy="52120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Calibri"/>
              <a:buNone/>
            </a:pPr>
            <a:r>
              <a:rPr lang="en-US" sz="2800" b="1" dirty="0">
                <a:solidFill>
                  <a:schemeClr val="dk1"/>
                </a:solidFill>
                <a:latin typeface="Calibri"/>
                <a:ea typeface="Calibri"/>
                <a:cs typeface="Calibri"/>
                <a:sym typeface="Calibri"/>
              </a:rPr>
              <a:t>Language Development and Reading Development </a:t>
            </a:r>
            <a:endParaRPr sz="3600" dirty="0">
              <a:solidFill>
                <a:schemeClr val="dk1"/>
              </a:solidFill>
              <a:latin typeface="Calibri"/>
              <a:ea typeface="Calibri"/>
              <a:cs typeface="Calibri"/>
              <a:sym typeface="Calibri"/>
            </a:endParaRPr>
          </a:p>
        </p:txBody>
      </p:sp>
      <p:sp>
        <p:nvSpPr>
          <p:cNvPr id="239" name="Google Shape;239;p19"/>
          <p:cNvSpPr txBox="1"/>
          <p:nvPr/>
        </p:nvSpPr>
        <p:spPr>
          <a:xfrm>
            <a:off x="760098" y="1631530"/>
            <a:ext cx="10440583" cy="3802814"/>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tx1">
                  <a:lumMod val="50000"/>
                  <a:lumOff val="50000"/>
                </a:schemeClr>
              </a:buClr>
              <a:buSzPts val="2200"/>
              <a:buFont typeface="Arial"/>
              <a:buChar char="•"/>
            </a:pPr>
            <a:r>
              <a:rPr lang="en-US" sz="2200" dirty="0">
                <a:solidFill>
                  <a:schemeClr val="dk1"/>
                </a:solidFill>
                <a:latin typeface="Calibri"/>
                <a:ea typeface="Calibri"/>
                <a:cs typeface="Calibri"/>
                <a:sym typeface="Calibri"/>
              </a:rPr>
              <a:t>Children who have trouble distinguishing between speech sounds will have trouble analyzing and linking speech to print. </a:t>
            </a:r>
            <a:endParaRPr sz="2200" dirty="0">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tx1">
                  <a:lumMod val="50000"/>
                  <a:lumOff val="50000"/>
                </a:schemeClr>
              </a:buClr>
              <a:buSzPts val="2200"/>
              <a:buFont typeface="Arial"/>
              <a:buNone/>
            </a:pPr>
            <a:endParaRPr sz="2200" dirty="0">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tx1">
                  <a:lumMod val="50000"/>
                  <a:lumOff val="50000"/>
                </a:schemeClr>
              </a:buClr>
              <a:buSzPts val="2200"/>
              <a:buFont typeface="Arial"/>
              <a:buChar char="•"/>
            </a:pPr>
            <a:r>
              <a:rPr lang="en-US" sz="2200" dirty="0">
                <a:solidFill>
                  <a:schemeClr val="dk1"/>
                </a:solidFill>
                <a:latin typeface="Calibri"/>
                <a:ea typeface="Calibri"/>
                <a:cs typeface="Calibri"/>
                <a:sym typeface="Calibri"/>
              </a:rPr>
              <a:t>Children who have limited word knowledge </a:t>
            </a:r>
            <a:endParaRPr sz="2200" dirty="0">
              <a:solidFill>
                <a:schemeClr val="dk1"/>
              </a:solidFill>
              <a:latin typeface="Calibri"/>
              <a:ea typeface="Calibri"/>
              <a:cs typeface="Calibri"/>
              <a:sym typeface="Calibri"/>
            </a:endParaRPr>
          </a:p>
          <a:p>
            <a:pPr marL="914400" marR="0" lvl="1" indent="-340994" algn="l" rtl="0">
              <a:lnSpc>
                <a:spcPct val="100000"/>
              </a:lnSpc>
              <a:spcBef>
                <a:spcPts val="0"/>
              </a:spcBef>
              <a:spcAft>
                <a:spcPts val="0"/>
              </a:spcAft>
              <a:buClr>
                <a:schemeClr val="tx1">
                  <a:lumMod val="50000"/>
                  <a:lumOff val="50000"/>
                </a:schemeClr>
              </a:buClr>
              <a:buSzPts val="2200"/>
              <a:buFont typeface="Arial"/>
              <a:buChar char="–"/>
            </a:pPr>
            <a:r>
              <a:rPr lang="en-US" sz="2200" b="0" i="0" u="none" strike="noStrike" cap="none" dirty="0">
                <a:solidFill>
                  <a:srgbClr val="000000"/>
                </a:solidFill>
                <a:latin typeface="Calibri"/>
                <a:ea typeface="Calibri"/>
                <a:cs typeface="Calibri"/>
                <a:sym typeface="Calibri"/>
              </a:rPr>
              <a:t>will have trouble understanding text, and </a:t>
            </a:r>
            <a:endParaRPr sz="2200" b="0" i="0" u="none" strike="noStrike" cap="none" dirty="0">
              <a:solidFill>
                <a:srgbClr val="000000"/>
              </a:solidFill>
              <a:latin typeface="Arial"/>
              <a:ea typeface="Arial"/>
              <a:cs typeface="Arial"/>
              <a:sym typeface="Arial"/>
            </a:endParaRPr>
          </a:p>
          <a:p>
            <a:pPr marL="914400" marR="0" lvl="1" indent="-340994" algn="l" rtl="0">
              <a:lnSpc>
                <a:spcPct val="100000"/>
              </a:lnSpc>
              <a:spcBef>
                <a:spcPts val="0"/>
              </a:spcBef>
              <a:spcAft>
                <a:spcPts val="0"/>
              </a:spcAft>
              <a:buClr>
                <a:schemeClr val="tx1">
                  <a:lumMod val="50000"/>
                  <a:lumOff val="50000"/>
                </a:schemeClr>
              </a:buClr>
              <a:buSzPts val="2200"/>
              <a:buFont typeface="Arial"/>
              <a:buChar char="–"/>
            </a:pPr>
            <a:r>
              <a:rPr lang="en-US" sz="2200" b="0" i="0" u="none" strike="noStrike" cap="none" dirty="0">
                <a:solidFill>
                  <a:srgbClr val="000000"/>
                </a:solidFill>
                <a:latin typeface="Calibri"/>
                <a:ea typeface="Calibri"/>
                <a:cs typeface="Calibri"/>
                <a:sym typeface="Calibri"/>
              </a:rPr>
              <a:t>may experience difficulty decoding words not in their vocabulary. </a:t>
            </a:r>
            <a:endParaRPr sz="22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0"/>
              </a:spcBef>
              <a:spcAft>
                <a:spcPts val="0"/>
              </a:spcAft>
              <a:buClr>
                <a:schemeClr val="tx1">
                  <a:lumMod val="50000"/>
                  <a:lumOff val="50000"/>
                </a:schemeClr>
              </a:buClr>
              <a:buSzPts val="2200"/>
              <a:buFont typeface="Arial"/>
              <a:buNone/>
            </a:pPr>
            <a:endParaRPr sz="2200" dirty="0">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tx1">
                  <a:lumMod val="50000"/>
                  <a:lumOff val="50000"/>
                </a:schemeClr>
              </a:buClr>
              <a:buSzPts val="2200"/>
              <a:buFont typeface="Arial"/>
              <a:buChar char="•"/>
            </a:pPr>
            <a:r>
              <a:rPr lang="en-US" sz="2200" dirty="0">
                <a:solidFill>
                  <a:schemeClr val="dk1"/>
                </a:solidFill>
                <a:latin typeface="Calibri"/>
                <a:ea typeface="Calibri"/>
                <a:cs typeface="Calibri"/>
                <a:sym typeface="Calibri"/>
              </a:rPr>
              <a:t>Children with difficulty with syntactic knowledge can have trouble gaining meaning from sentences. </a:t>
            </a:r>
            <a:endParaRPr sz="2200" dirty="0">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tx1">
                  <a:lumMod val="50000"/>
                  <a:lumOff val="50000"/>
                </a:schemeClr>
              </a:buClr>
              <a:buSzPts val="2200"/>
              <a:buFont typeface="Arial"/>
              <a:buNone/>
            </a:pPr>
            <a:endParaRPr sz="2200" dirty="0">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tx1">
                  <a:lumMod val="50000"/>
                  <a:lumOff val="50000"/>
                </a:schemeClr>
              </a:buClr>
              <a:buSzPts val="2200"/>
              <a:buFont typeface="Arial"/>
              <a:buChar char="•"/>
            </a:pPr>
            <a:r>
              <a:rPr lang="en-US" sz="2200" dirty="0">
                <a:solidFill>
                  <a:schemeClr val="dk1"/>
                </a:solidFill>
                <a:latin typeface="Calibri"/>
                <a:ea typeface="Calibri"/>
                <a:cs typeface="Calibri"/>
                <a:sym typeface="Calibri"/>
              </a:rPr>
              <a:t>Children who have difficulty interpreting and linking sentences in discourse or conversation will have trouble understanding and recalling stories or passages. </a:t>
            </a:r>
            <a:endParaRPr dirty="0"/>
          </a:p>
        </p:txBody>
      </p:sp>
      <p:sp>
        <p:nvSpPr>
          <p:cNvPr id="240" name="Google Shape;240;p19"/>
          <p:cNvSpPr txBox="1"/>
          <p:nvPr/>
        </p:nvSpPr>
        <p:spPr>
          <a:xfrm>
            <a:off x="9167450" y="6045075"/>
            <a:ext cx="2133596" cy="273899"/>
          </a:xfrm>
          <a:prstGeom prst="rect">
            <a:avLst/>
          </a:prstGeom>
          <a:noFill/>
          <a:ln>
            <a:noFill/>
          </a:ln>
        </p:spPr>
        <p:txBody>
          <a:bodyPr spcFirstLastPara="1" wrap="square" lIns="68550" tIns="34250" rIns="68550" bIns="3425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19</a:t>
            </a:fld>
            <a:endParaRPr sz="1200" b="0" i="0" u="none" strike="noStrike" cap="none">
              <a:solidFill>
                <a:srgbClr val="888888"/>
              </a:solidFill>
              <a:latin typeface="Calibri"/>
              <a:ea typeface="Calibri"/>
              <a:cs typeface="Calibri"/>
              <a:sym typeface="Calibri"/>
            </a:endParaRPr>
          </a:p>
        </p:txBody>
      </p:sp>
      <p:sp>
        <p:nvSpPr>
          <p:cNvPr id="241" name="Google Shape;241;p19"/>
          <p:cNvSpPr txBox="1"/>
          <p:nvPr/>
        </p:nvSpPr>
        <p:spPr>
          <a:xfrm>
            <a:off x="7388314" y="5939207"/>
            <a:ext cx="3068879" cy="307736"/>
          </a:xfrm>
          <a:prstGeom prst="rect">
            <a:avLst/>
          </a:prstGeom>
          <a:noFill/>
          <a:ln>
            <a:noFill/>
          </a:ln>
        </p:spPr>
        <p:txBody>
          <a:bodyPr spcFirstLastPara="1" wrap="square" lIns="91425" tIns="45700" rIns="91425" bIns="45700" anchor="ctr" anchorCtr="0">
            <a:spAutoFit/>
          </a:bodyPr>
          <a:lstStyle/>
          <a:p>
            <a:pPr marL="0" marR="0" lvl="0" indent="0" algn="r" rtl="0">
              <a:spcBef>
                <a:spcPts val="0"/>
              </a:spcBef>
              <a:spcAft>
                <a:spcPts val="0"/>
              </a:spcAft>
              <a:buNone/>
            </a:pPr>
            <a:r>
              <a:rPr lang="en-US" sz="1400" dirty="0" err="1">
                <a:solidFill>
                  <a:schemeClr val="dk1"/>
                </a:solidFill>
                <a:latin typeface="Calibri"/>
                <a:ea typeface="Calibri"/>
                <a:cs typeface="Calibri"/>
                <a:sym typeface="Calibri"/>
              </a:rPr>
              <a:t>Tunmer</a:t>
            </a:r>
            <a:r>
              <a:rPr lang="en-US" sz="1400" dirty="0">
                <a:solidFill>
                  <a:schemeClr val="dk1"/>
                </a:solidFill>
                <a:latin typeface="Calibri"/>
                <a:ea typeface="Calibri"/>
                <a:cs typeface="Calibri"/>
                <a:sym typeface="Calibri"/>
              </a:rPr>
              <a:t> &amp; Hoover, 2019</a:t>
            </a:r>
            <a:endParaRPr sz="1400" dirty="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graphicFrame>
        <p:nvGraphicFramePr>
          <p:cNvPr id="59" name="Google Shape;59;p2"/>
          <p:cNvGraphicFramePr/>
          <p:nvPr>
            <p:extLst>
              <p:ext uri="{D42A27DB-BD31-4B8C-83A1-F6EECF244321}">
                <p14:modId xmlns:p14="http://schemas.microsoft.com/office/powerpoint/2010/main" val="879699466"/>
              </p:ext>
            </p:extLst>
          </p:nvPr>
        </p:nvGraphicFramePr>
        <p:xfrm>
          <a:off x="655319" y="970166"/>
          <a:ext cx="10944500" cy="4964775"/>
        </p:xfrm>
        <a:graphic>
          <a:graphicData uri="http://schemas.openxmlformats.org/drawingml/2006/table">
            <a:tbl>
              <a:tblPr>
                <a:noFill/>
                <a:tableStyleId>{B642358D-4427-426B-94E9-81201CE4702C}</a:tableStyleId>
              </a:tblPr>
              <a:tblGrid>
                <a:gridCol w="942650">
                  <a:extLst>
                    <a:ext uri="{9D8B030D-6E8A-4147-A177-3AD203B41FA5}">
                      <a16:colId xmlns:a16="http://schemas.microsoft.com/office/drawing/2014/main" val="20000"/>
                    </a:ext>
                  </a:extLst>
                </a:gridCol>
                <a:gridCol w="5447250">
                  <a:extLst>
                    <a:ext uri="{9D8B030D-6E8A-4147-A177-3AD203B41FA5}">
                      <a16:colId xmlns:a16="http://schemas.microsoft.com/office/drawing/2014/main" val="20001"/>
                    </a:ext>
                  </a:extLst>
                </a:gridCol>
                <a:gridCol w="1066250">
                  <a:extLst>
                    <a:ext uri="{9D8B030D-6E8A-4147-A177-3AD203B41FA5}">
                      <a16:colId xmlns:a16="http://schemas.microsoft.com/office/drawing/2014/main" val="20002"/>
                    </a:ext>
                  </a:extLst>
                </a:gridCol>
                <a:gridCol w="1744175">
                  <a:extLst>
                    <a:ext uri="{9D8B030D-6E8A-4147-A177-3AD203B41FA5}">
                      <a16:colId xmlns:a16="http://schemas.microsoft.com/office/drawing/2014/main" val="20003"/>
                    </a:ext>
                  </a:extLst>
                </a:gridCol>
                <a:gridCol w="1744175">
                  <a:extLst>
                    <a:ext uri="{9D8B030D-6E8A-4147-A177-3AD203B41FA5}">
                      <a16:colId xmlns:a16="http://schemas.microsoft.com/office/drawing/2014/main" val="20004"/>
                    </a:ext>
                  </a:extLst>
                </a:gridCol>
              </a:tblGrid>
              <a:tr h="316600">
                <a:tc>
                  <a:txBody>
                    <a:bodyPr/>
                    <a:lstStyle/>
                    <a:p>
                      <a:pPr marL="0" marR="0" lvl="0" indent="0" algn="ctr" rtl="0">
                        <a:lnSpc>
                          <a:spcPct val="100000"/>
                        </a:lnSpc>
                        <a:spcBef>
                          <a:spcPts val="0"/>
                        </a:spcBef>
                        <a:spcAft>
                          <a:spcPts val="0"/>
                        </a:spcAft>
                        <a:buClr>
                          <a:srgbClr val="000000"/>
                        </a:buClr>
                        <a:buSzPts val="1200"/>
                        <a:buFont typeface="Arial"/>
                        <a:buNone/>
                      </a:pPr>
                      <a:r>
                        <a:rPr lang="en-US" sz="1400" b="1" u="none" strike="noStrike" cap="none">
                          <a:solidFill>
                            <a:schemeClr val="lt1"/>
                          </a:solidFill>
                          <a:latin typeface="Calibri"/>
                          <a:ea typeface="Calibri"/>
                          <a:cs typeface="Calibri"/>
                          <a:sym typeface="Calibri"/>
                        </a:rPr>
                        <a:t>Module</a:t>
                      </a:r>
                      <a:endParaRPr sz="1400" b="1" u="none" strike="noStrike" cap="none">
                        <a:solidFill>
                          <a:schemeClr val="lt1"/>
                        </a:solidFill>
                        <a:latin typeface="Calibri"/>
                        <a:ea typeface="Calibri"/>
                        <a:cs typeface="Calibri"/>
                        <a:sym typeface="Calibri"/>
                      </a:endParaRPr>
                    </a:p>
                  </a:txBody>
                  <a:tcPr marL="53950" marR="53950" marT="26975" marB="26975" anchor="b">
                    <a:lnL w="12700" cap="flat" cmpd="sng">
                      <a:solidFill>
                        <a:srgbClr val="3F3F3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chemeClr val="lt1"/>
                          </a:solidFill>
                          <a:latin typeface="Calibri"/>
                          <a:ea typeface="Calibri"/>
                          <a:cs typeface="Calibri"/>
                          <a:sym typeface="Calibri"/>
                        </a:rPr>
                        <a:t>Topic</a:t>
                      </a:r>
                      <a:endParaRPr sz="1400" b="1" u="none" strike="noStrike" cap="none">
                        <a:solidFill>
                          <a:schemeClr val="lt1"/>
                        </a:solidFill>
                        <a:latin typeface="Calibri"/>
                        <a:ea typeface="Calibri"/>
                        <a:cs typeface="Calibri"/>
                        <a:sym typeface="Calibri"/>
                      </a:endParaRPr>
                    </a:p>
                  </a:txBody>
                  <a:tcPr marL="53950" marR="53950" marT="26975" marB="269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chemeClr val="lt1"/>
                          </a:solidFill>
                          <a:latin typeface="Calibri"/>
                          <a:ea typeface="Calibri"/>
                          <a:cs typeface="Calibri"/>
                          <a:sym typeface="Calibri"/>
                        </a:rPr>
                        <a:t>Session</a:t>
                      </a:r>
                      <a:endParaRPr sz="1400" b="1" u="none" strike="noStrike" cap="none">
                        <a:solidFill>
                          <a:schemeClr val="lt1"/>
                        </a:solidFill>
                        <a:latin typeface="Calibri"/>
                        <a:ea typeface="Calibri"/>
                        <a:cs typeface="Calibri"/>
                        <a:sym typeface="Calibri"/>
                      </a:endParaRPr>
                    </a:p>
                  </a:txBody>
                  <a:tcPr marL="53950" marR="53950" marT="26975" marB="269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chemeClr val="lt1"/>
                          </a:solidFill>
                          <a:latin typeface="Calibri"/>
                          <a:ea typeface="Calibri"/>
                          <a:cs typeface="Calibri"/>
                          <a:sym typeface="Calibri"/>
                        </a:rPr>
                        <a:t>Minutes</a:t>
                      </a:r>
                      <a:endParaRPr sz="1400" b="1" u="none" strike="noStrike" cap="none">
                        <a:solidFill>
                          <a:schemeClr val="lt1"/>
                        </a:solidFill>
                        <a:latin typeface="Calibri"/>
                        <a:ea typeface="Calibri"/>
                        <a:cs typeface="Calibri"/>
                        <a:sym typeface="Calibri"/>
                      </a:endParaRPr>
                    </a:p>
                  </a:txBody>
                  <a:tcPr marL="53950" marR="53950" marT="26975" marB="269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chemeClr val="lt1"/>
                          </a:solidFill>
                          <a:latin typeface="Calibri"/>
                          <a:ea typeface="Calibri"/>
                          <a:cs typeface="Calibri"/>
                          <a:sym typeface="Calibri"/>
                        </a:rPr>
                        <a:t>Session Date</a:t>
                      </a:r>
                      <a:endParaRPr sz="1500" b="1" u="none" strike="noStrike" cap="none">
                        <a:solidFill>
                          <a:schemeClr val="lt1"/>
                        </a:solidFill>
                        <a:latin typeface="Calibri"/>
                        <a:ea typeface="Calibri"/>
                        <a:cs typeface="Calibri"/>
                        <a:sym typeface="Calibri"/>
                      </a:endParaRPr>
                    </a:p>
                  </a:txBody>
                  <a:tcPr marL="53950" marR="53950" marT="26975" marB="26975" anchor="b">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261000">
                <a:tc rowSpan="4">
                  <a:txBody>
                    <a:bodyPr/>
                    <a:lstStyle/>
                    <a:p>
                      <a:pPr marL="0" marR="0" lvl="0" indent="0" algn="ctr" rtl="0">
                        <a:lnSpc>
                          <a:spcPct val="100000"/>
                        </a:lnSpc>
                        <a:spcBef>
                          <a:spcPts val="0"/>
                        </a:spcBef>
                        <a:spcAft>
                          <a:spcPts val="0"/>
                        </a:spcAft>
                        <a:buClr>
                          <a:srgbClr val="000000"/>
                        </a:buClr>
                        <a:buSzPts val="1800"/>
                        <a:buFont typeface="Arial"/>
                        <a:buNone/>
                      </a:pPr>
                      <a:r>
                        <a:rPr lang="en-US" sz="1400" b="1" i="0" u="none" strike="noStrike" cap="none">
                          <a:solidFill>
                            <a:srgbClr val="000000"/>
                          </a:solidFill>
                          <a:latin typeface="Calibri"/>
                          <a:ea typeface="Calibri"/>
                          <a:cs typeface="Calibri"/>
                          <a:sym typeface="Calibri"/>
                        </a:rPr>
                        <a:t>1</a:t>
                      </a:r>
                      <a:endParaRPr sz="1600" b="1" i="0" u="none" strike="noStrike" cap="none">
                        <a:solidFill>
                          <a:srgbClr val="000000"/>
                        </a:solidFill>
                        <a:latin typeface="Calibri"/>
                        <a:ea typeface="Calibri"/>
                        <a:cs typeface="Calibri"/>
                        <a:sym typeface="Calibri"/>
                      </a:endParaRPr>
                    </a:p>
                  </a:txBody>
                  <a:tcPr marL="59925" marR="59925" marT="0" marB="0" anchor="ctr" anchorCtr="1">
                    <a:lnL w="12700" cap="flat" cmpd="sng">
                      <a:solidFill>
                        <a:srgbClr val="3F3F3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rowSpan="4">
                  <a:txBody>
                    <a:bodyPr/>
                    <a:lstStyle/>
                    <a:p>
                      <a:pPr marL="0" marR="0" lvl="0" indent="0" algn="l" rtl="0">
                        <a:lnSpc>
                          <a:spcPct val="100000"/>
                        </a:lnSpc>
                        <a:spcBef>
                          <a:spcPts val="0"/>
                        </a:spcBef>
                        <a:spcAft>
                          <a:spcPts val="0"/>
                        </a:spcAft>
                        <a:buClr>
                          <a:srgbClr val="000000"/>
                        </a:buClr>
                        <a:buSzPts val="1800"/>
                        <a:buFont typeface="Arial"/>
                        <a:buNone/>
                      </a:pPr>
                      <a:r>
                        <a:rPr lang="en-US" sz="1400" b="1" i="0" u="none" strike="noStrike" cap="none">
                          <a:solidFill>
                            <a:srgbClr val="000000"/>
                          </a:solidFill>
                          <a:latin typeface="Calibri"/>
                          <a:ea typeface="Calibri"/>
                          <a:cs typeface="Calibri"/>
                          <a:sym typeface="Calibri"/>
                        </a:rPr>
                        <a:t>Applying Principles and Practices that Foster a Positive Culture</a:t>
                      </a:r>
                      <a:endParaRPr sz="1400" b="1" i="0" u="none" strike="noStrike" cap="none">
                        <a:solidFill>
                          <a:srgbClr val="000000"/>
                        </a:solidFill>
                        <a:latin typeface="Calibri"/>
                        <a:ea typeface="Calibri"/>
                        <a:cs typeface="Calibri"/>
                        <a:sym typeface="Calibri"/>
                      </a:endParaRPr>
                    </a:p>
                  </a:txBody>
                  <a:tcPr marL="59925" marR="59925" marT="29975" marB="299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Intro</a:t>
                      </a: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60 </a:t>
                      </a: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extLst>
                  <a:ext uri="{0D108BD9-81ED-4DB2-BD59-A6C34878D82A}">
                    <a16:rowId xmlns:a16="http://schemas.microsoft.com/office/drawing/2014/main" val="10001"/>
                  </a:ext>
                </a:extLst>
              </a:tr>
              <a:tr h="261000">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120</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61000">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2</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150</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extLst>
                  <a:ext uri="{0D108BD9-81ED-4DB2-BD59-A6C34878D82A}">
                    <a16:rowId xmlns:a16="http://schemas.microsoft.com/office/drawing/2014/main" val="10003"/>
                  </a:ext>
                </a:extLst>
              </a:tr>
              <a:tr h="245125">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3</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150</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261000">
                <a:tc rowSpan="3">
                  <a:txBody>
                    <a:bodyPr/>
                    <a:lstStyle/>
                    <a:p>
                      <a:pPr marL="0" marR="0" lvl="0" indent="0" algn="ctr" rtl="0">
                        <a:lnSpc>
                          <a:spcPct val="100000"/>
                        </a:lnSpc>
                        <a:spcBef>
                          <a:spcPts val="0"/>
                        </a:spcBef>
                        <a:spcAft>
                          <a:spcPts val="0"/>
                        </a:spcAft>
                        <a:buClr>
                          <a:srgbClr val="000000"/>
                        </a:buClr>
                        <a:buSzPts val="2400"/>
                        <a:buFont typeface="Arial"/>
                        <a:buNone/>
                      </a:pPr>
                      <a:r>
                        <a:rPr lang="en-US" sz="1400" b="1" i="0" u="none" strike="noStrike" cap="none">
                          <a:solidFill>
                            <a:srgbClr val="000000"/>
                          </a:solidFill>
                          <a:latin typeface="Calibri"/>
                          <a:ea typeface="Calibri"/>
                          <a:cs typeface="Calibri"/>
                          <a:sym typeface="Calibri"/>
                        </a:rPr>
                        <a:t>2</a:t>
                      </a:r>
                      <a:endParaRPr sz="1600" b="1" i="0" u="none" strike="noStrike" cap="none">
                        <a:solidFill>
                          <a:srgbClr val="000000"/>
                        </a:solidFill>
                        <a:latin typeface="Calibri"/>
                        <a:ea typeface="Calibri"/>
                        <a:cs typeface="Calibri"/>
                        <a:sym typeface="Calibri"/>
                      </a:endParaRPr>
                    </a:p>
                  </a:txBody>
                  <a:tcPr marL="59925" marR="59925" marT="0" marB="0" anchor="ctr" anchorCtr="1">
                    <a:lnL w="12700" cap="flat" cmpd="sng">
                      <a:solidFill>
                        <a:srgbClr val="3F3F3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tc rowSpan="3">
                  <a:txBody>
                    <a:bodyPr/>
                    <a:lstStyle/>
                    <a:p>
                      <a:pPr marL="0" marR="0" lvl="0" indent="0" algn="l" rtl="0">
                        <a:lnSpc>
                          <a:spcPct val="100000"/>
                        </a:lnSpc>
                        <a:spcBef>
                          <a:spcPts val="0"/>
                        </a:spcBef>
                        <a:spcAft>
                          <a:spcPts val="0"/>
                        </a:spcAft>
                        <a:buClr>
                          <a:srgbClr val="000000"/>
                        </a:buClr>
                        <a:buSzPts val="1800"/>
                        <a:buFont typeface="Arial"/>
                        <a:buNone/>
                      </a:pPr>
                      <a:r>
                        <a:rPr lang="en-US" sz="1400" b="1" i="0" u="none" strike="noStrike" cap="none">
                          <a:solidFill>
                            <a:srgbClr val="000000"/>
                          </a:solidFill>
                          <a:latin typeface="Calibri"/>
                          <a:ea typeface="Calibri"/>
                          <a:cs typeface="Calibri"/>
                          <a:sym typeface="Calibri"/>
                        </a:rPr>
                        <a:t>Applying Effective Pedagogy and Andragogy</a:t>
                      </a:r>
                      <a:endParaRPr sz="1400" b="1" i="0" u="none" strike="noStrike" cap="none">
                        <a:solidFill>
                          <a:srgbClr val="000000"/>
                        </a:solidFill>
                        <a:latin typeface="Calibri"/>
                        <a:ea typeface="Calibri"/>
                        <a:cs typeface="Calibri"/>
                        <a:sym typeface="Calibri"/>
                      </a:endParaRPr>
                    </a:p>
                  </a:txBody>
                  <a:tcPr marL="59925" marR="59925" marT="29975" marB="299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4</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120</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extLst>
                  <a:ext uri="{0D108BD9-81ED-4DB2-BD59-A6C34878D82A}">
                    <a16:rowId xmlns:a16="http://schemas.microsoft.com/office/drawing/2014/main" val="10005"/>
                  </a:ext>
                </a:extLst>
              </a:tr>
              <a:tr h="261000">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5</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120</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245125">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6</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165</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extLst>
                  <a:ext uri="{0D108BD9-81ED-4DB2-BD59-A6C34878D82A}">
                    <a16:rowId xmlns:a16="http://schemas.microsoft.com/office/drawing/2014/main" val="10007"/>
                  </a:ext>
                </a:extLst>
              </a:tr>
              <a:tr h="261000">
                <a:tc rowSpan="3">
                  <a:txBody>
                    <a:bodyPr/>
                    <a:lstStyle/>
                    <a:p>
                      <a:pPr marL="0" marR="0" lvl="0" indent="0" algn="ctr" rtl="0">
                        <a:lnSpc>
                          <a:spcPct val="100000"/>
                        </a:lnSpc>
                        <a:spcBef>
                          <a:spcPts val="0"/>
                        </a:spcBef>
                        <a:spcAft>
                          <a:spcPts val="0"/>
                        </a:spcAft>
                        <a:buClr>
                          <a:srgbClr val="000000"/>
                        </a:buClr>
                        <a:buSzPts val="2400"/>
                        <a:buFont typeface="Arial"/>
                        <a:buNone/>
                      </a:pPr>
                      <a:r>
                        <a:rPr lang="en-US" sz="1400" b="1" i="0" u="none" strike="noStrike" cap="none">
                          <a:solidFill>
                            <a:srgbClr val="000000"/>
                          </a:solidFill>
                          <a:latin typeface="Calibri"/>
                          <a:ea typeface="Calibri"/>
                          <a:cs typeface="Calibri"/>
                          <a:sym typeface="Calibri"/>
                        </a:rPr>
                        <a:t>3</a:t>
                      </a:r>
                      <a:endParaRPr sz="1600" b="1" i="0" u="none" strike="noStrike" cap="none">
                        <a:solidFill>
                          <a:srgbClr val="000000"/>
                        </a:solidFill>
                        <a:latin typeface="Calibri"/>
                        <a:ea typeface="Calibri"/>
                        <a:cs typeface="Calibri"/>
                        <a:sym typeface="Calibri"/>
                      </a:endParaRPr>
                    </a:p>
                  </a:txBody>
                  <a:tcPr marL="59925" marR="59925" marT="0" marB="0" anchor="ctr" anchorCtr="1">
                    <a:lnL w="12700" cap="flat" cmpd="sng">
                      <a:solidFill>
                        <a:srgbClr val="3F3F3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rowSpan="3">
                  <a:txBody>
                    <a:bodyPr/>
                    <a:lstStyle/>
                    <a:p>
                      <a:pPr marL="0" marR="0" lvl="0" indent="0" algn="l" rtl="0">
                        <a:lnSpc>
                          <a:spcPct val="100000"/>
                        </a:lnSpc>
                        <a:spcBef>
                          <a:spcPts val="0"/>
                        </a:spcBef>
                        <a:spcAft>
                          <a:spcPts val="0"/>
                        </a:spcAft>
                        <a:buClr>
                          <a:srgbClr val="000000"/>
                        </a:buClr>
                        <a:buSzPts val="1800"/>
                        <a:buFont typeface="Arial"/>
                        <a:buNone/>
                      </a:pPr>
                      <a:r>
                        <a:rPr lang="en-US" sz="1400" b="1" i="0" u="none" strike="noStrike" cap="none">
                          <a:solidFill>
                            <a:srgbClr val="000000"/>
                          </a:solidFill>
                          <a:latin typeface="Calibri"/>
                          <a:ea typeface="Calibri"/>
                          <a:cs typeface="Calibri"/>
                          <a:sym typeface="Calibri"/>
                        </a:rPr>
                        <a:t>Collecting Data to Inform Professional Learning</a:t>
                      </a:r>
                      <a:endParaRPr sz="1400" b="1" i="0" u="none" strike="noStrike" cap="none">
                        <a:solidFill>
                          <a:srgbClr val="000000"/>
                        </a:solidFill>
                        <a:latin typeface="Calibri"/>
                        <a:ea typeface="Calibri"/>
                        <a:cs typeface="Calibri"/>
                        <a:sym typeface="Calibri"/>
                      </a:endParaRPr>
                    </a:p>
                  </a:txBody>
                  <a:tcPr marL="59925" marR="59925" marT="29975" marB="299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7</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150</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261000">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8</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140</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extLst>
                  <a:ext uri="{0D108BD9-81ED-4DB2-BD59-A6C34878D82A}">
                    <a16:rowId xmlns:a16="http://schemas.microsoft.com/office/drawing/2014/main" val="10009"/>
                  </a:ext>
                </a:extLst>
              </a:tr>
              <a:tr h="245125">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9</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170</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261000">
                <a:tc rowSpan="4">
                  <a:txBody>
                    <a:bodyPr/>
                    <a:lstStyle/>
                    <a:p>
                      <a:pPr marL="0" marR="0" lvl="0" indent="0" algn="ctr" rtl="0">
                        <a:lnSpc>
                          <a:spcPct val="100000"/>
                        </a:lnSpc>
                        <a:spcBef>
                          <a:spcPts val="0"/>
                        </a:spcBef>
                        <a:spcAft>
                          <a:spcPts val="0"/>
                        </a:spcAft>
                        <a:buClr>
                          <a:srgbClr val="000000"/>
                        </a:buClr>
                        <a:buSzPts val="2400"/>
                        <a:buFont typeface="Arial"/>
                        <a:buNone/>
                      </a:pPr>
                      <a:r>
                        <a:rPr lang="en-US" sz="1400" b="1" i="0" u="none" strike="noStrike" cap="none">
                          <a:solidFill>
                            <a:srgbClr val="000000"/>
                          </a:solidFill>
                          <a:latin typeface="Calibri"/>
                          <a:ea typeface="Calibri"/>
                          <a:cs typeface="Calibri"/>
                          <a:sym typeface="Calibri"/>
                        </a:rPr>
                        <a:t>4</a:t>
                      </a:r>
                      <a:endParaRPr sz="1600" b="1" i="0" u="none" strike="noStrike" cap="none">
                        <a:solidFill>
                          <a:srgbClr val="000000"/>
                        </a:solidFill>
                        <a:latin typeface="Calibri"/>
                        <a:ea typeface="Calibri"/>
                        <a:cs typeface="Calibri"/>
                        <a:sym typeface="Calibri"/>
                      </a:endParaRPr>
                    </a:p>
                  </a:txBody>
                  <a:tcPr marL="59925" marR="59925" marT="0" marB="0" anchor="ctr" anchorCtr="1">
                    <a:lnL w="12700" cap="flat" cmpd="sng">
                      <a:solidFill>
                        <a:srgbClr val="3F3F3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tc rowSpan="4">
                  <a:txBody>
                    <a:bodyPr/>
                    <a:lstStyle/>
                    <a:p>
                      <a:pPr marL="0" marR="0" lvl="0" indent="0" algn="l" rtl="0">
                        <a:lnSpc>
                          <a:spcPct val="100000"/>
                        </a:lnSpc>
                        <a:spcBef>
                          <a:spcPts val="0"/>
                        </a:spcBef>
                        <a:spcAft>
                          <a:spcPts val="0"/>
                        </a:spcAft>
                        <a:buClr>
                          <a:srgbClr val="000000"/>
                        </a:buClr>
                        <a:buSzPts val="1800"/>
                        <a:buFont typeface="Arial"/>
                        <a:buNone/>
                      </a:pPr>
                      <a:r>
                        <a:rPr lang="en-US" sz="1400" b="1" i="0" u="none" strike="noStrike" cap="none">
                          <a:solidFill>
                            <a:srgbClr val="000000"/>
                          </a:solidFill>
                          <a:latin typeface="Calibri"/>
                          <a:ea typeface="Calibri"/>
                          <a:cs typeface="Calibri"/>
                          <a:sym typeface="Calibri"/>
                        </a:rPr>
                        <a:t>Planning, Implementing, and Analyzing Literacy Instruction</a:t>
                      </a:r>
                      <a:endParaRPr sz="1400" b="1" i="0" u="none" strike="noStrike" cap="none">
                        <a:solidFill>
                          <a:srgbClr val="000000"/>
                        </a:solidFill>
                        <a:latin typeface="Calibri"/>
                        <a:ea typeface="Calibri"/>
                        <a:cs typeface="Calibri"/>
                        <a:sym typeface="Calibri"/>
                      </a:endParaRPr>
                    </a:p>
                  </a:txBody>
                  <a:tcPr marL="59925" marR="59925" marT="29975" marB="299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10</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175</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extLst>
                  <a:ext uri="{0D108BD9-81ED-4DB2-BD59-A6C34878D82A}">
                    <a16:rowId xmlns:a16="http://schemas.microsoft.com/office/drawing/2014/main" val="10011"/>
                  </a:ext>
                </a:extLst>
              </a:tr>
              <a:tr h="261000">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11</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135</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r h="245125">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12</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8AEC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165</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8AECC"/>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8AECC"/>
                    </a:solidFill>
                  </a:tcPr>
                </a:tc>
                <a:extLst>
                  <a:ext uri="{0D108BD9-81ED-4DB2-BD59-A6C34878D82A}">
                    <a16:rowId xmlns:a16="http://schemas.microsoft.com/office/drawing/2014/main" val="10013"/>
                  </a:ext>
                </a:extLst>
              </a:tr>
              <a:tr h="245125">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13</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130</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tcPr>
                </a:tc>
                <a:extLst>
                  <a:ext uri="{0D108BD9-81ED-4DB2-BD59-A6C34878D82A}">
                    <a16:rowId xmlns:a16="http://schemas.microsoft.com/office/drawing/2014/main" val="10014"/>
                  </a:ext>
                </a:extLst>
              </a:tr>
              <a:tr h="245125">
                <a:tc rowSpan="2">
                  <a:txBody>
                    <a:bodyPr/>
                    <a:lstStyle/>
                    <a:p>
                      <a:pPr marL="0" marR="0" lvl="0" indent="0" algn="ctr" rtl="0">
                        <a:lnSpc>
                          <a:spcPct val="100000"/>
                        </a:lnSpc>
                        <a:spcBef>
                          <a:spcPts val="0"/>
                        </a:spcBef>
                        <a:spcAft>
                          <a:spcPts val="0"/>
                        </a:spcAft>
                        <a:buClr>
                          <a:srgbClr val="000000"/>
                        </a:buClr>
                        <a:buSzPts val="2400"/>
                        <a:buFont typeface="Arial"/>
                        <a:buNone/>
                      </a:pPr>
                      <a:r>
                        <a:rPr lang="en-US" sz="1400" b="1" i="0" u="none" strike="noStrike" cap="none">
                          <a:solidFill>
                            <a:srgbClr val="000000"/>
                          </a:solidFill>
                          <a:latin typeface="Calibri"/>
                          <a:ea typeface="Calibri"/>
                          <a:cs typeface="Calibri"/>
                          <a:sym typeface="Calibri"/>
                        </a:rPr>
                        <a:t>5</a:t>
                      </a:r>
                      <a:endParaRPr sz="1800" b="1" i="0" u="none" strike="noStrike" cap="none">
                        <a:solidFill>
                          <a:srgbClr val="000000"/>
                        </a:solidFill>
                        <a:latin typeface="Calibri"/>
                        <a:ea typeface="Calibri"/>
                        <a:cs typeface="Calibri"/>
                        <a:sym typeface="Calibri"/>
                      </a:endParaRPr>
                    </a:p>
                  </a:txBody>
                  <a:tcPr marL="59925" marR="59925" marT="0" marB="0" anchor="ctr" anchorCtr="1">
                    <a:lnL w="12700" cap="flat" cmpd="sng">
                      <a:solidFill>
                        <a:srgbClr val="3F3F3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rowSpan="2">
                  <a:txBody>
                    <a:bodyPr/>
                    <a:lstStyle/>
                    <a:p>
                      <a:pPr marL="0" marR="0" lvl="0" indent="0" algn="l" rtl="0">
                        <a:lnSpc>
                          <a:spcPct val="100000"/>
                        </a:lnSpc>
                        <a:spcBef>
                          <a:spcPts val="0"/>
                        </a:spcBef>
                        <a:spcAft>
                          <a:spcPts val="0"/>
                        </a:spcAft>
                        <a:buClr>
                          <a:srgbClr val="000000"/>
                        </a:buClr>
                        <a:buSzPts val="1800"/>
                        <a:buFont typeface="Arial"/>
                        <a:buNone/>
                      </a:pPr>
                      <a:r>
                        <a:rPr lang="en-US" sz="1400" b="1" i="0" u="none" strike="noStrike" cap="none">
                          <a:solidFill>
                            <a:srgbClr val="000000"/>
                          </a:solidFill>
                          <a:latin typeface="Calibri"/>
                          <a:ea typeface="Calibri"/>
                          <a:cs typeface="Calibri"/>
                          <a:sym typeface="Calibri"/>
                        </a:rPr>
                        <a:t>Growing Professionally</a:t>
                      </a:r>
                      <a:endParaRPr sz="1400" b="1" i="0" u="none" strike="noStrike" cap="none">
                        <a:solidFill>
                          <a:srgbClr val="000000"/>
                        </a:solidFill>
                        <a:latin typeface="Calibri"/>
                        <a:ea typeface="Calibri"/>
                        <a:cs typeface="Calibri"/>
                        <a:sym typeface="Calibri"/>
                      </a:endParaRPr>
                    </a:p>
                  </a:txBody>
                  <a:tcPr marL="59925" marR="59925" marT="29975" marB="299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14</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120</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extLst>
                  <a:ext uri="{0D108BD9-81ED-4DB2-BD59-A6C34878D82A}">
                    <a16:rowId xmlns:a16="http://schemas.microsoft.com/office/drawing/2014/main" val="10015"/>
                  </a:ext>
                </a:extLst>
              </a:tr>
              <a:tr h="245125">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15</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120</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6"/>
                  </a:ext>
                </a:extLst>
              </a:tr>
              <a:tr h="377525">
                <a:tc>
                  <a:txBody>
                    <a:bodyPr/>
                    <a:lstStyle/>
                    <a:p>
                      <a:pPr marL="0" marR="0" lvl="0" indent="0" algn="ctr" rtl="0">
                        <a:lnSpc>
                          <a:spcPct val="100000"/>
                        </a:lnSpc>
                        <a:spcBef>
                          <a:spcPts val="0"/>
                        </a:spcBef>
                        <a:spcAft>
                          <a:spcPts val="0"/>
                        </a:spcAft>
                        <a:buClr>
                          <a:srgbClr val="000000"/>
                        </a:buClr>
                        <a:buSzPts val="2400"/>
                        <a:buFont typeface="Arial"/>
                        <a:buNone/>
                      </a:pPr>
                      <a:r>
                        <a:rPr lang="en-US" sz="1400" b="1" i="0" u="none" strike="noStrike" cap="none">
                          <a:solidFill>
                            <a:srgbClr val="000000"/>
                          </a:solidFill>
                          <a:latin typeface="Calibri"/>
                          <a:ea typeface="Calibri"/>
                          <a:cs typeface="Calibri"/>
                          <a:sym typeface="Calibri"/>
                        </a:rPr>
                        <a:t>6</a:t>
                      </a:r>
                      <a:endParaRPr sz="1800" b="1" i="0" u="none" strike="noStrike" cap="none">
                        <a:solidFill>
                          <a:srgbClr val="000000"/>
                        </a:solidFill>
                        <a:latin typeface="Calibri"/>
                        <a:ea typeface="Calibri"/>
                        <a:cs typeface="Calibri"/>
                        <a:sym typeface="Calibri"/>
                      </a:endParaRPr>
                    </a:p>
                  </a:txBody>
                  <a:tcPr marL="59925" marR="59925" marT="0" marB="0" anchor="ctr" anchorCtr="1">
                    <a:lnL w="12700" cap="flat" cmpd="sng">
                      <a:solidFill>
                        <a:srgbClr val="3F3F3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400" b="1" i="0" u="none" strike="noStrike" cap="none">
                          <a:solidFill>
                            <a:srgbClr val="000000"/>
                          </a:solidFill>
                          <a:latin typeface="Calibri"/>
                          <a:ea typeface="Calibri"/>
                          <a:cs typeface="Calibri"/>
                          <a:sym typeface="Calibri"/>
                        </a:rPr>
                        <a:t>Planning and Implementing Coaching</a:t>
                      </a:r>
                      <a:endParaRPr sz="1400" b="1" i="0" u="none" strike="noStrike" cap="none">
                        <a:solidFill>
                          <a:srgbClr val="000000"/>
                        </a:solidFill>
                        <a:latin typeface="Calibri"/>
                        <a:ea typeface="Calibri"/>
                        <a:cs typeface="Calibri"/>
                        <a:sym typeface="Calibri"/>
                      </a:endParaRPr>
                    </a:p>
                  </a:txBody>
                  <a:tcPr marL="59925" marR="59925" marT="29975" marB="299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16</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120</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extLst>
                  <a:ext uri="{0D108BD9-81ED-4DB2-BD59-A6C34878D82A}">
                    <a16:rowId xmlns:a16="http://schemas.microsoft.com/office/drawing/2014/main" val="10017"/>
                  </a:ext>
                </a:extLst>
              </a:tr>
            </a:tbl>
          </a:graphicData>
        </a:graphic>
      </p:graphicFrame>
      <p:sp>
        <p:nvSpPr>
          <p:cNvPr id="60" name="Google Shape;60;p2"/>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600"/>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20"/>
          <p:cNvPicPr preferRelativeResize="0"/>
          <p:nvPr/>
        </p:nvPicPr>
        <p:blipFill rotWithShape="1">
          <a:blip r:embed="rId3">
            <a:alphaModFix/>
          </a:blip>
          <a:srcRect/>
          <a:stretch/>
        </p:blipFill>
        <p:spPr>
          <a:xfrm>
            <a:off x="678538" y="2794949"/>
            <a:ext cx="4786801" cy="2051899"/>
          </a:xfrm>
          <a:prstGeom prst="rect">
            <a:avLst/>
          </a:prstGeom>
          <a:noFill/>
          <a:ln>
            <a:noFill/>
          </a:ln>
        </p:spPr>
      </p:pic>
      <p:sp>
        <p:nvSpPr>
          <p:cNvPr id="248" name="Google Shape;248;p20"/>
          <p:cNvSpPr txBox="1"/>
          <p:nvPr/>
        </p:nvSpPr>
        <p:spPr>
          <a:xfrm>
            <a:off x="5898292" y="2322382"/>
            <a:ext cx="5247502" cy="3258851"/>
          </a:xfrm>
          <a:prstGeom prst="rect">
            <a:avLst/>
          </a:prstGeom>
          <a:noFill/>
          <a:ln>
            <a:noFill/>
          </a:ln>
        </p:spPr>
        <p:txBody>
          <a:bodyPr spcFirstLastPara="1" wrap="square" lIns="68550" tIns="34250" rIns="68550" bIns="34250" anchor="ctr" anchorCtr="0">
            <a:normAutofit/>
          </a:bodyPr>
          <a:lstStyle/>
          <a:p>
            <a:pPr marL="0" marR="0" lvl="0" indent="0" algn="l" rtl="0">
              <a:lnSpc>
                <a:spcPct val="80000"/>
              </a:lnSpc>
              <a:spcBef>
                <a:spcPts val="0"/>
              </a:spcBef>
              <a:spcAft>
                <a:spcPts val="0"/>
              </a:spcAft>
              <a:buClr>
                <a:srgbClr val="000000"/>
              </a:buClr>
              <a:buSzPts val="2400"/>
              <a:buFont typeface="Calibri"/>
              <a:buNone/>
            </a:pPr>
            <a:r>
              <a:rPr lang="en-US" sz="2200" b="1" i="1" u="none" strike="noStrike" cap="none" dirty="0">
                <a:solidFill>
                  <a:srgbClr val="000000"/>
                </a:solidFill>
                <a:latin typeface="Calibri"/>
                <a:ea typeface="Calibri"/>
                <a:cs typeface="Calibri"/>
                <a:sym typeface="Calibri"/>
              </a:rPr>
              <a:t>Word recognition</a:t>
            </a:r>
            <a:r>
              <a:rPr lang="en-US" sz="2200" b="0" i="0" u="none" strike="noStrike" cap="none" dirty="0">
                <a:solidFill>
                  <a:srgbClr val="000000"/>
                </a:solidFill>
                <a:latin typeface="Calibri"/>
                <a:ea typeface="Calibri"/>
                <a:cs typeface="Calibri"/>
                <a:sym typeface="Calibri"/>
              </a:rPr>
              <a:t> and </a:t>
            </a:r>
            <a:r>
              <a:rPr lang="en-US" sz="2200" b="1" i="1" u="none" strike="noStrike" cap="none" dirty="0">
                <a:solidFill>
                  <a:srgbClr val="000000"/>
                </a:solidFill>
                <a:latin typeface="Calibri"/>
                <a:ea typeface="Calibri"/>
                <a:cs typeface="Calibri"/>
                <a:sym typeface="Calibri"/>
              </a:rPr>
              <a:t>listening comprehension</a:t>
            </a:r>
            <a:r>
              <a:rPr lang="en-US" sz="2200" b="0" i="0" u="none" strike="noStrike" cap="none" dirty="0">
                <a:solidFill>
                  <a:srgbClr val="000000"/>
                </a:solidFill>
                <a:latin typeface="Calibri"/>
                <a:ea typeface="Calibri"/>
                <a:cs typeface="Calibri"/>
                <a:sym typeface="Calibri"/>
              </a:rPr>
              <a:t> are relatively independent of each other but are both highly correlated with reading comprehension.</a:t>
            </a:r>
          </a:p>
          <a:p>
            <a:pPr marL="0" marR="0" lvl="0" indent="0" algn="l" rtl="0">
              <a:lnSpc>
                <a:spcPct val="80000"/>
              </a:lnSpc>
              <a:spcBef>
                <a:spcPts val="0"/>
              </a:spcBef>
              <a:spcAft>
                <a:spcPts val="0"/>
              </a:spcAft>
              <a:buClr>
                <a:srgbClr val="000000"/>
              </a:buClr>
              <a:buSzPts val="2400"/>
              <a:buFont typeface="Calibri"/>
              <a:buNone/>
            </a:pPr>
            <a:endParaRPr b="0" i="0" u="none" strike="noStrike" cap="none" dirty="0">
              <a:solidFill>
                <a:srgbClr val="000000"/>
              </a:solidFill>
              <a:latin typeface="Arial"/>
              <a:ea typeface="Arial"/>
              <a:cs typeface="Arial"/>
              <a:sym typeface="Arial"/>
            </a:endParaRPr>
          </a:p>
          <a:p>
            <a:pPr marL="0" marR="0" lvl="0" indent="0" algn="l" rtl="0">
              <a:lnSpc>
                <a:spcPct val="80000"/>
              </a:lnSpc>
              <a:spcBef>
                <a:spcPts val="880"/>
              </a:spcBef>
              <a:spcAft>
                <a:spcPts val="0"/>
              </a:spcAft>
              <a:buClr>
                <a:srgbClr val="000000"/>
              </a:buClr>
              <a:buSzPts val="2400"/>
              <a:buFont typeface="Calibri"/>
              <a:buNone/>
            </a:pPr>
            <a:r>
              <a:rPr lang="en-US" sz="2200" b="0" i="0" u="none" strike="noStrike" cap="none" dirty="0">
                <a:solidFill>
                  <a:srgbClr val="000000"/>
                </a:solidFill>
                <a:latin typeface="Calibri"/>
                <a:ea typeface="Calibri"/>
                <a:cs typeface="Calibri"/>
                <a:sym typeface="Calibri"/>
              </a:rPr>
              <a:t>Look at </a:t>
            </a:r>
            <a:r>
              <a:rPr lang="en-US" sz="2200" b="1" i="0" u="none" strike="noStrike" cap="none" dirty="0">
                <a:solidFill>
                  <a:srgbClr val="000000"/>
                </a:solidFill>
                <a:latin typeface="Calibri"/>
                <a:ea typeface="Calibri"/>
                <a:cs typeface="Calibri"/>
                <a:sym typeface="Calibri"/>
              </a:rPr>
              <a:t>Handout 3</a:t>
            </a:r>
            <a:r>
              <a:rPr lang="en-US" sz="2200" b="0" i="0" u="none" strike="noStrike" cap="none" dirty="0">
                <a:solidFill>
                  <a:srgbClr val="000000"/>
                </a:solidFill>
                <a:latin typeface="Calibri"/>
                <a:ea typeface="Calibri"/>
                <a:cs typeface="Calibri"/>
                <a:sym typeface="Calibri"/>
              </a:rPr>
              <a:t> and discuss the correlation between the formula for the Simple View of Reading and Scarborough’s Reading Rope. </a:t>
            </a:r>
            <a:endParaRPr sz="2200" b="0" i="0" u="none" strike="noStrike" cap="none" dirty="0">
              <a:solidFill>
                <a:srgbClr val="000000"/>
              </a:solidFill>
              <a:latin typeface="Arial"/>
              <a:ea typeface="Arial"/>
              <a:cs typeface="Arial"/>
              <a:sym typeface="Arial"/>
            </a:endParaRPr>
          </a:p>
        </p:txBody>
      </p:sp>
      <p:sp>
        <p:nvSpPr>
          <p:cNvPr id="249" name="Google Shape;249;p20"/>
          <p:cNvSpPr/>
          <p:nvPr/>
        </p:nvSpPr>
        <p:spPr>
          <a:xfrm>
            <a:off x="814933" y="1719044"/>
            <a:ext cx="9709183" cy="424691"/>
          </a:xfrm>
          <a:prstGeom prst="rect">
            <a:avLst/>
          </a:prstGeom>
          <a:noFill/>
          <a:ln>
            <a:noFill/>
          </a:ln>
        </p:spPr>
        <p:txBody>
          <a:bodyPr spcFirstLastPara="1" wrap="square" lIns="91400" tIns="45700" rIns="91400" bIns="45700" anchor="t" anchorCtr="0">
            <a:spAutoFit/>
          </a:bodyPr>
          <a:lstStyle/>
          <a:p>
            <a:pPr marL="0" marR="0" lvl="0" indent="0" algn="l" rtl="0">
              <a:lnSpc>
                <a:spcPct val="90000"/>
              </a:lnSpc>
              <a:spcBef>
                <a:spcPts val="0"/>
              </a:spcBef>
              <a:spcAft>
                <a:spcPts val="0"/>
              </a:spcAft>
              <a:buClr>
                <a:srgbClr val="000000"/>
              </a:buClr>
              <a:buSzPts val="2200"/>
              <a:buFont typeface="Calibri"/>
              <a:buNone/>
            </a:pPr>
            <a:r>
              <a:rPr lang="en-US" sz="2400" b="1" i="0" u="none" strike="noStrike" cap="none" dirty="0">
                <a:solidFill>
                  <a:srgbClr val="000000"/>
                </a:solidFill>
                <a:latin typeface="Calibri"/>
                <a:ea typeface="Calibri"/>
                <a:cs typeface="Calibri"/>
                <a:sym typeface="Calibri"/>
              </a:rPr>
              <a:t>Word Recognition X Language Comprehension = Reading Comprehension  </a:t>
            </a:r>
            <a:endParaRPr sz="2400" b="0" i="0" u="none" strike="noStrike" cap="none" dirty="0">
              <a:solidFill>
                <a:srgbClr val="000000"/>
              </a:solidFill>
              <a:latin typeface="Arial"/>
              <a:ea typeface="Arial"/>
              <a:cs typeface="Arial"/>
              <a:sym typeface="Arial"/>
            </a:endParaRPr>
          </a:p>
        </p:txBody>
      </p:sp>
      <p:sp>
        <p:nvSpPr>
          <p:cNvPr id="250" name="Google Shape;250;p20"/>
          <p:cNvSpPr txBox="1"/>
          <p:nvPr/>
        </p:nvSpPr>
        <p:spPr>
          <a:xfrm>
            <a:off x="9196138" y="6066670"/>
            <a:ext cx="2133596" cy="273899"/>
          </a:xfrm>
          <a:prstGeom prst="rect">
            <a:avLst/>
          </a:prstGeom>
          <a:noFill/>
          <a:ln>
            <a:noFill/>
          </a:ln>
        </p:spPr>
        <p:txBody>
          <a:bodyPr spcFirstLastPara="1" wrap="square" lIns="68550" tIns="34250" rIns="68550" bIns="3425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20</a:t>
            </a:fld>
            <a:endParaRPr sz="1000" b="0" i="0" u="none" strike="noStrike" cap="none">
              <a:solidFill>
                <a:srgbClr val="888888"/>
              </a:solidFill>
              <a:latin typeface="Calibri"/>
              <a:ea typeface="Calibri"/>
              <a:cs typeface="Calibri"/>
              <a:sym typeface="Calibri"/>
            </a:endParaRPr>
          </a:p>
        </p:txBody>
      </p:sp>
      <p:sp>
        <p:nvSpPr>
          <p:cNvPr id="251" name="Google Shape;251;p20"/>
          <p:cNvSpPr txBox="1"/>
          <p:nvPr/>
        </p:nvSpPr>
        <p:spPr>
          <a:xfrm>
            <a:off x="814933" y="1043809"/>
            <a:ext cx="8678333" cy="521208"/>
          </a:xfrm>
          <a:prstGeom prst="rect">
            <a:avLst/>
          </a:prstGeom>
          <a:noFill/>
          <a:ln>
            <a:noFill/>
          </a:ln>
        </p:spPr>
        <p:txBody>
          <a:bodyPr spcFirstLastPara="1" wrap="square" lIns="68550" tIns="34250" rIns="68550" bIns="34250" anchor="ctr" anchorCtr="0">
            <a:normAutofit/>
          </a:bodyPr>
          <a:lstStyle/>
          <a:p>
            <a:pPr marL="0" marR="0" lvl="0" indent="0" algn="l" rtl="0">
              <a:lnSpc>
                <a:spcPct val="100000"/>
              </a:lnSpc>
              <a:spcBef>
                <a:spcPts val="0"/>
              </a:spcBef>
              <a:spcAft>
                <a:spcPts val="0"/>
              </a:spcAft>
              <a:buClr>
                <a:srgbClr val="000000"/>
              </a:buClr>
              <a:buSzPts val="2800"/>
              <a:buFont typeface="Calibri"/>
              <a:buNone/>
            </a:pPr>
            <a:r>
              <a:rPr lang="en-US" sz="2800" b="1" i="0" u="none" strike="noStrike" cap="none" dirty="0">
                <a:solidFill>
                  <a:srgbClr val="000000"/>
                </a:solidFill>
                <a:latin typeface="Calibri"/>
                <a:ea typeface="Calibri"/>
                <a:cs typeface="Calibri"/>
                <a:sym typeface="Calibri"/>
              </a:rPr>
              <a:t>The Simple View of Reading (Gough &amp; </a:t>
            </a:r>
            <a:r>
              <a:rPr lang="en-US" sz="2800" b="1" i="0" u="none" strike="noStrike" cap="none" dirty="0" err="1">
                <a:solidFill>
                  <a:srgbClr val="000000"/>
                </a:solidFill>
                <a:latin typeface="Calibri"/>
                <a:ea typeface="Calibri"/>
                <a:cs typeface="Calibri"/>
                <a:sym typeface="Calibri"/>
              </a:rPr>
              <a:t>Tunmer</a:t>
            </a:r>
            <a:r>
              <a:rPr lang="en-US" sz="2800" b="1" i="0" u="none" strike="noStrike" cap="none" dirty="0">
                <a:solidFill>
                  <a:srgbClr val="000000"/>
                </a:solidFill>
                <a:latin typeface="Calibri"/>
                <a:ea typeface="Calibri"/>
                <a:cs typeface="Calibri"/>
                <a:sym typeface="Calibri"/>
              </a:rPr>
              <a:t>, 1986) </a:t>
            </a:r>
            <a:endParaRPr sz="1400" b="1" i="0" u="none" strike="noStrike" cap="none" dirty="0">
              <a:solidFill>
                <a:srgbClr val="000000"/>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21"/>
          <p:cNvPicPr preferRelativeResize="0"/>
          <p:nvPr/>
        </p:nvPicPr>
        <p:blipFill rotWithShape="1">
          <a:blip r:embed="rId3">
            <a:alphaModFix/>
          </a:blip>
          <a:srcRect/>
          <a:stretch/>
        </p:blipFill>
        <p:spPr>
          <a:xfrm>
            <a:off x="3996527" y="3360467"/>
            <a:ext cx="3712398" cy="2647373"/>
          </a:xfrm>
          <a:prstGeom prst="rect">
            <a:avLst/>
          </a:prstGeom>
          <a:noFill/>
          <a:ln>
            <a:noFill/>
          </a:ln>
        </p:spPr>
      </p:pic>
      <p:sp>
        <p:nvSpPr>
          <p:cNvPr id="258" name="Google Shape;258;p21"/>
          <p:cNvSpPr txBox="1"/>
          <p:nvPr/>
        </p:nvSpPr>
        <p:spPr>
          <a:xfrm>
            <a:off x="411908" y="1661743"/>
            <a:ext cx="7050209" cy="2908902"/>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tx1"/>
              </a:buClr>
              <a:buSzPts val="1800"/>
              <a:buFont typeface="Arial"/>
              <a:buChar char="•"/>
            </a:pPr>
            <a:r>
              <a:rPr lang="en-US" sz="1800" dirty="0">
                <a:solidFill>
                  <a:schemeClr val="dk1"/>
                </a:solidFill>
                <a:latin typeface="Calibri"/>
                <a:ea typeface="Calibri"/>
                <a:cs typeface="Calibri"/>
                <a:sym typeface="Calibri"/>
              </a:rPr>
              <a:t>Mapping sounds to letters and blending those sounds to form words (i.e., alphabetic principle).</a:t>
            </a:r>
            <a:endParaRPr sz="1800"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tx1"/>
              </a:buClr>
              <a:buSzPts val="1800"/>
              <a:buFont typeface="Arial"/>
              <a:buChar char="•"/>
            </a:pPr>
            <a:r>
              <a:rPr lang="en-US" sz="1800" dirty="0">
                <a:solidFill>
                  <a:schemeClr val="dk1"/>
                </a:solidFill>
                <a:latin typeface="Calibri"/>
                <a:ea typeface="Calibri"/>
                <a:cs typeface="Calibri"/>
                <a:sym typeface="Calibri"/>
              </a:rPr>
              <a:t>Opportunities to practice decoding builds knowledge of letter sound patterns in words, increasing accuracy and fluency. </a:t>
            </a:r>
            <a:endParaRPr sz="1800"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tx1"/>
              </a:buClr>
              <a:buSzPts val="1800"/>
              <a:buFont typeface="Arial"/>
              <a:buChar char="•"/>
            </a:pPr>
            <a:r>
              <a:rPr lang="en-US" sz="1800" dirty="0">
                <a:solidFill>
                  <a:schemeClr val="dk1"/>
                </a:solidFill>
                <a:latin typeface="Calibri"/>
                <a:ea typeface="Calibri"/>
                <a:cs typeface="Calibri"/>
                <a:sym typeface="Calibri"/>
              </a:rPr>
              <a:t>Over time, children become less reliant on phonetic decoding.</a:t>
            </a:r>
            <a:endParaRPr sz="1800"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tx1"/>
              </a:buClr>
              <a:buSzPts val="1800"/>
              <a:buFont typeface="Arial"/>
              <a:buChar char="•"/>
            </a:pPr>
            <a:r>
              <a:rPr lang="en-US" sz="1800" dirty="0">
                <a:solidFill>
                  <a:schemeClr val="dk1"/>
                </a:solidFill>
                <a:latin typeface="Calibri"/>
                <a:ea typeface="Calibri"/>
                <a:cs typeface="Calibri"/>
                <a:sym typeface="Calibri"/>
              </a:rPr>
              <a:t>These skills are influenced by</a:t>
            </a:r>
            <a:endParaRPr sz="1800" dirty="0">
              <a:solidFill>
                <a:schemeClr val="dk1"/>
              </a:solidFill>
              <a:latin typeface="Calibri"/>
              <a:ea typeface="Calibri"/>
              <a:cs typeface="Calibri"/>
              <a:sym typeface="Calibri"/>
            </a:endParaRPr>
          </a:p>
          <a:p>
            <a:pPr marL="914400" marR="0" lvl="1" indent="-361945" algn="l" rtl="0">
              <a:lnSpc>
                <a:spcPct val="100000"/>
              </a:lnSpc>
              <a:spcBef>
                <a:spcPts val="600"/>
              </a:spcBef>
              <a:spcAft>
                <a:spcPts val="0"/>
              </a:spcAft>
              <a:buClr>
                <a:schemeClr val="tx1"/>
              </a:buClr>
              <a:buSzPts val="2100"/>
              <a:buFont typeface="Arial"/>
              <a:buChar char="–"/>
            </a:pPr>
            <a:r>
              <a:rPr lang="en-US" sz="1800" b="0" i="0" u="none" strike="noStrike" cap="none" dirty="0">
                <a:solidFill>
                  <a:srgbClr val="000000"/>
                </a:solidFill>
                <a:latin typeface="Calibri"/>
                <a:ea typeface="Calibri"/>
                <a:cs typeface="Calibri"/>
                <a:sym typeface="Calibri"/>
              </a:rPr>
              <a:t>Phonology (speech sounds). </a:t>
            </a:r>
            <a:endParaRPr sz="1800" b="0" i="0" u="none" strike="noStrike" cap="none" dirty="0">
              <a:solidFill>
                <a:srgbClr val="000000"/>
              </a:solidFill>
              <a:latin typeface="Arial"/>
              <a:ea typeface="Arial"/>
              <a:cs typeface="Arial"/>
              <a:sym typeface="Arial"/>
            </a:endParaRPr>
          </a:p>
          <a:p>
            <a:pPr marL="914400" marR="0" lvl="1" indent="-361945" algn="l" rtl="0">
              <a:lnSpc>
                <a:spcPct val="100000"/>
              </a:lnSpc>
              <a:spcBef>
                <a:spcPts val="600"/>
              </a:spcBef>
              <a:spcAft>
                <a:spcPts val="0"/>
              </a:spcAft>
              <a:buClr>
                <a:schemeClr val="tx1"/>
              </a:buClr>
              <a:buSzPts val="2100"/>
              <a:buFont typeface="Arial"/>
              <a:buChar char="–"/>
            </a:pPr>
            <a:r>
              <a:rPr lang="en-US" sz="1800" b="0" i="0" u="none" strike="noStrike" cap="none" dirty="0">
                <a:solidFill>
                  <a:srgbClr val="000000"/>
                </a:solidFill>
                <a:latin typeface="Calibri"/>
                <a:ea typeface="Calibri"/>
                <a:cs typeface="Calibri"/>
                <a:sym typeface="Calibri"/>
              </a:rPr>
              <a:t>Orthography (print symbols or letters).</a:t>
            </a:r>
            <a:endParaRPr sz="1800" b="0" i="0" u="none" strike="noStrike" cap="none" dirty="0">
              <a:solidFill>
                <a:srgbClr val="000000"/>
              </a:solidFill>
              <a:latin typeface="Arial"/>
              <a:ea typeface="Arial"/>
              <a:cs typeface="Arial"/>
              <a:sym typeface="Arial"/>
            </a:endParaRPr>
          </a:p>
          <a:p>
            <a:pPr marL="914400" marR="0" lvl="1" indent="-361945" algn="l" rtl="0">
              <a:lnSpc>
                <a:spcPct val="100000"/>
              </a:lnSpc>
              <a:spcBef>
                <a:spcPts val="600"/>
              </a:spcBef>
              <a:spcAft>
                <a:spcPts val="0"/>
              </a:spcAft>
              <a:buClr>
                <a:schemeClr val="tx1"/>
              </a:buClr>
              <a:buSzPts val="2100"/>
              <a:buFont typeface="Arial"/>
              <a:buChar char="–"/>
            </a:pPr>
            <a:r>
              <a:rPr lang="en-US" sz="1800" b="0" i="0" u="none" strike="noStrike" cap="none" dirty="0">
                <a:solidFill>
                  <a:srgbClr val="000000"/>
                </a:solidFill>
                <a:latin typeface="Calibri"/>
                <a:ea typeface="Calibri"/>
                <a:cs typeface="Calibri"/>
                <a:sym typeface="Calibri"/>
              </a:rPr>
              <a:t>Semantics (word meanings). </a:t>
            </a:r>
            <a:endParaRPr sz="1800" b="0" i="0" u="none" strike="noStrike" cap="none" dirty="0">
              <a:solidFill>
                <a:srgbClr val="000000"/>
              </a:solidFill>
              <a:latin typeface="Arial"/>
              <a:ea typeface="Arial"/>
              <a:cs typeface="Arial"/>
              <a:sym typeface="Arial"/>
            </a:endParaRPr>
          </a:p>
        </p:txBody>
      </p:sp>
      <p:pic>
        <p:nvPicPr>
          <p:cNvPr id="259" name="Google Shape;259;p21"/>
          <p:cNvPicPr preferRelativeResize="0"/>
          <p:nvPr/>
        </p:nvPicPr>
        <p:blipFill rotWithShape="1">
          <a:blip r:embed="rId4">
            <a:alphaModFix/>
          </a:blip>
          <a:srcRect/>
          <a:stretch/>
        </p:blipFill>
        <p:spPr>
          <a:xfrm>
            <a:off x="7287276" y="868979"/>
            <a:ext cx="4629294" cy="2436387"/>
          </a:xfrm>
          <a:prstGeom prst="rect">
            <a:avLst/>
          </a:prstGeom>
          <a:noFill/>
          <a:ln>
            <a:noFill/>
          </a:ln>
        </p:spPr>
      </p:pic>
      <p:pic>
        <p:nvPicPr>
          <p:cNvPr id="260" name="Google Shape;260;p21">
            <a:hlinkClick r:id="rId5"/>
          </p:cNvPr>
          <p:cNvPicPr preferRelativeResize="0"/>
          <p:nvPr/>
        </p:nvPicPr>
        <p:blipFill rotWithShape="1">
          <a:blip r:embed="rId6">
            <a:alphaModFix/>
          </a:blip>
          <a:srcRect/>
          <a:stretch/>
        </p:blipFill>
        <p:spPr>
          <a:xfrm>
            <a:off x="7673101" y="3298001"/>
            <a:ext cx="4082446" cy="2100113"/>
          </a:xfrm>
          <a:prstGeom prst="rect">
            <a:avLst/>
          </a:prstGeom>
          <a:noFill/>
          <a:ln>
            <a:noFill/>
          </a:ln>
        </p:spPr>
      </p:pic>
      <p:sp>
        <p:nvSpPr>
          <p:cNvPr id="261" name="Google Shape;261;p21"/>
          <p:cNvSpPr txBox="1"/>
          <p:nvPr/>
        </p:nvSpPr>
        <p:spPr>
          <a:xfrm>
            <a:off x="8642848" y="5397709"/>
            <a:ext cx="2380209" cy="338514"/>
          </a:xfrm>
          <a:prstGeom prst="rect">
            <a:avLst/>
          </a:prstGeom>
          <a:noFill/>
          <a:ln>
            <a:noFill/>
          </a:ln>
        </p:spPr>
        <p:txBody>
          <a:bodyPr spcFirstLastPara="1" wrap="square" lIns="91400" tIns="45700" rIns="91400" bIns="45700" anchor="t" anchorCtr="0">
            <a:spAutoFit/>
          </a:bodyPr>
          <a:lstStyle/>
          <a:p>
            <a:pPr algn="ctr">
              <a:buSzPts val="1400"/>
            </a:pPr>
            <a:r>
              <a:rPr lang="en-US" sz="1600" b="1" u="sng" dirty="0">
                <a:solidFill>
                  <a:schemeClr val="hlink"/>
                </a:solidFill>
                <a:latin typeface="Calibri"/>
                <a:cs typeface="Calibri"/>
                <a:hlinkClick r:id="rId5">
                  <a:extLst>
                    <a:ext uri="{A12FA001-AC4F-418D-AE19-62706E023703}">
                      <ahyp:hlinkClr xmlns:ahyp="http://schemas.microsoft.com/office/drawing/2018/hyperlinkcolor" val="tx"/>
                    </a:ext>
                  </a:extLst>
                </a:hlinkClick>
              </a:rPr>
              <a:t>Video 5: Learning to Read</a:t>
            </a:r>
            <a:endParaRPr sz="1600" b="1" u="sng" dirty="0">
              <a:solidFill>
                <a:schemeClr val="hlink"/>
              </a:solidFill>
              <a:latin typeface="Calibri"/>
              <a:cs typeface="Calibri"/>
            </a:endParaRPr>
          </a:p>
        </p:txBody>
      </p:sp>
      <p:sp>
        <p:nvSpPr>
          <p:cNvPr id="262" name="Google Shape;262;p21"/>
          <p:cNvSpPr txBox="1"/>
          <p:nvPr/>
        </p:nvSpPr>
        <p:spPr>
          <a:xfrm>
            <a:off x="9609224" y="6154210"/>
            <a:ext cx="2133596" cy="273899"/>
          </a:xfrm>
          <a:prstGeom prst="rect">
            <a:avLst/>
          </a:prstGeom>
          <a:noFill/>
          <a:ln>
            <a:noFill/>
          </a:ln>
        </p:spPr>
        <p:txBody>
          <a:bodyPr spcFirstLastPara="1" wrap="square" lIns="68550" tIns="34250" rIns="68550" bIns="3425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21</a:t>
            </a:fld>
            <a:endParaRPr sz="1000" b="0" i="0" u="none" strike="noStrike" cap="none">
              <a:solidFill>
                <a:srgbClr val="888888"/>
              </a:solidFill>
              <a:latin typeface="Calibri"/>
              <a:ea typeface="Calibri"/>
              <a:cs typeface="Calibri"/>
              <a:sym typeface="Calibri"/>
            </a:endParaRPr>
          </a:p>
        </p:txBody>
      </p:sp>
      <p:sp>
        <p:nvSpPr>
          <p:cNvPr id="263" name="Google Shape;263;p21"/>
          <p:cNvSpPr txBox="1"/>
          <p:nvPr/>
        </p:nvSpPr>
        <p:spPr>
          <a:xfrm>
            <a:off x="411908" y="996597"/>
            <a:ext cx="8678333" cy="521208"/>
          </a:xfrm>
          <a:prstGeom prst="rect">
            <a:avLst/>
          </a:prstGeom>
          <a:noFill/>
          <a:ln>
            <a:noFill/>
          </a:ln>
        </p:spPr>
        <p:txBody>
          <a:bodyPr spcFirstLastPara="1" wrap="square" lIns="68550" tIns="34250" rIns="68550" bIns="34250" anchor="ctr" anchorCtr="0">
            <a:normAutofit/>
          </a:bodyPr>
          <a:lstStyle/>
          <a:p>
            <a:pPr marL="0" marR="0" lvl="0" indent="0" algn="l" rtl="0">
              <a:lnSpc>
                <a:spcPct val="100000"/>
              </a:lnSpc>
              <a:spcBef>
                <a:spcPts val="0"/>
              </a:spcBef>
              <a:spcAft>
                <a:spcPts val="0"/>
              </a:spcAft>
              <a:buClr>
                <a:srgbClr val="000000"/>
              </a:buClr>
              <a:buSzPts val="2800"/>
              <a:buFont typeface="Calibri"/>
              <a:buNone/>
            </a:pPr>
            <a:r>
              <a:rPr lang="en-US" sz="2800" b="1" i="0" u="none" strike="noStrike" cap="none" dirty="0">
                <a:solidFill>
                  <a:srgbClr val="000000"/>
                </a:solidFill>
                <a:latin typeface="Calibri"/>
                <a:ea typeface="Calibri"/>
                <a:cs typeface="Calibri"/>
                <a:sym typeface="Calibri"/>
              </a:rPr>
              <a:t>Word Recognition </a:t>
            </a:r>
            <a:r>
              <a:rPr lang="en-US" sz="2200" b="1" i="0" u="none" strike="noStrike" cap="none" dirty="0">
                <a:solidFill>
                  <a:srgbClr val="000000"/>
                </a:solidFill>
                <a:latin typeface="Calibri"/>
                <a:ea typeface="Calibri"/>
                <a:cs typeface="Calibri"/>
                <a:sym typeface="Calibri"/>
              </a:rPr>
              <a:t>(code-focused skills)</a:t>
            </a:r>
            <a:endParaRPr sz="2200" b="0" i="0" u="none" strike="noStrike" cap="none" dirty="0">
              <a:solidFill>
                <a:srgbClr val="000000"/>
              </a:solidFill>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2"/>
          <p:cNvSpPr txBox="1"/>
          <p:nvPr/>
        </p:nvSpPr>
        <p:spPr>
          <a:xfrm>
            <a:off x="809144" y="1746720"/>
            <a:ext cx="9353283" cy="3364559"/>
          </a:xfrm>
          <a:prstGeom prst="rect">
            <a:avLst/>
          </a:prstGeom>
          <a:noFill/>
          <a:ln>
            <a:noFill/>
          </a:ln>
        </p:spPr>
        <p:txBody>
          <a:bodyPr spcFirstLastPara="1" wrap="square" lIns="91425" tIns="45700" rIns="91425" bIns="45700" anchor="t" anchorCtr="0">
            <a:noAutofit/>
          </a:bodyPr>
          <a:lstStyle/>
          <a:p>
            <a:pPr marL="228600" indent="-228600">
              <a:lnSpc>
                <a:spcPct val="90000"/>
              </a:lnSpc>
              <a:buClr>
                <a:schemeClr val="tx1">
                  <a:lumMod val="50000"/>
                  <a:lumOff val="50000"/>
                </a:schemeClr>
              </a:buClr>
              <a:buSzPts val="2400"/>
              <a:buFont typeface="Arial"/>
              <a:buChar char="•"/>
            </a:pPr>
            <a:r>
              <a:rPr lang="en-US" sz="2200" i="0" u="none" strike="noStrike" cap="none" dirty="0">
                <a:solidFill>
                  <a:srgbClr val="000000"/>
                </a:solidFill>
                <a:latin typeface="Calibri"/>
                <a:ea typeface="Calibri"/>
                <a:cs typeface="Calibri"/>
                <a:sym typeface="Calibri"/>
              </a:rPr>
              <a:t>Word Recognition</a:t>
            </a:r>
            <a:r>
              <a:rPr lang="en-US" sz="2200" dirty="0">
                <a:latin typeface="Times New Roman"/>
                <a:ea typeface="Calibri"/>
                <a:cs typeface="Times New Roman"/>
                <a:sym typeface="Times New Roman"/>
              </a:rPr>
              <a:t> </a:t>
            </a:r>
            <a:r>
              <a:rPr lang="en-US" sz="2200" dirty="0">
                <a:solidFill>
                  <a:schemeClr val="dk1"/>
                </a:solidFill>
                <a:latin typeface="Calibri"/>
                <a:ea typeface="Calibri"/>
                <a:cs typeface="Calibri"/>
                <a:sym typeface="Calibri"/>
              </a:rPr>
              <a:t>begins with understanding concepts of print, phonological awareness (building to phonemic awareness).</a:t>
            </a:r>
            <a:endParaRPr sz="2200" dirty="0"/>
          </a:p>
          <a:p>
            <a:pPr marL="228600" marR="0" lvl="0" indent="-228600" algn="l" rtl="0">
              <a:lnSpc>
                <a:spcPct val="90000"/>
              </a:lnSpc>
              <a:spcBef>
                <a:spcPts val="0"/>
              </a:spcBef>
              <a:spcAft>
                <a:spcPts val="0"/>
              </a:spcAft>
              <a:buClr>
                <a:schemeClr val="tx1">
                  <a:lumMod val="50000"/>
                  <a:lumOff val="50000"/>
                </a:schemeClr>
              </a:buClr>
              <a:buSzPts val="2400"/>
              <a:buFont typeface="Arial"/>
              <a:buNone/>
            </a:pPr>
            <a:endParaRPr sz="2200" dirty="0">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tx1">
                  <a:lumMod val="50000"/>
                  <a:lumOff val="50000"/>
                </a:schemeClr>
              </a:buClr>
              <a:buSzPts val="2400"/>
              <a:buFont typeface="Arial"/>
              <a:buChar char="•"/>
            </a:pPr>
            <a:r>
              <a:rPr lang="en-US" sz="2200" dirty="0">
                <a:solidFill>
                  <a:schemeClr val="dk1"/>
                </a:solidFill>
                <a:latin typeface="Calibri"/>
                <a:ea typeface="Calibri"/>
                <a:cs typeface="Calibri"/>
                <a:sym typeface="Calibri"/>
              </a:rPr>
              <a:t>Children then begin to apply the alphabetic principle and move from beginning decoding to more advanced decoding.</a:t>
            </a:r>
            <a:endParaRPr sz="2200" dirty="0"/>
          </a:p>
          <a:p>
            <a:pPr marL="228600" marR="0" lvl="0" indent="-228600" algn="l" rtl="0">
              <a:lnSpc>
                <a:spcPct val="90000"/>
              </a:lnSpc>
              <a:spcBef>
                <a:spcPts val="0"/>
              </a:spcBef>
              <a:spcAft>
                <a:spcPts val="0"/>
              </a:spcAft>
              <a:buClr>
                <a:schemeClr val="tx1">
                  <a:lumMod val="50000"/>
                  <a:lumOff val="50000"/>
                </a:schemeClr>
              </a:buClr>
              <a:buSzPts val="2400"/>
              <a:buFont typeface="Arial"/>
              <a:buNone/>
            </a:pPr>
            <a:endParaRPr sz="2200" dirty="0">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tx1">
                  <a:lumMod val="50000"/>
                  <a:lumOff val="50000"/>
                </a:schemeClr>
              </a:buClr>
              <a:buSzPts val="2400"/>
              <a:buFont typeface="Arial"/>
              <a:buChar char="•"/>
            </a:pPr>
            <a:r>
              <a:rPr lang="en-US" sz="2200" dirty="0">
                <a:solidFill>
                  <a:schemeClr val="dk1"/>
                </a:solidFill>
                <a:latin typeface="Calibri"/>
                <a:ea typeface="Calibri"/>
                <a:cs typeface="Calibri"/>
                <a:sym typeface="Calibri"/>
              </a:rPr>
              <a:t>Children become increasingly fluent in their ability to read words and connected text.</a:t>
            </a:r>
            <a:endParaRPr sz="2200" dirty="0"/>
          </a:p>
          <a:p>
            <a:pPr marL="914400" marR="0" lvl="1" indent="-361945" algn="l" rtl="0">
              <a:lnSpc>
                <a:spcPct val="100000"/>
              </a:lnSpc>
              <a:spcBef>
                <a:spcPts val="0"/>
              </a:spcBef>
              <a:spcAft>
                <a:spcPts val="0"/>
              </a:spcAft>
              <a:buClr>
                <a:schemeClr val="tx1">
                  <a:lumMod val="50000"/>
                  <a:lumOff val="50000"/>
                </a:schemeClr>
              </a:buClr>
              <a:buSzPts val="2400"/>
              <a:buFont typeface="Arial"/>
              <a:buChar char="–"/>
            </a:pPr>
            <a:r>
              <a:rPr lang="en-US" sz="2200" b="0" i="0" u="none" strike="noStrike" cap="none" dirty="0">
                <a:solidFill>
                  <a:srgbClr val="000000"/>
                </a:solidFill>
                <a:latin typeface="Calibri"/>
                <a:ea typeface="Calibri"/>
                <a:cs typeface="Calibri"/>
                <a:sym typeface="Calibri"/>
              </a:rPr>
              <a:t>Rate, accuracy, and expression </a:t>
            </a:r>
            <a:endParaRPr sz="2200" dirty="0"/>
          </a:p>
        </p:txBody>
      </p:sp>
      <p:sp>
        <p:nvSpPr>
          <p:cNvPr id="270" name="Google Shape;270;p22"/>
          <p:cNvSpPr txBox="1"/>
          <p:nvPr/>
        </p:nvSpPr>
        <p:spPr>
          <a:xfrm>
            <a:off x="9621256" y="6126829"/>
            <a:ext cx="2133596" cy="273899"/>
          </a:xfrm>
          <a:prstGeom prst="rect">
            <a:avLst/>
          </a:prstGeom>
          <a:noFill/>
          <a:ln>
            <a:noFill/>
          </a:ln>
        </p:spPr>
        <p:txBody>
          <a:bodyPr spcFirstLastPara="1" wrap="square" lIns="68550" tIns="34250" rIns="68550" bIns="3425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22</a:t>
            </a:fld>
            <a:endParaRPr sz="1000" b="0" i="0" u="none" strike="noStrike" cap="none">
              <a:solidFill>
                <a:srgbClr val="888888"/>
              </a:solidFill>
              <a:latin typeface="Calibri"/>
              <a:ea typeface="Calibri"/>
              <a:cs typeface="Calibri"/>
              <a:sym typeface="Calibri"/>
            </a:endParaRPr>
          </a:p>
        </p:txBody>
      </p:sp>
      <p:sp>
        <p:nvSpPr>
          <p:cNvPr id="271" name="Google Shape;271;p22"/>
          <p:cNvSpPr txBox="1"/>
          <p:nvPr/>
        </p:nvSpPr>
        <p:spPr>
          <a:xfrm>
            <a:off x="809144" y="1085626"/>
            <a:ext cx="8678333" cy="521208"/>
          </a:xfrm>
          <a:prstGeom prst="rect">
            <a:avLst/>
          </a:prstGeom>
          <a:noFill/>
          <a:ln>
            <a:noFill/>
          </a:ln>
        </p:spPr>
        <p:txBody>
          <a:bodyPr spcFirstLastPara="1" wrap="square" lIns="68550" tIns="34250" rIns="68550" bIns="34250" anchor="ctr" anchorCtr="0">
            <a:normAutofit/>
          </a:bodyPr>
          <a:lstStyle/>
          <a:p>
            <a:pPr marL="0" marR="0" lvl="0" indent="0" algn="l" rtl="0">
              <a:lnSpc>
                <a:spcPct val="100000"/>
              </a:lnSpc>
              <a:spcBef>
                <a:spcPts val="0"/>
              </a:spcBef>
              <a:spcAft>
                <a:spcPts val="0"/>
              </a:spcAft>
              <a:buClr>
                <a:srgbClr val="000000"/>
              </a:buClr>
              <a:buSzPts val="3200"/>
              <a:buFont typeface="Calibri"/>
              <a:buNone/>
            </a:pPr>
            <a:r>
              <a:rPr lang="en-US" sz="2800" b="1" i="0" u="none" strike="noStrike" cap="none" dirty="0">
                <a:solidFill>
                  <a:srgbClr val="000000"/>
                </a:solidFill>
                <a:latin typeface="Calibri"/>
                <a:ea typeface="Calibri"/>
                <a:cs typeface="Calibri"/>
                <a:sym typeface="Calibri"/>
              </a:rPr>
              <a:t>Word Recognition</a:t>
            </a:r>
            <a:endParaRPr sz="2800" b="0" i="0" u="none" strike="noStrike" cap="none" dirty="0">
              <a:solidFill>
                <a:srgbClr val="000000"/>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3"/>
          <p:cNvSpPr txBox="1"/>
          <p:nvPr/>
        </p:nvSpPr>
        <p:spPr>
          <a:xfrm>
            <a:off x="597521" y="1078325"/>
            <a:ext cx="8678333" cy="52120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Calibri"/>
              <a:buNone/>
            </a:pPr>
            <a:r>
              <a:rPr lang="en-US" sz="2800" b="1" dirty="0">
                <a:solidFill>
                  <a:schemeClr val="dk1"/>
                </a:solidFill>
                <a:latin typeface="Calibri"/>
                <a:ea typeface="Calibri"/>
                <a:cs typeface="Calibri"/>
                <a:sym typeface="Calibri"/>
              </a:rPr>
              <a:t>Comprehension (meaning-focused skills)</a:t>
            </a:r>
            <a:endParaRPr sz="4000" dirty="0">
              <a:solidFill>
                <a:schemeClr val="dk1"/>
              </a:solidFill>
              <a:latin typeface="Calibri"/>
              <a:ea typeface="Calibri"/>
              <a:cs typeface="Calibri"/>
              <a:sym typeface="Calibri"/>
            </a:endParaRPr>
          </a:p>
        </p:txBody>
      </p:sp>
      <p:sp>
        <p:nvSpPr>
          <p:cNvPr id="278" name="Google Shape;278;p23"/>
          <p:cNvSpPr txBox="1"/>
          <p:nvPr/>
        </p:nvSpPr>
        <p:spPr>
          <a:xfrm>
            <a:off x="597521" y="1615808"/>
            <a:ext cx="10771828" cy="4060914"/>
          </a:xfrm>
          <a:prstGeom prst="rect">
            <a:avLst/>
          </a:prstGeom>
          <a:noFill/>
          <a:ln>
            <a:noFill/>
          </a:ln>
        </p:spPr>
        <p:txBody>
          <a:bodyPr spcFirstLastPara="1" wrap="square" lIns="91425" tIns="45700" rIns="91425" bIns="45700" anchor="t" anchorCtr="0">
            <a:noAutofit/>
          </a:bodyPr>
          <a:lstStyle/>
          <a:p>
            <a:pPr marL="51435" marR="0" lvl="0" indent="0" algn="l" rtl="0">
              <a:lnSpc>
                <a:spcPct val="90000"/>
              </a:lnSpc>
              <a:spcBef>
                <a:spcPts val="0"/>
              </a:spcBef>
              <a:spcAft>
                <a:spcPts val="0"/>
              </a:spcAft>
              <a:buClr>
                <a:schemeClr val="dk1"/>
              </a:buClr>
              <a:buSzPts val="2400"/>
              <a:buFont typeface="Arial"/>
              <a:buNone/>
            </a:pPr>
            <a:r>
              <a:rPr lang="en-US" sz="2200" dirty="0">
                <a:solidFill>
                  <a:schemeClr val="dk1"/>
                </a:solidFill>
                <a:latin typeface="Calibri"/>
                <a:ea typeface="Calibri"/>
                <a:cs typeface="Calibri"/>
                <a:sym typeface="Calibri"/>
              </a:rPr>
              <a:t>Good readers form a mental representation of text. This involves complex, higher-level mental processing (thinking, reasoning, imagining, interpreting).  </a:t>
            </a:r>
          </a:p>
          <a:p>
            <a:pPr marL="51435" marR="0" lvl="0" indent="0" algn="l" rtl="0">
              <a:lnSpc>
                <a:spcPct val="90000"/>
              </a:lnSpc>
              <a:spcBef>
                <a:spcPts val="0"/>
              </a:spcBef>
              <a:spcAft>
                <a:spcPts val="0"/>
              </a:spcAft>
              <a:buClr>
                <a:schemeClr val="dk1"/>
              </a:buClr>
              <a:buSzPts val="2400"/>
              <a:buFont typeface="Arial"/>
              <a:buNone/>
            </a:pPr>
            <a:endParaRPr dirty="0"/>
          </a:p>
          <a:p>
            <a:pPr marL="437202" marR="0" lvl="0" indent="-366709" algn="l" rtl="0">
              <a:lnSpc>
                <a:spcPct val="90000"/>
              </a:lnSpc>
              <a:spcBef>
                <a:spcPts val="200"/>
              </a:spcBef>
              <a:spcAft>
                <a:spcPts val="0"/>
              </a:spcAft>
              <a:buClr>
                <a:schemeClr val="tx1">
                  <a:lumMod val="50000"/>
                  <a:lumOff val="50000"/>
                </a:schemeClr>
              </a:buClr>
              <a:buSzPts val="2400"/>
              <a:buFont typeface="Arial"/>
              <a:buChar char="•"/>
            </a:pPr>
            <a:r>
              <a:rPr lang="en-US" sz="2200" dirty="0">
                <a:solidFill>
                  <a:schemeClr val="dk1"/>
                </a:solidFill>
                <a:latin typeface="Calibri"/>
                <a:ea typeface="Calibri"/>
                <a:cs typeface="Calibri"/>
                <a:sym typeface="Calibri"/>
              </a:rPr>
              <a:t>Set a purpose for reading.</a:t>
            </a:r>
            <a:endParaRPr sz="2200" dirty="0"/>
          </a:p>
          <a:p>
            <a:pPr marL="437202" marR="0" lvl="0" indent="-366709" algn="l" rtl="0">
              <a:lnSpc>
                <a:spcPct val="90000"/>
              </a:lnSpc>
              <a:spcBef>
                <a:spcPts val="0"/>
              </a:spcBef>
              <a:spcAft>
                <a:spcPts val="0"/>
              </a:spcAft>
              <a:buClr>
                <a:schemeClr val="tx1">
                  <a:lumMod val="50000"/>
                  <a:lumOff val="50000"/>
                </a:schemeClr>
              </a:buClr>
              <a:buSzPts val="2400"/>
              <a:buFont typeface="Arial"/>
              <a:buChar char="•"/>
            </a:pPr>
            <a:r>
              <a:rPr lang="en-US" sz="2200" dirty="0">
                <a:solidFill>
                  <a:schemeClr val="dk1"/>
                </a:solidFill>
                <a:latin typeface="Calibri"/>
                <a:ea typeface="Calibri"/>
                <a:cs typeface="Calibri"/>
                <a:sym typeface="Calibri"/>
              </a:rPr>
              <a:t>Apply knowledge of morphology, syntax, and grammar.</a:t>
            </a:r>
            <a:endParaRPr sz="2200" dirty="0"/>
          </a:p>
          <a:p>
            <a:pPr marL="437202" marR="0" lvl="0" indent="-366709" algn="l" rtl="0">
              <a:lnSpc>
                <a:spcPct val="90000"/>
              </a:lnSpc>
              <a:spcBef>
                <a:spcPts val="0"/>
              </a:spcBef>
              <a:spcAft>
                <a:spcPts val="0"/>
              </a:spcAft>
              <a:buClr>
                <a:schemeClr val="tx1">
                  <a:lumMod val="50000"/>
                  <a:lumOff val="50000"/>
                </a:schemeClr>
              </a:buClr>
              <a:buSzPts val="2400"/>
              <a:buFont typeface="Arial"/>
              <a:buChar char="•"/>
            </a:pPr>
            <a:r>
              <a:rPr lang="en-US" sz="2200" dirty="0">
                <a:solidFill>
                  <a:schemeClr val="dk1"/>
                </a:solidFill>
                <a:latin typeface="Calibri"/>
                <a:ea typeface="Calibri"/>
                <a:cs typeface="Calibri"/>
                <a:sym typeface="Calibri"/>
              </a:rPr>
              <a:t>Make inferences. </a:t>
            </a:r>
            <a:endParaRPr sz="2200" dirty="0"/>
          </a:p>
          <a:p>
            <a:pPr marL="437202" marR="0" lvl="0" indent="-366709" algn="l" rtl="0">
              <a:lnSpc>
                <a:spcPct val="90000"/>
              </a:lnSpc>
              <a:spcBef>
                <a:spcPts val="0"/>
              </a:spcBef>
              <a:spcAft>
                <a:spcPts val="0"/>
              </a:spcAft>
              <a:buClr>
                <a:schemeClr val="tx1">
                  <a:lumMod val="50000"/>
                  <a:lumOff val="50000"/>
                </a:schemeClr>
              </a:buClr>
              <a:buSzPts val="2400"/>
              <a:buFont typeface="Arial"/>
              <a:buChar char="•"/>
            </a:pPr>
            <a:r>
              <a:rPr lang="en-US" sz="2200" dirty="0">
                <a:solidFill>
                  <a:schemeClr val="dk1"/>
                </a:solidFill>
                <a:latin typeface="Calibri"/>
                <a:ea typeface="Calibri"/>
                <a:cs typeface="Calibri"/>
                <a:sym typeface="Calibri"/>
              </a:rPr>
              <a:t>Apply vocabulary knowledge.</a:t>
            </a:r>
            <a:endParaRPr sz="2200" dirty="0"/>
          </a:p>
          <a:p>
            <a:pPr marL="437202" marR="0" lvl="0" indent="-366709" algn="l" rtl="0">
              <a:lnSpc>
                <a:spcPct val="90000"/>
              </a:lnSpc>
              <a:spcBef>
                <a:spcPts val="0"/>
              </a:spcBef>
              <a:spcAft>
                <a:spcPts val="0"/>
              </a:spcAft>
              <a:buClr>
                <a:schemeClr val="tx1">
                  <a:lumMod val="50000"/>
                  <a:lumOff val="50000"/>
                </a:schemeClr>
              </a:buClr>
              <a:buSzPts val="2400"/>
              <a:buFont typeface="Arial"/>
              <a:buChar char="•"/>
            </a:pPr>
            <a:r>
              <a:rPr lang="en-US" sz="2200" dirty="0">
                <a:solidFill>
                  <a:schemeClr val="dk1"/>
                </a:solidFill>
                <a:latin typeface="Calibri"/>
                <a:ea typeface="Calibri"/>
                <a:cs typeface="Calibri"/>
                <a:sym typeface="Calibri"/>
              </a:rPr>
              <a:t>Apply content and background knowledge. </a:t>
            </a:r>
            <a:endParaRPr sz="2200" dirty="0"/>
          </a:p>
          <a:p>
            <a:pPr marL="437202" marR="0" lvl="0" indent="-366709" algn="l" rtl="0">
              <a:lnSpc>
                <a:spcPct val="90000"/>
              </a:lnSpc>
              <a:spcBef>
                <a:spcPts val="0"/>
              </a:spcBef>
              <a:spcAft>
                <a:spcPts val="0"/>
              </a:spcAft>
              <a:buClr>
                <a:schemeClr val="tx1">
                  <a:lumMod val="50000"/>
                  <a:lumOff val="50000"/>
                </a:schemeClr>
              </a:buClr>
              <a:buSzPts val="2400"/>
              <a:buFont typeface="Arial"/>
              <a:buChar char="•"/>
            </a:pPr>
            <a:r>
              <a:rPr lang="en-US" sz="2200" dirty="0">
                <a:solidFill>
                  <a:schemeClr val="dk1"/>
                </a:solidFill>
                <a:latin typeface="Calibri"/>
                <a:ea typeface="Calibri"/>
                <a:cs typeface="Calibri"/>
                <a:sym typeface="Calibri"/>
              </a:rPr>
              <a:t>Use knowledge of text structure.</a:t>
            </a:r>
            <a:endParaRPr sz="2200" dirty="0"/>
          </a:p>
          <a:p>
            <a:pPr marL="437202" marR="0" lvl="0" indent="-366709" algn="l" rtl="0">
              <a:lnSpc>
                <a:spcPct val="90000"/>
              </a:lnSpc>
              <a:spcBef>
                <a:spcPts val="0"/>
              </a:spcBef>
              <a:spcAft>
                <a:spcPts val="0"/>
              </a:spcAft>
              <a:buClr>
                <a:schemeClr val="tx1">
                  <a:lumMod val="50000"/>
                  <a:lumOff val="50000"/>
                </a:schemeClr>
              </a:buClr>
              <a:buSzPts val="2400"/>
              <a:buFont typeface="Arial"/>
              <a:buChar char="•"/>
            </a:pPr>
            <a:r>
              <a:rPr lang="en-US" sz="2200" dirty="0">
                <a:solidFill>
                  <a:schemeClr val="dk1"/>
                </a:solidFill>
                <a:latin typeface="Calibri"/>
                <a:ea typeface="Calibri"/>
                <a:cs typeface="Calibri"/>
                <a:sym typeface="Calibri"/>
              </a:rPr>
              <a:t>Monitor understanding.</a:t>
            </a:r>
            <a:endParaRPr lang="en-US" sz="2200" dirty="0">
              <a:ea typeface="Calibri"/>
            </a:endParaRPr>
          </a:p>
          <a:p>
            <a:pPr marL="437202" marR="0" lvl="0" indent="-366709" algn="l" rtl="0">
              <a:lnSpc>
                <a:spcPct val="90000"/>
              </a:lnSpc>
              <a:spcBef>
                <a:spcPts val="0"/>
              </a:spcBef>
              <a:spcAft>
                <a:spcPts val="0"/>
              </a:spcAft>
              <a:buClr>
                <a:schemeClr val="dk1"/>
              </a:buClr>
              <a:buSzPts val="2400"/>
              <a:buFont typeface="Arial"/>
              <a:buChar char="•"/>
            </a:pPr>
            <a:endParaRPr lang="en-US" dirty="0">
              <a:solidFill>
                <a:schemeClr val="dk1"/>
              </a:solidFill>
              <a:latin typeface="Calibri"/>
              <a:ea typeface="Calibri"/>
              <a:cs typeface="Calibri"/>
              <a:sym typeface="Calibri"/>
            </a:endParaRPr>
          </a:p>
          <a:p>
            <a:pPr marL="70493" marR="0" lvl="0" algn="l" rtl="0">
              <a:lnSpc>
                <a:spcPct val="90000"/>
              </a:lnSpc>
              <a:spcBef>
                <a:spcPts val="0"/>
              </a:spcBef>
              <a:spcAft>
                <a:spcPts val="0"/>
              </a:spcAft>
              <a:buClr>
                <a:schemeClr val="dk1"/>
              </a:buClr>
              <a:buSzPts val="2400"/>
            </a:pPr>
            <a:r>
              <a:rPr lang="en-US" sz="2200" dirty="0">
                <a:solidFill>
                  <a:schemeClr val="dk1"/>
                </a:solidFill>
                <a:latin typeface="Calibri"/>
                <a:ea typeface="Calibri"/>
                <a:cs typeface="Calibri"/>
                <a:sym typeface="Calibri"/>
              </a:rPr>
              <a:t>This process is the same whether listening to or reading text, and requires understanding at the word, sentence, and discourse levels to generate an accurate representation of text.</a:t>
            </a:r>
            <a:endParaRPr sz="2200" dirty="0"/>
          </a:p>
        </p:txBody>
      </p:sp>
      <p:sp>
        <p:nvSpPr>
          <p:cNvPr id="279" name="Google Shape;279;p23"/>
          <p:cNvSpPr txBox="1"/>
          <p:nvPr/>
        </p:nvSpPr>
        <p:spPr>
          <a:xfrm>
            <a:off x="9476877" y="6054639"/>
            <a:ext cx="2133596" cy="273899"/>
          </a:xfrm>
          <a:prstGeom prst="rect">
            <a:avLst/>
          </a:prstGeom>
          <a:noFill/>
          <a:ln>
            <a:noFill/>
          </a:ln>
        </p:spPr>
        <p:txBody>
          <a:bodyPr spcFirstLastPara="1" wrap="square" lIns="68550" tIns="34250" rIns="68550" bIns="3425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23</a:t>
            </a:fld>
            <a:endParaRPr sz="1000" b="0" i="0" u="none" strike="noStrike" cap="none">
              <a:solidFill>
                <a:srgbClr val="888888"/>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4"/>
          <p:cNvSpPr txBox="1"/>
          <p:nvPr/>
        </p:nvSpPr>
        <p:spPr>
          <a:xfrm>
            <a:off x="557464" y="1045055"/>
            <a:ext cx="8678333" cy="52120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Calibri"/>
              <a:buNone/>
            </a:pPr>
            <a:r>
              <a:rPr lang="en-US" sz="2800" b="1" dirty="0">
                <a:solidFill>
                  <a:schemeClr val="dk1"/>
                </a:solidFill>
                <a:latin typeface="Calibri"/>
                <a:ea typeface="Calibri"/>
                <a:cs typeface="Calibri"/>
                <a:sym typeface="Calibri"/>
              </a:rPr>
              <a:t>Discourse Level Processes </a:t>
            </a:r>
            <a:endParaRPr sz="4000" dirty="0">
              <a:solidFill>
                <a:schemeClr val="dk1"/>
              </a:solidFill>
              <a:latin typeface="Calibri"/>
              <a:ea typeface="Calibri"/>
              <a:cs typeface="Calibri"/>
              <a:sym typeface="Calibri"/>
            </a:endParaRPr>
          </a:p>
        </p:txBody>
      </p:sp>
      <p:sp>
        <p:nvSpPr>
          <p:cNvPr id="286" name="Google Shape;286;p24"/>
          <p:cNvSpPr txBox="1"/>
          <p:nvPr/>
        </p:nvSpPr>
        <p:spPr>
          <a:xfrm>
            <a:off x="504914" y="1601320"/>
            <a:ext cx="11078571" cy="4138274"/>
          </a:xfrm>
          <a:prstGeom prst="rect">
            <a:avLst/>
          </a:prstGeom>
          <a:noFill/>
          <a:ln>
            <a:noFill/>
          </a:ln>
        </p:spPr>
        <p:txBody>
          <a:bodyPr spcFirstLastPara="1" wrap="square" lIns="91425" tIns="45700" rIns="91425" bIns="45700" anchor="t" anchorCtr="0">
            <a:noAutofit/>
          </a:bodyPr>
          <a:lstStyle/>
          <a:p>
            <a:pPr marL="76196" marR="0" lvl="0" indent="0" algn="l" rtl="0">
              <a:lnSpc>
                <a:spcPct val="90000"/>
              </a:lnSpc>
              <a:spcBef>
                <a:spcPts val="0"/>
              </a:spcBef>
              <a:spcAft>
                <a:spcPts val="0"/>
              </a:spcAft>
              <a:buClr>
                <a:schemeClr val="dk1"/>
              </a:buClr>
              <a:buSzPts val="2400"/>
              <a:buFont typeface="Arial"/>
              <a:buNone/>
            </a:pPr>
            <a:r>
              <a:rPr lang="en-US" sz="2200" dirty="0">
                <a:solidFill>
                  <a:schemeClr val="dk1"/>
                </a:solidFill>
                <a:latin typeface="Calibri"/>
                <a:ea typeface="Calibri"/>
                <a:cs typeface="Calibri"/>
                <a:sym typeface="Calibri"/>
              </a:rPr>
              <a:t>Reading for meaning </a:t>
            </a:r>
          </a:p>
          <a:p>
            <a:pPr marL="76196" marR="0" lvl="0" indent="0" algn="l" rtl="0">
              <a:lnSpc>
                <a:spcPct val="90000"/>
              </a:lnSpc>
              <a:spcBef>
                <a:spcPts val="0"/>
              </a:spcBef>
              <a:spcAft>
                <a:spcPts val="0"/>
              </a:spcAft>
              <a:buClr>
                <a:schemeClr val="dk1"/>
              </a:buClr>
              <a:buSzPts val="2400"/>
              <a:buFont typeface="Arial"/>
              <a:buNone/>
            </a:pPr>
            <a:endParaRPr dirty="0"/>
          </a:p>
          <a:p>
            <a:pPr marL="298450" marR="0" lvl="0" indent="-223838" algn="l" rtl="0">
              <a:lnSpc>
                <a:spcPct val="90000"/>
              </a:lnSpc>
              <a:spcBef>
                <a:spcPts val="200"/>
              </a:spcBef>
              <a:spcAft>
                <a:spcPts val="0"/>
              </a:spcAft>
              <a:buClr>
                <a:schemeClr val="tx1">
                  <a:lumMod val="50000"/>
                  <a:lumOff val="50000"/>
                </a:schemeClr>
              </a:buClr>
              <a:buSzPts val="2400"/>
              <a:buFont typeface="Arial"/>
              <a:buChar char="•"/>
            </a:pPr>
            <a:r>
              <a:rPr lang="en-US" sz="2200" dirty="0">
                <a:solidFill>
                  <a:schemeClr val="dk1"/>
                </a:solidFill>
                <a:latin typeface="Calibri"/>
                <a:ea typeface="Calibri"/>
                <a:cs typeface="Calibri"/>
                <a:sym typeface="Calibri"/>
              </a:rPr>
              <a:t>is dependent on listening comprehension or generating meaning from spoken words, sentences, or discourse. </a:t>
            </a:r>
            <a:endParaRPr sz="2200" dirty="0"/>
          </a:p>
          <a:p>
            <a:pPr marL="298450" marR="0" lvl="0" indent="-223838" algn="l" rtl="0">
              <a:lnSpc>
                <a:spcPct val="90000"/>
              </a:lnSpc>
              <a:spcBef>
                <a:spcPts val="0"/>
              </a:spcBef>
              <a:spcAft>
                <a:spcPts val="0"/>
              </a:spcAft>
              <a:buClr>
                <a:schemeClr val="tx1">
                  <a:lumMod val="50000"/>
                  <a:lumOff val="50000"/>
                </a:schemeClr>
              </a:buClr>
              <a:buSzPts val="2400"/>
              <a:buFont typeface="Arial"/>
              <a:buChar char="•"/>
            </a:pPr>
            <a:r>
              <a:rPr lang="en-US" sz="2200" dirty="0">
                <a:solidFill>
                  <a:schemeClr val="dk1"/>
                </a:solidFill>
                <a:latin typeface="Calibri"/>
                <a:ea typeface="Calibri"/>
                <a:cs typeface="Calibri"/>
                <a:sym typeface="Calibri"/>
              </a:rPr>
              <a:t>requires word, sentence, and discourse levels of understanding to generate a clear, accurate representation of text or situation model. </a:t>
            </a:r>
            <a:endParaRPr sz="2200" dirty="0"/>
          </a:p>
          <a:p>
            <a:pPr marL="298450" marR="0" lvl="0" indent="-223838" algn="l" rtl="0">
              <a:lnSpc>
                <a:spcPct val="90000"/>
              </a:lnSpc>
              <a:spcBef>
                <a:spcPts val="0"/>
              </a:spcBef>
              <a:spcAft>
                <a:spcPts val="0"/>
              </a:spcAft>
              <a:buClr>
                <a:schemeClr val="tx1">
                  <a:lumMod val="50000"/>
                  <a:lumOff val="50000"/>
                </a:schemeClr>
              </a:buClr>
              <a:buSzPts val="2400"/>
              <a:buFont typeface="Arial"/>
              <a:buChar char="•"/>
            </a:pPr>
            <a:r>
              <a:rPr lang="en-US" sz="2200" dirty="0">
                <a:solidFill>
                  <a:schemeClr val="dk1"/>
                </a:solidFill>
                <a:latin typeface="Calibri"/>
                <a:ea typeface="Calibri"/>
                <a:cs typeface="Calibri"/>
                <a:sym typeface="Calibri"/>
              </a:rPr>
              <a:t>requires application of foundational language skills (vocabulary, grammar). </a:t>
            </a:r>
            <a:endParaRPr sz="2200" dirty="0"/>
          </a:p>
          <a:p>
            <a:pPr marL="298450" marR="0" lvl="0" indent="-223838" algn="l" rtl="0">
              <a:lnSpc>
                <a:spcPct val="90000"/>
              </a:lnSpc>
              <a:spcBef>
                <a:spcPts val="0"/>
              </a:spcBef>
              <a:spcAft>
                <a:spcPts val="0"/>
              </a:spcAft>
              <a:buClr>
                <a:schemeClr val="tx1">
                  <a:lumMod val="50000"/>
                  <a:lumOff val="50000"/>
                </a:schemeClr>
              </a:buClr>
              <a:buSzPts val="2400"/>
              <a:buFont typeface="Arial"/>
              <a:buChar char="•"/>
            </a:pPr>
            <a:r>
              <a:rPr lang="en-US" sz="2200" dirty="0">
                <a:solidFill>
                  <a:schemeClr val="dk1"/>
                </a:solidFill>
                <a:latin typeface="Calibri"/>
                <a:ea typeface="Calibri"/>
                <a:cs typeface="Calibri"/>
                <a:sym typeface="Calibri"/>
              </a:rPr>
              <a:t>requires application of advanced linguistic and cognitive processing to integrate world knowledge (domain content and/or interpersonal) with information from text to generate inferences. </a:t>
            </a:r>
            <a:endParaRPr sz="2200" dirty="0"/>
          </a:p>
          <a:p>
            <a:pPr marL="298450" marR="0" lvl="0" indent="-223838" algn="l" rtl="0">
              <a:lnSpc>
                <a:spcPct val="90000"/>
              </a:lnSpc>
              <a:spcBef>
                <a:spcPts val="0"/>
              </a:spcBef>
              <a:spcAft>
                <a:spcPts val="0"/>
              </a:spcAft>
              <a:buClr>
                <a:schemeClr val="tx1">
                  <a:lumMod val="50000"/>
                  <a:lumOff val="50000"/>
                </a:schemeClr>
              </a:buClr>
              <a:buSzPts val="2400"/>
              <a:buFont typeface="Arial"/>
              <a:buChar char="•"/>
            </a:pPr>
            <a:r>
              <a:rPr lang="en-US" sz="2200" dirty="0">
                <a:solidFill>
                  <a:schemeClr val="dk1"/>
                </a:solidFill>
                <a:latin typeface="Calibri"/>
                <a:ea typeface="Calibri"/>
                <a:cs typeface="Calibri"/>
                <a:sym typeface="Calibri"/>
              </a:rPr>
              <a:t>is active and flexible as mental models are continually refined. </a:t>
            </a:r>
            <a:endParaRPr sz="2200" dirty="0"/>
          </a:p>
          <a:p>
            <a:pPr marL="298450" marR="0" lvl="0" indent="-223838" algn="l" rtl="0">
              <a:lnSpc>
                <a:spcPct val="90000"/>
              </a:lnSpc>
              <a:spcBef>
                <a:spcPts val="0"/>
              </a:spcBef>
              <a:spcAft>
                <a:spcPts val="0"/>
              </a:spcAft>
              <a:buClr>
                <a:schemeClr val="tx1">
                  <a:lumMod val="50000"/>
                  <a:lumOff val="50000"/>
                </a:schemeClr>
              </a:buClr>
              <a:buSzPts val="2400"/>
              <a:buFont typeface="Arial"/>
              <a:buChar char="•"/>
            </a:pPr>
            <a:r>
              <a:rPr lang="en-US" sz="2200" dirty="0">
                <a:solidFill>
                  <a:schemeClr val="dk1"/>
                </a:solidFill>
                <a:latin typeface="Calibri"/>
                <a:ea typeface="Calibri"/>
                <a:cs typeface="Calibri"/>
                <a:sym typeface="Calibri"/>
              </a:rPr>
              <a:t>involves determining relevant and discarding irrelevant information. </a:t>
            </a:r>
            <a:endParaRPr sz="2200" dirty="0"/>
          </a:p>
          <a:p>
            <a:pPr marL="298450" marR="0" lvl="0" indent="-223838" algn="l" rtl="0">
              <a:lnSpc>
                <a:spcPct val="90000"/>
              </a:lnSpc>
              <a:spcBef>
                <a:spcPts val="0"/>
              </a:spcBef>
              <a:spcAft>
                <a:spcPts val="0"/>
              </a:spcAft>
              <a:buClr>
                <a:schemeClr val="tx1">
                  <a:lumMod val="50000"/>
                  <a:lumOff val="50000"/>
                </a:schemeClr>
              </a:buClr>
              <a:buSzPts val="2400"/>
              <a:buFont typeface="Arial"/>
              <a:buChar char="•"/>
            </a:pPr>
            <a:r>
              <a:rPr lang="en-US" sz="2200" dirty="0">
                <a:solidFill>
                  <a:schemeClr val="dk1"/>
                </a:solidFill>
                <a:latin typeface="Calibri"/>
                <a:ea typeface="Calibri"/>
                <a:cs typeface="Calibri"/>
                <a:sym typeface="Calibri"/>
              </a:rPr>
              <a:t>requires knowledge of language and knowledge of the world. </a:t>
            </a:r>
            <a:endParaRPr sz="2200" dirty="0"/>
          </a:p>
        </p:txBody>
      </p:sp>
      <p:sp>
        <p:nvSpPr>
          <p:cNvPr id="287" name="Google Shape;287;p24"/>
          <p:cNvSpPr txBox="1"/>
          <p:nvPr/>
        </p:nvSpPr>
        <p:spPr>
          <a:xfrm>
            <a:off x="9464845" y="6030575"/>
            <a:ext cx="2133596" cy="273899"/>
          </a:xfrm>
          <a:prstGeom prst="rect">
            <a:avLst/>
          </a:prstGeom>
          <a:noFill/>
          <a:ln>
            <a:noFill/>
          </a:ln>
        </p:spPr>
        <p:txBody>
          <a:bodyPr spcFirstLastPara="1" wrap="square" lIns="68550" tIns="34250" rIns="68550" bIns="3425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24</a:t>
            </a:fld>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5"/>
          <p:cNvSpPr txBox="1"/>
          <p:nvPr/>
        </p:nvSpPr>
        <p:spPr>
          <a:xfrm>
            <a:off x="583332" y="1718656"/>
            <a:ext cx="4152016" cy="54864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Calibri"/>
              <a:buNone/>
            </a:pPr>
            <a:r>
              <a:rPr lang="en-US" sz="2400" b="1" dirty="0">
                <a:solidFill>
                  <a:schemeClr val="dk1"/>
                </a:solidFill>
                <a:latin typeface="Calibri"/>
                <a:ea typeface="Calibri"/>
                <a:cs typeface="Calibri"/>
                <a:sym typeface="Calibri"/>
              </a:rPr>
              <a:t>Reading Development (K-12)  </a:t>
            </a:r>
            <a:endParaRPr sz="4400" dirty="0">
              <a:solidFill>
                <a:schemeClr val="dk1"/>
              </a:solidFill>
              <a:latin typeface="Calibri"/>
              <a:ea typeface="Calibri"/>
              <a:cs typeface="Calibri"/>
              <a:sym typeface="Calibri"/>
            </a:endParaRPr>
          </a:p>
        </p:txBody>
      </p:sp>
      <p:sp>
        <p:nvSpPr>
          <p:cNvPr id="294" name="Google Shape;294;p25"/>
          <p:cNvSpPr txBox="1"/>
          <p:nvPr/>
        </p:nvSpPr>
        <p:spPr>
          <a:xfrm>
            <a:off x="583332" y="2435443"/>
            <a:ext cx="8013031" cy="2725126"/>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tx1">
                  <a:lumMod val="50000"/>
                  <a:lumOff val="50000"/>
                </a:schemeClr>
              </a:buClr>
              <a:buSzPts val="2200"/>
              <a:buFont typeface="Arial"/>
              <a:buChar char="•"/>
            </a:pPr>
            <a:r>
              <a:rPr lang="en-US" sz="2200" dirty="0">
                <a:solidFill>
                  <a:schemeClr val="dk1"/>
                </a:solidFill>
                <a:latin typeface="Calibri"/>
                <a:ea typeface="Calibri"/>
                <a:cs typeface="Calibri"/>
                <a:sym typeface="Calibri"/>
              </a:rPr>
              <a:t>View videos from Kindergarten through high school.</a:t>
            </a:r>
            <a:endParaRPr sz="2200" dirty="0">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tx1">
                  <a:lumMod val="50000"/>
                  <a:lumOff val="50000"/>
                </a:schemeClr>
              </a:buClr>
              <a:buSzPts val="2200"/>
              <a:buFont typeface="Arial"/>
              <a:buNone/>
            </a:pPr>
            <a:endParaRPr sz="2200" dirty="0">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tx1">
                  <a:lumMod val="50000"/>
                  <a:lumOff val="50000"/>
                </a:schemeClr>
              </a:buClr>
              <a:buSzPts val="2200"/>
              <a:buFont typeface="Arial"/>
              <a:buChar char="•"/>
            </a:pPr>
            <a:r>
              <a:rPr lang="en-US" sz="2200" dirty="0">
                <a:solidFill>
                  <a:schemeClr val="dk1"/>
                </a:solidFill>
                <a:latin typeface="Calibri"/>
                <a:ea typeface="Calibri"/>
                <a:cs typeface="Calibri"/>
                <a:sym typeface="Calibri"/>
              </a:rPr>
              <a:t>Consider the cognitive (thinking) and linguistic (language) skills the child is applying when reading at this age/grade. </a:t>
            </a:r>
            <a:endParaRPr sz="2200" dirty="0">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tx1">
                  <a:lumMod val="50000"/>
                  <a:lumOff val="50000"/>
                </a:schemeClr>
              </a:buClr>
              <a:buSzPts val="2200"/>
              <a:buFont typeface="Arial"/>
              <a:buNone/>
            </a:pPr>
            <a:endParaRPr sz="2200" dirty="0">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tx1">
                  <a:lumMod val="50000"/>
                  <a:lumOff val="50000"/>
                </a:schemeClr>
              </a:buClr>
              <a:buSzPts val="2200"/>
              <a:buFont typeface="Arial"/>
              <a:buChar char="•"/>
            </a:pPr>
            <a:r>
              <a:rPr lang="en-US" sz="2200" dirty="0">
                <a:solidFill>
                  <a:schemeClr val="dk1"/>
                </a:solidFill>
                <a:latin typeface="Calibri"/>
                <a:ea typeface="Calibri"/>
                <a:cs typeface="Calibri"/>
                <a:sym typeface="Calibri"/>
              </a:rPr>
              <a:t>After viewing these videos, we will discuss the developmental progression we observe and describe this on </a:t>
            </a:r>
            <a:r>
              <a:rPr lang="en-US" sz="2200" b="1" dirty="0">
                <a:solidFill>
                  <a:schemeClr val="dk1"/>
                </a:solidFill>
                <a:latin typeface="Calibri"/>
                <a:ea typeface="Calibri"/>
                <a:cs typeface="Calibri"/>
                <a:sym typeface="Calibri"/>
              </a:rPr>
              <a:t>Handout 4</a:t>
            </a:r>
            <a:r>
              <a:rPr lang="en-US" sz="2200" dirty="0">
                <a:solidFill>
                  <a:schemeClr val="dk1"/>
                </a:solidFill>
                <a:latin typeface="Calibri"/>
                <a:ea typeface="Calibri"/>
                <a:cs typeface="Calibri"/>
                <a:sym typeface="Calibri"/>
              </a:rPr>
              <a:t>. </a:t>
            </a:r>
            <a:endParaRPr sz="2200" dirty="0">
              <a:solidFill>
                <a:schemeClr val="dk1"/>
              </a:solidFill>
              <a:latin typeface="Calibri"/>
              <a:ea typeface="Calibri"/>
              <a:cs typeface="Calibri"/>
              <a:sym typeface="Calibri"/>
            </a:endParaRPr>
          </a:p>
        </p:txBody>
      </p:sp>
      <p:pic>
        <p:nvPicPr>
          <p:cNvPr id="295" name="Google Shape;295;p25">
            <a:hlinkClick r:id="rId3"/>
          </p:cNvPr>
          <p:cNvPicPr preferRelativeResize="0"/>
          <p:nvPr/>
        </p:nvPicPr>
        <p:blipFill rotWithShape="1">
          <a:blip r:embed="rId4">
            <a:alphaModFix/>
          </a:blip>
          <a:srcRect/>
          <a:stretch/>
        </p:blipFill>
        <p:spPr>
          <a:xfrm>
            <a:off x="8740015" y="889748"/>
            <a:ext cx="1499551" cy="1239935"/>
          </a:xfrm>
          <a:prstGeom prst="rect">
            <a:avLst/>
          </a:prstGeom>
          <a:noFill/>
          <a:ln>
            <a:noFill/>
          </a:ln>
        </p:spPr>
      </p:pic>
      <p:sp>
        <p:nvSpPr>
          <p:cNvPr id="296" name="Google Shape;296;p25"/>
          <p:cNvSpPr txBox="1"/>
          <p:nvPr/>
        </p:nvSpPr>
        <p:spPr>
          <a:xfrm>
            <a:off x="8453826" y="2179796"/>
            <a:ext cx="2071928" cy="289270"/>
          </a:xfrm>
          <a:prstGeom prst="rect">
            <a:avLst/>
          </a:prstGeom>
          <a:noFill/>
          <a:ln>
            <a:noFill/>
          </a:ln>
        </p:spPr>
        <p:txBody>
          <a:bodyPr spcFirstLastPara="1" wrap="square" lIns="91400" tIns="45700" rIns="91400" bIns="45700" anchor="t" anchorCtr="0">
            <a:spAutoFit/>
          </a:bodyPr>
          <a:lstStyle/>
          <a:p>
            <a:pPr algn="ctr">
              <a:lnSpc>
                <a:spcPct val="80000"/>
              </a:lnSpc>
              <a:buClr>
                <a:srgbClr val="0000FF"/>
              </a:buClr>
              <a:buSzPts val="1600"/>
            </a:pPr>
            <a:r>
              <a:rPr lang="en-US" sz="1600" b="1" u="sng" dirty="0">
                <a:solidFill>
                  <a:schemeClr val="hlink"/>
                </a:solidFill>
                <a:latin typeface="Calibri"/>
                <a:cs typeface="Calibri"/>
                <a:hlinkClick r:id="rId3">
                  <a:extLst>
                    <a:ext uri="{A12FA001-AC4F-418D-AE19-62706E023703}">
                      <ahyp:hlinkClr xmlns:ahyp="http://schemas.microsoft.com/office/drawing/2018/hyperlinkcolor" val="tx"/>
                    </a:ext>
                  </a:extLst>
                </a:hlinkClick>
              </a:rPr>
              <a:t>Video 6: Kindergarten</a:t>
            </a:r>
            <a:endParaRPr sz="1600" b="1" u="sng" dirty="0">
              <a:solidFill>
                <a:schemeClr val="hlink"/>
              </a:solidFill>
              <a:latin typeface="Calibri"/>
              <a:cs typeface="Calibri"/>
            </a:endParaRPr>
          </a:p>
        </p:txBody>
      </p:sp>
      <p:pic>
        <p:nvPicPr>
          <p:cNvPr id="297" name="Google Shape;297;p25">
            <a:hlinkClick r:id="rId5"/>
          </p:cNvPr>
          <p:cNvPicPr preferRelativeResize="0"/>
          <p:nvPr/>
        </p:nvPicPr>
        <p:blipFill rotWithShape="1">
          <a:blip r:embed="rId6">
            <a:alphaModFix/>
          </a:blip>
          <a:srcRect/>
          <a:stretch/>
        </p:blipFill>
        <p:spPr>
          <a:xfrm>
            <a:off x="8740015" y="2671551"/>
            <a:ext cx="1499551" cy="1133033"/>
          </a:xfrm>
          <a:prstGeom prst="rect">
            <a:avLst/>
          </a:prstGeom>
          <a:noFill/>
          <a:ln>
            <a:noFill/>
          </a:ln>
        </p:spPr>
      </p:pic>
      <p:sp>
        <p:nvSpPr>
          <p:cNvPr id="298" name="Google Shape;298;p25"/>
          <p:cNvSpPr txBox="1"/>
          <p:nvPr/>
        </p:nvSpPr>
        <p:spPr>
          <a:xfrm>
            <a:off x="8658390" y="3870488"/>
            <a:ext cx="1662800" cy="289270"/>
          </a:xfrm>
          <a:prstGeom prst="rect">
            <a:avLst/>
          </a:prstGeom>
          <a:noFill/>
          <a:ln>
            <a:noFill/>
          </a:ln>
        </p:spPr>
        <p:txBody>
          <a:bodyPr spcFirstLastPara="1" wrap="square" lIns="91400" tIns="45700" rIns="91400" bIns="45700" anchor="t" anchorCtr="0">
            <a:spAutoFit/>
          </a:bodyPr>
          <a:lstStyle/>
          <a:p>
            <a:pPr marL="0" lvl="0" indent="0" algn="ctr">
              <a:lnSpc>
                <a:spcPct val="80000"/>
              </a:lnSpc>
              <a:buClr>
                <a:srgbClr val="0000FF"/>
              </a:buClr>
              <a:buSzPts val="1600"/>
              <a:buFont typeface="Arial"/>
              <a:buNone/>
            </a:pPr>
            <a:r>
              <a:rPr lang="en-US" sz="1600" b="1" u="sng" dirty="0">
                <a:solidFill>
                  <a:schemeClr val="hlink"/>
                </a:solidFill>
                <a:latin typeface="Calibri"/>
                <a:cs typeface="Calibri"/>
                <a:hlinkClick r:id="rId5">
                  <a:extLst>
                    <a:ext uri="{A12FA001-AC4F-418D-AE19-62706E023703}">
                      <ahyp:hlinkClr xmlns:ahyp="http://schemas.microsoft.com/office/drawing/2018/hyperlinkcolor" val="tx"/>
                    </a:ext>
                  </a:extLst>
                </a:hlinkClick>
              </a:rPr>
              <a:t>Video 7: Grade 5</a:t>
            </a:r>
            <a:endParaRPr sz="1600" b="1" u="sng" dirty="0">
              <a:solidFill>
                <a:schemeClr val="hlink"/>
              </a:solidFill>
              <a:latin typeface="Calibri"/>
              <a:cs typeface="Calibri"/>
            </a:endParaRPr>
          </a:p>
        </p:txBody>
      </p:sp>
      <p:pic>
        <p:nvPicPr>
          <p:cNvPr id="299" name="Google Shape;299;p25">
            <a:hlinkClick r:id="rId7"/>
          </p:cNvPr>
          <p:cNvPicPr preferRelativeResize="0"/>
          <p:nvPr/>
        </p:nvPicPr>
        <p:blipFill rotWithShape="1">
          <a:blip r:embed="rId8">
            <a:alphaModFix/>
          </a:blip>
          <a:srcRect/>
          <a:stretch/>
        </p:blipFill>
        <p:spPr>
          <a:xfrm>
            <a:off x="8734245" y="4323969"/>
            <a:ext cx="1511091" cy="888531"/>
          </a:xfrm>
          <a:prstGeom prst="rect">
            <a:avLst/>
          </a:prstGeom>
          <a:noFill/>
          <a:ln>
            <a:noFill/>
          </a:ln>
        </p:spPr>
      </p:pic>
      <p:sp>
        <p:nvSpPr>
          <p:cNvPr id="300" name="Google Shape;300;p25"/>
          <p:cNvSpPr txBox="1"/>
          <p:nvPr/>
        </p:nvSpPr>
        <p:spPr>
          <a:xfrm>
            <a:off x="8484973" y="5270656"/>
            <a:ext cx="2009634" cy="289270"/>
          </a:xfrm>
          <a:prstGeom prst="rect">
            <a:avLst/>
          </a:prstGeom>
          <a:noFill/>
          <a:ln>
            <a:noFill/>
          </a:ln>
        </p:spPr>
        <p:txBody>
          <a:bodyPr spcFirstLastPara="1" wrap="square" lIns="91400" tIns="45700" rIns="91400" bIns="45700" anchor="t" anchorCtr="0">
            <a:spAutoFit/>
          </a:bodyPr>
          <a:lstStyle/>
          <a:p>
            <a:pPr algn="ctr">
              <a:lnSpc>
                <a:spcPct val="80000"/>
              </a:lnSpc>
              <a:buClr>
                <a:srgbClr val="0000FF"/>
              </a:buClr>
              <a:buSzPts val="1600"/>
            </a:pPr>
            <a:r>
              <a:rPr lang="en-US" sz="1600" b="1" u="sng" dirty="0">
                <a:solidFill>
                  <a:schemeClr val="hlink"/>
                </a:solidFill>
                <a:latin typeface="Calibri"/>
                <a:cs typeface="Calibri"/>
                <a:hlinkClick r:id="rId7">
                  <a:extLst>
                    <a:ext uri="{A12FA001-AC4F-418D-AE19-62706E023703}">
                      <ahyp:hlinkClr xmlns:ahyp="http://schemas.microsoft.com/office/drawing/2018/hyperlinkcolor" val="tx"/>
                    </a:ext>
                  </a:extLst>
                </a:hlinkClick>
              </a:rPr>
              <a:t>Video 8: High School</a:t>
            </a:r>
            <a:endParaRPr sz="1600" b="1" u="sng" dirty="0">
              <a:solidFill>
                <a:schemeClr val="hlink"/>
              </a:solidFill>
              <a:latin typeface="Calibri"/>
              <a:cs typeface="Calibri"/>
            </a:endParaRPr>
          </a:p>
        </p:txBody>
      </p:sp>
      <p:sp>
        <p:nvSpPr>
          <p:cNvPr id="301" name="Google Shape;301;p25"/>
          <p:cNvSpPr txBox="1"/>
          <p:nvPr/>
        </p:nvSpPr>
        <p:spPr>
          <a:xfrm>
            <a:off x="9347205" y="6066671"/>
            <a:ext cx="2133596" cy="273899"/>
          </a:xfrm>
          <a:prstGeom prst="rect">
            <a:avLst/>
          </a:prstGeom>
          <a:noFill/>
          <a:ln>
            <a:noFill/>
          </a:ln>
        </p:spPr>
        <p:txBody>
          <a:bodyPr spcFirstLastPara="1" wrap="square" lIns="68550" tIns="34250" rIns="68550" bIns="3425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25</a:t>
            </a:fld>
            <a:endParaRPr sz="1000" b="0" i="0" u="none" strike="noStrike" cap="none">
              <a:solidFill>
                <a:srgbClr val="888888"/>
              </a:solidFill>
              <a:latin typeface="Calibri"/>
              <a:ea typeface="Calibri"/>
              <a:cs typeface="Calibri"/>
              <a:sym typeface="Calibri"/>
            </a:endParaRPr>
          </a:p>
        </p:txBody>
      </p:sp>
      <p:sp>
        <p:nvSpPr>
          <p:cNvPr id="302" name="Google Shape;302;p25"/>
          <p:cNvSpPr txBox="1"/>
          <p:nvPr/>
        </p:nvSpPr>
        <p:spPr>
          <a:xfrm>
            <a:off x="1255993" y="1027330"/>
            <a:ext cx="515338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panose="020B0703020202090204" pitchFamily="34" charset="0"/>
                <a:ea typeface="Calibri"/>
                <a:cs typeface="Calibri"/>
                <a:sym typeface="Calibri"/>
              </a:rPr>
              <a:t>Collaborate and Practice</a:t>
            </a:r>
            <a:endParaRPr sz="2800" u="none" strike="noStrike" cap="none" dirty="0">
              <a:solidFill>
                <a:srgbClr val="000000"/>
              </a:solidFill>
              <a:latin typeface="Trebuchet MS" panose="020B0703020202090204" pitchFamily="34" charset="0"/>
              <a:ea typeface="Calibri"/>
              <a:cs typeface="Calibri"/>
              <a:sym typeface="Calibri"/>
            </a:endParaRPr>
          </a:p>
        </p:txBody>
      </p:sp>
      <p:pic>
        <p:nvPicPr>
          <p:cNvPr id="303" name="Google Shape;303;p25"/>
          <p:cNvPicPr preferRelativeResize="0"/>
          <p:nvPr/>
        </p:nvPicPr>
        <p:blipFill rotWithShape="1">
          <a:blip r:embed="rId9">
            <a:alphaModFix/>
          </a:blip>
          <a:srcRect/>
          <a:stretch/>
        </p:blipFill>
        <p:spPr>
          <a:xfrm>
            <a:off x="666932" y="1064324"/>
            <a:ext cx="551991" cy="51749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26">
            <a:hlinkClick r:id="rId3"/>
          </p:cNvPr>
          <p:cNvPicPr preferRelativeResize="0"/>
          <p:nvPr/>
        </p:nvPicPr>
        <p:blipFill rotWithShape="1">
          <a:blip r:embed="rId4">
            <a:alphaModFix/>
          </a:blip>
          <a:srcRect/>
          <a:stretch/>
        </p:blipFill>
        <p:spPr>
          <a:xfrm>
            <a:off x="7365206" y="1665905"/>
            <a:ext cx="4656478" cy="3704559"/>
          </a:xfrm>
          <a:prstGeom prst="rect">
            <a:avLst/>
          </a:prstGeom>
          <a:noFill/>
          <a:ln w="31725" cap="flat" cmpd="sng">
            <a:solidFill>
              <a:srgbClr val="C0504D"/>
            </a:solidFill>
            <a:prstDash val="solid"/>
            <a:round/>
            <a:headEnd type="none" w="sm" len="sm"/>
            <a:tailEnd type="none" w="sm" len="sm"/>
          </a:ln>
        </p:spPr>
      </p:pic>
      <p:sp>
        <p:nvSpPr>
          <p:cNvPr id="310" name="Google Shape;310;p26"/>
          <p:cNvSpPr txBox="1"/>
          <p:nvPr/>
        </p:nvSpPr>
        <p:spPr>
          <a:xfrm>
            <a:off x="9693445" y="6054639"/>
            <a:ext cx="2133596" cy="273899"/>
          </a:xfrm>
          <a:prstGeom prst="rect">
            <a:avLst/>
          </a:prstGeom>
          <a:noFill/>
          <a:ln>
            <a:noFill/>
          </a:ln>
        </p:spPr>
        <p:txBody>
          <a:bodyPr spcFirstLastPara="1" wrap="square" lIns="68550" tIns="34250" rIns="68550" bIns="3425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26</a:t>
            </a:fld>
            <a:endParaRPr sz="1200" b="0" i="0" u="none" strike="noStrike" cap="none">
              <a:solidFill>
                <a:srgbClr val="888888"/>
              </a:solidFill>
              <a:latin typeface="Calibri"/>
              <a:ea typeface="Calibri"/>
              <a:cs typeface="Calibri"/>
              <a:sym typeface="Calibri"/>
            </a:endParaRPr>
          </a:p>
        </p:txBody>
      </p:sp>
      <p:sp>
        <p:nvSpPr>
          <p:cNvPr id="311" name="Google Shape;311;p26"/>
          <p:cNvSpPr txBox="1"/>
          <p:nvPr/>
        </p:nvSpPr>
        <p:spPr>
          <a:xfrm>
            <a:off x="521166" y="840394"/>
            <a:ext cx="8678333" cy="52120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Calibri"/>
              <a:buNone/>
            </a:pPr>
            <a:r>
              <a:rPr lang="en-US" sz="2800" b="1" dirty="0">
                <a:solidFill>
                  <a:schemeClr val="dk1"/>
                </a:solidFill>
                <a:latin typeface="Calibri"/>
                <a:ea typeface="Calibri"/>
                <a:cs typeface="Calibri"/>
                <a:sym typeface="Calibri"/>
              </a:rPr>
              <a:t>Reading Development and the Simple View of Reading </a:t>
            </a:r>
            <a:endParaRPr sz="2800" dirty="0">
              <a:solidFill>
                <a:schemeClr val="dk1"/>
              </a:solidFill>
              <a:latin typeface="Calibri"/>
              <a:ea typeface="Calibri"/>
              <a:cs typeface="Calibri"/>
              <a:sym typeface="Calibri"/>
            </a:endParaRPr>
          </a:p>
        </p:txBody>
      </p:sp>
      <p:sp>
        <p:nvSpPr>
          <p:cNvPr id="312" name="Google Shape;312;p26"/>
          <p:cNvSpPr/>
          <p:nvPr/>
        </p:nvSpPr>
        <p:spPr>
          <a:xfrm>
            <a:off x="8025511" y="5405432"/>
            <a:ext cx="3639267" cy="289270"/>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FF"/>
              </a:buClr>
              <a:buSzPts val="1600"/>
              <a:buFont typeface="Calibri"/>
              <a:buNone/>
            </a:pPr>
            <a:r>
              <a:rPr lang="en-US" sz="1600" b="1" u="sng" dirty="0">
                <a:solidFill>
                  <a:schemeClr val="hlink"/>
                </a:solidFill>
                <a:latin typeface="Calibri"/>
                <a:cs typeface="Calibri"/>
                <a:sym typeface="Calibri"/>
                <a:hlinkClick r:id="rId3">
                  <a:extLst>
                    <a:ext uri="{A12FA001-AC4F-418D-AE19-62706E023703}">
                      <ahyp:hlinkClr xmlns:ahyp="http://schemas.microsoft.com/office/drawing/2018/hyperlinkcolor" val="tx"/>
                    </a:ext>
                  </a:extLst>
                </a:hlinkClick>
              </a:rPr>
              <a:t>Video 9: Scarborough’s Reading Rope</a:t>
            </a:r>
            <a:endParaRPr sz="1600" b="1" u="sng" dirty="0">
              <a:solidFill>
                <a:schemeClr val="hlink"/>
              </a:solidFill>
              <a:latin typeface="Calibri"/>
              <a:cs typeface="Calibri"/>
              <a:sym typeface="Calibri"/>
            </a:endParaRPr>
          </a:p>
        </p:txBody>
      </p:sp>
      <p:sp>
        <p:nvSpPr>
          <p:cNvPr id="313" name="Google Shape;313;p26"/>
          <p:cNvSpPr/>
          <p:nvPr/>
        </p:nvSpPr>
        <p:spPr>
          <a:xfrm>
            <a:off x="521166" y="2730409"/>
            <a:ext cx="6758119" cy="2391384"/>
          </a:xfrm>
          <a:prstGeom prst="rect">
            <a:avLst/>
          </a:prstGeom>
          <a:noFill/>
          <a:ln>
            <a:noFill/>
          </a:ln>
        </p:spPr>
        <p:txBody>
          <a:bodyPr spcFirstLastPara="1" wrap="square" lIns="91425" tIns="45700" rIns="91425" bIns="45700" anchor="t" anchorCtr="0">
            <a:spAutoFit/>
          </a:bodyPr>
          <a:lstStyle/>
          <a:p>
            <a:pPr marL="337820" marR="0" lvl="0" indent="-337820" algn="l" rtl="0">
              <a:lnSpc>
                <a:spcPct val="80000"/>
              </a:lnSpc>
              <a:spcBef>
                <a:spcPts val="0"/>
              </a:spcBef>
              <a:spcAft>
                <a:spcPts val="0"/>
              </a:spcAft>
              <a:buClr>
                <a:srgbClr val="7F7F7F"/>
              </a:buClr>
              <a:buSzPts val="2200"/>
              <a:buFont typeface="Arial"/>
              <a:buChar char="•"/>
            </a:pPr>
            <a:r>
              <a:rPr lang="en-US" sz="2200" dirty="0">
                <a:solidFill>
                  <a:schemeClr val="dk1"/>
                </a:solidFill>
                <a:latin typeface="Calibri"/>
                <a:ea typeface="Calibri"/>
                <a:cs typeface="Calibri"/>
                <a:sym typeface="Calibri"/>
              </a:rPr>
              <a:t>It is important to integrate both decoding and language comprehension instruction from the start. </a:t>
            </a:r>
            <a:endParaRPr dirty="0"/>
          </a:p>
          <a:p>
            <a:pPr marL="914400" marR="0" lvl="1" indent="-316865" algn="l" rtl="0">
              <a:lnSpc>
                <a:spcPct val="80000"/>
              </a:lnSpc>
              <a:spcBef>
                <a:spcPts val="600"/>
              </a:spcBef>
              <a:spcAft>
                <a:spcPts val="0"/>
              </a:spcAft>
              <a:buClr>
                <a:srgbClr val="000000"/>
              </a:buClr>
              <a:buSzPts val="2200"/>
              <a:buFont typeface="Arial"/>
              <a:buChar char="–"/>
            </a:pPr>
            <a:r>
              <a:rPr lang="en-US" sz="2200" b="0" i="0" u="none" strike="noStrike" cap="none" dirty="0">
                <a:solidFill>
                  <a:srgbClr val="000000"/>
                </a:solidFill>
                <a:latin typeface="Calibri"/>
                <a:ea typeface="Calibri"/>
                <a:cs typeface="Calibri"/>
                <a:sym typeface="Calibri"/>
              </a:rPr>
              <a:t>Word reading skills </a:t>
            </a:r>
            <a:endParaRPr sz="2200" b="0" i="0" u="none" strike="noStrike" cap="none" dirty="0">
              <a:solidFill>
                <a:srgbClr val="000000"/>
              </a:solidFill>
              <a:latin typeface="Calibri"/>
              <a:ea typeface="Calibri"/>
              <a:cs typeface="Calibri"/>
              <a:sym typeface="Calibri"/>
            </a:endParaRPr>
          </a:p>
          <a:p>
            <a:pPr marL="914400" marR="0" lvl="1" indent="-316865" algn="l" rtl="0">
              <a:lnSpc>
                <a:spcPct val="80000"/>
              </a:lnSpc>
              <a:spcBef>
                <a:spcPts val="600"/>
              </a:spcBef>
              <a:spcAft>
                <a:spcPts val="0"/>
              </a:spcAft>
              <a:buClr>
                <a:srgbClr val="000000"/>
              </a:buClr>
              <a:buSzPts val="2200"/>
              <a:buFont typeface="Arial"/>
              <a:buChar char="–"/>
            </a:pPr>
            <a:r>
              <a:rPr lang="en-US" sz="2200" b="0" i="0" u="none" strike="noStrike" cap="none" dirty="0">
                <a:solidFill>
                  <a:srgbClr val="000000"/>
                </a:solidFill>
                <a:latin typeface="Calibri"/>
                <a:ea typeface="Calibri"/>
                <a:cs typeface="Calibri"/>
                <a:sym typeface="Calibri"/>
              </a:rPr>
              <a:t>Language comprehension skills that support </a:t>
            </a:r>
            <a:br>
              <a:rPr lang="en-US" sz="2200" b="0" i="0" u="none" strike="noStrike" cap="none" dirty="0">
                <a:solidFill>
                  <a:srgbClr val="000000"/>
                </a:solidFill>
                <a:latin typeface="Calibri"/>
                <a:ea typeface="Calibri"/>
                <a:cs typeface="Calibri"/>
                <a:sym typeface="Calibri"/>
              </a:rPr>
            </a:br>
            <a:r>
              <a:rPr lang="en-US" sz="2200" b="0" i="0" u="none" strike="noStrike" cap="none" dirty="0">
                <a:solidFill>
                  <a:srgbClr val="000000"/>
                </a:solidFill>
                <a:latin typeface="Calibri"/>
                <a:ea typeface="Calibri"/>
                <a:cs typeface="Calibri"/>
                <a:sym typeface="Calibri"/>
              </a:rPr>
              <a:t>listening comprehension </a:t>
            </a:r>
            <a:endParaRPr dirty="0"/>
          </a:p>
          <a:p>
            <a:pPr marL="597535" marR="0" lvl="1" indent="0" algn="l" rtl="0">
              <a:lnSpc>
                <a:spcPct val="80000"/>
              </a:lnSpc>
              <a:spcBef>
                <a:spcPts val="600"/>
              </a:spcBef>
              <a:spcAft>
                <a:spcPts val="0"/>
              </a:spcAft>
              <a:buNone/>
            </a:pPr>
            <a:endParaRPr b="0" i="0" u="none" strike="noStrike" cap="none" dirty="0">
              <a:solidFill>
                <a:srgbClr val="000000"/>
              </a:solidFill>
              <a:latin typeface="Calibri"/>
              <a:ea typeface="Calibri"/>
              <a:cs typeface="Calibri"/>
              <a:sym typeface="Calibri"/>
            </a:endParaRPr>
          </a:p>
          <a:p>
            <a:pPr marL="337820" marR="0" lvl="0" indent="-337820" algn="l" rtl="0">
              <a:lnSpc>
                <a:spcPct val="80000"/>
              </a:lnSpc>
              <a:spcBef>
                <a:spcPts val="0"/>
              </a:spcBef>
              <a:spcAft>
                <a:spcPts val="0"/>
              </a:spcAft>
              <a:buClr>
                <a:srgbClr val="7F7F7F"/>
              </a:buClr>
              <a:buSzPts val="2420"/>
              <a:buFont typeface="Arial"/>
              <a:buChar char="•"/>
            </a:pPr>
            <a:r>
              <a:rPr lang="en-US" sz="2200" dirty="0">
                <a:solidFill>
                  <a:schemeClr val="dk1"/>
                </a:solidFill>
                <a:latin typeface="Calibri"/>
                <a:ea typeface="Calibri"/>
                <a:cs typeface="Calibri"/>
                <a:sym typeface="Calibri"/>
              </a:rPr>
              <a:t>As children become increasingly effective decoders, emphasis on word reading skills decreases. </a:t>
            </a:r>
            <a:endParaRPr dirty="0"/>
          </a:p>
        </p:txBody>
      </p:sp>
      <p:sp>
        <p:nvSpPr>
          <p:cNvPr id="314" name="Google Shape;314;p26"/>
          <p:cNvSpPr/>
          <p:nvPr/>
        </p:nvSpPr>
        <p:spPr>
          <a:xfrm>
            <a:off x="521166" y="1321366"/>
            <a:ext cx="9172279" cy="1329554"/>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2000" b="1" dirty="0">
                <a:solidFill>
                  <a:schemeClr val="dk1"/>
                </a:solidFill>
                <a:latin typeface="Calibri"/>
                <a:ea typeface="Calibri"/>
                <a:cs typeface="Calibri"/>
                <a:sym typeface="Calibri"/>
              </a:rPr>
              <a:t>Word Recognition X Language Comprehension = Reading Comprehension </a:t>
            </a:r>
            <a:endParaRPr sz="2000" dirty="0">
              <a:solidFill>
                <a:schemeClr val="dk1"/>
              </a:solidFill>
              <a:latin typeface="Calibri"/>
              <a:ea typeface="Calibri"/>
              <a:cs typeface="Calibri"/>
              <a:sym typeface="Calibri"/>
            </a:endParaRPr>
          </a:p>
          <a:p>
            <a:pPr marL="0" marR="0" lvl="0" indent="0" algn="l" rtl="0">
              <a:lnSpc>
                <a:spcPct val="80000"/>
              </a:lnSpc>
              <a:spcBef>
                <a:spcPts val="0"/>
              </a:spcBef>
              <a:spcAft>
                <a:spcPts val="0"/>
              </a:spcAft>
              <a:buNone/>
            </a:pPr>
            <a:r>
              <a:rPr lang="en-US" sz="2000" b="1" dirty="0">
                <a:solidFill>
                  <a:schemeClr val="dk1"/>
                </a:solidFill>
                <a:latin typeface="Calibri"/>
                <a:ea typeface="Calibri"/>
                <a:cs typeface="Calibri"/>
                <a:sym typeface="Calibri"/>
              </a:rPr>
              <a:t>(Not so simple, is it?)  </a:t>
            </a:r>
            <a:endParaRPr sz="2000" dirty="0">
              <a:solidFill>
                <a:schemeClr val="dk1"/>
              </a:solidFill>
              <a:latin typeface="Calibri"/>
              <a:ea typeface="Calibri"/>
              <a:cs typeface="Calibri"/>
              <a:sym typeface="Calibri"/>
            </a:endParaRPr>
          </a:p>
          <a:p>
            <a:pPr marL="0" marR="0" lvl="0" indent="0" algn="l" rtl="0">
              <a:lnSpc>
                <a:spcPct val="80000"/>
              </a:lnSpc>
              <a:spcBef>
                <a:spcPts val="1200"/>
              </a:spcBef>
              <a:spcAft>
                <a:spcPts val="0"/>
              </a:spcAft>
              <a:buNone/>
            </a:pPr>
            <a:r>
              <a:rPr lang="en-US" sz="2000" b="1" dirty="0">
                <a:solidFill>
                  <a:schemeClr val="dk1"/>
                </a:solidFill>
                <a:latin typeface="Calibri"/>
                <a:ea typeface="Calibri"/>
                <a:cs typeface="Calibri"/>
                <a:sym typeface="Calibri"/>
              </a:rPr>
              <a:t>From the videos, you could see the developmental </a:t>
            </a:r>
            <a:br>
              <a:rPr lang="en-US" sz="2000" b="1" dirty="0">
                <a:solidFill>
                  <a:schemeClr val="dk1"/>
                </a:solidFill>
                <a:latin typeface="Calibri"/>
                <a:ea typeface="Calibri"/>
                <a:cs typeface="Calibri"/>
                <a:sym typeface="Calibri"/>
              </a:rPr>
            </a:br>
            <a:r>
              <a:rPr lang="en-US" sz="2000" b="1" dirty="0">
                <a:solidFill>
                  <a:schemeClr val="dk1"/>
                </a:solidFill>
                <a:latin typeface="Calibri"/>
                <a:ea typeface="Calibri"/>
                <a:cs typeface="Calibri"/>
                <a:sym typeface="Calibri"/>
              </a:rPr>
              <a:t>progression observed using the Simple View of Reading. </a:t>
            </a:r>
            <a:endParaRPr sz="2000" dirty="0">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ts val="800"/>
              <a:buFont typeface="Calibri"/>
              <a:buNone/>
            </a:pPr>
            <a:endParaRPr sz="800" dirty="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7"/>
          <p:cNvSpPr txBox="1"/>
          <p:nvPr/>
        </p:nvSpPr>
        <p:spPr>
          <a:xfrm>
            <a:off x="439029" y="928636"/>
            <a:ext cx="8244866" cy="52120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Calibri"/>
              <a:buNone/>
            </a:pPr>
            <a:r>
              <a:rPr lang="en-US" sz="2800" b="1" dirty="0">
                <a:solidFill>
                  <a:schemeClr val="dk1"/>
                </a:solidFill>
                <a:latin typeface="Calibri"/>
                <a:ea typeface="Calibri"/>
                <a:cs typeface="Calibri"/>
                <a:sym typeface="Calibri"/>
              </a:rPr>
              <a:t>Classifying Reading Difficulties </a:t>
            </a:r>
            <a:endParaRPr sz="4000" dirty="0">
              <a:solidFill>
                <a:schemeClr val="dk1"/>
              </a:solidFill>
              <a:latin typeface="Calibri"/>
              <a:ea typeface="Calibri"/>
              <a:cs typeface="Calibri"/>
              <a:sym typeface="Calibri"/>
            </a:endParaRPr>
          </a:p>
        </p:txBody>
      </p:sp>
      <p:pic>
        <p:nvPicPr>
          <p:cNvPr id="321" name="Google Shape;321;p27"/>
          <p:cNvPicPr preferRelativeResize="0"/>
          <p:nvPr/>
        </p:nvPicPr>
        <p:blipFill rotWithShape="1">
          <a:blip r:embed="rId3">
            <a:alphaModFix/>
          </a:blip>
          <a:srcRect l="2971" r="21032"/>
          <a:stretch/>
        </p:blipFill>
        <p:spPr>
          <a:xfrm>
            <a:off x="5702969" y="1220179"/>
            <a:ext cx="6160168" cy="4448581"/>
          </a:xfrm>
          <a:prstGeom prst="rect">
            <a:avLst/>
          </a:prstGeom>
          <a:noFill/>
          <a:ln>
            <a:noFill/>
          </a:ln>
        </p:spPr>
      </p:pic>
      <p:sp>
        <p:nvSpPr>
          <p:cNvPr id="322" name="Google Shape;322;p27"/>
          <p:cNvSpPr txBox="1"/>
          <p:nvPr/>
        </p:nvSpPr>
        <p:spPr>
          <a:xfrm>
            <a:off x="439028" y="1449844"/>
            <a:ext cx="5078903" cy="3408727"/>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tx1">
                  <a:lumMod val="50000"/>
                  <a:lumOff val="50000"/>
                </a:schemeClr>
              </a:buClr>
              <a:buSzPts val="2200"/>
              <a:buFont typeface="Arial"/>
              <a:buChar char="•"/>
            </a:pPr>
            <a:r>
              <a:rPr lang="en-US" sz="2200" dirty="0">
                <a:solidFill>
                  <a:schemeClr val="dk1"/>
                </a:solidFill>
                <a:latin typeface="Calibri"/>
                <a:ea typeface="Calibri"/>
                <a:cs typeface="Calibri"/>
                <a:sym typeface="Calibri"/>
              </a:rPr>
              <a:t>When children are learning to read, reading comprehension is limited to decoding ability. </a:t>
            </a:r>
            <a:endParaRPr dirty="0"/>
          </a:p>
          <a:p>
            <a:pPr marL="0" marR="0" lvl="0" indent="0" algn="l" rtl="0">
              <a:lnSpc>
                <a:spcPct val="90000"/>
              </a:lnSpc>
              <a:spcBef>
                <a:spcPts val="400"/>
              </a:spcBef>
              <a:spcAft>
                <a:spcPts val="0"/>
              </a:spcAft>
              <a:buClr>
                <a:schemeClr val="tx1">
                  <a:lumMod val="50000"/>
                  <a:lumOff val="50000"/>
                </a:schemeClr>
              </a:buClr>
              <a:buSzPts val="800"/>
              <a:buFont typeface="Arial"/>
              <a:buNone/>
            </a:pPr>
            <a:endParaRPr sz="800" dirty="0">
              <a:solidFill>
                <a:schemeClr val="dk1"/>
              </a:solidFill>
              <a:latin typeface="Calibri"/>
              <a:ea typeface="Calibri"/>
              <a:cs typeface="Calibri"/>
              <a:sym typeface="Calibri"/>
            </a:endParaRPr>
          </a:p>
          <a:p>
            <a:pPr marL="228600" marR="0" lvl="0" indent="-228600" algn="l" rtl="0">
              <a:lnSpc>
                <a:spcPct val="90000"/>
              </a:lnSpc>
              <a:spcBef>
                <a:spcPts val="400"/>
              </a:spcBef>
              <a:spcAft>
                <a:spcPts val="0"/>
              </a:spcAft>
              <a:buClr>
                <a:schemeClr val="tx1">
                  <a:lumMod val="50000"/>
                  <a:lumOff val="50000"/>
                </a:schemeClr>
              </a:buClr>
              <a:buSzPts val="2200"/>
              <a:buFont typeface="Arial"/>
              <a:buChar char="•"/>
            </a:pPr>
            <a:r>
              <a:rPr lang="en-US" sz="2200" dirty="0">
                <a:solidFill>
                  <a:schemeClr val="dk1"/>
                </a:solidFill>
                <a:latin typeface="Calibri"/>
                <a:ea typeface="Calibri"/>
                <a:cs typeface="Calibri"/>
                <a:sym typeface="Calibri"/>
              </a:rPr>
              <a:t>When children become better decoders, reading comprehension is increasingly associated with how well the learner comprehends language. </a:t>
            </a:r>
            <a:endParaRPr dirty="0"/>
          </a:p>
          <a:p>
            <a:pPr marL="0" marR="0" lvl="0" indent="0" algn="l" rtl="0">
              <a:lnSpc>
                <a:spcPct val="90000"/>
              </a:lnSpc>
              <a:spcBef>
                <a:spcPts val="400"/>
              </a:spcBef>
              <a:spcAft>
                <a:spcPts val="0"/>
              </a:spcAft>
              <a:buClr>
                <a:schemeClr val="tx1">
                  <a:lumMod val="50000"/>
                  <a:lumOff val="50000"/>
                </a:schemeClr>
              </a:buClr>
              <a:buSzPts val="800"/>
              <a:buFont typeface="Arial"/>
              <a:buNone/>
            </a:pPr>
            <a:endParaRPr sz="800" dirty="0">
              <a:solidFill>
                <a:schemeClr val="dk1"/>
              </a:solidFill>
              <a:latin typeface="Calibri"/>
              <a:ea typeface="Calibri"/>
              <a:cs typeface="Calibri"/>
              <a:sym typeface="Calibri"/>
            </a:endParaRPr>
          </a:p>
          <a:p>
            <a:pPr marL="228600" marR="0" lvl="0" indent="-228600" algn="l" rtl="0">
              <a:lnSpc>
                <a:spcPct val="90000"/>
              </a:lnSpc>
              <a:spcBef>
                <a:spcPts val="400"/>
              </a:spcBef>
              <a:spcAft>
                <a:spcPts val="0"/>
              </a:spcAft>
              <a:buClr>
                <a:schemeClr val="tx1">
                  <a:lumMod val="50000"/>
                  <a:lumOff val="50000"/>
                </a:schemeClr>
              </a:buClr>
              <a:buSzPts val="2200"/>
              <a:buFont typeface="Arial"/>
              <a:buChar char="•"/>
            </a:pPr>
            <a:r>
              <a:rPr lang="en-US" sz="2200" dirty="0">
                <a:solidFill>
                  <a:schemeClr val="dk1"/>
                </a:solidFill>
                <a:latin typeface="Calibri"/>
                <a:ea typeface="Calibri"/>
                <a:cs typeface="Calibri"/>
                <a:sym typeface="Calibri"/>
              </a:rPr>
              <a:t>From the start, effective instruction requires practice and feedback targeting beginning, foundational skills (e.g., sound-letter correspondences, decoding, spelling) while also engaging the learner in more advanced language skills.</a:t>
            </a:r>
            <a:endParaRPr sz="2200" dirty="0">
              <a:solidFill>
                <a:schemeClr val="dk1"/>
              </a:solidFill>
              <a:latin typeface="Calibri"/>
              <a:ea typeface="Calibri"/>
              <a:cs typeface="Calibri"/>
              <a:sym typeface="Calibri"/>
            </a:endParaRPr>
          </a:p>
        </p:txBody>
      </p:sp>
      <p:sp>
        <p:nvSpPr>
          <p:cNvPr id="323" name="Google Shape;323;p27"/>
          <p:cNvSpPr txBox="1"/>
          <p:nvPr/>
        </p:nvSpPr>
        <p:spPr>
          <a:xfrm>
            <a:off x="9729540" y="6138860"/>
            <a:ext cx="2133596" cy="273899"/>
          </a:xfrm>
          <a:prstGeom prst="rect">
            <a:avLst/>
          </a:prstGeom>
          <a:noFill/>
          <a:ln>
            <a:noFill/>
          </a:ln>
        </p:spPr>
        <p:txBody>
          <a:bodyPr spcFirstLastPara="1" wrap="square" lIns="68550" tIns="34250" rIns="68550" bIns="3425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27</a:t>
            </a:fld>
            <a:endParaRPr sz="1000" b="0" i="0" u="none" strike="noStrike" cap="none">
              <a:solidFill>
                <a:srgbClr val="888888"/>
              </a:solidFill>
              <a:latin typeface="Calibri"/>
              <a:ea typeface="Calibri"/>
              <a:cs typeface="Calibri"/>
              <a:sym typeface="Calibri"/>
            </a:endParaRPr>
          </a:p>
        </p:txBody>
      </p:sp>
      <p:sp>
        <p:nvSpPr>
          <p:cNvPr id="324" name="Google Shape;324;p27"/>
          <p:cNvSpPr txBox="1"/>
          <p:nvPr/>
        </p:nvSpPr>
        <p:spPr>
          <a:xfrm>
            <a:off x="7327289" y="5939887"/>
            <a:ext cx="3786829" cy="307736"/>
          </a:xfrm>
          <a:prstGeom prst="rect">
            <a:avLst/>
          </a:prstGeom>
          <a:noFill/>
          <a:ln>
            <a:noFill/>
          </a:ln>
        </p:spPr>
        <p:txBody>
          <a:bodyPr spcFirstLastPara="1" wrap="square" lIns="91425" tIns="45700" rIns="91425" bIns="45700" anchor="ctr" anchorCtr="0">
            <a:spAutoFit/>
          </a:bodyPr>
          <a:lstStyle/>
          <a:p>
            <a:pPr marL="0" marR="0" lvl="0" indent="0" algn="r" rtl="0">
              <a:spcBef>
                <a:spcPts val="0"/>
              </a:spcBef>
              <a:spcAft>
                <a:spcPts val="0"/>
              </a:spcAft>
              <a:buNone/>
            </a:pPr>
            <a:r>
              <a:rPr lang="en-US" sz="1400" b="0" i="0" u="none" strike="noStrike" cap="none" dirty="0">
                <a:solidFill>
                  <a:srgbClr val="000000"/>
                </a:solidFill>
                <a:latin typeface="Calibri"/>
                <a:ea typeface="Calibri"/>
                <a:cs typeface="Calibri"/>
                <a:sym typeface="Calibri"/>
              </a:rPr>
              <a:t>Nation, 2019; </a:t>
            </a:r>
            <a:r>
              <a:rPr lang="en-US" sz="1400" b="0" i="0" u="none" strike="noStrike" cap="none" dirty="0" err="1">
                <a:solidFill>
                  <a:srgbClr val="000000"/>
                </a:solidFill>
                <a:latin typeface="Calibri"/>
                <a:ea typeface="Calibri"/>
                <a:cs typeface="Calibri"/>
                <a:sym typeface="Calibri"/>
              </a:rPr>
              <a:t>Tunmer</a:t>
            </a:r>
            <a:r>
              <a:rPr lang="en-US" sz="1400" b="0" i="0" u="none" strike="noStrike" cap="none" dirty="0">
                <a:solidFill>
                  <a:srgbClr val="000000"/>
                </a:solidFill>
                <a:latin typeface="Calibri"/>
                <a:ea typeface="Calibri"/>
                <a:cs typeface="Calibri"/>
                <a:sym typeface="Calibri"/>
              </a:rPr>
              <a:t> &amp; Hoover, 2019</a:t>
            </a:r>
            <a:endParaRPr sz="1400" dirty="0">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8"/>
          <p:cNvSpPr txBox="1"/>
          <p:nvPr/>
        </p:nvSpPr>
        <p:spPr>
          <a:xfrm>
            <a:off x="554815" y="1073660"/>
            <a:ext cx="8229600" cy="52120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Calibri"/>
              <a:buNone/>
            </a:pPr>
            <a:r>
              <a:rPr lang="en-US" sz="2800" b="1" dirty="0">
                <a:solidFill>
                  <a:schemeClr val="dk1"/>
                </a:solidFill>
                <a:latin typeface="Calibri"/>
                <a:ea typeface="Calibri"/>
                <a:cs typeface="Calibri"/>
                <a:sym typeface="Calibri"/>
              </a:rPr>
              <a:t>Dyslexia </a:t>
            </a:r>
            <a:endParaRPr sz="4000" dirty="0">
              <a:solidFill>
                <a:schemeClr val="dk1"/>
              </a:solidFill>
              <a:latin typeface="Calibri"/>
              <a:ea typeface="Calibri"/>
              <a:cs typeface="Calibri"/>
              <a:sym typeface="Calibri"/>
            </a:endParaRPr>
          </a:p>
        </p:txBody>
      </p:sp>
      <p:sp>
        <p:nvSpPr>
          <p:cNvPr id="331" name="Google Shape;331;p28"/>
          <p:cNvSpPr txBox="1"/>
          <p:nvPr/>
        </p:nvSpPr>
        <p:spPr>
          <a:xfrm>
            <a:off x="614201" y="1792576"/>
            <a:ext cx="5467307" cy="329542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90000"/>
              </a:lnSpc>
              <a:spcBef>
                <a:spcPts val="0"/>
              </a:spcBef>
              <a:spcAft>
                <a:spcPts val="0"/>
              </a:spcAft>
              <a:buClr>
                <a:schemeClr val="tx1">
                  <a:lumMod val="50000"/>
                  <a:lumOff val="50000"/>
                </a:schemeClr>
              </a:buClr>
              <a:buSzPts val="2400"/>
              <a:buFont typeface="Arial"/>
              <a:buChar char="•"/>
            </a:pPr>
            <a:r>
              <a:rPr lang="en-US" sz="2400" dirty="0">
                <a:solidFill>
                  <a:schemeClr val="dk1"/>
                </a:solidFill>
                <a:latin typeface="Calibri"/>
                <a:ea typeface="Calibri"/>
                <a:cs typeface="Calibri"/>
                <a:sym typeface="Calibri"/>
              </a:rPr>
              <a:t>“…a difficulty with decoding and spelling fluency which is evident from early school years and persistent over time.” </a:t>
            </a:r>
            <a:r>
              <a:rPr lang="en-US" sz="1800" dirty="0">
                <a:solidFill>
                  <a:schemeClr val="dk1"/>
                </a:solidFill>
                <a:latin typeface="Calibri"/>
                <a:ea typeface="Calibri"/>
                <a:cs typeface="Calibri"/>
                <a:sym typeface="Calibri"/>
              </a:rPr>
              <a:t>(</a:t>
            </a:r>
            <a:r>
              <a:rPr lang="en-US" sz="1800" dirty="0" err="1">
                <a:solidFill>
                  <a:schemeClr val="dk1"/>
                </a:solidFill>
                <a:latin typeface="Calibri"/>
                <a:ea typeface="Calibri"/>
                <a:cs typeface="Calibri"/>
                <a:sym typeface="Calibri"/>
              </a:rPr>
              <a:t>Snowling</a:t>
            </a:r>
            <a:r>
              <a:rPr lang="en-US" sz="1800" dirty="0">
                <a:solidFill>
                  <a:schemeClr val="dk1"/>
                </a:solidFill>
                <a:latin typeface="Calibri"/>
                <a:ea typeface="Calibri"/>
                <a:cs typeface="Calibri"/>
                <a:sym typeface="Calibri"/>
              </a:rPr>
              <a:t> et al., 2020 p. 507)</a:t>
            </a:r>
            <a:endParaRPr sz="1800"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tx1">
                  <a:lumMod val="50000"/>
                  <a:lumOff val="50000"/>
                </a:schemeClr>
              </a:buClr>
              <a:buSzPts val="2400"/>
              <a:buFont typeface="Arial"/>
              <a:buNone/>
            </a:pPr>
            <a:endParaRPr sz="2400" dirty="0">
              <a:solidFill>
                <a:schemeClr val="dk1"/>
              </a:solidFill>
              <a:latin typeface="Calibri"/>
              <a:ea typeface="Calibri"/>
              <a:cs typeface="Calibri"/>
              <a:sym typeface="Calibri"/>
            </a:endParaRPr>
          </a:p>
          <a:p>
            <a:pPr marL="342900" marR="0" lvl="0" indent="-342900" algn="l" rtl="0">
              <a:lnSpc>
                <a:spcPct val="90000"/>
              </a:lnSpc>
              <a:spcBef>
                <a:spcPts val="0"/>
              </a:spcBef>
              <a:spcAft>
                <a:spcPts val="0"/>
              </a:spcAft>
              <a:buClr>
                <a:schemeClr val="tx1">
                  <a:lumMod val="50000"/>
                  <a:lumOff val="50000"/>
                </a:schemeClr>
              </a:buClr>
              <a:buSzPts val="2400"/>
              <a:buFont typeface="Arial"/>
              <a:buChar char="•"/>
            </a:pPr>
            <a:r>
              <a:rPr lang="en-US" sz="2400" dirty="0">
                <a:solidFill>
                  <a:schemeClr val="dk1"/>
                </a:solidFill>
                <a:latin typeface="Calibri"/>
                <a:ea typeface="Calibri"/>
                <a:cs typeface="Calibri"/>
                <a:sym typeface="Calibri"/>
              </a:rPr>
              <a:t>This difficulty also negatively impacts academic performance. </a:t>
            </a:r>
            <a:endParaRPr sz="2400"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tx1">
                  <a:lumMod val="50000"/>
                  <a:lumOff val="50000"/>
                </a:schemeClr>
              </a:buClr>
              <a:buSzPts val="2400"/>
              <a:buFont typeface="Arial"/>
              <a:buNone/>
            </a:pPr>
            <a:endParaRPr sz="2400" dirty="0">
              <a:solidFill>
                <a:schemeClr val="dk1"/>
              </a:solidFill>
              <a:latin typeface="Calibri"/>
              <a:ea typeface="Calibri"/>
              <a:cs typeface="Calibri"/>
              <a:sym typeface="Calibri"/>
            </a:endParaRPr>
          </a:p>
          <a:p>
            <a:pPr marL="342900" marR="0" lvl="0" indent="-342900" algn="l" rtl="0">
              <a:lnSpc>
                <a:spcPct val="90000"/>
              </a:lnSpc>
              <a:spcBef>
                <a:spcPts val="0"/>
              </a:spcBef>
              <a:spcAft>
                <a:spcPts val="0"/>
              </a:spcAft>
              <a:buClr>
                <a:schemeClr val="tx1">
                  <a:lumMod val="50000"/>
                  <a:lumOff val="50000"/>
                </a:schemeClr>
              </a:buClr>
              <a:buSzPts val="2400"/>
              <a:buFont typeface="Arial"/>
              <a:buChar char="•"/>
            </a:pPr>
            <a:r>
              <a:rPr lang="en-US" sz="2400" dirty="0">
                <a:solidFill>
                  <a:schemeClr val="dk1"/>
                </a:solidFill>
                <a:latin typeface="Calibri"/>
                <a:ea typeface="Calibri"/>
                <a:cs typeface="Calibri"/>
                <a:sym typeface="Calibri"/>
              </a:rPr>
              <a:t>Can be mild, moderate or severe. </a:t>
            </a:r>
            <a:endParaRPr dirty="0"/>
          </a:p>
        </p:txBody>
      </p:sp>
      <p:pic>
        <p:nvPicPr>
          <p:cNvPr id="332" name="Google Shape;332;p28"/>
          <p:cNvPicPr preferRelativeResize="0"/>
          <p:nvPr/>
        </p:nvPicPr>
        <p:blipFill rotWithShape="1">
          <a:blip r:embed="rId3">
            <a:alphaModFix/>
          </a:blip>
          <a:srcRect/>
          <a:stretch/>
        </p:blipFill>
        <p:spPr>
          <a:xfrm>
            <a:off x="6096000" y="1792576"/>
            <a:ext cx="5559567" cy="3113362"/>
          </a:xfrm>
          <a:prstGeom prst="rect">
            <a:avLst/>
          </a:prstGeom>
          <a:noFill/>
          <a:ln>
            <a:noFill/>
          </a:ln>
        </p:spPr>
      </p:pic>
      <p:sp>
        <p:nvSpPr>
          <p:cNvPr id="333" name="Google Shape;333;p28"/>
          <p:cNvSpPr txBox="1"/>
          <p:nvPr/>
        </p:nvSpPr>
        <p:spPr>
          <a:xfrm>
            <a:off x="9344529" y="6126828"/>
            <a:ext cx="2133596" cy="273899"/>
          </a:xfrm>
          <a:prstGeom prst="rect">
            <a:avLst/>
          </a:prstGeom>
          <a:noFill/>
          <a:ln>
            <a:noFill/>
          </a:ln>
        </p:spPr>
        <p:txBody>
          <a:bodyPr spcFirstLastPara="1" wrap="square" lIns="68550" tIns="34250" rIns="68550" bIns="3425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28</a:t>
            </a:fld>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9"/>
          <p:cNvSpPr txBox="1"/>
          <p:nvPr/>
        </p:nvSpPr>
        <p:spPr>
          <a:xfrm>
            <a:off x="558398" y="1058137"/>
            <a:ext cx="8229600" cy="52429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Calibri"/>
              <a:buNone/>
            </a:pPr>
            <a:r>
              <a:rPr lang="en-US" sz="2800" b="1" dirty="0">
                <a:solidFill>
                  <a:schemeClr val="dk1"/>
                </a:solidFill>
                <a:latin typeface="Calibri"/>
                <a:ea typeface="Calibri"/>
                <a:cs typeface="Calibri"/>
                <a:sym typeface="Calibri"/>
              </a:rPr>
              <a:t>Dyslexia Continued  </a:t>
            </a:r>
            <a:endParaRPr sz="3600" dirty="0">
              <a:solidFill>
                <a:schemeClr val="dk1"/>
              </a:solidFill>
              <a:latin typeface="Calibri"/>
              <a:ea typeface="Calibri"/>
              <a:cs typeface="Calibri"/>
              <a:sym typeface="Calibri"/>
            </a:endParaRPr>
          </a:p>
        </p:txBody>
      </p:sp>
      <p:sp>
        <p:nvSpPr>
          <p:cNvPr id="340" name="Google Shape;340;p29"/>
          <p:cNvSpPr txBox="1"/>
          <p:nvPr/>
        </p:nvSpPr>
        <p:spPr>
          <a:xfrm>
            <a:off x="558398" y="1675051"/>
            <a:ext cx="10540857" cy="3686504"/>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tx1">
                  <a:lumMod val="50000"/>
                  <a:lumOff val="50000"/>
                </a:schemeClr>
              </a:buClr>
              <a:buSzPct val="109000"/>
              <a:buFont typeface="Arial"/>
              <a:buChar char="•"/>
            </a:pPr>
            <a:r>
              <a:rPr lang="en-US" sz="2200" dirty="0">
                <a:solidFill>
                  <a:schemeClr val="dk1"/>
                </a:solidFill>
                <a:latin typeface="Calibri"/>
                <a:ea typeface="Calibri"/>
                <a:cs typeface="Calibri"/>
                <a:sym typeface="Calibri"/>
              </a:rPr>
              <a:t>Fundamentally, dyslexia is a difficulty learning to decode and spell fluently. </a:t>
            </a:r>
            <a:endParaRPr sz="2200" dirty="0">
              <a:solidFill>
                <a:schemeClr val="dk1"/>
              </a:solidFill>
              <a:latin typeface="Calibri"/>
              <a:ea typeface="Calibri"/>
              <a:cs typeface="Calibri"/>
              <a:sym typeface="Calibri"/>
            </a:endParaRPr>
          </a:p>
          <a:p>
            <a:pPr marL="914400" marR="0" lvl="1" indent="-361315" algn="l" rtl="0">
              <a:lnSpc>
                <a:spcPct val="100000"/>
              </a:lnSpc>
              <a:spcBef>
                <a:spcPts val="0"/>
              </a:spcBef>
              <a:spcAft>
                <a:spcPts val="0"/>
              </a:spcAft>
              <a:buClr>
                <a:schemeClr val="tx1">
                  <a:lumMod val="50000"/>
                  <a:lumOff val="50000"/>
                </a:schemeClr>
              </a:buClr>
              <a:buSzPct val="109000"/>
              <a:buFont typeface="Arial"/>
              <a:buChar char="–"/>
            </a:pPr>
            <a:r>
              <a:rPr lang="en-US" sz="2200" b="0" i="0" u="none" strike="noStrike" cap="none" dirty="0">
                <a:solidFill>
                  <a:srgbClr val="000000"/>
                </a:solidFill>
                <a:latin typeface="Calibri"/>
                <a:ea typeface="Calibri"/>
                <a:cs typeface="Calibri"/>
                <a:sym typeface="Calibri"/>
              </a:rPr>
              <a:t>Difficulty applying newly acquired decoding skills to novel words </a:t>
            </a:r>
            <a:endParaRPr sz="22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600"/>
              </a:spcBef>
              <a:spcAft>
                <a:spcPts val="0"/>
              </a:spcAft>
              <a:buClr>
                <a:schemeClr val="tx1">
                  <a:lumMod val="50000"/>
                  <a:lumOff val="50000"/>
                </a:schemeClr>
              </a:buClr>
              <a:buSzPct val="109000"/>
              <a:buFont typeface="Arial"/>
              <a:buChar char="•"/>
            </a:pPr>
            <a:r>
              <a:rPr lang="en-US" sz="2200" dirty="0">
                <a:solidFill>
                  <a:schemeClr val="dk1"/>
                </a:solidFill>
                <a:latin typeface="Calibri"/>
                <a:ea typeface="Calibri"/>
                <a:cs typeface="Calibri"/>
                <a:sym typeface="Calibri"/>
              </a:rPr>
              <a:t>Dyslexia begins with problems in phonology that make it difficult to map sounds to graphemes (letters or letter combinations that represent a sound). </a:t>
            </a:r>
            <a:endParaRPr sz="2200" dirty="0">
              <a:solidFill>
                <a:schemeClr val="dk1"/>
              </a:solidFill>
              <a:latin typeface="Calibri"/>
              <a:ea typeface="Calibri"/>
              <a:cs typeface="Calibri"/>
              <a:sym typeface="Calibri"/>
            </a:endParaRPr>
          </a:p>
          <a:p>
            <a:pPr marL="914400" marR="0" lvl="1" indent="-361315" algn="l" rtl="0">
              <a:lnSpc>
                <a:spcPct val="100000"/>
              </a:lnSpc>
              <a:spcBef>
                <a:spcPts val="0"/>
              </a:spcBef>
              <a:spcAft>
                <a:spcPts val="0"/>
              </a:spcAft>
              <a:buClr>
                <a:schemeClr val="tx1">
                  <a:lumMod val="50000"/>
                  <a:lumOff val="50000"/>
                </a:schemeClr>
              </a:buClr>
              <a:buSzPct val="109000"/>
              <a:buFont typeface="Arial"/>
              <a:buChar char="–"/>
            </a:pPr>
            <a:r>
              <a:rPr lang="en-US" sz="2200" b="0" i="0" u="none" strike="noStrike" cap="none" dirty="0">
                <a:solidFill>
                  <a:srgbClr val="000000"/>
                </a:solidFill>
                <a:latin typeface="Calibri"/>
                <a:ea typeface="Calibri"/>
                <a:cs typeface="Calibri"/>
                <a:sym typeface="Calibri"/>
              </a:rPr>
              <a:t>Learning phonological skills improves reading skills, indicating that phonological skills are causally related to reading development. </a:t>
            </a:r>
            <a:endParaRPr sz="2200" b="0" i="0" u="none" strike="noStrike" cap="none" dirty="0">
              <a:solidFill>
                <a:srgbClr val="000000"/>
              </a:solidFill>
              <a:latin typeface="Arial"/>
              <a:ea typeface="Arial"/>
              <a:cs typeface="Arial"/>
              <a:sym typeface="Arial"/>
            </a:endParaRPr>
          </a:p>
          <a:p>
            <a:pPr marL="914400" marR="0" lvl="1" indent="-361315" algn="l" rtl="0">
              <a:lnSpc>
                <a:spcPct val="100000"/>
              </a:lnSpc>
              <a:spcBef>
                <a:spcPts val="0"/>
              </a:spcBef>
              <a:spcAft>
                <a:spcPts val="0"/>
              </a:spcAft>
              <a:buClr>
                <a:schemeClr val="tx1">
                  <a:lumMod val="50000"/>
                  <a:lumOff val="50000"/>
                </a:schemeClr>
              </a:buClr>
              <a:buSzPct val="109000"/>
              <a:buFont typeface="Arial"/>
              <a:buChar char="–"/>
            </a:pPr>
            <a:r>
              <a:rPr lang="en-US" sz="2200" b="0" i="0" u="none" strike="noStrike" cap="none" dirty="0">
                <a:solidFill>
                  <a:srgbClr val="000000"/>
                </a:solidFill>
                <a:latin typeface="Calibri"/>
                <a:ea typeface="Calibri"/>
                <a:cs typeface="Calibri"/>
                <a:sym typeface="Calibri"/>
              </a:rPr>
              <a:t>Problems with phonology manifest in the preschool years before children begin formal reading instruction. </a:t>
            </a:r>
            <a:endParaRPr sz="22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600"/>
              </a:spcBef>
              <a:spcAft>
                <a:spcPts val="0"/>
              </a:spcAft>
              <a:buClr>
                <a:schemeClr val="tx1">
                  <a:lumMod val="50000"/>
                  <a:lumOff val="50000"/>
                </a:schemeClr>
              </a:buClr>
              <a:buSzPct val="109000"/>
              <a:buFont typeface="Arial"/>
              <a:buChar char="•"/>
            </a:pPr>
            <a:r>
              <a:rPr lang="en-US" sz="2200" dirty="0">
                <a:solidFill>
                  <a:schemeClr val="dk1"/>
                </a:solidFill>
                <a:latin typeface="Calibri"/>
                <a:ea typeface="Calibri"/>
                <a:cs typeface="Calibri"/>
                <a:sym typeface="Calibri"/>
              </a:rPr>
              <a:t>Individuals with dyslexia often have difficulties in other areas including oral language problems that can impact language comprehension. </a:t>
            </a:r>
            <a:endParaRPr sz="2200" dirty="0">
              <a:solidFill>
                <a:schemeClr val="dk1"/>
              </a:solidFill>
              <a:latin typeface="Calibri"/>
              <a:ea typeface="Calibri"/>
              <a:cs typeface="Calibri"/>
              <a:sym typeface="Calibri"/>
            </a:endParaRPr>
          </a:p>
        </p:txBody>
      </p:sp>
      <p:sp>
        <p:nvSpPr>
          <p:cNvPr id="341" name="Google Shape;341;p29"/>
          <p:cNvSpPr txBox="1"/>
          <p:nvPr/>
        </p:nvSpPr>
        <p:spPr>
          <a:xfrm>
            <a:off x="9512971" y="6162923"/>
            <a:ext cx="2133596" cy="273899"/>
          </a:xfrm>
          <a:prstGeom prst="rect">
            <a:avLst/>
          </a:prstGeom>
          <a:noFill/>
          <a:ln>
            <a:noFill/>
          </a:ln>
        </p:spPr>
        <p:txBody>
          <a:bodyPr spcFirstLastPara="1" wrap="square" lIns="68550" tIns="34250" rIns="68550" bIns="3425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29</a:t>
            </a:fld>
            <a:endParaRPr sz="1000" b="0" i="0" u="none" strike="noStrike" cap="none">
              <a:solidFill>
                <a:srgbClr val="888888"/>
              </a:solidFill>
              <a:latin typeface="Calibri"/>
              <a:ea typeface="Calibri"/>
              <a:cs typeface="Calibri"/>
              <a:sym typeface="Calibri"/>
            </a:endParaRPr>
          </a:p>
        </p:txBody>
      </p:sp>
      <p:sp>
        <p:nvSpPr>
          <p:cNvPr id="342" name="Google Shape;342;p29"/>
          <p:cNvSpPr txBox="1"/>
          <p:nvPr/>
        </p:nvSpPr>
        <p:spPr>
          <a:xfrm>
            <a:off x="7977826" y="6114581"/>
            <a:ext cx="3068879" cy="307736"/>
          </a:xfrm>
          <a:prstGeom prst="rect">
            <a:avLst/>
          </a:prstGeom>
          <a:noFill/>
          <a:ln>
            <a:noFill/>
          </a:ln>
        </p:spPr>
        <p:txBody>
          <a:bodyPr spcFirstLastPara="1" wrap="square" lIns="91425" tIns="45700" rIns="91425" bIns="45700" anchor="ctr" anchorCtr="0">
            <a:spAutoFit/>
          </a:bodyPr>
          <a:lstStyle/>
          <a:p>
            <a:pPr marL="0" marR="0" lvl="0" indent="0" algn="r" rtl="0">
              <a:spcBef>
                <a:spcPts val="0"/>
              </a:spcBef>
              <a:spcAft>
                <a:spcPts val="0"/>
              </a:spcAft>
              <a:buNone/>
            </a:pPr>
            <a:r>
              <a:rPr lang="en-US" sz="1400" b="0" i="0" u="none" strike="noStrike" cap="none">
                <a:solidFill>
                  <a:srgbClr val="000000"/>
                </a:solidFill>
                <a:latin typeface="Calibri"/>
                <a:ea typeface="Calibri"/>
                <a:cs typeface="Calibri"/>
                <a:sym typeface="Calibri"/>
              </a:rPr>
              <a:t>Snowling et al., 2020</a:t>
            </a:r>
            <a:endParaRPr sz="140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3"/>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600" b="0" i="0" u="none" strike="noStrike" cap="none">
                <a:solidFill>
                  <a:srgbClr val="888888"/>
                </a:solidFill>
                <a:latin typeface="Calibri"/>
                <a:ea typeface="Calibri"/>
                <a:cs typeface="Calibri"/>
                <a:sym typeface="Calibri"/>
              </a:rPr>
              <a:t>3</a:t>
            </a:fld>
            <a:endParaRPr sz="1200" b="0" i="0" u="none" strike="noStrike" cap="none">
              <a:solidFill>
                <a:srgbClr val="888888"/>
              </a:solidFill>
              <a:latin typeface="Calibri"/>
              <a:ea typeface="Calibri"/>
              <a:cs typeface="Calibri"/>
              <a:sym typeface="Calibri"/>
            </a:endParaRPr>
          </a:p>
        </p:txBody>
      </p:sp>
      <p:sp>
        <p:nvSpPr>
          <p:cNvPr id="67" name="Google Shape;67;p3"/>
          <p:cNvSpPr txBox="1">
            <a:spLocks noGrp="1"/>
          </p:cNvSpPr>
          <p:nvPr>
            <p:ph type="title" idx="4294967295"/>
          </p:nvPr>
        </p:nvSpPr>
        <p:spPr>
          <a:xfrm>
            <a:off x="357250" y="539968"/>
            <a:ext cx="8294914" cy="86001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400"/>
              <a:buFont typeface="Calibri"/>
              <a:buNone/>
            </a:pPr>
            <a:r>
              <a:rPr lang="en-US" sz="3200" b="1" dirty="0">
                <a:latin typeface="Trebuchet MS"/>
                <a:ea typeface="Trebuchet MS"/>
                <a:cs typeface="Trebuchet MS"/>
                <a:sym typeface="Trebuchet MS"/>
              </a:rPr>
              <a:t>Bridge to Practice Projects for Coaches</a:t>
            </a:r>
            <a:endParaRPr sz="3200" dirty="0">
              <a:latin typeface="Trebuchet MS"/>
              <a:ea typeface="Trebuchet MS"/>
              <a:cs typeface="Trebuchet MS"/>
              <a:sym typeface="Trebuchet MS"/>
            </a:endParaRPr>
          </a:p>
        </p:txBody>
      </p:sp>
      <p:sp>
        <p:nvSpPr>
          <p:cNvPr id="68" name="Google Shape;68;p3"/>
          <p:cNvSpPr txBox="1"/>
          <p:nvPr/>
        </p:nvSpPr>
        <p:spPr>
          <a:xfrm>
            <a:off x="975722" y="1206845"/>
            <a:ext cx="9735821" cy="421279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7F7F7F"/>
              </a:buClr>
              <a:buSzPts val="1600"/>
              <a:buFont typeface="Arial"/>
              <a:buChar char="•"/>
            </a:pPr>
            <a:r>
              <a:rPr lang="en-US" sz="1800" b="0" i="0" u="none" strike="noStrike" cap="none" dirty="0">
                <a:solidFill>
                  <a:srgbClr val="000000"/>
                </a:solidFill>
                <a:latin typeface="Calibri"/>
                <a:ea typeface="Calibri"/>
                <a:cs typeface="Calibri"/>
                <a:sym typeface="Calibri"/>
              </a:rPr>
              <a:t>An activity designed to serve as a Bridge to Practice after each Module will provide evidence that coaches are able to apply the knowledge and skills they developed in this course in their schools. Coaches will complete the following activities: </a:t>
            </a:r>
            <a:endParaRPr dirty="0"/>
          </a:p>
          <a:p>
            <a:pPr marL="342900" marR="0" lvl="0" indent="-241300" algn="l" rtl="0">
              <a:lnSpc>
                <a:spcPct val="100000"/>
              </a:lnSpc>
              <a:spcBef>
                <a:spcPts val="0"/>
              </a:spcBef>
              <a:spcAft>
                <a:spcPts val="0"/>
              </a:spcAft>
              <a:buClr>
                <a:srgbClr val="7F7F7F"/>
              </a:buClr>
              <a:buSzPts val="1600"/>
              <a:buFont typeface="Arial"/>
              <a:buNone/>
            </a:pPr>
            <a:endParaRPr sz="1800" b="0" i="0" u="none" strike="noStrike" cap="none" dirty="0">
              <a:solidFill>
                <a:srgbClr val="000000"/>
              </a:solidFill>
              <a:latin typeface="Calibri"/>
              <a:ea typeface="Calibri"/>
              <a:cs typeface="Calibri"/>
              <a:sym typeface="Calibri"/>
            </a:endParaRPr>
          </a:p>
          <a:p>
            <a:pPr marL="342900" marR="0" lvl="0" indent="-241300" algn="l" rtl="0">
              <a:lnSpc>
                <a:spcPct val="100000"/>
              </a:lnSpc>
              <a:spcBef>
                <a:spcPts val="0"/>
              </a:spcBef>
              <a:spcAft>
                <a:spcPts val="0"/>
              </a:spcAft>
              <a:buClr>
                <a:srgbClr val="7F7F7F"/>
              </a:buClr>
              <a:buSzPts val="1600"/>
              <a:buFont typeface="Arial"/>
              <a:buNone/>
            </a:pPr>
            <a:endParaRPr sz="1800" b="0" i="0" u="none" strike="noStrike" cap="none" dirty="0">
              <a:solidFill>
                <a:srgbClr val="000000"/>
              </a:solidFill>
              <a:latin typeface="Calibri"/>
              <a:ea typeface="Calibri"/>
              <a:cs typeface="Calibri"/>
              <a:sym typeface="Calibri"/>
            </a:endParaRPr>
          </a:p>
          <a:p>
            <a:pPr marL="342900" marR="0" lvl="0" indent="-241300" algn="l" rtl="0">
              <a:lnSpc>
                <a:spcPct val="100000"/>
              </a:lnSpc>
              <a:spcBef>
                <a:spcPts val="0"/>
              </a:spcBef>
              <a:spcAft>
                <a:spcPts val="0"/>
              </a:spcAft>
              <a:buClr>
                <a:srgbClr val="7F7F7F"/>
              </a:buClr>
              <a:buSzPts val="1600"/>
              <a:buFont typeface="Arial"/>
              <a:buNone/>
            </a:pPr>
            <a:endParaRPr sz="1800" b="0" i="0" u="none" strike="noStrike" cap="none" dirty="0">
              <a:solidFill>
                <a:srgbClr val="000000"/>
              </a:solidFill>
              <a:latin typeface="Calibri"/>
              <a:ea typeface="Calibri"/>
              <a:cs typeface="Calibri"/>
              <a:sym typeface="Calibri"/>
            </a:endParaRPr>
          </a:p>
          <a:p>
            <a:pPr marL="342900" marR="0" lvl="0" indent="-241300" algn="l" rtl="0">
              <a:lnSpc>
                <a:spcPct val="100000"/>
              </a:lnSpc>
              <a:spcBef>
                <a:spcPts val="0"/>
              </a:spcBef>
              <a:spcAft>
                <a:spcPts val="0"/>
              </a:spcAft>
              <a:buClr>
                <a:srgbClr val="7F7F7F"/>
              </a:buClr>
              <a:buSzPts val="1600"/>
              <a:buFont typeface="Arial"/>
              <a:buNone/>
            </a:pPr>
            <a:endParaRPr sz="1800" b="0" i="0" u="none" strike="noStrike" cap="none" dirty="0">
              <a:solidFill>
                <a:srgbClr val="000000"/>
              </a:solidFill>
              <a:latin typeface="Calibri"/>
              <a:ea typeface="Calibri"/>
              <a:cs typeface="Calibri"/>
              <a:sym typeface="Calibri"/>
            </a:endParaRPr>
          </a:p>
          <a:p>
            <a:pPr marL="342900" marR="0" lvl="0" indent="-241300" algn="l" rtl="0">
              <a:lnSpc>
                <a:spcPct val="100000"/>
              </a:lnSpc>
              <a:spcBef>
                <a:spcPts val="0"/>
              </a:spcBef>
              <a:spcAft>
                <a:spcPts val="0"/>
              </a:spcAft>
              <a:buClr>
                <a:srgbClr val="7F7F7F"/>
              </a:buClr>
              <a:buSzPts val="1600"/>
              <a:buFont typeface="Arial"/>
              <a:buNone/>
            </a:pPr>
            <a:endParaRPr sz="1800" b="0" i="0" u="none" strike="noStrike" cap="none" dirty="0">
              <a:solidFill>
                <a:srgbClr val="000000"/>
              </a:solidFill>
              <a:latin typeface="Calibri"/>
              <a:ea typeface="Calibri"/>
              <a:cs typeface="Calibri"/>
              <a:sym typeface="Calibri"/>
            </a:endParaRPr>
          </a:p>
          <a:p>
            <a:pPr marL="342900" marR="0" lvl="0" indent="-241300" algn="l" rtl="0">
              <a:lnSpc>
                <a:spcPct val="100000"/>
              </a:lnSpc>
              <a:spcBef>
                <a:spcPts val="0"/>
              </a:spcBef>
              <a:spcAft>
                <a:spcPts val="0"/>
              </a:spcAft>
              <a:buClr>
                <a:srgbClr val="7F7F7F"/>
              </a:buClr>
              <a:buSzPts val="1600"/>
              <a:buFont typeface="Arial"/>
              <a:buNone/>
            </a:pPr>
            <a:endParaRPr sz="1800" b="0" i="0" u="none" strike="noStrike" cap="none" dirty="0">
              <a:solidFill>
                <a:srgbClr val="000000"/>
              </a:solidFill>
              <a:latin typeface="Calibri"/>
              <a:ea typeface="Calibri"/>
              <a:cs typeface="Calibri"/>
              <a:sym typeface="Calibri"/>
            </a:endParaRPr>
          </a:p>
          <a:p>
            <a:pPr marL="342900" marR="0" lvl="0" indent="-241300" algn="l" rtl="0">
              <a:lnSpc>
                <a:spcPct val="100000"/>
              </a:lnSpc>
              <a:spcBef>
                <a:spcPts val="0"/>
              </a:spcBef>
              <a:spcAft>
                <a:spcPts val="0"/>
              </a:spcAft>
              <a:buClr>
                <a:srgbClr val="7F7F7F"/>
              </a:buClr>
              <a:buSzPts val="1600"/>
              <a:buFont typeface="Arial"/>
              <a:buNone/>
            </a:pP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7F7F7F"/>
              </a:buClr>
              <a:buSzPts val="1600"/>
              <a:buFont typeface="Arial"/>
              <a:buNone/>
            </a:pPr>
            <a:r>
              <a:rPr lang="en-US" sz="1800" b="0" i="0" u="none" strike="noStrike" cap="none" dirty="0">
                <a:solidFill>
                  <a:srgbClr val="000000"/>
                </a:solidFill>
                <a:latin typeface="Calibri"/>
                <a:ea typeface="Calibri"/>
                <a:cs typeface="Calibri"/>
                <a:sym typeface="Calibri"/>
              </a:rPr>
              <a:t> </a:t>
            </a:r>
            <a:endParaRPr sz="3200" b="0" i="0" u="none" strike="noStrike" cap="none" dirty="0">
              <a:solidFill>
                <a:srgbClr val="000000"/>
              </a:solidFill>
              <a:latin typeface="Calibri"/>
              <a:ea typeface="Calibri"/>
              <a:cs typeface="Calibri"/>
              <a:sym typeface="Calibri"/>
            </a:endParaRPr>
          </a:p>
          <a:p>
            <a:pPr marL="342900" marR="0" lvl="0" indent="-285750" algn="l" rtl="0">
              <a:lnSpc>
                <a:spcPct val="100000"/>
              </a:lnSpc>
              <a:spcBef>
                <a:spcPts val="180"/>
              </a:spcBef>
              <a:spcAft>
                <a:spcPts val="0"/>
              </a:spcAft>
              <a:buClr>
                <a:srgbClr val="7F7F7F"/>
              </a:buClr>
              <a:buSzPts val="900"/>
              <a:buFont typeface="Arial"/>
              <a:buNone/>
            </a:pPr>
            <a:endParaRPr sz="1000" b="0" i="0" u="none" strike="noStrike" cap="none" dirty="0">
              <a:solidFill>
                <a:srgbClr val="000000"/>
              </a:solidFill>
              <a:latin typeface="Calibri"/>
              <a:ea typeface="Calibri"/>
              <a:cs typeface="Calibri"/>
              <a:sym typeface="Calibri"/>
            </a:endParaRPr>
          </a:p>
          <a:p>
            <a:pPr marL="342900" marR="0" lvl="0" indent="-241300" algn="l" rtl="0">
              <a:lnSpc>
                <a:spcPct val="100000"/>
              </a:lnSpc>
              <a:spcBef>
                <a:spcPts val="320"/>
              </a:spcBef>
              <a:spcAft>
                <a:spcPts val="0"/>
              </a:spcAft>
              <a:buClr>
                <a:srgbClr val="7F7F7F"/>
              </a:buClr>
              <a:buSzPts val="1600"/>
              <a:buFont typeface="Arial"/>
              <a:buNone/>
            </a:pPr>
            <a:endParaRPr sz="1800" b="0" i="0" u="none" strike="noStrike" cap="none" dirty="0">
              <a:solidFill>
                <a:srgbClr val="000000"/>
              </a:solidFill>
              <a:latin typeface="Calibri"/>
              <a:ea typeface="Calibri"/>
              <a:cs typeface="Calibri"/>
              <a:sym typeface="Calibri"/>
            </a:endParaRPr>
          </a:p>
          <a:p>
            <a:pPr marL="342900" marR="0" lvl="0" indent="-241300" algn="l" rtl="0">
              <a:lnSpc>
                <a:spcPct val="100000"/>
              </a:lnSpc>
              <a:spcBef>
                <a:spcPts val="320"/>
              </a:spcBef>
              <a:spcAft>
                <a:spcPts val="0"/>
              </a:spcAft>
              <a:buClr>
                <a:srgbClr val="7F7F7F"/>
              </a:buClr>
              <a:buSzPts val="1600"/>
              <a:buFont typeface="Arial"/>
              <a:buNone/>
            </a:pPr>
            <a:endParaRPr sz="1800" b="0" i="0" u="none" strike="noStrike" cap="none" dirty="0">
              <a:solidFill>
                <a:srgbClr val="000000"/>
              </a:solidFill>
              <a:latin typeface="Calibri"/>
              <a:ea typeface="Calibri"/>
              <a:cs typeface="Calibri"/>
              <a:sym typeface="Calibri"/>
            </a:endParaRPr>
          </a:p>
          <a:p>
            <a:pPr marL="342900" marR="0" lvl="0" indent="-241300" algn="l" rtl="0">
              <a:lnSpc>
                <a:spcPct val="100000"/>
              </a:lnSpc>
              <a:spcBef>
                <a:spcPts val="320"/>
              </a:spcBef>
              <a:spcAft>
                <a:spcPts val="0"/>
              </a:spcAft>
              <a:buClr>
                <a:srgbClr val="7F7F7F"/>
              </a:buClr>
              <a:buSzPts val="1600"/>
              <a:buFont typeface="Arial"/>
              <a:buNone/>
            </a:pPr>
            <a:endParaRPr sz="18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320"/>
              </a:spcBef>
              <a:spcAft>
                <a:spcPts val="0"/>
              </a:spcAft>
              <a:buClr>
                <a:srgbClr val="7F7F7F"/>
              </a:buClr>
              <a:buSzPts val="1600"/>
              <a:buFont typeface="Arial"/>
              <a:buChar char="•"/>
            </a:pPr>
            <a:r>
              <a:rPr lang="en-US" sz="1800" b="0" i="0" u="none" strike="noStrike" cap="none" dirty="0">
                <a:solidFill>
                  <a:srgbClr val="000000"/>
                </a:solidFill>
                <a:latin typeface="Calibri"/>
                <a:ea typeface="Calibri"/>
                <a:cs typeface="Calibri"/>
                <a:sym typeface="Calibri"/>
              </a:rPr>
              <a:t>A rubric is provided at the end of each Module for the corresponding Bridge to Practice project.</a:t>
            </a:r>
            <a:endParaRPr sz="3200" b="0" i="0" u="none" strike="noStrike" cap="none" dirty="0">
              <a:solidFill>
                <a:srgbClr val="000000"/>
              </a:solidFill>
              <a:latin typeface="Calibri"/>
              <a:ea typeface="Calibri"/>
              <a:cs typeface="Calibri"/>
              <a:sym typeface="Calibri"/>
            </a:endParaRPr>
          </a:p>
        </p:txBody>
      </p:sp>
      <p:graphicFrame>
        <p:nvGraphicFramePr>
          <p:cNvPr id="69" name="Google Shape;69;p3"/>
          <p:cNvGraphicFramePr/>
          <p:nvPr>
            <p:extLst>
              <p:ext uri="{D42A27DB-BD31-4B8C-83A1-F6EECF244321}">
                <p14:modId xmlns:p14="http://schemas.microsoft.com/office/powerpoint/2010/main" val="4225605788"/>
              </p:ext>
            </p:extLst>
          </p:nvPr>
        </p:nvGraphicFramePr>
        <p:xfrm>
          <a:off x="498763" y="2122660"/>
          <a:ext cx="11409200" cy="3296980"/>
        </p:xfrm>
        <a:graphic>
          <a:graphicData uri="http://schemas.openxmlformats.org/drawingml/2006/table">
            <a:tbl>
              <a:tblPr firstRow="1" bandRow="1">
                <a:noFill/>
                <a:tableStyleId>{717D09ED-8ECD-4B82-B7A9-1B0472D06221}</a:tableStyleId>
              </a:tblPr>
              <a:tblGrid>
                <a:gridCol w="2135975">
                  <a:extLst>
                    <a:ext uri="{9D8B030D-6E8A-4147-A177-3AD203B41FA5}">
                      <a16:colId xmlns:a16="http://schemas.microsoft.com/office/drawing/2014/main" val="20000"/>
                    </a:ext>
                  </a:extLst>
                </a:gridCol>
                <a:gridCol w="9273225">
                  <a:extLst>
                    <a:ext uri="{9D8B030D-6E8A-4147-A177-3AD203B41FA5}">
                      <a16:colId xmlns:a16="http://schemas.microsoft.com/office/drawing/2014/main" val="20001"/>
                    </a:ext>
                  </a:extLst>
                </a:gridCol>
              </a:tblGrid>
              <a:tr h="228600">
                <a:tc>
                  <a:txBody>
                    <a:bodyPr/>
                    <a:lstStyle/>
                    <a:p>
                      <a:pPr marL="0" marR="0" lvl="0" indent="0" algn="l" rtl="0">
                        <a:spcBef>
                          <a:spcPts val="0"/>
                        </a:spcBef>
                        <a:spcAft>
                          <a:spcPts val="0"/>
                        </a:spcAft>
                        <a:buNone/>
                      </a:pPr>
                      <a:r>
                        <a:rPr lang="en-US" sz="1800" b="0" u="none" strike="noStrike" cap="none">
                          <a:solidFill>
                            <a:schemeClr val="dk1"/>
                          </a:solidFill>
                          <a:latin typeface="Calibri"/>
                          <a:ea typeface="Calibri"/>
                          <a:cs typeface="Calibri"/>
                          <a:sym typeface="Calibri"/>
                        </a:rPr>
                        <a:t>Module 1</a:t>
                      </a:r>
                      <a:endParaRPr/>
                    </a:p>
                  </a:txBody>
                  <a:tcPr marL="91450" marR="91450" marT="45725" marB="45725">
                    <a:solidFill>
                      <a:srgbClr val="D5DBE5"/>
                    </a:solidFill>
                  </a:tcPr>
                </a:tc>
                <a:tc>
                  <a:txBody>
                    <a:bodyPr/>
                    <a:lstStyle/>
                    <a:p>
                      <a:pPr marL="0" marR="0" lvl="0" indent="0" algn="l" rtl="0">
                        <a:spcBef>
                          <a:spcPts val="0"/>
                        </a:spcBef>
                        <a:spcAft>
                          <a:spcPts val="0"/>
                        </a:spcAft>
                        <a:buNone/>
                      </a:pPr>
                      <a:r>
                        <a:rPr lang="en-US" sz="1800" b="0" dirty="0">
                          <a:solidFill>
                            <a:schemeClr val="dk1"/>
                          </a:solidFill>
                          <a:latin typeface="Calibri"/>
                          <a:ea typeface="Calibri"/>
                          <a:cs typeface="Calibri"/>
                          <a:sym typeface="Calibri"/>
                        </a:rPr>
                        <a:t>Develop a principal-coach partnership agreement.</a:t>
                      </a:r>
                      <a:endParaRPr dirty="0"/>
                    </a:p>
                  </a:txBody>
                  <a:tcPr marL="91450" marR="91450" marT="45725" marB="45725">
                    <a:solidFill>
                      <a:srgbClr val="D5DBE5"/>
                    </a:solidFill>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a:t>Module 2</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Develop a needs assessment for professional development on evidence-based instructional practices and complete an </a:t>
                      </a:r>
                      <a:r>
                        <a:rPr lang="en-US" sz="1800" u="sng">
                          <a:solidFill>
                            <a:schemeClr val="hlink"/>
                          </a:solidFill>
                          <a:latin typeface="Calibri"/>
                          <a:ea typeface="Calibri"/>
                          <a:cs typeface="Calibri"/>
                          <a:sym typeface="Calibri"/>
                          <a:hlinkClick r:id="rId3"/>
                        </a:rPr>
                        <a:t>ADDIE model </a:t>
                      </a:r>
                      <a:r>
                        <a:rPr lang="en-US" sz="1800">
                          <a:latin typeface="Calibri"/>
                          <a:ea typeface="Calibri"/>
                          <a:cs typeface="Calibri"/>
                          <a:sym typeface="Calibri"/>
                        </a:rPr>
                        <a:t>for planning this professional development. </a:t>
                      </a:r>
                      <a:endParaRPr sz="1800"/>
                    </a:p>
                  </a:txBody>
                  <a:tcPr marL="91450" marR="91450" marT="45725" marB="45725"/>
                </a:tc>
                <a:extLst>
                  <a:ext uri="{0D108BD9-81ED-4DB2-BD59-A6C34878D82A}">
                    <a16:rowId xmlns:a16="http://schemas.microsoft.com/office/drawing/2014/main" val="10001"/>
                  </a:ext>
                </a:extLst>
              </a:tr>
              <a:tr h="228600">
                <a:tc>
                  <a:txBody>
                    <a:bodyPr/>
                    <a:lstStyle/>
                    <a:p>
                      <a:pPr marL="0" marR="0" lvl="0" indent="0" algn="l" rtl="0">
                        <a:spcBef>
                          <a:spcPts val="0"/>
                        </a:spcBef>
                        <a:spcAft>
                          <a:spcPts val="0"/>
                        </a:spcAft>
                        <a:buNone/>
                      </a:pPr>
                      <a:r>
                        <a:rPr lang="en-US" sz="1800"/>
                        <a:t>Module 3</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Develop and describe planned implementation of a professional learning action plan. </a:t>
                      </a:r>
                      <a:endParaRPr sz="180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800"/>
                        <a:t>Module 4</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dirty="0">
                          <a:latin typeface="Calibri"/>
                          <a:ea typeface="Calibri"/>
                          <a:cs typeface="Calibri"/>
                          <a:sym typeface="Calibri"/>
                        </a:rPr>
                        <a:t>Create a video that reflects coaching to help teachers plan, implement, and analyze standards-based literacy instruction.</a:t>
                      </a:r>
                      <a:endParaRPr sz="1800" dirty="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800"/>
                        <a:t>Module 5</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dirty="0">
                          <a:latin typeface="Calibri"/>
                          <a:ea typeface="Calibri"/>
                          <a:cs typeface="Calibri"/>
                          <a:sym typeface="Calibri"/>
                        </a:rPr>
                        <a:t>Complete a reflection on the course, including plans for continued professional growth.</a:t>
                      </a:r>
                      <a:endParaRPr dirty="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800"/>
                        <a:t>Module 6</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dirty="0">
                          <a:latin typeface="Calibri"/>
                          <a:ea typeface="Calibri"/>
                          <a:cs typeface="Calibri"/>
                          <a:sym typeface="Calibri"/>
                        </a:rPr>
                        <a:t>Choose one teacher with whom you have seen significant growth as a result of coaching support and complete a reflection on what worked, why it worked, and which areas of growth were most evident.</a:t>
                      </a:r>
                      <a:endParaRPr dirty="0"/>
                    </a:p>
                  </a:txBody>
                  <a:tcPr marL="91450" marR="91450" marT="45725" marB="45725"/>
                </a:tc>
                <a:extLst>
                  <a:ext uri="{0D108BD9-81ED-4DB2-BD59-A6C34878D82A}">
                    <a16:rowId xmlns:a16="http://schemas.microsoft.com/office/drawing/2014/main" val="10005"/>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0"/>
          <p:cNvSpPr txBox="1"/>
          <p:nvPr/>
        </p:nvSpPr>
        <p:spPr>
          <a:xfrm>
            <a:off x="655436" y="1174076"/>
            <a:ext cx="8229600" cy="52120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Calibri"/>
              <a:buNone/>
            </a:pPr>
            <a:r>
              <a:rPr lang="en-US" sz="2800" b="1" dirty="0">
                <a:solidFill>
                  <a:schemeClr val="dk1"/>
                </a:solidFill>
                <a:latin typeface="Calibri"/>
                <a:ea typeface="Calibri"/>
                <a:cs typeface="Calibri"/>
                <a:sym typeface="Calibri"/>
              </a:rPr>
              <a:t>Specific Comprehension Deficit </a:t>
            </a:r>
            <a:endParaRPr sz="2800" dirty="0">
              <a:solidFill>
                <a:schemeClr val="dk1"/>
              </a:solidFill>
              <a:latin typeface="Calibri"/>
              <a:ea typeface="Calibri"/>
              <a:cs typeface="Calibri"/>
              <a:sym typeface="Calibri"/>
            </a:endParaRPr>
          </a:p>
        </p:txBody>
      </p:sp>
      <p:sp>
        <p:nvSpPr>
          <p:cNvPr id="349" name="Google Shape;349;p30"/>
          <p:cNvSpPr txBox="1"/>
          <p:nvPr/>
        </p:nvSpPr>
        <p:spPr>
          <a:xfrm>
            <a:off x="655436" y="1805174"/>
            <a:ext cx="9802074" cy="2023771"/>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tx1">
                  <a:lumMod val="50000"/>
                  <a:lumOff val="50000"/>
                </a:schemeClr>
              </a:buClr>
              <a:buSzPts val="2400"/>
              <a:buFont typeface="Arial"/>
              <a:buChar char="•"/>
            </a:pPr>
            <a:r>
              <a:rPr lang="en-US" sz="2200" dirty="0">
                <a:solidFill>
                  <a:schemeClr val="dk1"/>
                </a:solidFill>
                <a:latin typeface="Calibri"/>
                <a:ea typeface="Calibri"/>
                <a:cs typeface="Calibri"/>
                <a:sym typeface="Calibri"/>
              </a:rPr>
              <a:t>Tends to be a smaller group than learners with word identification difficulties.</a:t>
            </a:r>
            <a:endParaRPr sz="2200" dirty="0">
              <a:solidFill>
                <a:schemeClr val="dk1"/>
              </a:solidFill>
              <a:latin typeface="Calibri"/>
              <a:ea typeface="Calibri"/>
              <a:cs typeface="Calibri"/>
              <a:sym typeface="Calibri"/>
            </a:endParaRPr>
          </a:p>
          <a:p>
            <a:pPr marL="228600" marR="0" lvl="0" indent="-228600" algn="l" rtl="0">
              <a:lnSpc>
                <a:spcPct val="90000"/>
              </a:lnSpc>
              <a:spcBef>
                <a:spcPts val="1200"/>
              </a:spcBef>
              <a:spcAft>
                <a:spcPts val="0"/>
              </a:spcAft>
              <a:buClr>
                <a:schemeClr val="tx1">
                  <a:lumMod val="50000"/>
                  <a:lumOff val="50000"/>
                </a:schemeClr>
              </a:buClr>
              <a:buSzPts val="2400"/>
              <a:buFont typeface="Arial"/>
              <a:buChar char="•"/>
            </a:pPr>
            <a:r>
              <a:rPr lang="en-US" sz="2200" dirty="0">
                <a:solidFill>
                  <a:schemeClr val="dk1"/>
                </a:solidFill>
                <a:latin typeface="Calibri"/>
                <a:ea typeface="Calibri"/>
                <a:cs typeface="Calibri"/>
                <a:sym typeface="Calibri"/>
              </a:rPr>
              <a:t>Experience difficulty with reading comprehension despite average or above average decoding skills. </a:t>
            </a:r>
            <a:endParaRPr sz="2200" dirty="0">
              <a:solidFill>
                <a:schemeClr val="dk1"/>
              </a:solidFill>
              <a:latin typeface="Calibri"/>
              <a:ea typeface="Calibri"/>
              <a:cs typeface="Calibri"/>
              <a:sym typeface="Calibri"/>
            </a:endParaRPr>
          </a:p>
          <a:p>
            <a:pPr marL="228600" marR="0" lvl="0" indent="-228600" algn="l" rtl="0">
              <a:lnSpc>
                <a:spcPct val="90000"/>
              </a:lnSpc>
              <a:spcBef>
                <a:spcPts val="1200"/>
              </a:spcBef>
              <a:spcAft>
                <a:spcPts val="0"/>
              </a:spcAft>
              <a:buClr>
                <a:schemeClr val="tx1">
                  <a:lumMod val="50000"/>
                  <a:lumOff val="50000"/>
                </a:schemeClr>
              </a:buClr>
              <a:buSzPts val="2400"/>
              <a:buFont typeface="Arial"/>
              <a:buChar char="•"/>
            </a:pPr>
            <a:r>
              <a:rPr lang="en-US" sz="2200" dirty="0">
                <a:solidFill>
                  <a:schemeClr val="dk1"/>
                </a:solidFill>
                <a:latin typeface="Calibri"/>
                <a:ea typeface="Calibri"/>
                <a:cs typeface="Calibri"/>
                <a:sym typeface="Calibri"/>
              </a:rPr>
              <a:t>Often identified later in elementary school when expectations shift from learning to read to reading to learn.</a:t>
            </a:r>
            <a:endParaRPr sz="2200" dirty="0">
              <a:solidFill>
                <a:schemeClr val="dk1"/>
              </a:solidFill>
              <a:latin typeface="Calibri"/>
              <a:ea typeface="Calibri"/>
              <a:cs typeface="Calibri"/>
              <a:sym typeface="Calibri"/>
            </a:endParaRPr>
          </a:p>
        </p:txBody>
      </p:sp>
      <p:sp>
        <p:nvSpPr>
          <p:cNvPr id="350" name="Google Shape;350;p30"/>
          <p:cNvSpPr txBox="1"/>
          <p:nvPr/>
        </p:nvSpPr>
        <p:spPr>
          <a:xfrm>
            <a:off x="9260308" y="6126828"/>
            <a:ext cx="2133596" cy="273899"/>
          </a:xfrm>
          <a:prstGeom prst="rect">
            <a:avLst/>
          </a:prstGeom>
          <a:noFill/>
          <a:ln>
            <a:noFill/>
          </a:ln>
        </p:spPr>
        <p:txBody>
          <a:bodyPr spcFirstLastPara="1" wrap="square" lIns="68550" tIns="34250" rIns="68550" bIns="3425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30</a:t>
            </a:fld>
            <a:endParaRPr sz="1000" b="0" i="0" u="none" strike="noStrike" cap="none">
              <a:solidFill>
                <a:srgbClr val="888888"/>
              </a:solidFill>
              <a:latin typeface="Calibri"/>
              <a:ea typeface="Calibri"/>
              <a:cs typeface="Calibri"/>
              <a:sym typeface="Calibri"/>
            </a:endParaRPr>
          </a:p>
        </p:txBody>
      </p:sp>
      <p:sp>
        <p:nvSpPr>
          <p:cNvPr id="351" name="Google Shape;351;p30"/>
          <p:cNvSpPr txBox="1"/>
          <p:nvPr/>
        </p:nvSpPr>
        <p:spPr>
          <a:xfrm>
            <a:off x="6809316" y="6109752"/>
            <a:ext cx="3854260" cy="307736"/>
          </a:xfrm>
          <a:prstGeom prst="rect">
            <a:avLst/>
          </a:prstGeom>
          <a:noFill/>
          <a:ln>
            <a:noFill/>
          </a:ln>
        </p:spPr>
        <p:txBody>
          <a:bodyPr spcFirstLastPara="1" wrap="square" lIns="91425" tIns="45700" rIns="91425" bIns="45700" anchor="ctr" anchorCtr="0">
            <a:spAutoFit/>
          </a:bodyPr>
          <a:lstStyle/>
          <a:p>
            <a:pPr marL="0" marR="0" lvl="0" indent="0" algn="r" rtl="0">
              <a:spcBef>
                <a:spcPts val="0"/>
              </a:spcBef>
              <a:spcAft>
                <a:spcPts val="0"/>
              </a:spcAft>
              <a:buNone/>
            </a:pPr>
            <a:r>
              <a:rPr lang="en-US" sz="1400" b="0" i="0" u="none" strike="noStrike" cap="none">
                <a:solidFill>
                  <a:srgbClr val="000000"/>
                </a:solidFill>
                <a:latin typeface="Calibri"/>
                <a:ea typeface="Calibri"/>
                <a:cs typeface="Calibri"/>
                <a:sym typeface="Calibri"/>
              </a:rPr>
              <a:t>Adlof &amp; Hogan, 2019; Catts et al., 2006</a:t>
            </a:r>
            <a:endParaRPr sz="1400">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31"/>
          <p:cNvSpPr txBox="1"/>
          <p:nvPr/>
        </p:nvSpPr>
        <p:spPr>
          <a:xfrm>
            <a:off x="658165" y="1416013"/>
            <a:ext cx="11261981" cy="1107955"/>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2200"/>
              <a:buFont typeface="Calibri"/>
              <a:buNone/>
            </a:pPr>
            <a:r>
              <a:rPr lang="en-US" sz="2200" b="1" i="0" u="none" strike="noStrike" cap="none" dirty="0">
                <a:solidFill>
                  <a:srgbClr val="000000"/>
                </a:solidFill>
                <a:latin typeface="Calibri"/>
                <a:ea typeface="Calibri"/>
                <a:cs typeface="Calibri"/>
                <a:sym typeface="Calibri"/>
              </a:rPr>
              <a:t>Literacy learning processes and language development of English Language Learners and Students</a:t>
            </a:r>
            <a:r>
              <a:rPr lang="en-US" sz="2200" b="1" dirty="0">
                <a:latin typeface="Calibri"/>
                <a:ea typeface="Calibri"/>
                <a:cs typeface="Calibri"/>
                <a:sym typeface="Calibri"/>
              </a:rPr>
              <a:t> </a:t>
            </a:r>
            <a:r>
              <a:rPr lang="en-US" sz="2200" b="1" i="0" u="none" strike="noStrike" cap="none" dirty="0">
                <a:solidFill>
                  <a:srgbClr val="000000"/>
                </a:solidFill>
                <a:latin typeface="Calibri"/>
                <a:ea typeface="Calibri"/>
                <a:cs typeface="Calibri"/>
                <a:sym typeface="Calibri"/>
              </a:rPr>
              <a:t>With Disabilities in collaboration with English for Speakers of Other Languages and Exceptional Student Education Departments</a:t>
            </a:r>
            <a:endParaRPr sz="2200" b="1" i="0" u="none" strike="noStrike" cap="none" dirty="0">
              <a:solidFill>
                <a:srgbClr val="000000"/>
              </a:solidFill>
              <a:latin typeface="Calibri"/>
              <a:ea typeface="Calibri"/>
              <a:cs typeface="Calibri"/>
              <a:sym typeface="Calibri"/>
            </a:endParaRPr>
          </a:p>
        </p:txBody>
      </p:sp>
      <p:sp>
        <p:nvSpPr>
          <p:cNvPr id="358" name="Google Shape;358;p31"/>
          <p:cNvSpPr/>
          <p:nvPr/>
        </p:nvSpPr>
        <p:spPr>
          <a:xfrm>
            <a:off x="658165" y="2609806"/>
            <a:ext cx="10299032" cy="3139283"/>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2200"/>
              <a:buFont typeface="Calibri"/>
              <a:buNone/>
            </a:pPr>
            <a:r>
              <a:rPr lang="en-US" sz="2200" b="0" i="0" u="none" strike="noStrike" cap="none" dirty="0">
                <a:solidFill>
                  <a:srgbClr val="000000"/>
                </a:solidFill>
                <a:latin typeface="Calibri"/>
                <a:ea typeface="Calibri"/>
                <a:cs typeface="Calibri"/>
                <a:sym typeface="Calibri"/>
              </a:rPr>
              <a:t>Read </a:t>
            </a:r>
            <a:r>
              <a:rPr lang="en-US" sz="2200" b="1" i="0" u="none" strike="noStrike" cap="none" dirty="0">
                <a:solidFill>
                  <a:srgbClr val="000000"/>
                </a:solidFill>
                <a:latin typeface="Calibri"/>
                <a:ea typeface="Calibri"/>
                <a:cs typeface="Calibri"/>
                <a:sym typeface="Calibri"/>
              </a:rPr>
              <a:t>Handout 5: Effective Reading Intervention for Kids with Learning Disabilities</a:t>
            </a:r>
            <a:r>
              <a:rPr lang="en-US" sz="2200" b="0" i="0" u="none" strike="noStrike" cap="none" dirty="0">
                <a:solidFill>
                  <a:srgbClr val="000000"/>
                </a:solidFill>
                <a:latin typeface="Calibri"/>
                <a:ea typeface="Calibri"/>
                <a:cs typeface="Calibri"/>
                <a:sym typeface="Calibri"/>
              </a:rPr>
              <a:t>. </a:t>
            </a:r>
            <a:endParaRPr dirty="0"/>
          </a:p>
          <a:p>
            <a:pPr marL="407988" marR="0" lvl="0" indent="-336549" algn="l" rtl="0">
              <a:lnSpc>
                <a:spcPct val="100000"/>
              </a:lnSpc>
              <a:spcBef>
                <a:spcPts val="0"/>
              </a:spcBef>
              <a:spcAft>
                <a:spcPts val="0"/>
              </a:spcAft>
              <a:buClr>
                <a:srgbClr val="7F7F7F"/>
              </a:buClr>
              <a:buSzPts val="2200"/>
              <a:buFont typeface="Arial"/>
              <a:buChar char="•"/>
            </a:pPr>
            <a:r>
              <a:rPr lang="en-US" sz="2200" b="0" i="0" u="none" strike="noStrike" cap="none" dirty="0">
                <a:solidFill>
                  <a:srgbClr val="000000"/>
                </a:solidFill>
                <a:latin typeface="Calibri"/>
                <a:ea typeface="Calibri"/>
                <a:cs typeface="Calibri"/>
                <a:sym typeface="Calibri"/>
              </a:rPr>
              <a:t>Summarize your assigned section. </a:t>
            </a:r>
            <a:endParaRPr dirty="0"/>
          </a:p>
          <a:p>
            <a:pPr marL="688975" marR="0" lvl="0" indent="0" algn="l" rtl="0">
              <a:lnSpc>
                <a:spcPct val="100000"/>
              </a:lnSpc>
              <a:spcBef>
                <a:spcPts val="0"/>
              </a:spcBef>
              <a:spcAft>
                <a:spcPts val="0"/>
              </a:spcAft>
              <a:buClr>
                <a:srgbClr val="000000"/>
              </a:buClr>
              <a:buSzPts val="2200"/>
              <a:buFont typeface="Calibri"/>
              <a:buNone/>
            </a:pPr>
            <a:r>
              <a:rPr lang="en-US" sz="2200" b="0" i="0" u="none" strike="noStrike" cap="none" dirty="0">
                <a:solidFill>
                  <a:srgbClr val="000000"/>
                </a:solidFill>
                <a:latin typeface="Calibri"/>
                <a:ea typeface="Calibri"/>
                <a:cs typeface="Calibri"/>
                <a:sym typeface="Calibri"/>
              </a:rPr>
              <a:t>1. Introduction</a:t>
            </a:r>
            <a:endParaRPr sz="2200" b="0" i="0" u="none" strike="noStrike" cap="none" dirty="0">
              <a:solidFill>
                <a:srgbClr val="000000"/>
              </a:solidFill>
              <a:latin typeface="Calibri"/>
              <a:ea typeface="Calibri"/>
              <a:cs typeface="Calibri"/>
              <a:sym typeface="Calibri"/>
            </a:endParaRPr>
          </a:p>
          <a:p>
            <a:pPr marL="688975" marR="0" lvl="0" indent="0" algn="l" rtl="0">
              <a:lnSpc>
                <a:spcPct val="100000"/>
              </a:lnSpc>
              <a:spcBef>
                <a:spcPts val="0"/>
              </a:spcBef>
              <a:spcAft>
                <a:spcPts val="0"/>
              </a:spcAft>
              <a:buClr>
                <a:srgbClr val="000000"/>
              </a:buClr>
              <a:buSzPts val="2200"/>
              <a:buFont typeface="Calibri"/>
              <a:buNone/>
            </a:pPr>
            <a:r>
              <a:rPr lang="en-US" sz="2200" b="0" i="0" u="none" strike="noStrike" cap="none" dirty="0">
                <a:solidFill>
                  <a:srgbClr val="000000"/>
                </a:solidFill>
                <a:latin typeface="Calibri"/>
                <a:ea typeface="Calibri"/>
                <a:cs typeface="Calibri"/>
                <a:sym typeface="Calibri"/>
              </a:rPr>
              <a:t>2. Improving Word Recognition Skills: What Works?</a:t>
            </a:r>
            <a:endParaRPr sz="2200" b="0" i="0" u="none" strike="noStrike" cap="none" dirty="0">
              <a:solidFill>
                <a:srgbClr val="000000"/>
              </a:solidFill>
              <a:latin typeface="Calibri"/>
              <a:ea typeface="Calibri"/>
              <a:cs typeface="Calibri"/>
              <a:sym typeface="Calibri"/>
            </a:endParaRPr>
          </a:p>
          <a:p>
            <a:pPr marL="688975" marR="0" lvl="0" indent="0" algn="l" rtl="0">
              <a:lnSpc>
                <a:spcPct val="100000"/>
              </a:lnSpc>
              <a:spcBef>
                <a:spcPts val="0"/>
              </a:spcBef>
              <a:spcAft>
                <a:spcPts val="0"/>
              </a:spcAft>
              <a:buClr>
                <a:srgbClr val="000000"/>
              </a:buClr>
              <a:buSzPts val="2200"/>
              <a:buFont typeface="Calibri"/>
              <a:buNone/>
            </a:pPr>
            <a:r>
              <a:rPr lang="en-US" sz="2200" b="0" i="0" u="none" strike="noStrike" cap="none" dirty="0">
                <a:solidFill>
                  <a:srgbClr val="000000"/>
                </a:solidFill>
                <a:latin typeface="Calibri"/>
                <a:ea typeface="Calibri"/>
                <a:cs typeface="Calibri"/>
                <a:sym typeface="Calibri"/>
              </a:rPr>
              <a:t>3. Improving Reading Comprehension Skills: What works?</a:t>
            </a:r>
            <a:endParaRPr sz="2200" b="0" i="0" u="none" strike="noStrike" cap="none" dirty="0">
              <a:solidFill>
                <a:srgbClr val="000000"/>
              </a:solidFill>
              <a:latin typeface="Calibri"/>
              <a:ea typeface="Calibri"/>
              <a:cs typeface="Calibri"/>
              <a:sym typeface="Calibri"/>
            </a:endParaRPr>
          </a:p>
          <a:p>
            <a:pPr marL="688975" marR="0" lvl="0" indent="0" algn="l" rtl="0">
              <a:lnSpc>
                <a:spcPct val="100000"/>
              </a:lnSpc>
              <a:spcBef>
                <a:spcPts val="0"/>
              </a:spcBef>
              <a:spcAft>
                <a:spcPts val="0"/>
              </a:spcAft>
              <a:buClr>
                <a:srgbClr val="000000"/>
              </a:buClr>
              <a:buSzPts val="2200"/>
              <a:buFont typeface="Calibri"/>
              <a:buNone/>
            </a:pPr>
            <a:r>
              <a:rPr lang="en-US" sz="2200" b="0" i="0" u="none" strike="noStrike" cap="none" dirty="0">
                <a:solidFill>
                  <a:srgbClr val="000000"/>
                </a:solidFill>
                <a:latin typeface="Calibri"/>
                <a:ea typeface="Calibri"/>
                <a:cs typeface="Calibri"/>
                <a:sym typeface="Calibri"/>
              </a:rPr>
              <a:t>4. Evaluating Your Child’s Reading Program</a:t>
            </a:r>
            <a:endParaRPr dirty="0"/>
          </a:p>
          <a:p>
            <a:pPr marL="407988" marR="0" lvl="0" indent="-336549" algn="l" rtl="0">
              <a:spcBef>
                <a:spcPts val="0"/>
              </a:spcBef>
              <a:spcAft>
                <a:spcPts val="0"/>
              </a:spcAft>
              <a:buClr>
                <a:srgbClr val="7F7F7F"/>
              </a:buClr>
              <a:buSzPts val="2200"/>
              <a:buFont typeface="Arial"/>
              <a:buChar char="•"/>
            </a:pPr>
            <a:r>
              <a:rPr lang="en-US" sz="2200" b="0" i="0" u="none" strike="noStrike" cap="none" dirty="0">
                <a:solidFill>
                  <a:srgbClr val="000000"/>
                </a:solidFill>
                <a:latin typeface="Calibri"/>
                <a:ea typeface="Calibri"/>
                <a:cs typeface="Calibri"/>
                <a:sym typeface="Calibri"/>
              </a:rPr>
              <a:t>Share your summary with the group.</a:t>
            </a:r>
            <a:endParaRPr dirty="0"/>
          </a:p>
          <a:p>
            <a:pPr marL="407988" marR="0" lvl="0" indent="-336549" algn="l" rtl="0">
              <a:spcBef>
                <a:spcPts val="0"/>
              </a:spcBef>
              <a:spcAft>
                <a:spcPts val="0"/>
              </a:spcAft>
              <a:buClr>
                <a:srgbClr val="7F7F7F"/>
              </a:buClr>
              <a:buSzPts val="2200"/>
              <a:buFont typeface="Arial"/>
              <a:buChar char="•"/>
            </a:pPr>
            <a:r>
              <a:rPr lang="en-US" sz="2200" b="0" i="0" u="none" strike="noStrike" cap="none" dirty="0">
                <a:solidFill>
                  <a:srgbClr val="000000"/>
                </a:solidFill>
                <a:latin typeface="Calibri"/>
                <a:ea typeface="Calibri"/>
                <a:cs typeface="Calibri"/>
                <a:sym typeface="Calibri"/>
              </a:rPr>
              <a:t>While others are presenting, record a non-evaluative question to ask the presenter that may lead to collaborative discussion.</a:t>
            </a:r>
            <a:endParaRPr dirty="0"/>
          </a:p>
        </p:txBody>
      </p:sp>
      <p:sp>
        <p:nvSpPr>
          <p:cNvPr id="359" name="Google Shape;359;p31"/>
          <p:cNvSpPr txBox="1"/>
          <p:nvPr/>
        </p:nvSpPr>
        <p:spPr>
          <a:xfrm>
            <a:off x="9452814" y="6102765"/>
            <a:ext cx="2133596" cy="273899"/>
          </a:xfrm>
          <a:prstGeom prst="rect">
            <a:avLst/>
          </a:prstGeom>
          <a:noFill/>
          <a:ln>
            <a:noFill/>
          </a:ln>
        </p:spPr>
        <p:txBody>
          <a:bodyPr spcFirstLastPara="1" wrap="square" lIns="68550" tIns="34250" rIns="68550" bIns="3425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31</a:t>
            </a:fld>
            <a:endParaRPr sz="1000" b="0" i="0" u="none" strike="noStrike" cap="none">
              <a:solidFill>
                <a:srgbClr val="888888"/>
              </a:solidFill>
              <a:latin typeface="Calibri"/>
              <a:ea typeface="Calibri"/>
              <a:cs typeface="Calibri"/>
              <a:sym typeface="Calibri"/>
            </a:endParaRPr>
          </a:p>
        </p:txBody>
      </p:sp>
      <p:sp>
        <p:nvSpPr>
          <p:cNvPr id="360" name="Google Shape;360;p31"/>
          <p:cNvSpPr txBox="1"/>
          <p:nvPr/>
        </p:nvSpPr>
        <p:spPr>
          <a:xfrm>
            <a:off x="1137157" y="881661"/>
            <a:ext cx="3695351" cy="523180"/>
          </a:xfrm>
          <a:prstGeom prst="rect">
            <a:avLst/>
          </a:prstGeom>
          <a:noFill/>
          <a:ln>
            <a:noFill/>
          </a:ln>
        </p:spPr>
        <p:txBody>
          <a:bodyPr spcFirstLastPara="1" wrap="square" lIns="91400" tIns="45700" rIns="91400" bIns="45700" anchor="ctr" anchorCtr="0">
            <a:spAutoFit/>
          </a:bodyPr>
          <a:lstStyle/>
          <a:p>
            <a:pPr marL="0" marR="0" lvl="0" indent="0" algn="l" rtl="0">
              <a:lnSpc>
                <a:spcPct val="100000"/>
              </a:lnSpc>
              <a:spcBef>
                <a:spcPts val="0"/>
              </a:spcBef>
              <a:spcAft>
                <a:spcPts val="0"/>
              </a:spcAft>
              <a:buClr>
                <a:srgbClr val="000000"/>
              </a:buClr>
              <a:buSzPts val="3200"/>
              <a:buFont typeface="Calibri"/>
              <a:buNone/>
            </a:pPr>
            <a:r>
              <a:rPr lang="en-US" sz="2800" b="1" i="0" u="none" strike="noStrike" cap="none" dirty="0">
                <a:solidFill>
                  <a:srgbClr val="000000"/>
                </a:solidFill>
                <a:latin typeface="Trebuchet MS" panose="020B0703020202090204" pitchFamily="34" charset="0"/>
                <a:ea typeface="Calibri"/>
                <a:cs typeface="Calibri"/>
                <a:sym typeface="Calibri"/>
              </a:rPr>
              <a:t>Learn and Confirm</a:t>
            </a:r>
            <a:endParaRPr sz="2800" b="0" i="0" u="none" strike="noStrike" cap="none" dirty="0">
              <a:solidFill>
                <a:srgbClr val="000000"/>
              </a:solidFill>
              <a:latin typeface="Trebuchet MS" panose="020B0703020202090204" pitchFamily="34" charset="0"/>
              <a:ea typeface="Calibri"/>
              <a:cs typeface="Calibri"/>
              <a:sym typeface="Calibri"/>
            </a:endParaRPr>
          </a:p>
        </p:txBody>
      </p:sp>
      <p:pic>
        <p:nvPicPr>
          <p:cNvPr id="361" name="Google Shape;361;p31"/>
          <p:cNvPicPr preferRelativeResize="0"/>
          <p:nvPr/>
        </p:nvPicPr>
        <p:blipFill rotWithShape="1">
          <a:blip r:embed="rId3">
            <a:alphaModFix/>
          </a:blip>
          <a:srcRect/>
          <a:stretch/>
        </p:blipFill>
        <p:spPr>
          <a:xfrm>
            <a:off x="658165" y="911113"/>
            <a:ext cx="478992" cy="43293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2"/>
          <p:cNvSpPr txBox="1"/>
          <p:nvPr/>
        </p:nvSpPr>
        <p:spPr>
          <a:xfrm>
            <a:off x="796890" y="4958574"/>
            <a:ext cx="10526639" cy="923291"/>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dirty="0">
                <a:solidFill>
                  <a:srgbClr val="000000"/>
                </a:solidFill>
                <a:latin typeface="Calibri"/>
                <a:ea typeface="Calibri"/>
                <a:cs typeface="Calibri"/>
                <a:sym typeface="Calibri"/>
              </a:rPr>
              <a:t>Handouts 6, 7, and 8 </a:t>
            </a:r>
            <a:r>
              <a:rPr lang="en-US" sz="1800" b="0" i="0" u="none" strike="noStrike" cap="none" dirty="0">
                <a:solidFill>
                  <a:srgbClr val="000000"/>
                </a:solidFill>
                <a:latin typeface="Calibri"/>
                <a:ea typeface="Calibri"/>
                <a:cs typeface="Calibri"/>
                <a:sym typeface="Calibri"/>
              </a:rPr>
              <a:t>are infographics containing guidance for educators in the implementation of evidence-based practices for elementary and secondary English Learner students and English Learners with disabilities. Review these infographics and consider how these practices may be carried forward in your local setting. </a:t>
            </a:r>
            <a:endParaRPr sz="1200" b="0" i="0" u="none" strike="noStrike" cap="none" dirty="0">
              <a:solidFill>
                <a:srgbClr val="000000"/>
              </a:solidFill>
              <a:latin typeface="Arial"/>
              <a:ea typeface="Arial"/>
              <a:cs typeface="Arial"/>
              <a:sym typeface="Arial"/>
            </a:endParaRPr>
          </a:p>
        </p:txBody>
      </p:sp>
      <p:pic>
        <p:nvPicPr>
          <p:cNvPr id="368" name="Google Shape;368;p32"/>
          <p:cNvPicPr preferRelativeResize="0"/>
          <p:nvPr/>
        </p:nvPicPr>
        <p:blipFill rotWithShape="1">
          <a:blip r:embed="rId3">
            <a:alphaModFix/>
          </a:blip>
          <a:srcRect/>
          <a:stretch/>
        </p:blipFill>
        <p:spPr>
          <a:xfrm>
            <a:off x="1421136" y="1208345"/>
            <a:ext cx="2729766" cy="3750230"/>
          </a:xfrm>
          <a:prstGeom prst="rect">
            <a:avLst/>
          </a:prstGeom>
          <a:noFill/>
          <a:ln w="9525" cap="flat" cmpd="sng">
            <a:solidFill>
              <a:schemeClr val="dk1"/>
            </a:solidFill>
            <a:prstDash val="solid"/>
            <a:round/>
            <a:headEnd type="none" w="sm" len="sm"/>
            <a:tailEnd type="none" w="sm" len="sm"/>
          </a:ln>
        </p:spPr>
      </p:pic>
      <p:pic>
        <p:nvPicPr>
          <p:cNvPr id="369" name="Google Shape;369;p32"/>
          <p:cNvPicPr preferRelativeResize="0"/>
          <p:nvPr/>
        </p:nvPicPr>
        <p:blipFill rotWithShape="1">
          <a:blip r:embed="rId4">
            <a:alphaModFix/>
          </a:blip>
          <a:srcRect/>
          <a:stretch/>
        </p:blipFill>
        <p:spPr>
          <a:xfrm>
            <a:off x="4688922" y="1214968"/>
            <a:ext cx="2814155" cy="3743606"/>
          </a:xfrm>
          <a:prstGeom prst="rect">
            <a:avLst/>
          </a:prstGeom>
          <a:noFill/>
          <a:ln w="9525" cap="flat" cmpd="sng">
            <a:solidFill>
              <a:schemeClr val="dk1"/>
            </a:solidFill>
            <a:prstDash val="solid"/>
            <a:round/>
            <a:headEnd type="none" w="sm" len="sm"/>
            <a:tailEnd type="none" w="sm" len="sm"/>
          </a:ln>
        </p:spPr>
      </p:pic>
      <p:pic>
        <p:nvPicPr>
          <p:cNvPr id="370" name="Google Shape;370;p32"/>
          <p:cNvPicPr preferRelativeResize="0"/>
          <p:nvPr/>
        </p:nvPicPr>
        <p:blipFill rotWithShape="1">
          <a:blip r:embed="rId5">
            <a:alphaModFix/>
          </a:blip>
          <a:srcRect/>
          <a:stretch/>
        </p:blipFill>
        <p:spPr>
          <a:xfrm>
            <a:off x="7958120" y="1205099"/>
            <a:ext cx="2814155" cy="3763344"/>
          </a:xfrm>
          <a:prstGeom prst="rect">
            <a:avLst/>
          </a:prstGeom>
          <a:noFill/>
          <a:ln w="9525" cap="flat" cmpd="sng">
            <a:solidFill>
              <a:schemeClr val="dk1"/>
            </a:solidFill>
            <a:prstDash val="solid"/>
            <a:round/>
            <a:headEnd type="none" w="sm" len="sm"/>
            <a:tailEnd type="none" w="sm" len="sm"/>
          </a:ln>
        </p:spPr>
      </p:pic>
      <p:sp>
        <p:nvSpPr>
          <p:cNvPr id="371" name="Google Shape;371;p32"/>
          <p:cNvSpPr txBox="1"/>
          <p:nvPr/>
        </p:nvSpPr>
        <p:spPr>
          <a:xfrm>
            <a:off x="9705477" y="6174954"/>
            <a:ext cx="2133596" cy="273899"/>
          </a:xfrm>
          <a:prstGeom prst="rect">
            <a:avLst/>
          </a:prstGeom>
          <a:noFill/>
          <a:ln>
            <a:noFill/>
          </a:ln>
        </p:spPr>
        <p:txBody>
          <a:bodyPr spcFirstLastPara="1" wrap="square" lIns="68550" tIns="34250" rIns="68550" bIns="3425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32</a:t>
            </a:fld>
            <a:endParaRPr sz="1200" b="0" i="0" u="none" strike="noStrike" cap="none">
              <a:solidFill>
                <a:srgbClr val="888888"/>
              </a:solidFill>
              <a:latin typeface="Calibri"/>
              <a:ea typeface="Calibri"/>
              <a:cs typeface="Calibri"/>
              <a:sym typeface="Calibri"/>
            </a:endParaRPr>
          </a:p>
        </p:txBody>
      </p:sp>
      <p:sp>
        <p:nvSpPr>
          <p:cNvPr id="372" name="Google Shape;372;p32"/>
          <p:cNvSpPr txBox="1"/>
          <p:nvPr/>
        </p:nvSpPr>
        <p:spPr>
          <a:xfrm>
            <a:off x="703746" y="749335"/>
            <a:ext cx="8889319" cy="36951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200"/>
              <a:buFont typeface="Calibri"/>
              <a:buNone/>
            </a:pPr>
            <a:r>
              <a:rPr lang="en-US" sz="2400" b="1" i="0" u="none" strike="noStrike" cap="none" dirty="0">
                <a:solidFill>
                  <a:srgbClr val="000000"/>
                </a:solidFill>
                <a:latin typeface="Calibri"/>
                <a:ea typeface="Calibri"/>
                <a:cs typeface="Calibri"/>
                <a:sym typeface="Calibri"/>
              </a:rPr>
              <a:t>Evidence-Based Practices for Meeting the Needs of English Learners</a:t>
            </a:r>
            <a:endParaRPr sz="2400" b="1" dirty="0">
              <a:solidFill>
                <a:srgbClr val="730E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3"/>
          <p:cNvSpPr txBox="1"/>
          <p:nvPr/>
        </p:nvSpPr>
        <p:spPr>
          <a:xfrm>
            <a:off x="824788" y="1351071"/>
            <a:ext cx="9935949" cy="457200"/>
          </a:xfrm>
          <a:prstGeom prst="rect">
            <a:avLst/>
          </a:prstGeom>
          <a:noFill/>
          <a:ln>
            <a:noFill/>
          </a:ln>
        </p:spPr>
        <p:txBody>
          <a:bodyPr spcFirstLastPara="1" wrap="square" lIns="68550" tIns="34250" rIns="68550" bIns="34250" anchor="ctr" anchorCtr="0">
            <a:noAutofit/>
          </a:bodyPr>
          <a:lstStyle/>
          <a:p>
            <a:pPr marL="0" marR="0" lvl="0" indent="0" algn="l" rtl="0">
              <a:lnSpc>
                <a:spcPct val="100000"/>
              </a:lnSpc>
              <a:spcBef>
                <a:spcPts val="0"/>
              </a:spcBef>
              <a:spcAft>
                <a:spcPts val="0"/>
              </a:spcAft>
              <a:buClr>
                <a:srgbClr val="000000"/>
              </a:buClr>
              <a:buSzPts val="2200"/>
              <a:buFont typeface="Calibri"/>
              <a:buNone/>
            </a:pPr>
            <a:r>
              <a:rPr lang="en-US" sz="2400" b="1" i="0" u="none" strike="noStrike" cap="none" dirty="0">
                <a:solidFill>
                  <a:srgbClr val="000000"/>
                </a:solidFill>
                <a:latin typeface="Calibri"/>
                <a:ea typeface="Calibri"/>
                <a:cs typeface="Calibri"/>
                <a:sym typeface="Calibri"/>
              </a:rPr>
              <a:t>REL West Tool: Assessing Professional Learning Needs for EL Teachers </a:t>
            </a:r>
            <a:endParaRPr sz="2400" b="1" i="0" u="none" strike="noStrike" cap="none" dirty="0">
              <a:solidFill>
                <a:srgbClr val="730E00"/>
              </a:solidFill>
              <a:latin typeface="Libre Franklin Medium"/>
              <a:ea typeface="Libre Franklin Medium"/>
              <a:cs typeface="Libre Franklin Medium"/>
              <a:sym typeface="Libre Franklin Medium"/>
            </a:endParaRPr>
          </a:p>
        </p:txBody>
      </p:sp>
      <p:sp>
        <p:nvSpPr>
          <p:cNvPr id="379" name="Google Shape;379;p33"/>
          <p:cNvSpPr txBox="1"/>
          <p:nvPr/>
        </p:nvSpPr>
        <p:spPr>
          <a:xfrm>
            <a:off x="4421306" y="1943100"/>
            <a:ext cx="3588361" cy="646334"/>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Calibri"/>
              <a:buNone/>
            </a:pPr>
            <a:endParaRPr sz="1800" b="1" i="0" u="none" strike="noStrike" cap="none">
              <a:solidFill>
                <a:srgbClr val="000000"/>
              </a:solidFill>
              <a:latin typeface="Arial"/>
              <a:ea typeface="Arial"/>
              <a:cs typeface="Arial"/>
              <a:sym typeface="Arial"/>
            </a:endParaRPr>
          </a:p>
        </p:txBody>
      </p:sp>
      <p:sp>
        <p:nvSpPr>
          <p:cNvPr id="380" name="Google Shape;380;p33"/>
          <p:cNvSpPr txBox="1"/>
          <p:nvPr/>
        </p:nvSpPr>
        <p:spPr>
          <a:xfrm>
            <a:off x="4962445" y="2266267"/>
            <a:ext cx="5711097" cy="3231614"/>
          </a:xfrm>
          <a:prstGeom prst="rect">
            <a:avLst/>
          </a:prstGeom>
          <a:noFill/>
          <a:ln>
            <a:noFill/>
          </a:ln>
        </p:spPr>
        <p:txBody>
          <a:bodyPr spcFirstLastPara="1" wrap="square" lIns="91400" tIns="45700" rIns="91400" bIns="45700" anchor="t" anchorCtr="0">
            <a:spAutoFit/>
          </a:bodyPr>
          <a:lstStyle/>
          <a:p>
            <a:pPr marL="495304" marR="0" lvl="0" indent="-342900" algn="l" rtl="0">
              <a:lnSpc>
                <a:spcPct val="100000"/>
              </a:lnSpc>
              <a:spcBef>
                <a:spcPts val="0"/>
              </a:spcBef>
              <a:spcAft>
                <a:spcPts val="0"/>
              </a:spcAft>
              <a:buClr>
                <a:srgbClr val="7F7F7F"/>
              </a:buClr>
              <a:buSzPts val="2400"/>
              <a:buFont typeface="Arial"/>
              <a:buChar char="•"/>
            </a:pPr>
            <a:r>
              <a:rPr lang="en-US" sz="2200" b="0" i="0" u="none" strike="noStrike" cap="none" dirty="0">
                <a:solidFill>
                  <a:srgbClr val="000000"/>
                </a:solidFill>
                <a:latin typeface="Calibri"/>
                <a:ea typeface="Calibri"/>
                <a:cs typeface="Calibri"/>
                <a:sym typeface="Calibri"/>
              </a:rPr>
              <a:t>Review </a:t>
            </a:r>
            <a:r>
              <a:rPr lang="en-US" sz="2200" b="1" i="0" u="none" strike="noStrike" cap="none" dirty="0">
                <a:solidFill>
                  <a:srgbClr val="000000"/>
                </a:solidFill>
                <a:latin typeface="Calibri"/>
                <a:ea typeface="Calibri"/>
                <a:cs typeface="Calibri"/>
                <a:sym typeface="Calibri"/>
              </a:rPr>
              <a:t>Handout 9.</a:t>
            </a:r>
            <a:endParaRPr sz="2200" dirty="0"/>
          </a:p>
          <a:p>
            <a:pPr marL="152404" marR="0" lvl="0" indent="0" algn="l" rtl="0">
              <a:lnSpc>
                <a:spcPct val="100000"/>
              </a:lnSpc>
              <a:spcBef>
                <a:spcPts val="0"/>
              </a:spcBef>
              <a:spcAft>
                <a:spcPts val="0"/>
              </a:spcAft>
              <a:buNone/>
            </a:pPr>
            <a:endParaRPr b="1" i="0" u="none" strike="noStrike" cap="none" dirty="0">
              <a:solidFill>
                <a:srgbClr val="000000"/>
              </a:solidFill>
              <a:latin typeface="Calibri"/>
              <a:ea typeface="Calibri"/>
              <a:cs typeface="Calibri"/>
              <a:sym typeface="Calibri"/>
            </a:endParaRPr>
          </a:p>
          <a:p>
            <a:pPr marL="495304" marR="0" lvl="0" indent="-342900" algn="l" rtl="0">
              <a:lnSpc>
                <a:spcPct val="100000"/>
              </a:lnSpc>
              <a:spcBef>
                <a:spcPts val="0"/>
              </a:spcBef>
              <a:spcAft>
                <a:spcPts val="0"/>
              </a:spcAft>
              <a:buClr>
                <a:srgbClr val="7F7F7F"/>
              </a:buClr>
              <a:buSzPts val="2400"/>
              <a:buFont typeface="Arial"/>
              <a:buChar char="•"/>
            </a:pPr>
            <a:r>
              <a:rPr lang="en-US" sz="2200" b="0" i="0" u="none" strike="noStrike" cap="none" dirty="0">
                <a:solidFill>
                  <a:srgbClr val="000000"/>
                </a:solidFill>
                <a:latin typeface="Calibri"/>
                <a:ea typeface="Calibri"/>
                <a:cs typeface="Calibri"/>
                <a:sym typeface="Calibri"/>
              </a:rPr>
              <a:t>Work with a partner to select one or more of the resources (</a:t>
            </a:r>
            <a:r>
              <a:rPr lang="en-US" sz="2200" b="1" i="0" u="none" strike="noStrike" cap="none" dirty="0">
                <a:solidFill>
                  <a:srgbClr val="000000"/>
                </a:solidFill>
                <a:latin typeface="Calibri"/>
                <a:ea typeface="Calibri"/>
                <a:cs typeface="Calibri"/>
                <a:sym typeface="Calibri"/>
              </a:rPr>
              <a:t>Handouts 5-9</a:t>
            </a:r>
            <a:r>
              <a:rPr lang="en-US" sz="2200" b="0" i="0" u="none" strike="noStrike" cap="none" dirty="0">
                <a:solidFill>
                  <a:srgbClr val="000000"/>
                </a:solidFill>
                <a:latin typeface="Calibri"/>
                <a:ea typeface="Calibri"/>
                <a:cs typeface="Calibri"/>
                <a:sym typeface="Calibri"/>
              </a:rPr>
              <a:t>) that you feel would be helpful in your local setting.</a:t>
            </a:r>
            <a:endParaRPr sz="2200" dirty="0"/>
          </a:p>
          <a:p>
            <a:pPr marL="152404" marR="0" lvl="0" indent="0" algn="l" rtl="0">
              <a:lnSpc>
                <a:spcPct val="100000"/>
              </a:lnSpc>
              <a:spcBef>
                <a:spcPts val="0"/>
              </a:spcBef>
              <a:spcAft>
                <a:spcPts val="0"/>
              </a:spcAft>
              <a:buNone/>
            </a:pPr>
            <a:endParaRPr b="0" i="0" u="none" strike="noStrike" cap="none" dirty="0">
              <a:solidFill>
                <a:srgbClr val="000000"/>
              </a:solidFill>
              <a:latin typeface="Calibri"/>
              <a:ea typeface="Calibri"/>
              <a:cs typeface="Calibri"/>
              <a:sym typeface="Calibri"/>
            </a:endParaRPr>
          </a:p>
          <a:p>
            <a:pPr marL="495304" marR="0" lvl="0" indent="-342900" algn="l" rtl="0">
              <a:lnSpc>
                <a:spcPct val="100000"/>
              </a:lnSpc>
              <a:spcBef>
                <a:spcPts val="0"/>
              </a:spcBef>
              <a:spcAft>
                <a:spcPts val="0"/>
              </a:spcAft>
              <a:buClr>
                <a:srgbClr val="7F7F7F"/>
              </a:buClr>
              <a:buSzPts val="2400"/>
              <a:buFont typeface="Arial"/>
              <a:buChar char="•"/>
            </a:pPr>
            <a:r>
              <a:rPr lang="en-US" sz="2200" b="0" i="0" u="none" strike="noStrike" cap="none" dirty="0">
                <a:solidFill>
                  <a:srgbClr val="000000"/>
                </a:solidFill>
                <a:latin typeface="Calibri"/>
                <a:ea typeface="Calibri"/>
                <a:cs typeface="Calibri"/>
                <a:sym typeface="Calibri"/>
              </a:rPr>
              <a:t>Develop a plan on </a:t>
            </a:r>
            <a:r>
              <a:rPr lang="en-US" sz="2200" b="1" i="0" u="none" strike="noStrike" cap="none" dirty="0">
                <a:solidFill>
                  <a:srgbClr val="000000"/>
                </a:solidFill>
                <a:latin typeface="Calibri"/>
                <a:ea typeface="Calibri"/>
                <a:cs typeface="Calibri"/>
                <a:sym typeface="Calibri"/>
              </a:rPr>
              <a:t>Handout 10</a:t>
            </a:r>
            <a:r>
              <a:rPr lang="en-US" sz="2200" b="0" i="0" u="none" strike="noStrike" cap="none" dirty="0">
                <a:solidFill>
                  <a:srgbClr val="000000"/>
                </a:solidFill>
                <a:latin typeface="Calibri"/>
                <a:ea typeface="Calibri"/>
                <a:cs typeface="Calibri"/>
                <a:sym typeface="Calibri"/>
              </a:rPr>
              <a:t> for how to use the selected resource(s) in your local setting in collaboration with ESOL and ESE Departments.</a:t>
            </a:r>
            <a:endParaRPr sz="2200" b="0" i="0" u="none" strike="noStrike" cap="none" dirty="0">
              <a:solidFill>
                <a:srgbClr val="000000"/>
              </a:solidFill>
              <a:latin typeface="Arial"/>
              <a:ea typeface="Arial"/>
              <a:cs typeface="Arial"/>
              <a:sym typeface="Arial"/>
            </a:endParaRPr>
          </a:p>
        </p:txBody>
      </p:sp>
      <p:pic>
        <p:nvPicPr>
          <p:cNvPr id="381" name="Google Shape;381;p33"/>
          <p:cNvPicPr preferRelativeResize="0"/>
          <p:nvPr/>
        </p:nvPicPr>
        <p:blipFill rotWithShape="1">
          <a:blip r:embed="rId3">
            <a:alphaModFix/>
          </a:blip>
          <a:srcRect/>
          <a:stretch/>
        </p:blipFill>
        <p:spPr>
          <a:xfrm>
            <a:off x="927114" y="1901060"/>
            <a:ext cx="3627503" cy="4258096"/>
          </a:xfrm>
          <a:prstGeom prst="rect">
            <a:avLst/>
          </a:prstGeom>
          <a:noFill/>
          <a:ln>
            <a:noFill/>
          </a:ln>
        </p:spPr>
      </p:pic>
      <p:sp>
        <p:nvSpPr>
          <p:cNvPr id="382" name="Google Shape;382;p33"/>
          <p:cNvSpPr txBox="1"/>
          <p:nvPr/>
        </p:nvSpPr>
        <p:spPr>
          <a:xfrm>
            <a:off x="9681413" y="6126828"/>
            <a:ext cx="2133596" cy="273899"/>
          </a:xfrm>
          <a:prstGeom prst="rect">
            <a:avLst/>
          </a:prstGeom>
          <a:noFill/>
          <a:ln>
            <a:noFill/>
          </a:ln>
        </p:spPr>
        <p:txBody>
          <a:bodyPr spcFirstLastPara="1" wrap="square" lIns="68550" tIns="34250" rIns="68550" bIns="3425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33</a:t>
            </a:fld>
            <a:endParaRPr sz="1200" b="0" i="0" u="none" strike="noStrike" cap="none">
              <a:solidFill>
                <a:srgbClr val="888888"/>
              </a:solidFill>
              <a:latin typeface="Calibri"/>
              <a:ea typeface="Calibri"/>
              <a:cs typeface="Calibri"/>
              <a:sym typeface="Calibri"/>
            </a:endParaRPr>
          </a:p>
        </p:txBody>
      </p:sp>
      <p:sp>
        <p:nvSpPr>
          <p:cNvPr id="383" name="Google Shape;383;p33"/>
          <p:cNvSpPr txBox="1"/>
          <p:nvPr/>
        </p:nvSpPr>
        <p:spPr>
          <a:xfrm>
            <a:off x="1332151" y="855844"/>
            <a:ext cx="551474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panose="020B0703020202090204" pitchFamily="34" charset="0"/>
                <a:ea typeface="Calibri"/>
                <a:cs typeface="Calibri"/>
                <a:sym typeface="Calibri"/>
              </a:rPr>
              <a:t>Collaborate and Practice</a:t>
            </a:r>
            <a:endParaRPr sz="2800" u="none" strike="noStrike" cap="none" dirty="0">
              <a:solidFill>
                <a:srgbClr val="000000"/>
              </a:solidFill>
              <a:latin typeface="Trebuchet MS" panose="020B0703020202090204" pitchFamily="34" charset="0"/>
              <a:ea typeface="Calibri"/>
              <a:cs typeface="Calibri"/>
              <a:sym typeface="Calibri"/>
            </a:endParaRPr>
          </a:p>
        </p:txBody>
      </p:sp>
      <p:pic>
        <p:nvPicPr>
          <p:cNvPr id="384" name="Google Shape;384;p33"/>
          <p:cNvPicPr preferRelativeResize="0"/>
          <p:nvPr/>
        </p:nvPicPr>
        <p:blipFill rotWithShape="1">
          <a:blip r:embed="rId4">
            <a:alphaModFix/>
          </a:blip>
          <a:srcRect/>
          <a:stretch/>
        </p:blipFill>
        <p:spPr>
          <a:xfrm>
            <a:off x="774092" y="878900"/>
            <a:ext cx="503649" cy="47217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4"/>
          <p:cNvSpPr txBox="1"/>
          <p:nvPr/>
        </p:nvSpPr>
        <p:spPr>
          <a:xfrm>
            <a:off x="757019" y="1047254"/>
            <a:ext cx="11506914" cy="646334"/>
          </a:xfrm>
          <a:prstGeom prst="rect">
            <a:avLst/>
          </a:prstGeom>
          <a:noFill/>
          <a:ln>
            <a:noFill/>
          </a:ln>
        </p:spPr>
        <p:txBody>
          <a:bodyPr spcFirstLastPara="1" wrap="square" lIns="68550" tIns="34250" rIns="68550" bIns="34250" anchor="ctr" anchorCtr="0">
            <a:noAutofit/>
          </a:bodyPr>
          <a:lstStyle/>
          <a:p>
            <a:pPr marL="0" marR="0" lvl="0" indent="0" algn="l" rtl="0">
              <a:lnSpc>
                <a:spcPct val="100000"/>
              </a:lnSpc>
              <a:spcBef>
                <a:spcPts val="0"/>
              </a:spcBef>
              <a:spcAft>
                <a:spcPts val="0"/>
              </a:spcAft>
              <a:buClr>
                <a:srgbClr val="000000"/>
              </a:buClr>
              <a:buSzPts val="2200"/>
              <a:buFont typeface="Calibri"/>
              <a:buNone/>
            </a:pPr>
            <a:r>
              <a:rPr lang="en-US" sz="2200" b="1" i="0" u="none" strike="noStrike" cap="none" dirty="0">
                <a:solidFill>
                  <a:srgbClr val="000000"/>
                </a:solidFill>
                <a:latin typeface="Calibri"/>
                <a:ea typeface="Calibri"/>
                <a:cs typeface="Calibri"/>
                <a:sym typeface="Calibri"/>
              </a:rPr>
              <a:t>Multi-Tiered System of Support and Evidence-Based </a:t>
            </a:r>
            <a:r>
              <a:rPr lang="en-US" sz="2200" b="1" dirty="0">
                <a:latin typeface="Calibri"/>
                <a:ea typeface="Calibri"/>
                <a:cs typeface="Calibri"/>
                <a:sym typeface="Calibri"/>
              </a:rPr>
              <a:t>P</a:t>
            </a:r>
            <a:r>
              <a:rPr lang="en-US" sz="2200" b="1" i="0" u="none" strike="noStrike" cap="none" dirty="0">
                <a:solidFill>
                  <a:srgbClr val="000000"/>
                </a:solidFill>
                <a:latin typeface="Calibri"/>
                <a:ea typeface="Calibri"/>
                <a:cs typeface="Calibri"/>
                <a:sym typeface="Calibri"/>
              </a:rPr>
              <a:t>ractices, Programs, and Interventions </a:t>
            </a:r>
            <a:endParaRPr sz="2200" b="1" i="0" u="none" strike="noStrike" cap="none" dirty="0">
              <a:solidFill>
                <a:srgbClr val="730E00"/>
              </a:solidFill>
              <a:latin typeface="Calibri"/>
              <a:ea typeface="Calibri"/>
              <a:cs typeface="Calibri"/>
              <a:sym typeface="Calibri"/>
            </a:endParaRPr>
          </a:p>
        </p:txBody>
      </p:sp>
      <p:sp>
        <p:nvSpPr>
          <p:cNvPr id="391" name="Google Shape;391;p34"/>
          <p:cNvSpPr txBox="1"/>
          <p:nvPr/>
        </p:nvSpPr>
        <p:spPr>
          <a:xfrm>
            <a:off x="4421306" y="1943100"/>
            <a:ext cx="3588361" cy="646334"/>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Calibri"/>
              <a:buNone/>
            </a:pPr>
            <a:endParaRPr sz="1800" b="1" i="0" u="none" strike="noStrike" cap="none">
              <a:solidFill>
                <a:srgbClr val="000000"/>
              </a:solidFill>
              <a:latin typeface="Arial"/>
              <a:ea typeface="Arial"/>
              <a:cs typeface="Arial"/>
              <a:sym typeface="Arial"/>
            </a:endParaRPr>
          </a:p>
        </p:txBody>
      </p:sp>
      <p:sp>
        <p:nvSpPr>
          <p:cNvPr id="392" name="Google Shape;392;p34"/>
          <p:cNvSpPr txBox="1"/>
          <p:nvPr/>
        </p:nvSpPr>
        <p:spPr>
          <a:xfrm>
            <a:off x="7808280" y="2589434"/>
            <a:ext cx="3816161" cy="2123618"/>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200" b="0" i="0" u="none" strike="noStrike" cap="none" dirty="0">
                <a:solidFill>
                  <a:srgbClr val="000000"/>
                </a:solidFill>
                <a:latin typeface="Calibri"/>
                <a:ea typeface="Calibri"/>
                <a:cs typeface="Calibri"/>
                <a:sym typeface="Calibri"/>
              </a:rPr>
              <a:t>Work with a partner to read one of these Handouts (</a:t>
            </a:r>
            <a:r>
              <a:rPr lang="en-US" sz="2200" b="1" i="0" u="none" strike="noStrike" cap="none" dirty="0">
                <a:solidFill>
                  <a:srgbClr val="000000"/>
                </a:solidFill>
                <a:latin typeface="Calibri"/>
                <a:ea typeface="Calibri"/>
                <a:cs typeface="Calibri"/>
                <a:sym typeface="Calibri"/>
              </a:rPr>
              <a:t>Handout 11 or 12</a:t>
            </a:r>
            <a:r>
              <a:rPr lang="en-US" sz="2200" b="0" i="0" u="none" strike="noStrike" cap="none" dirty="0">
                <a:solidFill>
                  <a:srgbClr val="000000"/>
                </a:solidFill>
                <a:latin typeface="Calibri"/>
                <a:ea typeface="Calibri"/>
                <a:cs typeface="Calibri"/>
                <a:sym typeface="Calibri"/>
              </a:rPr>
              <a:t>) and summarize recommendations and any potential roadblocks and solutions on </a:t>
            </a:r>
            <a:r>
              <a:rPr lang="en-US" sz="2200" b="1" i="0" u="none" strike="noStrike" cap="none" dirty="0">
                <a:solidFill>
                  <a:srgbClr val="000000"/>
                </a:solidFill>
                <a:latin typeface="Calibri"/>
                <a:ea typeface="Calibri"/>
                <a:cs typeface="Calibri"/>
                <a:sym typeface="Calibri"/>
              </a:rPr>
              <a:t>Handout 13</a:t>
            </a:r>
            <a:r>
              <a:rPr lang="en-US" sz="2200" b="0" i="0" u="none" strike="noStrike" cap="none" dirty="0">
                <a:solidFill>
                  <a:srgbClr val="000000"/>
                </a:solidFill>
                <a:latin typeface="Calibri"/>
                <a:ea typeface="Calibri"/>
                <a:cs typeface="Calibri"/>
                <a:sym typeface="Calibri"/>
              </a:rPr>
              <a:t>.</a:t>
            </a:r>
            <a:endParaRPr sz="2200" b="0" i="0" u="none" strike="noStrike" cap="none" dirty="0">
              <a:solidFill>
                <a:srgbClr val="000000"/>
              </a:solidFill>
              <a:latin typeface="Arial"/>
              <a:ea typeface="Arial"/>
              <a:cs typeface="Arial"/>
              <a:sym typeface="Arial"/>
            </a:endParaRPr>
          </a:p>
        </p:txBody>
      </p:sp>
      <p:pic>
        <p:nvPicPr>
          <p:cNvPr id="393" name="Google Shape;393;p34"/>
          <p:cNvPicPr preferRelativeResize="0"/>
          <p:nvPr/>
        </p:nvPicPr>
        <p:blipFill rotWithShape="1">
          <a:blip r:embed="rId3">
            <a:alphaModFix/>
          </a:blip>
          <a:srcRect/>
          <a:stretch/>
        </p:blipFill>
        <p:spPr>
          <a:xfrm>
            <a:off x="865604" y="1580298"/>
            <a:ext cx="2887580" cy="4567743"/>
          </a:xfrm>
          <a:prstGeom prst="rect">
            <a:avLst/>
          </a:prstGeom>
          <a:noFill/>
          <a:ln w="9525" cap="flat" cmpd="sng">
            <a:solidFill>
              <a:srgbClr val="000000"/>
            </a:solidFill>
            <a:prstDash val="solid"/>
            <a:round/>
            <a:headEnd type="none" w="sm" len="sm"/>
            <a:tailEnd type="none" w="sm" len="sm"/>
          </a:ln>
        </p:spPr>
      </p:pic>
      <p:pic>
        <p:nvPicPr>
          <p:cNvPr id="394" name="Google Shape;394;p34"/>
          <p:cNvPicPr preferRelativeResize="0"/>
          <p:nvPr/>
        </p:nvPicPr>
        <p:blipFill rotWithShape="1">
          <a:blip r:embed="rId4">
            <a:alphaModFix/>
          </a:blip>
          <a:srcRect/>
          <a:stretch/>
        </p:blipFill>
        <p:spPr>
          <a:xfrm>
            <a:off x="4418275" y="1584393"/>
            <a:ext cx="3210684" cy="4564417"/>
          </a:xfrm>
          <a:prstGeom prst="rect">
            <a:avLst/>
          </a:prstGeom>
          <a:noFill/>
          <a:ln w="9525" cap="flat" cmpd="sng">
            <a:solidFill>
              <a:srgbClr val="000000"/>
            </a:solidFill>
            <a:prstDash val="solid"/>
            <a:round/>
            <a:headEnd type="none" w="sm" len="sm"/>
            <a:tailEnd type="none" w="sm" len="sm"/>
          </a:ln>
        </p:spPr>
      </p:pic>
      <p:sp>
        <p:nvSpPr>
          <p:cNvPr id="395" name="Google Shape;395;p34"/>
          <p:cNvSpPr txBox="1"/>
          <p:nvPr/>
        </p:nvSpPr>
        <p:spPr>
          <a:xfrm>
            <a:off x="9609224" y="6150891"/>
            <a:ext cx="2133596" cy="273899"/>
          </a:xfrm>
          <a:prstGeom prst="rect">
            <a:avLst/>
          </a:prstGeom>
          <a:noFill/>
          <a:ln>
            <a:noFill/>
          </a:ln>
        </p:spPr>
        <p:txBody>
          <a:bodyPr spcFirstLastPara="1" wrap="square" lIns="68550" tIns="34250" rIns="68550" bIns="3425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34</a:t>
            </a:fld>
            <a:endParaRPr sz="1200" b="0" i="0" u="none" strike="noStrike" cap="none">
              <a:solidFill>
                <a:srgbClr val="888888"/>
              </a:solidFill>
              <a:latin typeface="Calibri"/>
              <a:ea typeface="Calibri"/>
              <a:cs typeface="Calibri"/>
              <a:sym typeface="Calibri"/>
            </a:endParaRPr>
          </a:p>
        </p:txBody>
      </p:sp>
      <p:sp>
        <p:nvSpPr>
          <p:cNvPr id="396" name="Google Shape;396;p34"/>
          <p:cNvSpPr txBox="1"/>
          <p:nvPr/>
        </p:nvSpPr>
        <p:spPr>
          <a:xfrm>
            <a:off x="1201081" y="709959"/>
            <a:ext cx="4308093" cy="523180"/>
          </a:xfrm>
          <a:prstGeom prst="rect">
            <a:avLst/>
          </a:prstGeom>
          <a:noFill/>
          <a:ln>
            <a:noFill/>
          </a:ln>
        </p:spPr>
        <p:txBody>
          <a:bodyPr spcFirstLastPara="1" wrap="square" lIns="91400" tIns="45700" rIns="91400" bIns="45700" anchor="ctr" anchorCtr="0">
            <a:spAutoFit/>
          </a:bodyPr>
          <a:lstStyle/>
          <a:p>
            <a:pPr marL="0" marR="0" lvl="0" indent="0" algn="l" rtl="0">
              <a:lnSpc>
                <a:spcPct val="100000"/>
              </a:lnSpc>
              <a:spcBef>
                <a:spcPts val="0"/>
              </a:spcBef>
              <a:spcAft>
                <a:spcPts val="0"/>
              </a:spcAft>
              <a:buClr>
                <a:srgbClr val="000000"/>
              </a:buClr>
              <a:buSzPts val="3200"/>
              <a:buFont typeface="Calibri"/>
              <a:buNone/>
            </a:pPr>
            <a:r>
              <a:rPr lang="en-US" sz="2800" b="1" i="0" u="none" strike="noStrike" cap="none" dirty="0">
                <a:solidFill>
                  <a:srgbClr val="000000"/>
                </a:solidFill>
                <a:latin typeface="Trebuchet MS" panose="020B0703020202090204" pitchFamily="34" charset="0"/>
                <a:ea typeface="Calibri"/>
                <a:cs typeface="Calibri"/>
                <a:sym typeface="Calibri"/>
              </a:rPr>
              <a:t>Learn and Confirm</a:t>
            </a:r>
            <a:endParaRPr sz="2800" b="0" i="0" u="none" strike="noStrike" cap="none" dirty="0">
              <a:solidFill>
                <a:srgbClr val="000000"/>
              </a:solidFill>
              <a:latin typeface="Trebuchet MS" panose="020B0703020202090204" pitchFamily="34" charset="0"/>
              <a:ea typeface="Calibri"/>
              <a:cs typeface="Calibri"/>
              <a:sym typeface="Calibri"/>
            </a:endParaRPr>
          </a:p>
        </p:txBody>
      </p:sp>
      <p:pic>
        <p:nvPicPr>
          <p:cNvPr id="397" name="Google Shape;397;p34"/>
          <p:cNvPicPr preferRelativeResize="0"/>
          <p:nvPr/>
        </p:nvPicPr>
        <p:blipFill rotWithShape="1">
          <a:blip r:embed="rId5">
            <a:alphaModFix/>
          </a:blip>
          <a:srcRect/>
          <a:stretch/>
        </p:blipFill>
        <p:spPr>
          <a:xfrm>
            <a:off x="749990" y="770868"/>
            <a:ext cx="444062" cy="40136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5"/>
          <p:cNvSpPr txBox="1"/>
          <p:nvPr/>
        </p:nvSpPr>
        <p:spPr>
          <a:xfrm>
            <a:off x="757019" y="1279110"/>
            <a:ext cx="8680207" cy="461624"/>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2200"/>
              <a:buFont typeface="Calibri"/>
              <a:buNone/>
            </a:pPr>
            <a:r>
              <a:rPr lang="en-US" sz="2400" b="1" i="0" u="none" strike="noStrike" cap="none" dirty="0">
                <a:solidFill>
                  <a:srgbClr val="000000"/>
                </a:solidFill>
                <a:latin typeface="Calibri"/>
                <a:ea typeface="Calibri"/>
                <a:cs typeface="Calibri"/>
                <a:sym typeface="Calibri"/>
              </a:rPr>
              <a:t>Meeting the Needs of All Students</a:t>
            </a:r>
            <a:endParaRPr sz="2400" b="0" i="0" u="none" strike="noStrike" cap="none" dirty="0">
              <a:solidFill>
                <a:srgbClr val="000000"/>
              </a:solidFill>
              <a:latin typeface="Arial"/>
              <a:ea typeface="Arial"/>
              <a:cs typeface="Arial"/>
              <a:sym typeface="Arial"/>
            </a:endParaRPr>
          </a:p>
        </p:txBody>
      </p:sp>
      <p:sp>
        <p:nvSpPr>
          <p:cNvPr id="404" name="Google Shape;404;p35"/>
          <p:cNvSpPr txBox="1"/>
          <p:nvPr/>
        </p:nvSpPr>
        <p:spPr>
          <a:xfrm>
            <a:off x="1017714" y="4945879"/>
            <a:ext cx="9022080" cy="633011"/>
          </a:xfrm>
          <a:prstGeom prst="rect">
            <a:avLst/>
          </a:prstGeom>
          <a:noFill/>
          <a:ln>
            <a:noFill/>
          </a:ln>
        </p:spPr>
        <p:txBody>
          <a:bodyPr spcFirstLastPara="1" wrap="square" lIns="91400" tIns="45700" rIns="91400" bIns="45700" anchor="t" anchorCtr="0">
            <a:noAutofit/>
          </a:bodyPr>
          <a:lstStyle/>
          <a:p>
            <a:pPr marL="342900" marR="0" lvl="0" indent="-342900" algn="l" rtl="0">
              <a:lnSpc>
                <a:spcPct val="90000"/>
              </a:lnSpc>
              <a:spcBef>
                <a:spcPts val="0"/>
              </a:spcBef>
              <a:spcAft>
                <a:spcPts val="0"/>
              </a:spcAft>
              <a:buClr>
                <a:schemeClr val="tx1">
                  <a:lumMod val="50000"/>
                  <a:lumOff val="50000"/>
                </a:schemeClr>
              </a:buClr>
              <a:buSzPts val="1800"/>
              <a:buFont typeface="Arial"/>
              <a:buChar char="•"/>
            </a:pPr>
            <a:r>
              <a:rPr lang="en-US" sz="2000" b="1" u="sng" dirty="0">
                <a:solidFill>
                  <a:schemeClr val="hlink"/>
                </a:solidFill>
                <a:latin typeface="Calibri"/>
                <a:cs typeface="Calibri"/>
                <a:sym typeface="Calibri"/>
                <a:hlinkClick r:id="rId3">
                  <a:extLst>
                    <a:ext uri="{A12FA001-AC4F-418D-AE19-62706E023703}">
                      <ahyp:hlinkClr xmlns:ahyp="http://schemas.microsoft.com/office/drawing/2018/hyperlinkcolor" val="tx"/>
                    </a:ext>
                  </a:extLst>
                </a:hlinkClick>
              </a:rPr>
              <a:t>Video 10: Coach-Teacher Relationship</a:t>
            </a:r>
            <a:r>
              <a:rPr lang="en-US" sz="2000" b="1" dirty="0">
                <a:solidFill>
                  <a:schemeClr val="hlink"/>
                </a:solidFill>
                <a:latin typeface="Calibri"/>
                <a:cs typeface="Calibri"/>
                <a:sym typeface="Calibri"/>
              </a:rPr>
              <a:t> </a:t>
            </a:r>
            <a:r>
              <a:rPr lang="en-US" sz="2000" dirty="0">
                <a:solidFill>
                  <a:schemeClr val="dk1"/>
                </a:solidFill>
                <a:latin typeface="Calibri"/>
                <a:ea typeface="Calibri"/>
                <a:cs typeface="Calibri"/>
                <a:sym typeface="Calibri"/>
              </a:rPr>
              <a:t>is an overview of the importance of the coach-teacher relationship from Duval County exceptional student education teacher, Denise N. Pedro. </a:t>
            </a:r>
            <a:endParaRPr sz="2800" dirty="0">
              <a:solidFill>
                <a:schemeClr val="dk1"/>
              </a:solidFill>
              <a:latin typeface="Calibri"/>
              <a:ea typeface="Calibri"/>
              <a:cs typeface="Calibri"/>
              <a:sym typeface="Calibri"/>
            </a:endParaRPr>
          </a:p>
        </p:txBody>
      </p:sp>
      <p:pic>
        <p:nvPicPr>
          <p:cNvPr id="405" name="Google Shape;405;p35">
            <a:hlinkClick r:id="rId3"/>
          </p:cNvPr>
          <p:cNvPicPr preferRelativeResize="0"/>
          <p:nvPr/>
        </p:nvPicPr>
        <p:blipFill rotWithShape="1">
          <a:blip r:embed="rId4">
            <a:alphaModFix/>
          </a:blip>
          <a:srcRect/>
          <a:stretch/>
        </p:blipFill>
        <p:spPr>
          <a:xfrm>
            <a:off x="2641834" y="1947862"/>
            <a:ext cx="5238958" cy="2790888"/>
          </a:xfrm>
          <a:prstGeom prst="rect">
            <a:avLst/>
          </a:prstGeom>
          <a:noFill/>
          <a:ln>
            <a:noFill/>
          </a:ln>
        </p:spPr>
      </p:pic>
      <p:sp>
        <p:nvSpPr>
          <p:cNvPr id="406" name="Google Shape;406;p35"/>
          <p:cNvSpPr txBox="1"/>
          <p:nvPr/>
        </p:nvSpPr>
        <p:spPr>
          <a:xfrm>
            <a:off x="9693446" y="6078703"/>
            <a:ext cx="2133596" cy="273899"/>
          </a:xfrm>
          <a:prstGeom prst="rect">
            <a:avLst/>
          </a:prstGeom>
          <a:noFill/>
          <a:ln>
            <a:noFill/>
          </a:ln>
        </p:spPr>
        <p:txBody>
          <a:bodyPr spcFirstLastPara="1" wrap="square" lIns="68550" tIns="34250" rIns="68550" bIns="3425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35</a:t>
            </a:fld>
            <a:endParaRPr sz="1200" b="0" i="0" u="none" strike="noStrike" cap="none">
              <a:solidFill>
                <a:srgbClr val="888888"/>
              </a:solidFill>
              <a:latin typeface="Calibri"/>
              <a:ea typeface="Calibri"/>
              <a:cs typeface="Calibri"/>
              <a:sym typeface="Calibri"/>
            </a:endParaRPr>
          </a:p>
        </p:txBody>
      </p:sp>
      <p:sp>
        <p:nvSpPr>
          <p:cNvPr id="407" name="Google Shape;407;p35"/>
          <p:cNvSpPr txBox="1"/>
          <p:nvPr/>
        </p:nvSpPr>
        <p:spPr>
          <a:xfrm>
            <a:off x="1291014" y="791341"/>
            <a:ext cx="3970299" cy="523180"/>
          </a:xfrm>
          <a:prstGeom prst="rect">
            <a:avLst/>
          </a:prstGeom>
          <a:noFill/>
          <a:ln>
            <a:noFill/>
          </a:ln>
        </p:spPr>
        <p:txBody>
          <a:bodyPr spcFirstLastPara="1" wrap="square" lIns="91400" tIns="45700" rIns="91400" bIns="45700" anchor="ctr" anchorCtr="0">
            <a:spAutoFit/>
          </a:bodyPr>
          <a:lstStyle/>
          <a:p>
            <a:pPr marL="0" marR="0" lvl="0" indent="0" algn="l" rtl="0">
              <a:lnSpc>
                <a:spcPct val="100000"/>
              </a:lnSpc>
              <a:spcBef>
                <a:spcPts val="0"/>
              </a:spcBef>
              <a:spcAft>
                <a:spcPts val="0"/>
              </a:spcAft>
              <a:buClr>
                <a:srgbClr val="000000"/>
              </a:buClr>
              <a:buSzPts val="3200"/>
              <a:buFont typeface="Calibri"/>
              <a:buNone/>
            </a:pPr>
            <a:r>
              <a:rPr lang="en-US" sz="2800" b="1" i="0" u="none" strike="noStrike" cap="none" dirty="0">
                <a:solidFill>
                  <a:srgbClr val="000000"/>
                </a:solidFill>
                <a:latin typeface="Trebuchet MS" panose="020B0703020202090204" pitchFamily="34" charset="0"/>
                <a:ea typeface="Calibri"/>
                <a:cs typeface="Calibri"/>
                <a:sym typeface="Calibri"/>
              </a:rPr>
              <a:t>Learn and Confirm</a:t>
            </a:r>
            <a:endParaRPr sz="2800" b="0" i="0" u="none" strike="noStrike" cap="none" dirty="0">
              <a:solidFill>
                <a:srgbClr val="000000"/>
              </a:solidFill>
              <a:latin typeface="Trebuchet MS" panose="020B0703020202090204" pitchFamily="34" charset="0"/>
              <a:ea typeface="Calibri"/>
              <a:cs typeface="Calibri"/>
              <a:sym typeface="Calibri"/>
            </a:endParaRPr>
          </a:p>
        </p:txBody>
      </p:sp>
      <p:pic>
        <p:nvPicPr>
          <p:cNvPr id="408" name="Google Shape;408;p35"/>
          <p:cNvPicPr preferRelativeResize="0"/>
          <p:nvPr/>
        </p:nvPicPr>
        <p:blipFill rotWithShape="1">
          <a:blip r:embed="rId5">
            <a:alphaModFix/>
          </a:blip>
          <a:srcRect/>
          <a:stretch/>
        </p:blipFill>
        <p:spPr>
          <a:xfrm>
            <a:off x="757019" y="807856"/>
            <a:ext cx="521390" cy="47125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6"/>
          <p:cNvSpPr txBox="1"/>
          <p:nvPr/>
        </p:nvSpPr>
        <p:spPr>
          <a:xfrm>
            <a:off x="2001110" y="2257136"/>
            <a:ext cx="8180488" cy="2842275"/>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dirty="0">
                <a:solidFill>
                  <a:schemeClr val="dk1"/>
                </a:solidFill>
                <a:latin typeface="Calibri"/>
                <a:ea typeface="Calibri"/>
                <a:cs typeface="Calibri"/>
                <a:sym typeface="Calibri"/>
              </a:rPr>
              <a:t>Handout 14: Compelling Scientific Evidence on Reading Instruction</a:t>
            </a:r>
            <a:r>
              <a:rPr lang="en-US" sz="2400" dirty="0">
                <a:solidFill>
                  <a:schemeClr val="dk1"/>
                </a:solidFill>
                <a:latin typeface="Calibri"/>
                <a:ea typeface="Calibri"/>
                <a:cs typeface="Calibri"/>
                <a:sym typeface="Calibri"/>
              </a:rPr>
              <a:t>.</a:t>
            </a:r>
            <a:endParaRPr sz="3200"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2000"/>
              <a:buFont typeface="Arial"/>
              <a:buNone/>
            </a:pPr>
            <a:endParaRPr sz="2000" b="1"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2400"/>
              <a:buFont typeface="Arial"/>
              <a:buNone/>
            </a:pPr>
            <a:r>
              <a:rPr lang="en-US" sz="2400" b="1" dirty="0">
                <a:solidFill>
                  <a:schemeClr val="dk1"/>
                </a:solidFill>
                <a:latin typeface="Calibri"/>
                <a:ea typeface="Calibri"/>
                <a:cs typeface="Calibri"/>
                <a:sym typeface="Calibri"/>
              </a:rPr>
              <a:t>Complete Self-Study 1: Compelling Scientific Evidence on Reading Instruction and Intervention.</a:t>
            </a:r>
            <a:endParaRPr sz="1400"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2400"/>
              <a:buFont typeface="Arial"/>
              <a:buNone/>
            </a:pPr>
            <a:r>
              <a:rPr lang="en-US" sz="2400" dirty="0">
                <a:solidFill>
                  <a:schemeClr val="dk1"/>
                </a:solidFill>
                <a:latin typeface="Calibri"/>
                <a:ea typeface="Calibri"/>
                <a:cs typeface="Calibri"/>
                <a:sym typeface="Calibri"/>
              </a:rPr>
              <a:t>Be prepared to debrief at the beginning of Session 13.</a:t>
            </a:r>
            <a:endParaRPr sz="3200"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FF"/>
              </a:buClr>
              <a:buSzPts val="2400"/>
              <a:buFont typeface="Arial"/>
              <a:buNone/>
            </a:pPr>
            <a:r>
              <a:rPr lang="en-US" sz="2400" b="1" u="sng" dirty="0">
                <a:solidFill>
                  <a:schemeClr val="hlink"/>
                </a:solidFill>
                <a:latin typeface="Calibri"/>
                <a:cs typeface="Calibri"/>
                <a:sym typeface="Calibri"/>
                <a:hlinkClick r:id="rId3">
                  <a:extLst>
                    <a:ext uri="{A12FA001-AC4F-418D-AE19-62706E023703}">
                      <ahyp:hlinkClr xmlns:ahyp="http://schemas.microsoft.com/office/drawing/2018/hyperlinkcolor" val="tx"/>
                    </a:ext>
                  </a:extLst>
                </a:hlinkClick>
              </a:rPr>
              <a:t>Video 11: How to Implement Effective Literacy Interventions</a:t>
            </a:r>
            <a:r>
              <a:rPr lang="en-US" sz="2400" dirty="0">
                <a:solidFill>
                  <a:schemeClr val="tx1"/>
                </a:solidFill>
                <a:latin typeface="Calibri"/>
                <a:cs typeface="Calibri"/>
                <a:sym typeface="Calibri"/>
              </a:rPr>
              <a:t>.</a:t>
            </a:r>
            <a:endParaRPr sz="2400" dirty="0">
              <a:solidFill>
                <a:schemeClr val="tx1"/>
              </a:solidFill>
              <a:latin typeface="Calibri"/>
              <a:cs typeface="Calibri"/>
              <a:sym typeface="Calibri"/>
            </a:endParaRPr>
          </a:p>
        </p:txBody>
      </p:sp>
      <p:sp>
        <p:nvSpPr>
          <p:cNvPr id="415" name="Google Shape;415;p36"/>
          <p:cNvSpPr/>
          <p:nvPr/>
        </p:nvSpPr>
        <p:spPr>
          <a:xfrm>
            <a:off x="4450814" y="2387086"/>
            <a:ext cx="242370" cy="369335"/>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416" name="Google Shape;416;p36"/>
          <p:cNvSpPr/>
          <p:nvPr/>
        </p:nvSpPr>
        <p:spPr>
          <a:xfrm>
            <a:off x="4450814" y="2387086"/>
            <a:ext cx="242370" cy="369335"/>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417" name="Google Shape;417;p36"/>
          <p:cNvSpPr/>
          <p:nvPr/>
        </p:nvSpPr>
        <p:spPr>
          <a:xfrm>
            <a:off x="4450814" y="2387086"/>
            <a:ext cx="242370" cy="369335"/>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418" name="Google Shape;418;p36"/>
          <p:cNvSpPr txBox="1"/>
          <p:nvPr/>
        </p:nvSpPr>
        <p:spPr>
          <a:xfrm>
            <a:off x="8915399" y="6138860"/>
            <a:ext cx="2133596" cy="273899"/>
          </a:xfrm>
          <a:prstGeom prst="rect">
            <a:avLst/>
          </a:prstGeom>
          <a:noFill/>
          <a:ln>
            <a:noFill/>
          </a:ln>
        </p:spPr>
        <p:txBody>
          <a:bodyPr spcFirstLastPara="1" wrap="square" lIns="68550" tIns="34250" rIns="68550" bIns="3425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36</a:t>
            </a:fld>
            <a:endParaRPr sz="1000" b="0" i="0" u="none" strike="noStrike" cap="none">
              <a:solidFill>
                <a:srgbClr val="888888"/>
              </a:solidFill>
              <a:latin typeface="Calibri"/>
              <a:ea typeface="Calibri"/>
              <a:cs typeface="Calibri"/>
              <a:sym typeface="Calibri"/>
            </a:endParaRPr>
          </a:p>
        </p:txBody>
      </p:sp>
      <p:pic>
        <p:nvPicPr>
          <p:cNvPr id="419" name="Google Shape;419;p36"/>
          <p:cNvPicPr preferRelativeResize="0"/>
          <p:nvPr/>
        </p:nvPicPr>
        <p:blipFill rotWithShape="1">
          <a:blip r:embed="rId4">
            <a:alphaModFix/>
          </a:blip>
          <a:srcRect/>
          <a:stretch/>
        </p:blipFill>
        <p:spPr>
          <a:xfrm>
            <a:off x="2054510" y="980658"/>
            <a:ext cx="487018" cy="586633"/>
          </a:xfrm>
          <a:prstGeom prst="rect">
            <a:avLst/>
          </a:prstGeom>
          <a:noFill/>
          <a:ln>
            <a:noFill/>
          </a:ln>
        </p:spPr>
      </p:pic>
      <p:sp>
        <p:nvSpPr>
          <p:cNvPr id="420" name="Google Shape;420;p36"/>
          <p:cNvSpPr txBox="1"/>
          <p:nvPr/>
        </p:nvSpPr>
        <p:spPr>
          <a:xfrm>
            <a:off x="2541528" y="905544"/>
            <a:ext cx="5668246" cy="523180"/>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3200"/>
              <a:buFont typeface="Calibri"/>
              <a:buNone/>
            </a:pPr>
            <a:r>
              <a:rPr lang="en-US" sz="2800" b="1" i="0" u="none" strike="noStrike" cap="none" dirty="0">
                <a:solidFill>
                  <a:srgbClr val="000000"/>
                </a:solidFill>
                <a:latin typeface="Trebuchet MS" panose="020B0703020202090204" pitchFamily="34" charset="0"/>
                <a:ea typeface="Calibri"/>
                <a:cs typeface="Calibri"/>
                <a:sym typeface="Calibri"/>
              </a:rPr>
              <a:t>Reflect, Plan, and Implement </a:t>
            </a:r>
            <a:endParaRPr sz="2800" b="0" i="0" u="none" strike="noStrike" cap="none" dirty="0">
              <a:solidFill>
                <a:srgbClr val="000000"/>
              </a:solidFill>
              <a:latin typeface="Trebuchet MS" panose="020B0703020202090204" pitchFamily="34" charset="0"/>
              <a:ea typeface="Calibri"/>
              <a:cs typeface="Calibri"/>
              <a:sym typeface="Calibri"/>
            </a:endParaRPr>
          </a:p>
        </p:txBody>
      </p:sp>
      <p:sp>
        <p:nvSpPr>
          <p:cNvPr id="421" name="Google Shape;421;p36"/>
          <p:cNvSpPr txBox="1"/>
          <p:nvPr/>
        </p:nvSpPr>
        <p:spPr>
          <a:xfrm>
            <a:off x="2001110" y="1596710"/>
            <a:ext cx="7934632" cy="492440"/>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chemeClr val="dk1"/>
              </a:buClr>
              <a:buSzPts val="2400"/>
              <a:buFont typeface="Calibri"/>
              <a:buNone/>
            </a:pPr>
            <a:r>
              <a:rPr lang="en-US" sz="2400" dirty="0">
                <a:solidFill>
                  <a:schemeClr val="dk1"/>
                </a:solidFill>
                <a:latin typeface="Calibri"/>
                <a:ea typeface="Calibri"/>
                <a:cs typeface="Calibri"/>
                <a:sym typeface="Calibri"/>
              </a:rPr>
              <a:t>Post-Session Reflection, Planning, and Implementation</a:t>
            </a:r>
            <a:endParaRPr sz="4800" dirty="0">
              <a:solidFill>
                <a:schemeClr val="dk1"/>
              </a:solidFill>
              <a:latin typeface="Calibri"/>
              <a:ea typeface="Calibri"/>
              <a:cs typeface="Calibri"/>
              <a:sym typeface="Calibri"/>
            </a:endParaRPr>
          </a:p>
        </p:txBody>
      </p:sp>
      <p:sp>
        <p:nvSpPr>
          <p:cNvPr id="422" name="Google Shape;422;p36"/>
          <p:cNvSpPr txBox="1"/>
          <p:nvPr/>
        </p:nvSpPr>
        <p:spPr>
          <a:xfrm>
            <a:off x="912688" y="2257136"/>
            <a:ext cx="884700" cy="461626"/>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b="1" i="0" u="none" strike="noStrike" cap="none" dirty="0">
                <a:solidFill>
                  <a:srgbClr val="000000"/>
                </a:solidFill>
                <a:latin typeface="Calibri"/>
                <a:ea typeface="Calibri"/>
                <a:cs typeface="Calibri"/>
                <a:sym typeface="Calibri"/>
              </a:rPr>
              <a:t>READ</a:t>
            </a:r>
            <a:endParaRPr dirty="0"/>
          </a:p>
        </p:txBody>
      </p:sp>
      <p:sp>
        <p:nvSpPr>
          <p:cNvPr id="423" name="Google Shape;423;p36"/>
          <p:cNvSpPr txBox="1"/>
          <p:nvPr/>
        </p:nvSpPr>
        <p:spPr>
          <a:xfrm>
            <a:off x="1213562" y="3447460"/>
            <a:ext cx="625019" cy="461626"/>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b="1" i="0" u="none" strike="noStrike" cap="none" dirty="0">
                <a:solidFill>
                  <a:srgbClr val="000000"/>
                </a:solidFill>
                <a:latin typeface="Calibri"/>
                <a:ea typeface="Calibri"/>
                <a:cs typeface="Calibri"/>
                <a:sym typeface="Calibri"/>
              </a:rPr>
              <a:t>DO</a:t>
            </a:r>
            <a:endParaRPr dirty="0"/>
          </a:p>
        </p:txBody>
      </p:sp>
      <p:sp>
        <p:nvSpPr>
          <p:cNvPr id="424" name="Google Shape;424;p36"/>
          <p:cNvSpPr txBox="1"/>
          <p:nvPr/>
        </p:nvSpPr>
        <p:spPr>
          <a:xfrm>
            <a:off x="727167" y="4758340"/>
            <a:ext cx="1255742" cy="461626"/>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b="1" i="0" u="none" strike="noStrike" cap="none" dirty="0">
                <a:solidFill>
                  <a:srgbClr val="000000"/>
                </a:solidFill>
                <a:latin typeface="Calibri"/>
                <a:ea typeface="Calibri"/>
                <a:cs typeface="Calibri"/>
                <a:sym typeface="Calibri"/>
              </a:rPr>
              <a:t>WATCH</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37"/>
          <p:cNvPicPr preferRelativeResize="0"/>
          <p:nvPr/>
        </p:nvPicPr>
        <p:blipFill rotWithShape="1">
          <a:blip r:embed="rId3">
            <a:alphaModFix/>
          </a:blip>
          <a:srcRect/>
          <a:stretch/>
        </p:blipFill>
        <p:spPr>
          <a:xfrm>
            <a:off x="0" y="0"/>
            <a:ext cx="12192000" cy="914400"/>
          </a:xfrm>
          <a:prstGeom prst="rect">
            <a:avLst/>
          </a:prstGeom>
          <a:noFill/>
          <a:ln>
            <a:noFill/>
          </a:ln>
        </p:spPr>
      </p:pic>
      <p:sp>
        <p:nvSpPr>
          <p:cNvPr id="431" name="Google Shape;431;p37"/>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600"/>
              <a:t>37</a:t>
            </a:fld>
            <a:endParaRPr/>
          </a:p>
        </p:txBody>
      </p:sp>
      <p:sp>
        <p:nvSpPr>
          <p:cNvPr id="432" name="Google Shape;432;p37"/>
          <p:cNvSpPr txBox="1"/>
          <p:nvPr/>
        </p:nvSpPr>
        <p:spPr>
          <a:xfrm>
            <a:off x="2027476" y="3041985"/>
            <a:ext cx="382819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Questions?</a:t>
            </a:r>
            <a:endParaRPr sz="1400" b="0" i="0" u="none" strike="noStrike" cap="none">
              <a:solidFill>
                <a:srgbClr val="000000"/>
              </a:solidFill>
              <a:latin typeface="Arial"/>
              <a:ea typeface="Arial"/>
              <a:cs typeface="Arial"/>
              <a:sym typeface="Arial"/>
            </a:endParaRPr>
          </a:p>
        </p:txBody>
      </p:sp>
      <p:pic>
        <p:nvPicPr>
          <p:cNvPr id="433" name="Google Shape;433;p37" descr="Questions with solid fill"/>
          <p:cNvPicPr preferRelativeResize="0"/>
          <p:nvPr/>
        </p:nvPicPr>
        <p:blipFill rotWithShape="1">
          <a:blip r:embed="rId4">
            <a:alphaModFix/>
          </a:blip>
          <a:srcRect/>
          <a:stretch/>
        </p:blipFill>
        <p:spPr>
          <a:xfrm>
            <a:off x="5919448" y="1906424"/>
            <a:ext cx="3102078" cy="310207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38"/>
          <p:cNvPicPr preferRelativeResize="0"/>
          <p:nvPr/>
        </p:nvPicPr>
        <p:blipFill rotWithShape="1">
          <a:blip r:embed="rId3">
            <a:alphaModFix/>
          </a:blip>
          <a:srcRect/>
          <a:stretch/>
        </p:blipFill>
        <p:spPr>
          <a:xfrm>
            <a:off x="0" y="0"/>
            <a:ext cx="12192000" cy="914400"/>
          </a:xfrm>
          <a:prstGeom prst="rect">
            <a:avLst/>
          </a:prstGeom>
          <a:noFill/>
          <a:ln>
            <a:noFill/>
          </a:ln>
        </p:spPr>
      </p:pic>
      <p:pic>
        <p:nvPicPr>
          <p:cNvPr id="440" name="Google Shape;440;p38" descr="A black and white logo&#10;&#10;Description automatically generated"/>
          <p:cNvPicPr preferRelativeResize="0"/>
          <p:nvPr/>
        </p:nvPicPr>
        <p:blipFill rotWithShape="1">
          <a:blip r:embed="rId4">
            <a:alphaModFix/>
          </a:blip>
          <a:srcRect/>
          <a:stretch/>
        </p:blipFill>
        <p:spPr>
          <a:xfrm>
            <a:off x="10848288" y="111223"/>
            <a:ext cx="1143000" cy="395552"/>
          </a:xfrm>
          <a:prstGeom prst="rect">
            <a:avLst/>
          </a:prstGeom>
          <a:noFill/>
          <a:ln>
            <a:noFill/>
          </a:ln>
        </p:spPr>
      </p:pic>
      <p:pic>
        <p:nvPicPr>
          <p:cNvPr id="441" name="Google Shape;441;p38" descr="A purple and black rectangle&#10;&#10;Description automatically generated"/>
          <p:cNvPicPr preferRelativeResize="0"/>
          <p:nvPr/>
        </p:nvPicPr>
        <p:blipFill rotWithShape="1">
          <a:blip r:embed="rId5">
            <a:alphaModFix/>
          </a:blip>
          <a:srcRect l="537" r="1153" b="56821"/>
          <a:stretch/>
        </p:blipFill>
        <p:spPr>
          <a:xfrm>
            <a:off x="0" y="5360670"/>
            <a:ext cx="12192000" cy="1497330"/>
          </a:xfrm>
          <a:prstGeom prst="rect">
            <a:avLst/>
          </a:prstGeom>
          <a:noFill/>
          <a:ln>
            <a:noFill/>
          </a:ln>
        </p:spPr>
      </p:pic>
      <p:pic>
        <p:nvPicPr>
          <p:cNvPr id="442" name="Google Shape;442;p38" descr="Graphic of a projector screen."/>
          <p:cNvPicPr preferRelativeResize="0"/>
          <p:nvPr/>
        </p:nvPicPr>
        <p:blipFill rotWithShape="1">
          <a:blip r:embed="rId6">
            <a:alphaModFix/>
          </a:blip>
          <a:srcRect/>
          <a:stretch/>
        </p:blipFill>
        <p:spPr>
          <a:xfrm>
            <a:off x="3494203" y="1149532"/>
            <a:ext cx="5203595" cy="4760324"/>
          </a:xfrm>
          <a:prstGeom prst="rect">
            <a:avLst/>
          </a:prstGeom>
          <a:noFill/>
          <a:ln>
            <a:noFill/>
          </a:ln>
        </p:spPr>
      </p:pic>
      <p:sp>
        <p:nvSpPr>
          <p:cNvPr id="443" name="Google Shape;443;p38"/>
          <p:cNvSpPr txBox="1"/>
          <p:nvPr/>
        </p:nvSpPr>
        <p:spPr>
          <a:xfrm>
            <a:off x="3885415" y="2391510"/>
            <a:ext cx="4421171" cy="12618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800" b="1" i="0" u="none" strike="noStrike" cap="none">
                <a:solidFill>
                  <a:schemeClr val="dk1"/>
                </a:solidFill>
                <a:latin typeface="Calibri"/>
                <a:ea typeface="Calibri"/>
                <a:cs typeface="Calibri"/>
                <a:sym typeface="Calibri"/>
              </a:rPr>
              <a:t>We have completed </a:t>
            </a:r>
            <a:endParaRPr sz="3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US" sz="3800" b="1" i="0" u="none" strike="noStrike" cap="none">
                <a:solidFill>
                  <a:schemeClr val="dk1"/>
                </a:solidFill>
                <a:latin typeface="Calibri"/>
                <a:ea typeface="Calibri"/>
                <a:cs typeface="Calibri"/>
                <a:sym typeface="Calibri"/>
              </a:rPr>
              <a:t>Session 12</a:t>
            </a:r>
            <a:endParaRPr sz="3800" b="0" i="0" u="none" strike="noStrike" cap="none">
              <a:solidFill>
                <a:srgbClr val="000000"/>
              </a:solidFill>
              <a:latin typeface="Arial"/>
              <a:ea typeface="Arial"/>
              <a:cs typeface="Arial"/>
              <a:sym typeface="Arial"/>
            </a:endParaRPr>
          </a:p>
        </p:txBody>
      </p:sp>
      <p:sp>
        <p:nvSpPr>
          <p:cNvPr id="444" name="Google Shape;444;p38"/>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600"/>
              <a:t>38</a:t>
            </a:fld>
            <a:endParaRPr/>
          </a:p>
        </p:txBody>
      </p:sp>
      <p:pic>
        <p:nvPicPr>
          <p:cNvPr id="445" name="Google Shape;445;p38" descr="A black background with white text&#10;&#10;Description automatically generated"/>
          <p:cNvPicPr preferRelativeResize="0"/>
          <p:nvPr/>
        </p:nvPicPr>
        <p:blipFill rotWithShape="1">
          <a:blip r:embed="rId7">
            <a:alphaModFix/>
          </a:blip>
          <a:srcRect r="911"/>
          <a:stretch/>
        </p:blipFill>
        <p:spPr>
          <a:xfrm>
            <a:off x="200712" y="55766"/>
            <a:ext cx="2028512" cy="50646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4"/>
          <p:cNvSpPr txBox="1">
            <a:spLocks noGrp="1"/>
          </p:cNvSpPr>
          <p:nvPr>
            <p:ph type="title" idx="4294967295"/>
          </p:nvPr>
        </p:nvSpPr>
        <p:spPr>
          <a:xfrm>
            <a:off x="1752600" y="1436829"/>
            <a:ext cx="8686800" cy="64008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200"/>
              <a:buFont typeface="Calibri"/>
              <a:buNone/>
            </a:pPr>
            <a:r>
              <a:rPr lang="en-US" sz="3600" b="1" dirty="0">
                <a:latin typeface="Trebuchet MS"/>
                <a:ea typeface="Trebuchet MS"/>
                <a:cs typeface="Trebuchet MS"/>
                <a:sym typeface="Trebuchet MS"/>
              </a:rPr>
              <a:t>Norms for Our Course</a:t>
            </a:r>
            <a:endParaRPr sz="4800" dirty="0">
              <a:latin typeface="Trebuchet MS"/>
              <a:ea typeface="Trebuchet MS"/>
              <a:cs typeface="Trebuchet MS"/>
              <a:sym typeface="Trebuchet MS"/>
            </a:endParaRPr>
          </a:p>
        </p:txBody>
      </p:sp>
      <p:sp>
        <p:nvSpPr>
          <p:cNvPr id="76" name="Google Shape;76;p4"/>
          <p:cNvSpPr txBox="1"/>
          <p:nvPr/>
        </p:nvSpPr>
        <p:spPr>
          <a:xfrm>
            <a:off x="1846299" y="2458148"/>
            <a:ext cx="1678660" cy="82296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2400"/>
              <a:buFont typeface="Arial"/>
              <a:buNone/>
            </a:pPr>
            <a:r>
              <a:rPr lang="en-US" sz="2400" b="1" i="0" u="none" strike="noStrike" cap="none">
                <a:solidFill>
                  <a:schemeClr val="dk1"/>
                </a:solidFill>
                <a:latin typeface="Calibri"/>
                <a:ea typeface="Calibri"/>
                <a:cs typeface="Calibri"/>
                <a:sym typeface="Calibri"/>
              </a:rPr>
              <a:t>Cell phones on silent</a:t>
            </a:r>
            <a:endParaRPr sz="2800" b="0" i="0" u="none" strike="noStrike" cap="none">
              <a:solidFill>
                <a:schemeClr val="dk1"/>
              </a:solidFill>
              <a:latin typeface="Calibri"/>
              <a:ea typeface="Calibri"/>
              <a:cs typeface="Calibri"/>
              <a:sym typeface="Calibri"/>
            </a:endParaRPr>
          </a:p>
        </p:txBody>
      </p:sp>
      <p:pic>
        <p:nvPicPr>
          <p:cNvPr id="77" name="Google Shape;77;p4"/>
          <p:cNvPicPr preferRelativeResize="0"/>
          <p:nvPr/>
        </p:nvPicPr>
        <p:blipFill rotWithShape="1">
          <a:blip r:embed="rId3">
            <a:alphaModFix/>
          </a:blip>
          <a:srcRect/>
          <a:stretch/>
        </p:blipFill>
        <p:spPr>
          <a:xfrm>
            <a:off x="2247900" y="3429000"/>
            <a:ext cx="875458" cy="1507140"/>
          </a:xfrm>
          <a:prstGeom prst="rect">
            <a:avLst/>
          </a:prstGeom>
          <a:noFill/>
          <a:ln>
            <a:noFill/>
          </a:ln>
        </p:spPr>
      </p:pic>
      <p:pic>
        <p:nvPicPr>
          <p:cNvPr id="78" name="Google Shape;78;p4"/>
          <p:cNvPicPr preferRelativeResize="0"/>
          <p:nvPr/>
        </p:nvPicPr>
        <p:blipFill rotWithShape="1">
          <a:blip r:embed="rId4">
            <a:alphaModFix/>
          </a:blip>
          <a:srcRect/>
          <a:stretch/>
        </p:blipFill>
        <p:spPr>
          <a:xfrm>
            <a:off x="9053850" y="3429000"/>
            <a:ext cx="1263070" cy="1502983"/>
          </a:xfrm>
          <a:prstGeom prst="rect">
            <a:avLst/>
          </a:prstGeom>
          <a:noFill/>
          <a:ln>
            <a:noFill/>
          </a:ln>
        </p:spPr>
      </p:pic>
      <p:pic>
        <p:nvPicPr>
          <p:cNvPr id="79" name="Google Shape;79;p4"/>
          <p:cNvPicPr preferRelativeResize="0"/>
          <p:nvPr/>
        </p:nvPicPr>
        <p:blipFill rotWithShape="1">
          <a:blip r:embed="rId5">
            <a:alphaModFix/>
          </a:blip>
          <a:srcRect/>
          <a:stretch/>
        </p:blipFill>
        <p:spPr>
          <a:xfrm>
            <a:off x="5032809" y="3429000"/>
            <a:ext cx="2126381" cy="1502984"/>
          </a:xfrm>
          <a:prstGeom prst="rect">
            <a:avLst/>
          </a:prstGeom>
          <a:noFill/>
          <a:ln>
            <a:noFill/>
          </a:ln>
        </p:spPr>
      </p:pic>
      <p:sp>
        <p:nvSpPr>
          <p:cNvPr id="80" name="Google Shape;80;p4"/>
          <p:cNvSpPr txBox="1"/>
          <p:nvPr/>
        </p:nvSpPr>
        <p:spPr>
          <a:xfrm>
            <a:off x="4810670" y="2440956"/>
            <a:ext cx="2570657" cy="82296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2400"/>
              <a:buFont typeface="Arial"/>
              <a:buNone/>
            </a:pPr>
            <a:r>
              <a:rPr lang="en-US" sz="2400" b="1" i="0" u="none" strike="noStrike" cap="none">
                <a:solidFill>
                  <a:schemeClr val="dk1"/>
                </a:solidFill>
                <a:latin typeface="Calibri"/>
                <a:ea typeface="Calibri"/>
                <a:cs typeface="Calibri"/>
                <a:sym typeface="Calibri"/>
              </a:rPr>
              <a:t>Pay attention to self and others</a:t>
            </a:r>
            <a:endParaRPr/>
          </a:p>
        </p:txBody>
      </p:sp>
      <p:sp>
        <p:nvSpPr>
          <p:cNvPr id="81" name="Google Shape;81;p4"/>
          <p:cNvSpPr txBox="1"/>
          <p:nvPr/>
        </p:nvSpPr>
        <p:spPr>
          <a:xfrm>
            <a:off x="8277631" y="2440956"/>
            <a:ext cx="2570657" cy="82296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2400"/>
              <a:buFont typeface="Arial"/>
              <a:buNone/>
            </a:pPr>
            <a:r>
              <a:rPr lang="en-US" sz="2400" b="1" i="0" u="none" strike="noStrike" cap="none">
                <a:solidFill>
                  <a:schemeClr val="dk1"/>
                </a:solidFill>
                <a:latin typeface="Calibri"/>
                <a:ea typeface="Calibri"/>
                <a:cs typeface="Calibri"/>
                <a:sym typeface="Calibri"/>
              </a:rPr>
              <a:t>Presume </a:t>
            </a:r>
            <a:endParaRPr/>
          </a:p>
          <a:p>
            <a:pPr marL="0" marR="0" lvl="0" indent="0" algn="ctr" rtl="0">
              <a:lnSpc>
                <a:spcPct val="100000"/>
              </a:lnSpc>
              <a:spcBef>
                <a:spcPts val="0"/>
              </a:spcBef>
              <a:spcAft>
                <a:spcPts val="0"/>
              </a:spcAft>
              <a:buClr>
                <a:schemeClr val="dk1"/>
              </a:buClr>
              <a:buSzPts val="2400"/>
              <a:buFont typeface="Arial"/>
              <a:buNone/>
            </a:pPr>
            <a:r>
              <a:rPr lang="en-US" sz="2400" b="1" i="0" u="none" strike="noStrike" cap="none">
                <a:solidFill>
                  <a:schemeClr val="dk1"/>
                </a:solidFill>
                <a:latin typeface="Calibri"/>
                <a:ea typeface="Calibri"/>
                <a:cs typeface="Calibri"/>
                <a:sym typeface="Calibri"/>
              </a:rPr>
              <a:t>positive intentions</a:t>
            </a:r>
            <a:endParaRPr/>
          </a:p>
        </p:txBody>
      </p:sp>
      <p:sp>
        <p:nvSpPr>
          <p:cNvPr id="82" name="Google Shape;82;p4"/>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600"/>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5"/>
          <p:cNvSpPr txBox="1"/>
          <p:nvPr/>
        </p:nvSpPr>
        <p:spPr>
          <a:xfrm>
            <a:off x="877881" y="2170977"/>
            <a:ext cx="9909770" cy="356513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7F7F7F"/>
              </a:buClr>
              <a:buSzPts val="2200"/>
              <a:buFont typeface="Arial"/>
              <a:buChar char="•"/>
            </a:pPr>
            <a:r>
              <a:rPr lang="en-US" sz="2200" b="0" i="0" u="none" strike="noStrike" cap="none" dirty="0">
                <a:solidFill>
                  <a:schemeClr val="dk1"/>
                </a:solidFill>
                <a:latin typeface="Calibri"/>
                <a:ea typeface="Calibri"/>
                <a:cs typeface="Calibri"/>
                <a:sym typeface="Calibri"/>
              </a:rPr>
              <a:t>Learn how to align instruction and intervention to a logical scope and sequence of reading skill development. </a:t>
            </a:r>
            <a:endParaRPr dirty="0"/>
          </a:p>
          <a:p>
            <a:pPr marL="342900" marR="0" lvl="0" indent="-342900" algn="l" rtl="0">
              <a:lnSpc>
                <a:spcPct val="100000"/>
              </a:lnSpc>
              <a:spcBef>
                <a:spcPts val="0"/>
              </a:spcBef>
              <a:spcAft>
                <a:spcPts val="0"/>
              </a:spcAft>
              <a:buClr>
                <a:srgbClr val="7F7F7F"/>
              </a:buClr>
              <a:buSzPts val="2200"/>
              <a:buFont typeface="Arial"/>
              <a:buChar char="•"/>
            </a:pPr>
            <a:r>
              <a:rPr lang="en-US" sz="2200" b="0" i="0" u="none" strike="noStrike" cap="none" dirty="0">
                <a:solidFill>
                  <a:schemeClr val="dk1"/>
                </a:solidFill>
                <a:latin typeface="Calibri"/>
                <a:ea typeface="Calibri"/>
                <a:cs typeface="Calibri"/>
                <a:sym typeface="Calibri"/>
              </a:rPr>
              <a:t>Learn how to apply standards-aligned systematic intervention for language and literacy development.</a:t>
            </a:r>
            <a:endParaRPr dirty="0"/>
          </a:p>
          <a:p>
            <a:pPr marL="342900" marR="0" lvl="0" indent="-342900" algn="l" rtl="0">
              <a:lnSpc>
                <a:spcPct val="100000"/>
              </a:lnSpc>
              <a:spcBef>
                <a:spcPts val="0"/>
              </a:spcBef>
              <a:spcAft>
                <a:spcPts val="0"/>
              </a:spcAft>
              <a:buClr>
                <a:srgbClr val="7F7F7F"/>
              </a:buClr>
              <a:buSzPts val="2200"/>
              <a:buFont typeface="Arial"/>
              <a:buChar char="•"/>
            </a:pPr>
            <a:r>
              <a:rPr lang="en-US" sz="2200" b="0" i="0" u="none" strike="noStrike" cap="none" dirty="0">
                <a:solidFill>
                  <a:schemeClr val="dk1"/>
                </a:solidFill>
                <a:latin typeface="Calibri"/>
                <a:ea typeface="Calibri"/>
                <a:cs typeface="Calibri"/>
                <a:sym typeface="Calibri"/>
              </a:rPr>
              <a:t>Learn about the stages of language and literacy development for all students. </a:t>
            </a:r>
            <a:endParaRPr dirty="0"/>
          </a:p>
          <a:p>
            <a:pPr marL="342900" marR="0" lvl="0" indent="-342900" algn="l" rtl="0">
              <a:lnSpc>
                <a:spcPct val="100000"/>
              </a:lnSpc>
              <a:spcBef>
                <a:spcPts val="0"/>
              </a:spcBef>
              <a:spcAft>
                <a:spcPts val="0"/>
              </a:spcAft>
              <a:buClr>
                <a:srgbClr val="7F7F7F"/>
              </a:buClr>
              <a:buSzPts val="2200"/>
              <a:buFont typeface="Arial"/>
              <a:buChar char="•"/>
            </a:pPr>
            <a:r>
              <a:rPr lang="en-US" sz="2200" b="0" i="0" u="none" strike="noStrike" cap="none" dirty="0">
                <a:solidFill>
                  <a:schemeClr val="dk1"/>
                </a:solidFill>
                <a:latin typeface="Calibri"/>
                <a:ea typeface="Calibri"/>
                <a:cs typeface="Calibri"/>
                <a:sym typeface="Calibri"/>
              </a:rPr>
              <a:t>Learn about literacy learning processes and language development of English Language Learners and Students with Disabilities in collaboration with English for Speakers of Other Languages and Exceptional Student Education departments. </a:t>
            </a:r>
            <a:endParaRPr dirty="0"/>
          </a:p>
          <a:p>
            <a:pPr marL="342900" marR="0" lvl="0" indent="-342900" algn="l" rtl="0">
              <a:lnSpc>
                <a:spcPct val="100000"/>
              </a:lnSpc>
              <a:spcBef>
                <a:spcPts val="0"/>
              </a:spcBef>
              <a:spcAft>
                <a:spcPts val="0"/>
              </a:spcAft>
              <a:buClr>
                <a:srgbClr val="7F7F7F"/>
              </a:buClr>
              <a:buSzPts val="2200"/>
              <a:buFont typeface="Arial"/>
              <a:buChar char="•"/>
            </a:pPr>
            <a:r>
              <a:rPr lang="en-US" sz="2200" b="0" i="0" u="none" strike="noStrike" cap="none" dirty="0">
                <a:solidFill>
                  <a:schemeClr val="dk1"/>
                </a:solidFill>
                <a:latin typeface="Calibri"/>
                <a:ea typeface="Calibri"/>
                <a:cs typeface="Calibri"/>
                <a:sym typeface="Calibri"/>
              </a:rPr>
              <a:t>Learn about Multi-Tiered System of Support and evidence-based practices, programs, and interventions.</a:t>
            </a:r>
            <a:endParaRPr dirty="0"/>
          </a:p>
        </p:txBody>
      </p:sp>
      <p:sp>
        <p:nvSpPr>
          <p:cNvPr id="89" name="Google Shape;89;p5"/>
          <p:cNvSpPr txBox="1">
            <a:spLocks noGrp="1"/>
          </p:cNvSpPr>
          <p:nvPr>
            <p:ph type="sldNum" idx="12"/>
          </p:nvPr>
        </p:nvSpPr>
        <p:spPr>
          <a:xfrm>
            <a:off x="8902861" y="5843709"/>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5</a:t>
            </a:fld>
            <a:endParaRPr/>
          </a:p>
        </p:txBody>
      </p:sp>
      <p:sp>
        <p:nvSpPr>
          <p:cNvPr id="90" name="Google Shape;90;p5"/>
          <p:cNvSpPr txBox="1"/>
          <p:nvPr/>
        </p:nvSpPr>
        <p:spPr>
          <a:xfrm>
            <a:off x="1737805" y="1013051"/>
            <a:ext cx="812012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panose="020B0703020202090204" pitchFamily="34" charset="0"/>
                <a:ea typeface="Calibri"/>
                <a:cs typeface="Calibri"/>
                <a:sym typeface="Calibri"/>
              </a:rPr>
              <a:t>Define and Discuss Session Goals and Content</a:t>
            </a:r>
            <a:endParaRPr sz="2800" b="0" i="0" u="none" strike="noStrike" cap="none" dirty="0">
              <a:solidFill>
                <a:srgbClr val="000000"/>
              </a:solidFill>
              <a:latin typeface="Trebuchet MS" panose="020B0703020202090204" pitchFamily="34" charset="0"/>
              <a:ea typeface="Calibri"/>
              <a:cs typeface="Calibri"/>
              <a:sym typeface="Calibri"/>
            </a:endParaRPr>
          </a:p>
        </p:txBody>
      </p:sp>
      <p:pic>
        <p:nvPicPr>
          <p:cNvPr id="91" name="Google Shape;91;p5"/>
          <p:cNvPicPr preferRelativeResize="0"/>
          <p:nvPr/>
        </p:nvPicPr>
        <p:blipFill rotWithShape="1">
          <a:blip r:embed="rId3">
            <a:alphaModFix/>
          </a:blip>
          <a:srcRect/>
          <a:stretch/>
        </p:blipFill>
        <p:spPr>
          <a:xfrm>
            <a:off x="926835" y="1013051"/>
            <a:ext cx="789787" cy="586947"/>
          </a:xfrm>
          <a:prstGeom prst="rect">
            <a:avLst/>
          </a:prstGeom>
          <a:noFill/>
          <a:ln>
            <a:noFill/>
          </a:ln>
        </p:spPr>
      </p:pic>
      <p:sp>
        <p:nvSpPr>
          <p:cNvPr id="92" name="Google Shape;92;p5"/>
          <p:cNvSpPr txBox="1"/>
          <p:nvPr/>
        </p:nvSpPr>
        <p:spPr>
          <a:xfrm>
            <a:off x="877881" y="1693843"/>
            <a:ext cx="8686800" cy="38328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r>
              <a:rPr lang="en-US" sz="2800" b="1" i="0" u="none" strike="noStrike" cap="none" dirty="0">
                <a:solidFill>
                  <a:schemeClr val="dk1"/>
                </a:solidFill>
                <a:latin typeface="Calibri"/>
                <a:ea typeface="Calibri"/>
                <a:cs typeface="Calibri"/>
                <a:sym typeface="Calibri"/>
              </a:rPr>
              <a:t>Goals for Today</a:t>
            </a:r>
            <a:endParaRPr sz="2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6"/>
          <p:cNvSpPr/>
          <p:nvPr/>
        </p:nvSpPr>
        <p:spPr>
          <a:xfrm>
            <a:off x="1828800" y="693307"/>
            <a:ext cx="312906" cy="120032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  </a:t>
            </a:r>
            <a:br>
              <a:rPr lang="en-US" sz="27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99" name="Google Shape;99;p6"/>
          <p:cNvSpPr/>
          <p:nvPr/>
        </p:nvSpPr>
        <p:spPr>
          <a:xfrm>
            <a:off x="1031986" y="1874983"/>
            <a:ext cx="867877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1" i="0" u="none" strike="noStrike" cap="none" dirty="0">
                <a:solidFill>
                  <a:srgbClr val="000000"/>
                </a:solidFill>
                <a:latin typeface="Calibri"/>
                <a:ea typeface="Calibri"/>
                <a:cs typeface="Calibri"/>
                <a:sym typeface="Calibri"/>
              </a:rPr>
              <a:t>Review of Module 4, Session 11</a:t>
            </a:r>
            <a:endParaRPr sz="2400" b="0" i="0" u="none" strike="noStrike" cap="none" dirty="0">
              <a:solidFill>
                <a:srgbClr val="000000"/>
              </a:solidFill>
              <a:latin typeface="Calibri"/>
              <a:ea typeface="Calibri"/>
              <a:cs typeface="Calibri"/>
              <a:sym typeface="Calibri"/>
            </a:endParaRPr>
          </a:p>
        </p:txBody>
      </p:sp>
      <p:sp>
        <p:nvSpPr>
          <p:cNvPr id="100" name="Google Shape;100;p6"/>
          <p:cNvSpPr txBox="1"/>
          <p:nvPr/>
        </p:nvSpPr>
        <p:spPr>
          <a:xfrm>
            <a:off x="1061545" y="2457718"/>
            <a:ext cx="9028386" cy="2547549"/>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tx1">
                  <a:lumMod val="50000"/>
                  <a:lumOff val="50000"/>
                </a:schemeClr>
              </a:buClr>
              <a:buSzPts val="2000"/>
              <a:buFont typeface="Arial"/>
              <a:buChar char="•"/>
            </a:pPr>
            <a:r>
              <a:rPr lang="en-US" sz="2200" b="0" i="0" u="none" strike="noStrike" cap="none" dirty="0">
                <a:solidFill>
                  <a:schemeClr val="dk1"/>
                </a:solidFill>
                <a:latin typeface="Calibri"/>
                <a:ea typeface="Calibri"/>
                <a:cs typeface="Calibri"/>
                <a:sym typeface="Calibri"/>
              </a:rPr>
              <a:t>Discuss </a:t>
            </a:r>
            <a:r>
              <a:rPr lang="en-US" sz="2200" b="1" i="0" u="none" strike="noStrike" cap="none" dirty="0">
                <a:solidFill>
                  <a:schemeClr val="dk1"/>
                </a:solidFill>
                <a:latin typeface="Calibri"/>
                <a:ea typeface="Calibri"/>
                <a:cs typeface="Calibri"/>
                <a:sym typeface="Calibri"/>
              </a:rPr>
              <a:t>Self-Study 1 </a:t>
            </a:r>
            <a:r>
              <a:rPr lang="en-US" sz="2200" b="0" i="0" u="none" strike="noStrike" cap="none" dirty="0">
                <a:solidFill>
                  <a:schemeClr val="dk1"/>
                </a:solidFill>
                <a:latin typeface="Calibri"/>
                <a:ea typeface="Calibri"/>
                <a:cs typeface="Calibri"/>
                <a:sym typeface="Calibri"/>
              </a:rPr>
              <a:t>and discuss any questions or wonderings from the Comprehensive K-3 Reading Assessment Plan: Guidance for School Leaders.</a:t>
            </a:r>
            <a:endParaRPr sz="2200" dirty="0"/>
          </a:p>
          <a:p>
            <a:pPr marL="342900" marR="0" lvl="0" indent="-342900" algn="l" rtl="0">
              <a:lnSpc>
                <a:spcPct val="100000"/>
              </a:lnSpc>
              <a:spcBef>
                <a:spcPts val="0"/>
              </a:spcBef>
              <a:spcAft>
                <a:spcPts val="0"/>
              </a:spcAft>
              <a:buClr>
                <a:schemeClr val="tx1">
                  <a:lumMod val="50000"/>
                  <a:lumOff val="50000"/>
                </a:schemeClr>
              </a:buClr>
              <a:buSzPts val="2000"/>
              <a:buFont typeface="Arial"/>
              <a:buChar char="•"/>
            </a:pPr>
            <a:r>
              <a:rPr lang="en-US" sz="2200" b="0" i="0" u="none" strike="noStrike" cap="none" dirty="0">
                <a:solidFill>
                  <a:schemeClr val="dk1"/>
                </a:solidFill>
                <a:latin typeface="Calibri"/>
                <a:ea typeface="Calibri"/>
                <a:cs typeface="Calibri"/>
                <a:sym typeface="Calibri"/>
              </a:rPr>
              <a:t>Discuss </a:t>
            </a:r>
            <a:r>
              <a:rPr lang="en-US" sz="2200" b="1" i="0" u="none" strike="noStrike" cap="none" dirty="0">
                <a:solidFill>
                  <a:schemeClr val="dk1"/>
                </a:solidFill>
                <a:latin typeface="Calibri"/>
                <a:ea typeface="Calibri"/>
                <a:cs typeface="Calibri"/>
                <a:sym typeface="Calibri"/>
              </a:rPr>
              <a:t>Video 5 </a:t>
            </a:r>
            <a:r>
              <a:rPr lang="en-US" sz="2200" i="0" u="none" strike="noStrike" cap="none" dirty="0">
                <a:solidFill>
                  <a:schemeClr val="dk1"/>
                </a:solidFill>
                <a:latin typeface="Calibri"/>
                <a:ea typeface="Calibri"/>
                <a:cs typeface="Calibri"/>
                <a:sym typeface="Calibri"/>
              </a:rPr>
              <a:t>on</a:t>
            </a:r>
            <a:r>
              <a:rPr lang="en-US" sz="2200" b="1" i="0" u="none" strike="noStrike" cap="none" dirty="0">
                <a:solidFill>
                  <a:schemeClr val="dk1"/>
                </a:solidFill>
                <a:latin typeface="Calibri"/>
                <a:ea typeface="Calibri"/>
                <a:cs typeface="Calibri"/>
                <a:sym typeface="Calibri"/>
              </a:rPr>
              <a:t> Formative Assessment White Boards</a:t>
            </a:r>
            <a:r>
              <a:rPr lang="en-US" sz="2200" b="0" i="0" u="none" strike="noStrike" cap="none" dirty="0">
                <a:solidFill>
                  <a:schemeClr val="dk1"/>
                </a:solidFill>
                <a:latin typeface="Calibri"/>
                <a:ea typeface="Calibri"/>
                <a:cs typeface="Calibri"/>
                <a:sym typeface="Calibri"/>
              </a:rPr>
              <a:t> and </a:t>
            </a:r>
            <a:r>
              <a:rPr lang="en-US" sz="2200" b="1" i="0" u="none" strike="noStrike" cap="none" dirty="0">
                <a:solidFill>
                  <a:schemeClr val="dk1"/>
                </a:solidFill>
                <a:latin typeface="Calibri"/>
                <a:ea typeface="Calibri"/>
                <a:cs typeface="Calibri"/>
                <a:sym typeface="Calibri"/>
              </a:rPr>
              <a:t>Self-Study 2</a:t>
            </a:r>
            <a:r>
              <a:rPr lang="en-US" sz="2200" b="0" i="0" u="none" strike="noStrike" cap="none" dirty="0">
                <a:solidFill>
                  <a:schemeClr val="dk1"/>
                </a:solidFill>
                <a:latin typeface="Calibri"/>
                <a:ea typeface="Calibri"/>
                <a:cs typeface="Calibri"/>
                <a:sym typeface="Calibri"/>
              </a:rPr>
              <a:t>.</a:t>
            </a:r>
            <a:endParaRPr sz="2200" dirty="0"/>
          </a:p>
          <a:p>
            <a:pPr marL="342900" marR="0" lvl="0" indent="-342900" algn="l" rtl="0">
              <a:lnSpc>
                <a:spcPct val="100000"/>
              </a:lnSpc>
              <a:spcBef>
                <a:spcPts val="0"/>
              </a:spcBef>
              <a:spcAft>
                <a:spcPts val="0"/>
              </a:spcAft>
              <a:buClr>
                <a:schemeClr val="tx1">
                  <a:lumMod val="50000"/>
                  <a:lumOff val="50000"/>
                </a:schemeClr>
              </a:buClr>
              <a:buSzPts val="2000"/>
              <a:buFont typeface="Arial"/>
              <a:buChar char="•"/>
            </a:pPr>
            <a:r>
              <a:rPr lang="en-US" sz="2200" b="0" i="0" u="none" strike="noStrike" cap="none" dirty="0">
                <a:solidFill>
                  <a:schemeClr val="dk1"/>
                </a:solidFill>
                <a:latin typeface="Calibri"/>
                <a:ea typeface="Calibri"/>
                <a:cs typeface="Calibri"/>
                <a:sym typeface="Calibri"/>
              </a:rPr>
              <a:t>Discuss the </a:t>
            </a:r>
            <a:r>
              <a:rPr lang="en-US" sz="2200" b="1" i="0" u="none" strike="noStrike" cap="none" dirty="0">
                <a:solidFill>
                  <a:schemeClr val="dk1"/>
                </a:solidFill>
                <a:latin typeface="Calibri"/>
                <a:ea typeface="Calibri"/>
                <a:cs typeface="Calibri"/>
                <a:sym typeface="Calibri"/>
              </a:rPr>
              <a:t>Analyzing Student Work Data Protocol</a:t>
            </a:r>
            <a:r>
              <a:rPr lang="en-US" sz="2200" b="0" i="0" u="none" strike="noStrike" cap="none" dirty="0">
                <a:solidFill>
                  <a:schemeClr val="dk1"/>
                </a:solidFill>
                <a:latin typeface="Calibri"/>
                <a:ea typeface="Calibri"/>
                <a:cs typeface="Calibri"/>
                <a:sym typeface="Calibri"/>
              </a:rPr>
              <a:t> and how you used it with one or more teachers while completing </a:t>
            </a:r>
            <a:r>
              <a:rPr lang="en-US" sz="2200" b="1" i="0" u="none" strike="noStrike" cap="none" dirty="0">
                <a:solidFill>
                  <a:schemeClr val="dk1"/>
                </a:solidFill>
                <a:latin typeface="Calibri"/>
                <a:ea typeface="Calibri"/>
                <a:cs typeface="Calibri"/>
                <a:sym typeface="Calibri"/>
              </a:rPr>
              <a:t>Self-Study 3</a:t>
            </a:r>
            <a:r>
              <a:rPr lang="en-US" sz="2200" b="0" i="0" u="none" strike="noStrike" cap="none" dirty="0">
                <a:solidFill>
                  <a:schemeClr val="dk1"/>
                </a:solidFill>
                <a:latin typeface="Calibri"/>
                <a:ea typeface="Calibri"/>
                <a:cs typeface="Calibri"/>
                <a:sym typeface="Calibri"/>
              </a:rPr>
              <a:t>. </a:t>
            </a:r>
            <a:endParaRPr sz="2200" dirty="0"/>
          </a:p>
          <a:p>
            <a:pPr marL="342900" marR="0" lvl="0" indent="-342900" algn="l" rtl="0">
              <a:lnSpc>
                <a:spcPct val="100000"/>
              </a:lnSpc>
              <a:spcBef>
                <a:spcPts val="0"/>
              </a:spcBef>
              <a:spcAft>
                <a:spcPts val="0"/>
              </a:spcAft>
              <a:buClr>
                <a:schemeClr val="tx1">
                  <a:lumMod val="50000"/>
                  <a:lumOff val="50000"/>
                </a:schemeClr>
              </a:buClr>
              <a:buSzPts val="2000"/>
              <a:buFont typeface="Arial"/>
              <a:buChar char="•"/>
            </a:pPr>
            <a:r>
              <a:rPr lang="en-US" sz="2200" b="0" i="0" u="none" strike="noStrike" cap="none" dirty="0">
                <a:solidFill>
                  <a:schemeClr val="dk1"/>
                </a:solidFill>
                <a:latin typeface="Calibri"/>
                <a:ea typeface="Calibri"/>
                <a:cs typeface="Calibri"/>
                <a:sym typeface="Calibri"/>
              </a:rPr>
              <a:t>Discuss any questions or comments regarding the last session</a:t>
            </a:r>
            <a:r>
              <a:rPr lang="en-US" sz="2400" b="0" i="0" u="none" strike="noStrike" cap="none" dirty="0">
                <a:solidFill>
                  <a:schemeClr val="dk1"/>
                </a:solidFill>
                <a:latin typeface="Calibri"/>
                <a:ea typeface="Calibri"/>
                <a:cs typeface="Calibri"/>
                <a:sym typeface="Calibri"/>
              </a:rPr>
              <a:t>.</a:t>
            </a:r>
            <a:endParaRPr sz="2000" b="0" i="0" u="none" strike="noStrike" cap="none" dirty="0">
              <a:solidFill>
                <a:schemeClr val="dk1"/>
              </a:solidFill>
              <a:latin typeface="Calibri"/>
              <a:ea typeface="Calibri"/>
              <a:cs typeface="Calibri"/>
              <a:sym typeface="Calibri"/>
            </a:endParaRPr>
          </a:p>
        </p:txBody>
      </p:sp>
      <p:sp>
        <p:nvSpPr>
          <p:cNvPr id="101" name="Google Shape;101;p6"/>
          <p:cNvSpPr txBox="1">
            <a:spLocks noGrp="1"/>
          </p:cNvSpPr>
          <p:nvPr>
            <p:ph type="sldNum" idx="12"/>
          </p:nvPr>
        </p:nvSpPr>
        <p:spPr>
          <a:xfrm>
            <a:off x="8382000" y="5832135"/>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6</a:t>
            </a:fld>
            <a:endParaRPr/>
          </a:p>
        </p:txBody>
      </p:sp>
      <p:pic>
        <p:nvPicPr>
          <p:cNvPr id="102" name="Google Shape;102;p6"/>
          <p:cNvPicPr preferRelativeResize="0"/>
          <p:nvPr/>
        </p:nvPicPr>
        <p:blipFill rotWithShape="1">
          <a:blip r:embed="rId3">
            <a:alphaModFix/>
          </a:blip>
          <a:srcRect/>
          <a:stretch/>
        </p:blipFill>
        <p:spPr>
          <a:xfrm>
            <a:off x="954612" y="1218455"/>
            <a:ext cx="733285" cy="532498"/>
          </a:xfrm>
          <a:prstGeom prst="rect">
            <a:avLst/>
          </a:prstGeom>
          <a:noFill/>
          <a:ln>
            <a:noFill/>
          </a:ln>
        </p:spPr>
      </p:pic>
      <p:sp>
        <p:nvSpPr>
          <p:cNvPr id="103" name="Google Shape;103;p6"/>
          <p:cNvSpPr txBox="1"/>
          <p:nvPr/>
        </p:nvSpPr>
        <p:spPr>
          <a:xfrm>
            <a:off x="1744718" y="1227773"/>
            <a:ext cx="144009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panose="020B0703020202090204" pitchFamily="34" charset="0"/>
                <a:ea typeface="Calibri"/>
                <a:cs typeface="Calibri"/>
                <a:sym typeface="Calibri"/>
              </a:rPr>
              <a:t>Debrief</a:t>
            </a:r>
            <a:endParaRPr sz="2800" b="0" i="0" u="none" strike="noStrike" cap="none" dirty="0">
              <a:solidFill>
                <a:srgbClr val="000000"/>
              </a:solidFill>
              <a:latin typeface="Trebuchet MS" panose="020B0703020202090204" pitchFamily="34" charset="0"/>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7"/>
          <p:cNvSpPr txBox="1"/>
          <p:nvPr/>
        </p:nvSpPr>
        <p:spPr>
          <a:xfrm>
            <a:off x="659349" y="1011053"/>
            <a:ext cx="8678333" cy="521208"/>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chemeClr val="dk1"/>
              </a:buClr>
              <a:buSzPts val="2800"/>
              <a:buFont typeface="Calibri"/>
              <a:buNone/>
            </a:pPr>
            <a:r>
              <a:rPr lang="en-US" sz="2800" b="1" i="0" u="none" strike="noStrike" cap="none" dirty="0">
                <a:solidFill>
                  <a:schemeClr val="dk1"/>
                </a:solidFill>
                <a:latin typeface="Trebuchet MS" panose="020B0703020202090204" pitchFamily="34" charset="0"/>
                <a:ea typeface="Calibri"/>
                <a:cs typeface="Calibri"/>
                <a:sym typeface="Calibri"/>
              </a:rPr>
              <a:t>Literacy Coach Domain and Standards: Session 12</a:t>
            </a:r>
            <a:endParaRPr sz="3600" b="0" i="0" u="none" strike="noStrike" cap="none" dirty="0">
              <a:solidFill>
                <a:schemeClr val="dk1"/>
              </a:solidFill>
              <a:latin typeface="Trebuchet MS" panose="020B0703020202090204" pitchFamily="34" charset="0"/>
              <a:ea typeface="Calibri"/>
              <a:cs typeface="Calibri"/>
              <a:sym typeface="Calibri"/>
            </a:endParaRPr>
          </a:p>
        </p:txBody>
      </p:sp>
      <p:sp>
        <p:nvSpPr>
          <p:cNvPr id="110" name="Google Shape;110;p7"/>
          <p:cNvSpPr txBox="1"/>
          <p:nvPr/>
        </p:nvSpPr>
        <p:spPr>
          <a:xfrm>
            <a:off x="659349" y="1607294"/>
            <a:ext cx="10786417" cy="442517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en-US" sz="2400" b="1" i="0" u="none" strike="noStrike" cap="none" dirty="0">
                <a:solidFill>
                  <a:schemeClr val="dk1"/>
                </a:solidFill>
                <a:latin typeface="Calibri"/>
                <a:ea typeface="Calibri"/>
                <a:cs typeface="Calibri"/>
                <a:sym typeface="Calibri"/>
              </a:rPr>
              <a:t>D. </a:t>
            </a:r>
            <a:r>
              <a:rPr lang="en-US" sz="2400" b="0" i="0" u="none" strike="noStrike" cap="none" dirty="0">
                <a:solidFill>
                  <a:schemeClr val="dk1"/>
                </a:solidFill>
                <a:latin typeface="Calibri"/>
                <a:ea typeface="Calibri"/>
                <a:cs typeface="Calibri"/>
                <a:sym typeface="Calibri"/>
              </a:rPr>
              <a:t>Knowledge of and ability to apply effective methods for planning, implementing, and analyzing standards-based literacy instruction based on the science of reading and evidence-based practices. Coaches will demonstrate their abilities in and understanding of:</a:t>
            </a:r>
            <a:endParaRPr sz="2400" b="0" i="0" u="none" strike="noStrike" cap="none"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2200"/>
              <a:buFont typeface="Arial"/>
              <a:buNone/>
            </a:pPr>
            <a:endParaRPr sz="2200" b="0" i="0" u="none" strike="noStrike" cap="none" dirty="0">
              <a:solidFill>
                <a:schemeClr val="dk1"/>
              </a:solidFill>
              <a:latin typeface="Calibri"/>
              <a:ea typeface="Calibri"/>
              <a:cs typeface="Calibri"/>
              <a:sym typeface="Calibri"/>
            </a:endParaRPr>
          </a:p>
          <a:p>
            <a:pPr marL="690245" marR="0" lvl="0" indent="-226694" algn="l" rtl="0">
              <a:lnSpc>
                <a:spcPct val="90000"/>
              </a:lnSpc>
              <a:spcBef>
                <a:spcPts val="0"/>
              </a:spcBef>
              <a:spcAft>
                <a:spcPts val="0"/>
              </a:spcAft>
              <a:buClr>
                <a:schemeClr val="dk1"/>
              </a:buClr>
              <a:buSzPts val="2000"/>
              <a:buFont typeface="Arial"/>
              <a:buNone/>
            </a:pPr>
            <a:r>
              <a:rPr lang="en-US" sz="2000" b="1" i="0" u="none" strike="noStrike" cap="none" dirty="0">
                <a:solidFill>
                  <a:schemeClr val="dk1"/>
                </a:solidFill>
                <a:latin typeface="Calibri"/>
                <a:ea typeface="Calibri"/>
                <a:cs typeface="Calibri"/>
                <a:sym typeface="Calibri"/>
              </a:rPr>
              <a:t>2. </a:t>
            </a:r>
            <a:r>
              <a:rPr lang="en-US" sz="2000" b="0" i="0" u="none" strike="noStrike" cap="none" dirty="0">
                <a:solidFill>
                  <a:schemeClr val="dk1"/>
                </a:solidFill>
                <a:latin typeface="Calibri"/>
                <a:ea typeface="Calibri"/>
                <a:cs typeface="Calibri"/>
                <a:sym typeface="Calibri"/>
              </a:rPr>
              <a:t>How to align instruction and intervention to a logical scope and sequence of reading </a:t>
            </a:r>
            <a:br>
              <a:rPr lang="en-US" sz="2000" b="0" i="0" u="none" strike="noStrike" cap="none" dirty="0">
                <a:solidFill>
                  <a:schemeClr val="dk1"/>
                </a:solidFill>
                <a:latin typeface="Calibri"/>
                <a:ea typeface="Calibri"/>
                <a:cs typeface="Calibri"/>
                <a:sym typeface="Calibri"/>
              </a:rPr>
            </a:br>
            <a:r>
              <a:rPr lang="en-US" sz="2000" b="0" i="0" u="none" strike="noStrike" cap="none" dirty="0">
                <a:solidFill>
                  <a:schemeClr val="dk1"/>
                </a:solidFill>
                <a:latin typeface="Calibri"/>
                <a:ea typeface="Calibri"/>
                <a:cs typeface="Calibri"/>
                <a:sym typeface="Calibri"/>
              </a:rPr>
              <a:t>skill development. </a:t>
            </a:r>
            <a:endParaRPr sz="2000" b="0" i="0" u="none" strike="noStrike" cap="none" dirty="0">
              <a:solidFill>
                <a:schemeClr val="dk1"/>
              </a:solidFill>
              <a:latin typeface="Calibri"/>
              <a:ea typeface="Calibri"/>
              <a:cs typeface="Calibri"/>
              <a:sym typeface="Calibri"/>
            </a:endParaRPr>
          </a:p>
          <a:p>
            <a:pPr marL="690245" marR="0" lvl="0" indent="-226694" algn="l" rtl="0">
              <a:lnSpc>
                <a:spcPct val="90000"/>
              </a:lnSpc>
              <a:spcBef>
                <a:spcPts val="0"/>
              </a:spcBef>
              <a:spcAft>
                <a:spcPts val="0"/>
              </a:spcAft>
              <a:buClr>
                <a:schemeClr val="dk1"/>
              </a:buClr>
              <a:buSzPts val="2000"/>
              <a:buFont typeface="Arial"/>
              <a:buNone/>
            </a:pPr>
            <a:r>
              <a:rPr lang="en-US" sz="2000" b="1" i="0" u="none" strike="noStrike" cap="none" dirty="0">
                <a:solidFill>
                  <a:schemeClr val="dk1"/>
                </a:solidFill>
                <a:latin typeface="Calibri"/>
                <a:ea typeface="Calibri"/>
                <a:cs typeface="Calibri"/>
                <a:sym typeface="Calibri"/>
              </a:rPr>
              <a:t>3. </a:t>
            </a:r>
            <a:r>
              <a:rPr lang="en-US" sz="2000" b="0" i="0" u="none" strike="noStrike" cap="none" dirty="0">
                <a:solidFill>
                  <a:schemeClr val="dk1"/>
                </a:solidFill>
                <a:latin typeface="Calibri"/>
                <a:ea typeface="Calibri"/>
                <a:cs typeface="Calibri"/>
                <a:sym typeface="Calibri"/>
              </a:rPr>
              <a:t>The application of standards-aligned systematic instruction and intervention for language and literacy development.</a:t>
            </a:r>
            <a:endParaRPr sz="2000" b="0" i="0" u="none" strike="noStrike" cap="none" dirty="0">
              <a:solidFill>
                <a:schemeClr val="dk1"/>
              </a:solidFill>
              <a:latin typeface="Calibri"/>
              <a:ea typeface="Calibri"/>
              <a:cs typeface="Calibri"/>
              <a:sym typeface="Calibri"/>
            </a:endParaRPr>
          </a:p>
          <a:p>
            <a:pPr marL="690245" marR="0" lvl="0" indent="-226694" algn="l" rtl="0">
              <a:lnSpc>
                <a:spcPct val="90000"/>
              </a:lnSpc>
              <a:spcBef>
                <a:spcPts val="0"/>
              </a:spcBef>
              <a:spcAft>
                <a:spcPts val="0"/>
              </a:spcAft>
              <a:buClr>
                <a:schemeClr val="dk1"/>
              </a:buClr>
              <a:buSzPts val="2000"/>
              <a:buFont typeface="Arial"/>
              <a:buNone/>
            </a:pPr>
            <a:r>
              <a:rPr lang="en-US" sz="2000" b="1" i="0" u="none" strike="noStrike" cap="none" dirty="0">
                <a:solidFill>
                  <a:schemeClr val="dk1"/>
                </a:solidFill>
                <a:latin typeface="Calibri"/>
                <a:ea typeface="Calibri"/>
                <a:cs typeface="Calibri"/>
                <a:sym typeface="Calibri"/>
              </a:rPr>
              <a:t>4</a:t>
            </a:r>
            <a:r>
              <a:rPr lang="en-US" sz="2000" b="0" i="0" u="none" strike="noStrike" cap="none" dirty="0">
                <a:solidFill>
                  <a:schemeClr val="dk1"/>
                </a:solidFill>
                <a:latin typeface="Calibri"/>
                <a:ea typeface="Calibri"/>
                <a:cs typeface="Calibri"/>
                <a:sym typeface="Calibri"/>
              </a:rPr>
              <a:t>. The stages of language and literacy development for all students. </a:t>
            </a:r>
            <a:endParaRPr sz="2000" b="0" i="0" u="none" strike="noStrike" cap="none" dirty="0">
              <a:solidFill>
                <a:schemeClr val="dk1"/>
              </a:solidFill>
              <a:latin typeface="Calibri"/>
              <a:ea typeface="Calibri"/>
              <a:cs typeface="Calibri"/>
              <a:sym typeface="Calibri"/>
            </a:endParaRPr>
          </a:p>
          <a:p>
            <a:pPr marL="690245" marR="0" lvl="0" indent="-226694" algn="l" rtl="0">
              <a:lnSpc>
                <a:spcPct val="90000"/>
              </a:lnSpc>
              <a:spcBef>
                <a:spcPts val="0"/>
              </a:spcBef>
              <a:spcAft>
                <a:spcPts val="0"/>
              </a:spcAft>
              <a:buClr>
                <a:schemeClr val="dk1"/>
              </a:buClr>
              <a:buSzPts val="2000"/>
              <a:buFont typeface="Arial"/>
              <a:buNone/>
            </a:pPr>
            <a:r>
              <a:rPr lang="en-US" sz="2000" b="1" i="0" u="none" strike="noStrike" cap="none" dirty="0">
                <a:solidFill>
                  <a:schemeClr val="dk1"/>
                </a:solidFill>
                <a:latin typeface="Calibri"/>
                <a:ea typeface="Calibri"/>
                <a:cs typeface="Calibri"/>
                <a:sym typeface="Calibri"/>
              </a:rPr>
              <a:t>6. </a:t>
            </a:r>
            <a:r>
              <a:rPr lang="en-US" sz="2000" b="0" i="0" u="none" strike="noStrike" cap="none" dirty="0">
                <a:solidFill>
                  <a:schemeClr val="dk1"/>
                </a:solidFill>
                <a:latin typeface="Calibri"/>
                <a:ea typeface="Calibri"/>
                <a:cs typeface="Calibri"/>
                <a:sym typeface="Calibri"/>
              </a:rPr>
              <a:t>Literacy learning processes and language development of English Language Learners and Students with Disabilities in collaboration with English for Speakers of Other Languages and Exceptional Student Education departments. </a:t>
            </a:r>
            <a:endParaRPr sz="2000" b="0" i="0" u="none" strike="noStrike" cap="none" dirty="0">
              <a:solidFill>
                <a:schemeClr val="dk1"/>
              </a:solidFill>
              <a:latin typeface="Calibri"/>
              <a:ea typeface="Calibri"/>
              <a:cs typeface="Calibri"/>
              <a:sym typeface="Calibri"/>
            </a:endParaRPr>
          </a:p>
          <a:p>
            <a:pPr marL="690245" marR="0" lvl="0" indent="-226694" algn="l" rtl="0">
              <a:lnSpc>
                <a:spcPct val="90000"/>
              </a:lnSpc>
              <a:spcBef>
                <a:spcPts val="0"/>
              </a:spcBef>
              <a:spcAft>
                <a:spcPts val="0"/>
              </a:spcAft>
              <a:buClr>
                <a:schemeClr val="dk1"/>
              </a:buClr>
              <a:buSzPts val="2000"/>
              <a:buFont typeface="Arial"/>
              <a:buNone/>
            </a:pPr>
            <a:r>
              <a:rPr lang="en-US" sz="2000" b="1" i="0" u="none" strike="noStrike" cap="none" dirty="0">
                <a:solidFill>
                  <a:schemeClr val="dk1"/>
                </a:solidFill>
                <a:latin typeface="Calibri"/>
                <a:ea typeface="Calibri"/>
                <a:cs typeface="Calibri"/>
                <a:sym typeface="Calibri"/>
              </a:rPr>
              <a:t>7. </a:t>
            </a:r>
            <a:r>
              <a:rPr lang="en-US" sz="2000" b="0" i="0" u="none" strike="noStrike" cap="none" dirty="0">
                <a:solidFill>
                  <a:schemeClr val="dk1"/>
                </a:solidFill>
                <a:latin typeface="Calibri"/>
                <a:ea typeface="Calibri"/>
                <a:cs typeface="Calibri"/>
                <a:sym typeface="Calibri"/>
              </a:rPr>
              <a:t>Multi-Tiered System of Support and evidence-based practices, programs and interventions. </a:t>
            </a: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Arial"/>
              <a:buNone/>
            </a:pPr>
            <a:endParaRPr sz="2200" b="0" i="0" u="none" strike="noStrike" cap="none" dirty="0">
              <a:solidFill>
                <a:schemeClr val="dk1"/>
              </a:solidFill>
              <a:latin typeface="Calibri"/>
              <a:ea typeface="Calibri"/>
              <a:cs typeface="Calibri"/>
              <a:sym typeface="Calibri"/>
            </a:endParaRPr>
          </a:p>
        </p:txBody>
      </p:sp>
      <p:sp>
        <p:nvSpPr>
          <p:cNvPr id="111" name="Google Shape;111;p7"/>
          <p:cNvSpPr txBox="1">
            <a:spLocks noGrp="1"/>
          </p:cNvSpPr>
          <p:nvPr>
            <p:ph type="sldNum" idx="12"/>
          </p:nvPr>
        </p:nvSpPr>
        <p:spPr>
          <a:xfrm>
            <a:off x="7861139" y="5832135"/>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8"/>
          <p:cNvSpPr txBox="1">
            <a:spLocks noGrp="1"/>
          </p:cNvSpPr>
          <p:nvPr>
            <p:ph type="sldNum" idx="12"/>
          </p:nvPr>
        </p:nvSpPr>
        <p:spPr>
          <a:xfrm>
            <a:off x="8752390" y="5994180"/>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8</a:t>
            </a:fld>
            <a:endParaRPr/>
          </a:p>
        </p:txBody>
      </p:sp>
      <p:sp>
        <p:nvSpPr>
          <p:cNvPr id="118" name="Google Shape;118;p8"/>
          <p:cNvSpPr txBox="1"/>
          <p:nvPr/>
        </p:nvSpPr>
        <p:spPr>
          <a:xfrm>
            <a:off x="1178538" y="1020105"/>
            <a:ext cx="4024238" cy="52318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panose="020B0703020202090204" pitchFamily="34" charset="0"/>
                <a:ea typeface="Calibri"/>
                <a:cs typeface="Calibri"/>
                <a:sym typeface="Calibri"/>
              </a:rPr>
              <a:t>Learn and Confirm</a:t>
            </a:r>
            <a:endParaRPr sz="2800" b="0" i="0" u="none" strike="noStrike" cap="none" dirty="0">
              <a:solidFill>
                <a:srgbClr val="000000"/>
              </a:solidFill>
              <a:latin typeface="Trebuchet MS" panose="020B0703020202090204" pitchFamily="34" charset="0"/>
              <a:ea typeface="Calibri"/>
              <a:cs typeface="Calibri"/>
              <a:sym typeface="Calibri"/>
            </a:endParaRPr>
          </a:p>
        </p:txBody>
      </p:sp>
      <p:pic>
        <p:nvPicPr>
          <p:cNvPr id="119" name="Google Shape;119;p8"/>
          <p:cNvPicPr preferRelativeResize="0"/>
          <p:nvPr/>
        </p:nvPicPr>
        <p:blipFill rotWithShape="1">
          <a:blip r:embed="rId3">
            <a:alphaModFix/>
          </a:blip>
          <a:srcRect/>
          <a:stretch/>
        </p:blipFill>
        <p:spPr>
          <a:xfrm>
            <a:off x="651488" y="1046067"/>
            <a:ext cx="521389" cy="471255"/>
          </a:xfrm>
          <a:prstGeom prst="rect">
            <a:avLst/>
          </a:prstGeom>
          <a:noFill/>
          <a:ln>
            <a:noFill/>
          </a:ln>
        </p:spPr>
      </p:pic>
      <p:sp>
        <p:nvSpPr>
          <p:cNvPr id="120" name="Google Shape;120;p8"/>
          <p:cNvSpPr txBox="1"/>
          <p:nvPr/>
        </p:nvSpPr>
        <p:spPr>
          <a:xfrm>
            <a:off x="658951" y="4666475"/>
            <a:ext cx="10353605" cy="1323399"/>
          </a:xfrm>
          <a:prstGeom prst="rect">
            <a:avLst/>
          </a:prstGeom>
          <a:noFill/>
          <a:ln>
            <a:noFill/>
          </a:ln>
        </p:spPr>
        <p:txBody>
          <a:bodyPr spcFirstLastPara="1" wrap="square" lIns="91425" tIns="45700" rIns="91425" bIns="45700" anchor="ctr" anchorCtr="0">
            <a:spAutoFit/>
          </a:bodyPr>
          <a:lstStyle/>
          <a:p>
            <a:pPr marR="0" lvl="0" indent="-342900" algn="l" rtl="0">
              <a:spcBef>
                <a:spcPts val="0"/>
              </a:spcBef>
              <a:spcAft>
                <a:spcPts val="0"/>
              </a:spcAft>
              <a:buNone/>
            </a:pPr>
            <a:r>
              <a:rPr lang="en-US" sz="2000" b="1" u="sng" dirty="0">
                <a:solidFill>
                  <a:schemeClr val="hlink"/>
                </a:solidFill>
                <a:latin typeface="Calibri"/>
                <a:cs typeface="Calibri"/>
                <a:sym typeface="Calibri"/>
                <a:hlinkClick r:id="rId4">
                  <a:extLst>
                    <a:ext uri="{A12FA001-AC4F-418D-AE19-62706E023703}">
                      <ahyp:hlinkClr xmlns:ahyp="http://schemas.microsoft.com/office/drawing/2018/hyperlinkcolor" val="tx"/>
                    </a:ext>
                  </a:extLst>
                </a:hlinkClick>
              </a:rPr>
              <a:t>Video 1: Addressing the Needs of All Students</a:t>
            </a:r>
            <a:r>
              <a:rPr lang="en-US" sz="2000" b="1" dirty="0">
                <a:solidFill>
                  <a:schemeClr val="hlink"/>
                </a:solidFill>
                <a:latin typeface="Calibri"/>
                <a:cs typeface="Calibri"/>
                <a:sym typeface="Calibri"/>
              </a:rPr>
              <a:t> </a:t>
            </a:r>
            <a:r>
              <a:rPr lang="en-US" sz="2000" b="0" i="0" u="none" strike="noStrike" cap="none" dirty="0">
                <a:solidFill>
                  <a:schemeClr val="dk1"/>
                </a:solidFill>
                <a:latin typeface="Calibri"/>
                <a:ea typeface="Calibri"/>
                <a:cs typeface="Calibri"/>
                <a:sym typeface="Calibri"/>
              </a:rPr>
              <a:t>presents an overview of aligning instruction and intervention to a logical scope and sequence of reading skill development. </a:t>
            </a:r>
            <a:endParaRPr sz="2000" b="0" i="0" u="none" strike="noStrike" cap="none" dirty="0">
              <a:solidFill>
                <a:schemeClr val="dk1"/>
              </a:solidFill>
              <a:latin typeface="Calibri"/>
              <a:ea typeface="Calibri"/>
              <a:cs typeface="Calibri"/>
              <a:sym typeface="Calibri"/>
            </a:endParaRPr>
          </a:p>
          <a:p>
            <a:pPr marR="0" lvl="0" indent="-329568" algn="l" rtl="0">
              <a:spcBef>
                <a:spcPts val="0"/>
              </a:spcBef>
              <a:spcAft>
                <a:spcPts val="0"/>
              </a:spcAft>
              <a:buNone/>
            </a:pPr>
            <a:r>
              <a:rPr lang="en-US" sz="2000" b="1" i="0" u="none" strike="noStrike" cap="none" dirty="0">
                <a:solidFill>
                  <a:schemeClr val="dk1"/>
                </a:solidFill>
                <a:latin typeface="Calibri"/>
                <a:ea typeface="Calibri"/>
                <a:cs typeface="Calibri"/>
                <a:sym typeface="Calibri"/>
              </a:rPr>
              <a:t>Handout 1: Video Viewing Guide for Video 1. </a:t>
            </a:r>
            <a:r>
              <a:rPr lang="en-US" sz="2000" b="0" i="0" u="none" strike="noStrike" cap="none" dirty="0">
                <a:solidFill>
                  <a:schemeClr val="dk1"/>
                </a:solidFill>
                <a:latin typeface="Calibri"/>
                <a:ea typeface="Calibri"/>
                <a:cs typeface="Calibri"/>
                <a:sym typeface="Calibri"/>
              </a:rPr>
              <a:t>Watch the video, complete the viewing guide, and discuss at your tables.</a:t>
            </a:r>
            <a:endParaRPr sz="2000" b="0" i="0" u="none" strike="noStrike" cap="none" dirty="0">
              <a:solidFill>
                <a:schemeClr val="dk1"/>
              </a:solidFill>
              <a:latin typeface="Calibri"/>
              <a:ea typeface="Calibri"/>
              <a:cs typeface="Calibri"/>
              <a:sym typeface="Calibri"/>
            </a:endParaRPr>
          </a:p>
        </p:txBody>
      </p:sp>
      <p:sp>
        <p:nvSpPr>
          <p:cNvPr id="121" name="Google Shape;121;p8"/>
          <p:cNvSpPr txBox="1"/>
          <p:nvPr/>
        </p:nvSpPr>
        <p:spPr>
          <a:xfrm>
            <a:off x="658952" y="1504658"/>
            <a:ext cx="11771587" cy="430847"/>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2100"/>
              <a:buFont typeface="Calibri"/>
              <a:buNone/>
            </a:pPr>
            <a:r>
              <a:rPr lang="en-US" sz="2100" b="1" i="0" u="none" strike="noStrike" cap="none" dirty="0">
                <a:solidFill>
                  <a:srgbClr val="000000"/>
                </a:solidFill>
                <a:latin typeface="Calibri"/>
                <a:ea typeface="Calibri"/>
                <a:cs typeface="Calibri"/>
                <a:sym typeface="Calibri"/>
              </a:rPr>
              <a:t>Aligning Instruction and Intervention to a Logical Scope and Sequence of Reading Skill Development</a:t>
            </a:r>
            <a:endParaRPr sz="2100" b="0" i="0" u="none" strike="noStrike" cap="none" dirty="0">
              <a:solidFill>
                <a:srgbClr val="000000"/>
              </a:solidFill>
              <a:latin typeface="Arial"/>
              <a:ea typeface="Arial"/>
              <a:cs typeface="Arial"/>
              <a:sym typeface="Arial"/>
            </a:endParaRPr>
          </a:p>
        </p:txBody>
      </p:sp>
      <p:pic>
        <p:nvPicPr>
          <p:cNvPr id="122" name="Google Shape;122;p8">
            <a:hlinkClick r:id="rId4"/>
          </p:cNvPr>
          <p:cNvPicPr preferRelativeResize="0"/>
          <p:nvPr/>
        </p:nvPicPr>
        <p:blipFill rotWithShape="1">
          <a:blip r:embed="rId5">
            <a:alphaModFix/>
          </a:blip>
          <a:srcRect/>
          <a:stretch/>
        </p:blipFill>
        <p:spPr>
          <a:xfrm>
            <a:off x="3307661" y="1973924"/>
            <a:ext cx="4206713" cy="269986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9"/>
          <p:cNvSpPr txBox="1"/>
          <p:nvPr/>
        </p:nvSpPr>
        <p:spPr>
          <a:xfrm>
            <a:off x="601793" y="801938"/>
            <a:ext cx="8678333" cy="521208"/>
          </a:xfrm>
          <a:prstGeom prst="rect">
            <a:avLst/>
          </a:prstGeom>
          <a:noFill/>
          <a:ln>
            <a:noFill/>
          </a:ln>
        </p:spPr>
        <p:txBody>
          <a:bodyPr spcFirstLastPara="1" wrap="square" lIns="68575" tIns="34275" rIns="68575" bIns="34275" anchor="ctr" anchorCtr="0">
            <a:normAutofit/>
          </a:bodyPr>
          <a:lstStyle/>
          <a:p>
            <a:pPr marL="0" marR="0" lvl="0" indent="0" algn="l" rtl="0">
              <a:lnSpc>
                <a:spcPct val="100000"/>
              </a:lnSpc>
              <a:spcBef>
                <a:spcPts val="0"/>
              </a:spcBef>
              <a:spcAft>
                <a:spcPts val="0"/>
              </a:spcAft>
              <a:buClr>
                <a:schemeClr val="dk1"/>
              </a:buClr>
              <a:buSzPts val="3300"/>
              <a:buFont typeface="Calibri"/>
              <a:buNone/>
            </a:pPr>
            <a:r>
              <a:rPr lang="en-US" sz="2800" b="1" i="0" u="none" strike="noStrike" cap="none" dirty="0">
                <a:solidFill>
                  <a:schemeClr val="dk1"/>
                </a:solidFill>
                <a:latin typeface="Calibri"/>
                <a:ea typeface="Calibri"/>
                <a:cs typeface="Calibri"/>
                <a:sym typeface="Calibri"/>
              </a:rPr>
              <a:t>Findings of </a:t>
            </a:r>
            <a:r>
              <a:rPr lang="en-US" sz="2800" b="1" i="0" u="none" strike="noStrike" cap="none" dirty="0" err="1">
                <a:solidFill>
                  <a:schemeClr val="dk1"/>
                </a:solidFill>
                <a:latin typeface="Calibri"/>
                <a:ea typeface="Calibri"/>
                <a:cs typeface="Calibri"/>
                <a:sym typeface="Calibri"/>
              </a:rPr>
              <a:t>Foorman</a:t>
            </a:r>
            <a:r>
              <a:rPr lang="en-US" sz="2800" b="1" i="0" u="none" strike="noStrike" cap="none" dirty="0">
                <a:solidFill>
                  <a:schemeClr val="dk1"/>
                </a:solidFill>
                <a:latin typeface="Calibri"/>
                <a:ea typeface="Calibri"/>
                <a:cs typeface="Calibri"/>
                <a:sym typeface="Calibri"/>
              </a:rPr>
              <a:t> et al. (2018)</a:t>
            </a:r>
            <a:endParaRPr dirty="0"/>
          </a:p>
        </p:txBody>
      </p:sp>
      <p:sp>
        <p:nvSpPr>
          <p:cNvPr id="129" name="Google Shape;129;p9"/>
          <p:cNvSpPr txBox="1"/>
          <p:nvPr/>
        </p:nvSpPr>
        <p:spPr>
          <a:xfrm>
            <a:off x="4124730" y="1446716"/>
            <a:ext cx="7057742" cy="1955055"/>
          </a:xfrm>
          <a:prstGeom prst="rect">
            <a:avLst/>
          </a:prstGeom>
          <a:noFill/>
          <a:ln>
            <a:noFill/>
          </a:ln>
        </p:spPr>
        <p:txBody>
          <a:bodyPr spcFirstLastPara="1" wrap="square" lIns="68575" tIns="34275" rIns="68575" bIns="34275" anchor="t" anchorCtr="0">
            <a:noAutofit/>
          </a:bodyPr>
          <a:lstStyle/>
          <a:p>
            <a:pPr marL="342900" marR="0" lvl="0" indent="-277495" algn="l" rtl="0">
              <a:lnSpc>
                <a:spcPct val="90000"/>
              </a:lnSpc>
              <a:spcBef>
                <a:spcPts val="0"/>
              </a:spcBef>
              <a:spcAft>
                <a:spcPts val="0"/>
              </a:spcAft>
              <a:buClr>
                <a:schemeClr val="tx1">
                  <a:lumMod val="50000"/>
                  <a:lumOff val="50000"/>
                </a:schemeClr>
              </a:buClr>
              <a:buSzPts val="2200"/>
              <a:buFont typeface="Arial"/>
              <a:buChar char="•"/>
            </a:pPr>
            <a:r>
              <a:rPr lang="en-US" sz="2200" b="0" i="0" u="none" strike="noStrike" cap="none" dirty="0">
                <a:solidFill>
                  <a:schemeClr val="dk1"/>
                </a:solidFill>
                <a:latin typeface="Calibri"/>
                <a:ea typeface="Calibri"/>
                <a:cs typeface="Calibri"/>
                <a:sym typeface="Calibri"/>
              </a:rPr>
              <a:t>The content of standalone &amp; embedded interventions was similar, but it was in the </a:t>
            </a:r>
            <a:r>
              <a:rPr lang="en-US" sz="2200" b="0" i="0" u="sng" strike="noStrike" cap="none" dirty="0">
                <a:solidFill>
                  <a:schemeClr val="dk1"/>
                </a:solidFill>
                <a:latin typeface="Calibri"/>
                <a:ea typeface="Calibri"/>
                <a:cs typeface="Calibri"/>
                <a:sym typeface="Calibri"/>
              </a:rPr>
              <a:t>differences</a:t>
            </a:r>
            <a:r>
              <a:rPr lang="en-US" sz="2200" b="0" i="0" u="none" strike="noStrike" cap="none" dirty="0">
                <a:solidFill>
                  <a:schemeClr val="dk1"/>
                </a:solidFill>
                <a:latin typeface="Calibri"/>
                <a:ea typeface="Calibri"/>
                <a:cs typeface="Calibri"/>
                <a:sym typeface="Calibri"/>
              </a:rPr>
              <a:t> in the core components of spelling, inferential language, and comprehension where differential effects were found. </a:t>
            </a:r>
            <a:endParaRPr sz="2200" b="0" i="0" u="none" strike="noStrike" cap="none" dirty="0">
              <a:solidFill>
                <a:schemeClr val="dk1"/>
              </a:solidFill>
              <a:latin typeface="Calibri"/>
              <a:ea typeface="Calibri"/>
              <a:cs typeface="Calibri"/>
              <a:sym typeface="Calibri"/>
            </a:endParaRPr>
          </a:p>
          <a:p>
            <a:pPr marL="342900" marR="0" lvl="0" indent="-277495" algn="l" rtl="0">
              <a:lnSpc>
                <a:spcPct val="90000"/>
              </a:lnSpc>
              <a:spcBef>
                <a:spcPts val="0"/>
              </a:spcBef>
              <a:spcAft>
                <a:spcPts val="0"/>
              </a:spcAft>
              <a:buClr>
                <a:schemeClr val="tx1">
                  <a:lumMod val="50000"/>
                  <a:lumOff val="50000"/>
                </a:schemeClr>
              </a:buClr>
              <a:buSzPts val="2200"/>
              <a:buFont typeface="Arial"/>
              <a:buNone/>
            </a:pPr>
            <a:endParaRPr sz="2200" b="0" i="0" u="none" strike="noStrike" cap="none" dirty="0">
              <a:solidFill>
                <a:schemeClr val="dk1"/>
              </a:solidFill>
              <a:latin typeface="Calibri"/>
              <a:ea typeface="Calibri"/>
              <a:cs typeface="Calibri"/>
              <a:sym typeface="Calibri"/>
            </a:endParaRPr>
          </a:p>
          <a:p>
            <a:pPr marL="342900" marR="0" lvl="0" indent="-277495" algn="l" rtl="0">
              <a:lnSpc>
                <a:spcPct val="90000"/>
              </a:lnSpc>
              <a:spcBef>
                <a:spcPts val="0"/>
              </a:spcBef>
              <a:spcAft>
                <a:spcPts val="0"/>
              </a:spcAft>
              <a:buClr>
                <a:schemeClr val="tx1">
                  <a:lumMod val="50000"/>
                  <a:lumOff val="50000"/>
                </a:schemeClr>
              </a:buClr>
              <a:buSzPts val="2200"/>
              <a:buFont typeface="Arial"/>
              <a:buChar char="•"/>
            </a:pPr>
            <a:r>
              <a:rPr lang="en-US" sz="2200" b="0" i="0" u="none" strike="noStrike" cap="none" dirty="0">
                <a:solidFill>
                  <a:schemeClr val="dk1"/>
                </a:solidFill>
                <a:latin typeface="Calibri"/>
                <a:ea typeface="Calibri"/>
                <a:cs typeface="Calibri"/>
                <a:sym typeface="Calibri"/>
              </a:rPr>
              <a:t>Embedded interventions can be as effective as standalone when well implemented. </a:t>
            </a:r>
            <a:endParaRPr sz="2200" b="0" i="0" u="none" strike="noStrike" cap="none" dirty="0">
              <a:solidFill>
                <a:schemeClr val="dk1"/>
              </a:solidFill>
              <a:latin typeface="Calibri"/>
              <a:ea typeface="Calibri"/>
              <a:cs typeface="Calibri"/>
              <a:sym typeface="Calibri"/>
            </a:endParaRPr>
          </a:p>
          <a:p>
            <a:pPr marL="342900" marR="0" lvl="0" indent="-277495" algn="l" rtl="0">
              <a:lnSpc>
                <a:spcPct val="90000"/>
              </a:lnSpc>
              <a:spcBef>
                <a:spcPts val="0"/>
              </a:spcBef>
              <a:spcAft>
                <a:spcPts val="0"/>
              </a:spcAft>
              <a:buClr>
                <a:schemeClr val="tx1">
                  <a:lumMod val="50000"/>
                  <a:lumOff val="50000"/>
                </a:schemeClr>
              </a:buClr>
              <a:buSzPts val="2200"/>
              <a:buFont typeface="Arial"/>
              <a:buNone/>
            </a:pPr>
            <a:endParaRPr sz="2200" b="0" i="0" u="none" strike="noStrike" cap="none" dirty="0">
              <a:solidFill>
                <a:schemeClr val="dk1"/>
              </a:solidFill>
              <a:latin typeface="Calibri"/>
              <a:ea typeface="Calibri"/>
              <a:cs typeface="Calibri"/>
              <a:sym typeface="Calibri"/>
            </a:endParaRPr>
          </a:p>
          <a:p>
            <a:pPr marL="342900" marR="0" lvl="0" indent="-277495" algn="l" rtl="0">
              <a:lnSpc>
                <a:spcPct val="90000"/>
              </a:lnSpc>
              <a:spcBef>
                <a:spcPts val="0"/>
              </a:spcBef>
              <a:spcAft>
                <a:spcPts val="0"/>
              </a:spcAft>
              <a:buClr>
                <a:schemeClr val="tx1">
                  <a:lumMod val="50000"/>
                  <a:lumOff val="50000"/>
                </a:schemeClr>
              </a:buClr>
              <a:buSzPts val="2200"/>
              <a:buFont typeface="Arial"/>
              <a:buChar char="•"/>
            </a:pPr>
            <a:r>
              <a:rPr lang="en-US" sz="2200" b="0" i="0" u="none" strike="noStrike" cap="none" dirty="0">
                <a:solidFill>
                  <a:schemeClr val="dk1"/>
                </a:solidFill>
                <a:latin typeface="Calibri"/>
                <a:ea typeface="Calibri"/>
                <a:cs typeface="Calibri"/>
                <a:sym typeface="Calibri"/>
              </a:rPr>
              <a:t>Advantages to embedded: cost effective; </a:t>
            </a:r>
            <a:r>
              <a:rPr lang="en-US" sz="2200" b="1" i="0" u="none" strike="noStrike" cap="none" dirty="0">
                <a:solidFill>
                  <a:schemeClr val="dk1"/>
                </a:solidFill>
                <a:latin typeface="Calibri"/>
                <a:ea typeface="Calibri"/>
                <a:cs typeface="Calibri"/>
                <a:sym typeface="Calibri"/>
              </a:rPr>
              <a:t>aligned</a:t>
            </a:r>
            <a:r>
              <a:rPr lang="en-US" sz="2200" b="0" i="0" u="none" strike="noStrike" cap="none" dirty="0">
                <a:solidFill>
                  <a:schemeClr val="dk1"/>
                </a:solidFill>
                <a:latin typeface="Calibri"/>
                <a:ea typeface="Calibri"/>
                <a:cs typeface="Calibri"/>
                <a:sym typeface="Calibri"/>
              </a:rPr>
              <a:t> to tier 1 classroom instruction. But, cannot be implemented straight out of the shrink-wrap package. Practitioners must (a) develop a </a:t>
            </a:r>
            <a:r>
              <a:rPr lang="en-US" sz="2200" b="0" i="0" u="sng" strike="noStrike" cap="none" dirty="0">
                <a:solidFill>
                  <a:schemeClr val="dk1"/>
                </a:solidFill>
                <a:latin typeface="Calibri"/>
                <a:ea typeface="Calibri"/>
                <a:cs typeface="Calibri"/>
                <a:sym typeface="Calibri"/>
              </a:rPr>
              <a:t>manual</a:t>
            </a:r>
            <a:r>
              <a:rPr lang="en-US" sz="2200" b="0" i="0" u="none" strike="noStrike" cap="none" dirty="0">
                <a:solidFill>
                  <a:schemeClr val="dk1"/>
                </a:solidFill>
                <a:latin typeface="Calibri"/>
                <a:ea typeface="Calibri"/>
                <a:cs typeface="Calibri"/>
                <a:sym typeface="Calibri"/>
              </a:rPr>
              <a:t> that includes a scope &amp; sequence and implementation procedures, (b) provide </a:t>
            </a:r>
            <a:r>
              <a:rPr lang="en-US" sz="2200" b="0" i="0" u="sng" strike="noStrike" cap="none" dirty="0">
                <a:solidFill>
                  <a:schemeClr val="dk1"/>
                </a:solidFill>
                <a:latin typeface="Calibri"/>
                <a:ea typeface="Calibri"/>
                <a:cs typeface="Calibri"/>
                <a:sym typeface="Calibri"/>
              </a:rPr>
              <a:t>training</a:t>
            </a:r>
            <a:r>
              <a:rPr lang="en-US" sz="2200" b="0" i="0" u="none" strike="noStrike" cap="none" dirty="0">
                <a:solidFill>
                  <a:schemeClr val="dk1"/>
                </a:solidFill>
                <a:latin typeface="Calibri"/>
                <a:ea typeface="Calibri"/>
                <a:cs typeface="Calibri"/>
                <a:sym typeface="Calibri"/>
              </a:rPr>
              <a:t>; and (c) monitor for </a:t>
            </a:r>
            <a:r>
              <a:rPr lang="en-US" sz="2200" b="0" i="0" u="sng" strike="noStrike" cap="none" dirty="0">
                <a:solidFill>
                  <a:schemeClr val="dk1"/>
                </a:solidFill>
                <a:latin typeface="Calibri"/>
                <a:ea typeface="Calibri"/>
                <a:cs typeface="Calibri"/>
                <a:sym typeface="Calibri"/>
              </a:rPr>
              <a:t>fidelity.</a:t>
            </a:r>
            <a:r>
              <a:rPr lang="en-US" sz="2200" b="0" i="0" u="none" strike="noStrike" cap="none" dirty="0">
                <a:solidFill>
                  <a:schemeClr val="dk1"/>
                </a:solidFill>
                <a:latin typeface="Calibri"/>
                <a:ea typeface="Calibri"/>
                <a:cs typeface="Calibri"/>
                <a:sym typeface="Calibri"/>
              </a:rPr>
              <a:t>  </a:t>
            </a:r>
            <a:endParaRPr sz="2200" b="0" i="0" u="none" strike="noStrike" cap="none" dirty="0">
              <a:solidFill>
                <a:schemeClr val="dk1"/>
              </a:solidFill>
              <a:latin typeface="Calibri"/>
              <a:ea typeface="Calibri"/>
              <a:cs typeface="Calibri"/>
              <a:sym typeface="Calibri"/>
            </a:endParaRPr>
          </a:p>
        </p:txBody>
      </p:sp>
      <p:sp>
        <p:nvSpPr>
          <p:cNvPr id="130" name="Google Shape;130;p9"/>
          <p:cNvSpPr txBox="1">
            <a:spLocks noGrp="1"/>
          </p:cNvSpPr>
          <p:nvPr>
            <p:ph type="sldNum" idx="12"/>
          </p:nvPr>
        </p:nvSpPr>
        <p:spPr>
          <a:xfrm>
            <a:off x="8428299" y="5924732"/>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9</a:t>
            </a:fld>
            <a:endParaRPr/>
          </a:p>
        </p:txBody>
      </p:sp>
      <p:pic>
        <p:nvPicPr>
          <p:cNvPr id="131" name="Google Shape;131;p9"/>
          <p:cNvPicPr preferRelativeResize="0"/>
          <p:nvPr/>
        </p:nvPicPr>
        <p:blipFill rotWithShape="1">
          <a:blip r:embed="rId3">
            <a:alphaModFix/>
          </a:blip>
          <a:srcRect/>
          <a:stretch/>
        </p:blipFill>
        <p:spPr>
          <a:xfrm>
            <a:off x="688290" y="1504911"/>
            <a:ext cx="3179375" cy="421303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TotalTime>
  <Words>6402</Words>
  <Application>Microsoft Office PowerPoint</Application>
  <PresentationFormat>Widescreen</PresentationFormat>
  <Paragraphs>589</Paragraphs>
  <Slides>38</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Times New Roman</vt:lpstr>
      <vt:lpstr>Calibri</vt:lpstr>
      <vt:lpstr>Trebuchet MS</vt:lpstr>
      <vt:lpstr>Roboto</vt:lpstr>
      <vt:lpstr>Libre Franklin Medium</vt:lpstr>
      <vt:lpstr>Office Theme</vt:lpstr>
      <vt:lpstr>PowerPoint Presentation</vt:lpstr>
      <vt:lpstr>PowerPoint Presentation</vt:lpstr>
      <vt:lpstr>Bridge to Practice Projects for Coaches</vt:lpstr>
      <vt:lpstr>Norms for Our 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Jacob Vinson</dc:creator>
  <cp:lastModifiedBy>Jacob Vinson</cp:lastModifiedBy>
  <cp:revision>20</cp:revision>
  <dcterms:created xsi:type="dcterms:W3CDTF">2023-12-13T15:55:56Z</dcterms:created>
  <dcterms:modified xsi:type="dcterms:W3CDTF">2025-01-21T17:33:23Z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0x010100ED1D6A3D188B1244AE8FAD1418A03E4B</vt:lpwstr>
  </property>
  <property fmtid="{D5CDD505-2E9C-101B-9397-08002B2CF9AE}" pid="3" name="MediaServiceImageTags">
    <vt:lpwstr/>
  </property>
</Properties>
</file>