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01" r:id="rId5"/>
    <p:sldId id="302" r:id="rId6"/>
    <p:sldId id="334" r:id="rId7"/>
    <p:sldId id="273" r:id="rId8"/>
    <p:sldId id="335" r:id="rId9"/>
    <p:sldId id="336" r:id="rId10"/>
    <p:sldId id="305" r:id="rId11"/>
    <p:sldId id="284" r:id="rId12"/>
    <p:sldId id="306" r:id="rId13"/>
    <p:sldId id="304" r:id="rId14"/>
    <p:sldId id="307" r:id="rId15"/>
    <p:sldId id="308" r:id="rId16"/>
    <p:sldId id="309" r:id="rId17"/>
    <p:sldId id="310" r:id="rId18"/>
    <p:sldId id="311" r:id="rId19"/>
    <p:sldId id="312" r:id="rId20"/>
    <p:sldId id="313" r:id="rId21"/>
    <p:sldId id="314" r:id="rId22"/>
    <p:sldId id="315" r:id="rId23"/>
    <p:sldId id="333" r:id="rId24"/>
    <p:sldId id="299" r:id="rId25"/>
    <p:sldId id="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77F01A-2A64-99AD-0F06-63114D9A0694}" name="Casey Sullivan Taylor" initials="CT" userId="S::casey@excelined.org::9663d1b7-08cb-4a86-a7ce-d092f07560ef" providerId="AD"/>
  <p188:author id="{8E18782E-62BD-15FB-F0E4-0161F2404CE9}" name="Jacob Vinson" initials="JV" userId="S::jacob@excelined.org::4d9785c4-bc8c-44b8-a745-b1e3ed407221" providerId="AD"/>
  <p188:author id="{357D153D-B4A2-5DB0-9F2F-B7D250EF8E92}" name="Kevin Smith" initials="KS" userId="S::kgs0736@fsu.edu::f02b7fb0-fdf1-4cca-a478-0caecbfd7073" providerId="AD"/>
  <p188:author id="{B242C5BF-98D6-44AA-0145-4AEAB9BB99D9}" name="Sonya Yates" initials="SY" userId="S::sonya@excelined.org::555b4f29-d8dd-44bf-876a-b9d526afb45e" providerId="AD"/>
  <p188:author id="{55A842C4-9099-2C0E-9FA9-0E61D1729E35}" name="Laurie Lee" initials="LL" userId="Laurie Lee" providerId="None"/>
  <p188:author id="{DF27CAC8-205A-0831-A21C-ABCBD63B20A8}" name="Christa Evans Editorial" initials="CEE" userId="Christa Evans Editorial" providerId="None"/>
  <p188:author id="{2D766EE5-3A07-15EE-FFE2-4DAE02834998}" name="Kymyona Burk" initials="KB" userId="S::kymyona@excelined.org::347128d6-314b-493c-a7a3-dba4bf3c9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CC"/>
    <a:srgbClr val="DBBBE3"/>
    <a:srgbClr val="793889"/>
    <a:srgbClr val="E6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4"/>
    <p:restoredTop sz="70612" autoAdjust="0"/>
  </p:normalViewPr>
  <p:slideViewPr>
    <p:cSldViewPr snapToGrid="0">
      <p:cViewPr varScale="1">
        <p:scale>
          <a:sx n="116" d="100"/>
          <a:sy n="116" d="100"/>
        </p:scale>
        <p:origin x="13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Vinson" userId="4d9785c4-bc8c-44b8-a745-b1e3ed407221" providerId="ADAL" clId="{91E4AE41-8CAA-43E5-9C5D-EA3EA4B65CC0}"/>
    <pc:docChg chg="modSld">
      <pc:chgData name="Jacob Vinson" userId="4d9785c4-bc8c-44b8-a745-b1e3ed407221" providerId="ADAL" clId="{91E4AE41-8CAA-43E5-9C5D-EA3EA4B65CC0}" dt="2025-01-21T18:21:39.698" v="32" actId="404"/>
      <pc:docMkLst>
        <pc:docMk/>
      </pc:docMkLst>
      <pc:sldChg chg="modSp mod">
        <pc:chgData name="Jacob Vinson" userId="4d9785c4-bc8c-44b8-a745-b1e3ed407221" providerId="ADAL" clId="{91E4AE41-8CAA-43E5-9C5D-EA3EA4B65CC0}" dt="2025-01-21T18:21:39.698" v="32" actId="404"/>
        <pc:sldMkLst>
          <pc:docMk/>
          <pc:sldMk cId="1409175553" sldId="302"/>
        </pc:sldMkLst>
        <pc:graphicFrameChg chg="modGraphic">
          <ac:chgData name="Jacob Vinson" userId="4d9785c4-bc8c-44b8-a745-b1e3ed407221" providerId="ADAL" clId="{91E4AE41-8CAA-43E5-9C5D-EA3EA4B65CC0}" dt="2025-01-21T18:21:39.698" v="32" actId="404"/>
          <ac:graphicFrameMkLst>
            <pc:docMk/>
            <pc:sldMk cId="1409175553" sldId="302"/>
            <ac:graphicFrameMk id="7" creationId="{FD13B1F1-01C8-C3C0-EDE8-FD6CBBCC5D37}"/>
          </ac:graphicFrameMkLst>
        </pc:graphicFrameChg>
      </pc:sldChg>
      <pc:sldChg chg="modSp mod">
        <pc:chgData name="Jacob Vinson" userId="4d9785c4-bc8c-44b8-a745-b1e3ed407221" providerId="ADAL" clId="{91E4AE41-8CAA-43E5-9C5D-EA3EA4B65CC0}" dt="2025-01-15T22:02:58.380" v="0" actId="13926"/>
        <pc:sldMkLst>
          <pc:docMk/>
          <pc:sldMk cId="3213547817" sldId="306"/>
        </pc:sldMkLst>
        <pc:spChg chg="mod">
          <ac:chgData name="Jacob Vinson" userId="4d9785c4-bc8c-44b8-a745-b1e3ed407221" providerId="ADAL" clId="{91E4AE41-8CAA-43E5-9C5D-EA3EA4B65CC0}" dt="2025-01-15T22:02:58.380" v="0" actId="13926"/>
          <ac:spMkLst>
            <pc:docMk/>
            <pc:sldMk cId="3213547817" sldId="306"/>
            <ac:spMk id="8" creationId="{F05A4E60-1821-B6FD-EE06-DAFC2677E757}"/>
          </ac:spMkLst>
        </pc:spChg>
      </pc:sldChg>
      <pc:sldChg chg="modSp mod">
        <pc:chgData name="Jacob Vinson" userId="4d9785c4-bc8c-44b8-a745-b1e3ed407221" providerId="ADAL" clId="{91E4AE41-8CAA-43E5-9C5D-EA3EA4B65CC0}" dt="2025-01-15T22:03:11.140" v="1" actId="13926"/>
        <pc:sldMkLst>
          <pc:docMk/>
          <pc:sldMk cId="3121067176" sldId="315"/>
        </pc:sldMkLst>
        <pc:spChg chg="mod">
          <ac:chgData name="Jacob Vinson" userId="4d9785c4-bc8c-44b8-a745-b1e3ed407221" providerId="ADAL" clId="{91E4AE41-8CAA-43E5-9C5D-EA3EA4B65CC0}" dt="2025-01-15T22:03:11.140" v="1" actId="13926"/>
          <ac:spMkLst>
            <pc:docMk/>
            <pc:sldMk cId="3121067176" sldId="315"/>
            <ac:spMk id="8" creationId="{03770A66-B9AA-2C84-5F0E-39AA0D7B8F2C}"/>
          </ac:spMkLst>
        </pc:spChg>
      </pc:sldChg>
      <pc:sldChg chg="modSp mod">
        <pc:chgData name="Jacob Vinson" userId="4d9785c4-bc8c-44b8-a745-b1e3ed407221" providerId="ADAL" clId="{91E4AE41-8CAA-43E5-9C5D-EA3EA4B65CC0}" dt="2025-01-15T22:03:20.027" v="2" actId="13926"/>
        <pc:sldMkLst>
          <pc:docMk/>
          <pc:sldMk cId="2824265908" sldId="333"/>
        </pc:sldMkLst>
        <pc:spChg chg="mod">
          <ac:chgData name="Jacob Vinson" userId="4d9785c4-bc8c-44b8-a745-b1e3ed407221" providerId="ADAL" clId="{91E4AE41-8CAA-43E5-9C5D-EA3EA4B65CC0}" dt="2025-01-15T22:03:20.027" v="2" actId="13926"/>
          <ac:spMkLst>
            <pc:docMk/>
            <pc:sldMk cId="2824265908" sldId="333"/>
            <ac:spMk id="2" creationId="{E888F3D6-53EF-A5E0-301F-3CF4BCA009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79B67-D819-4325-98C2-D1BB2B3925C6}"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417E0-4E2A-4944-9F25-2F1F160AC3BF}" type="slidenum">
              <a:rPr lang="en-US" smtClean="0"/>
              <a:t>‹#›</a:t>
            </a:fld>
            <a:endParaRPr lang="en-US"/>
          </a:p>
        </p:txBody>
      </p:sp>
    </p:spTree>
    <p:extLst>
      <p:ext uri="{BB962C8B-B14F-4D97-AF65-F5344CB8AC3E}">
        <p14:creationId xmlns:p14="http://schemas.microsoft.com/office/powerpoint/2010/main" val="155342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Welcome to the Literacy Coach Program – Session 13: </a:t>
            </a:r>
            <a:r>
              <a:rPr lang="en-US" sz="1200" dirty="0">
                <a:latin typeface="Calibri"/>
                <a:ea typeface="Calibri"/>
                <a:cs typeface="Calibri"/>
                <a:sym typeface="Calibri"/>
              </a:rPr>
              <a:t>Analyzing Implementation of Lessons With Teachers</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a:t>
            </a:fld>
            <a:endParaRPr lang="en-US"/>
          </a:p>
        </p:txBody>
      </p:sp>
    </p:spTree>
    <p:extLst>
      <p:ext uri="{BB962C8B-B14F-4D97-AF65-F5344CB8AC3E}">
        <p14:creationId xmlns:p14="http://schemas.microsoft.com/office/powerpoint/2010/main" val="121860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t>SAY </a:t>
            </a:r>
            <a:r>
              <a:rPr lang="en-US" b="0"/>
              <a:t>These are the 7 core practices for Student-centered coaching. I’ll share a little bit about each practice. </a:t>
            </a:r>
            <a:endParaRPr lang="en-US"/>
          </a:p>
          <a:p>
            <a:pPr marL="228600" lvl="0" indent="-228600" algn="l" rtl="0">
              <a:lnSpc>
                <a:spcPct val="100000"/>
              </a:lnSpc>
              <a:spcBef>
                <a:spcPts val="0"/>
              </a:spcBef>
              <a:spcAft>
                <a:spcPts val="0"/>
              </a:spcAft>
              <a:buSzPts val="1400"/>
              <a:buAutoNum type="arabicPeriod"/>
            </a:pPr>
            <a:r>
              <a:rPr lang="en-US" b="0"/>
              <a:t>Organizing coaching through cycles: Coaching Cycles should be ongoing, aligned with standards and curriculum, focused on a goal that is set by the teacher, incorporating best instructional practices, and incorporating co-planning and co-teaching. Coaching cycles should be 4-6 weeks long with coaching/co-teaching/observations 1-3 times per week in the classroom during instructional time and include 1 weekly planning conversation (35-45 minutes long). </a:t>
            </a:r>
            <a:endParaRPr lang="en-US"/>
          </a:p>
          <a:p>
            <a:pPr marL="228600" lvl="0" indent="-228600" algn="l" rtl="0">
              <a:lnSpc>
                <a:spcPct val="100000"/>
              </a:lnSpc>
              <a:spcBef>
                <a:spcPts val="0"/>
              </a:spcBef>
              <a:spcAft>
                <a:spcPts val="0"/>
              </a:spcAft>
              <a:buSzPts val="1400"/>
              <a:buAutoNum type="arabicPeriod"/>
            </a:pPr>
            <a:r>
              <a:rPr lang="en-US" b="0"/>
              <a:t>Setting goals for coaching cycles: Coaching cycle goals should be student-centered, standards focused, set by the teacher and focused on student pre-assessment data. Data should drive your instructional decisions.</a:t>
            </a:r>
            <a:endParaRPr lang="en-US"/>
          </a:p>
          <a:p>
            <a:pPr marL="228600" lvl="0" indent="-228600" algn="l" rtl="0">
              <a:lnSpc>
                <a:spcPct val="100000"/>
              </a:lnSpc>
              <a:spcBef>
                <a:spcPts val="0"/>
              </a:spcBef>
              <a:spcAft>
                <a:spcPts val="0"/>
              </a:spcAft>
              <a:buSzPts val="1400"/>
              <a:buAutoNum type="arabicPeriod"/>
            </a:pPr>
            <a:r>
              <a:rPr lang="en-US" b="0"/>
              <a:t>Use standards-based learning targets: A Learning Target is a goal for students derived from standards, written in concrete, student-friendly language, tracked by students and teachers to assess growth and achievement about learning, and easily measurable.</a:t>
            </a:r>
            <a:endParaRPr lang="en-US"/>
          </a:p>
          <a:p>
            <a:pPr marL="228600" lvl="0" indent="-228600" algn="l" rtl="0">
              <a:lnSpc>
                <a:spcPct val="100000"/>
              </a:lnSpc>
              <a:spcBef>
                <a:spcPts val="0"/>
              </a:spcBef>
              <a:spcAft>
                <a:spcPts val="0"/>
              </a:spcAft>
              <a:buSzPts val="1400"/>
              <a:buAutoNum type="arabicPeriod"/>
            </a:pPr>
            <a:r>
              <a:rPr lang="en-US" b="0"/>
              <a:t>Using student evidence to co-plan instruction: Student evidence includes information from observations and anything that makes student learning visible, performance assessments such as: reading and writing tasks, discussions with students, conferring notes and student work samples. Student Evidence usually doesn’t include summative assessments from the back of the book, bubble in assessments, or tasks that don’t involve reading, writing, or solving problems.</a:t>
            </a:r>
            <a:endParaRPr lang="en-US"/>
          </a:p>
          <a:p>
            <a:pPr marL="228600" lvl="0" indent="-228600" algn="l" rtl="0">
              <a:lnSpc>
                <a:spcPct val="100000"/>
              </a:lnSpc>
              <a:spcBef>
                <a:spcPts val="0"/>
              </a:spcBef>
              <a:spcAft>
                <a:spcPts val="0"/>
              </a:spcAft>
              <a:buSzPts val="1400"/>
              <a:buAutoNum type="arabicPeriod"/>
            </a:pPr>
            <a:r>
              <a:rPr lang="en-US" b="0"/>
              <a:t>Co-teaching with a focus on effective instructional practices: There are many models of co-teaching. It may be most helpful for the classroom teacher to direct the coaching cycle. Coaches should co-plan, co-teach, and make decisions in conjunction with the teacher. Remember, it is the teacher’s classroom and you are a co-teacher, not an administrator. Also, in order for the teacher to successfully adopt the learning from the coaching cycle they will need to buy in to the process and feel that their voice is strong throughout the process. If they feel that the coaching cycle was truly a joint learning experience, they are more likely to follow through.</a:t>
            </a:r>
            <a:endParaRPr lang="en-US"/>
          </a:p>
          <a:p>
            <a:pPr marL="228600" lvl="0" indent="-228600" algn="l" rtl="0">
              <a:lnSpc>
                <a:spcPct val="100000"/>
              </a:lnSpc>
              <a:spcBef>
                <a:spcPts val="0"/>
              </a:spcBef>
              <a:spcAft>
                <a:spcPts val="0"/>
              </a:spcAft>
              <a:buSzPts val="1400"/>
              <a:buAutoNum type="arabicPeriod"/>
            </a:pPr>
            <a:r>
              <a:rPr lang="en-US" b="0"/>
              <a:t>Measuring the impact of coaching on student and teacher learning: Coaches and teachers should constantly evaluate the impact of the coaching cycle. Use student data to inform decisions and drive instruction. As the coach, </a:t>
            </a:r>
            <a:r>
              <a:rPr lang="en-US" sz="1200">
                <a:latin typeface="Calibri"/>
                <a:ea typeface="Calibri"/>
                <a:cs typeface="Calibri"/>
                <a:sym typeface="Calibri"/>
              </a:rPr>
              <a:t>develop a plan for effective coaching conversations informed by observations, data analysis and classroom artifacts. </a:t>
            </a:r>
            <a:endParaRPr lang="en-US"/>
          </a:p>
          <a:p>
            <a:pPr marL="228600" lvl="0" indent="-228600" algn="l" rtl="0">
              <a:lnSpc>
                <a:spcPct val="100000"/>
              </a:lnSpc>
              <a:spcBef>
                <a:spcPts val="0"/>
              </a:spcBef>
              <a:spcAft>
                <a:spcPts val="0"/>
              </a:spcAft>
              <a:buSzPts val="1400"/>
              <a:buAutoNum type="arabicPeriod"/>
            </a:pPr>
            <a:r>
              <a:rPr lang="en-US" b="0"/>
              <a:t>Partnering with the school leader: Support from administration is important. It is critical to share plans and communicate the process with leaders.</a:t>
            </a:r>
          </a:p>
          <a:p>
            <a:pPr marL="0" lvl="0" indent="0"/>
            <a:endParaRPr lang="en-US" b="1" i="1"/>
          </a:p>
        </p:txBody>
      </p:sp>
      <p:sp>
        <p:nvSpPr>
          <p:cNvPr id="4" name="Slide Number Placeholder 3"/>
          <p:cNvSpPr>
            <a:spLocks noGrp="1"/>
          </p:cNvSpPr>
          <p:nvPr>
            <p:ph type="sldNum" sz="quarter" idx="5"/>
          </p:nvPr>
        </p:nvSpPr>
        <p:spPr/>
        <p:txBody>
          <a:bodyPr/>
          <a:lstStyle/>
          <a:p>
            <a:fld id="{F5D417E0-4E2A-4944-9F25-2F1F160AC3BF}" type="slidenum">
              <a:rPr lang="en-US" smtClean="0"/>
              <a:t>10</a:t>
            </a:fld>
            <a:endParaRPr lang="en-US"/>
          </a:p>
        </p:txBody>
      </p:sp>
    </p:spTree>
    <p:extLst>
      <p:ext uri="{BB962C8B-B14F-4D97-AF65-F5344CB8AC3E}">
        <p14:creationId xmlns:p14="http://schemas.microsoft.com/office/powerpoint/2010/main" val="197797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SAY </a:t>
            </a:r>
            <a:r>
              <a:rPr lang="en-US" b="0" dirty="0"/>
              <a:t>The process outlined on this slide is a streamlined version of the Student-centered coaching framework that we will use to observe and analyze the implementation of an instructional practice.</a:t>
            </a:r>
            <a:endParaRPr lang="en-US" b="1"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r>
              <a:rPr lang="en-US" b="0" dirty="0"/>
              <a:t>Teacher observations can provide coaches with a great deal of information that can drive the coaching experience with a teacher. We need to be very clear that an observation conducted by a coach is NOT meant to be evaluative. Remember, the goal is to improve literacy instruction by determining a focus and setting impactful, attainable goals which will remove barriers and improve student achievement.</a:t>
            </a:r>
            <a:endParaRPr lang="en-US" dirty="0"/>
          </a:p>
          <a:p>
            <a:pPr marL="0" lvl="0" indent="0"/>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11</a:t>
            </a:fld>
            <a:endParaRPr lang="en-US"/>
          </a:p>
        </p:txBody>
      </p:sp>
    </p:spTree>
    <p:extLst>
      <p:ext uri="{BB962C8B-B14F-4D97-AF65-F5344CB8AC3E}">
        <p14:creationId xmlns:p14="http://schemas.microsoft.com/office/powerpoint/2010/main" val="2485221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As noted in the student-centered coaching model, it is important to involve the teacher in determining the data that will be collected and the purpose of the observation. This embraces the collaborative nature of coaching.</a:t>
            </a:r>
          </a:p>
          <a:p>
            <a:pPr marL="0" lvl="0" indent="0"/>
            <a:endParaRPr lang="en-US" i="1" dirty="0"/>
          </a:p>
        </p:txBody>
      </p:sp>
      <p:sp>
        <p:nvSpPr>
          <p:cNvPr id="4" name="Slide Number Placeholder 3"/>
          <p:cNvSpPr>
            <a:spLocks noGrp="1"/>
          </p:cNvSpPr>
          <p:nvPr>
            <p:ph type="sldNum" sz="quarter" idx="5"/>
          </p:nvPr>
        </p:nvSpPr>
        <p:spPr/>
        <p:txBody>
          <a:bodyPr/>
          <a:lstStyle/>
          <a:p>
            <a:fld id="{F5D417E0-4E2A-4944-9F25-2F1F160AC3BF}" type="slidenum">
              <a:rPr lang="en-US" smtClean="0"/>
              <a:t>12</a:t>
            </a:fld>
            <a:endParaRPr lang="en-US"/>
          </a:p>
        </p:txBody>
      </p:sp>
    </p:spTree>
    <p:extLst>
      <p:ext uri="{BB962C8B-B14F-4D97-AF65-F5344CB8AC3E}">
        <p14:creationId xmlns:p14="http://schemas.microsoft.com/office/powerpoint/2010/main" val="428907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a:t>
            </a:r>
            <a:r>
              <a:rPr lang="en-US"/>
              <a:t> Take a moment and review </a:t>
            </a:r>
            <a:r>
              <a:rPr lang="en-US" b="1"/>
              <a:t>Handout 1</a:t>
            </a:r>
            <a:r>
              <a:rPr lang="en-US"/>
              <a:t>, which can be used to document a teacher observation including a pre-conference, observation notes, post-conference, next steps, and follow-up. You may have a form that you already use for this purpose. If so, what kind of information does it capture? </a:t>
            </a:r>
          </a:p>
        </p:txBody>
      </p:sp>
      <p:sp>
        <p:nvSpPr>
          <p:cNvPr id="4" name="Slide Number Placeholder 3"/>
          <p:cNvSpPr>
            <a:spLocks noGrp="1"/>
          </p:cNvSpPr>
          <p:nvPr>
            <p:ph type="sldNum" sz="quarter" idx="5"/>
          </p:nvPr>
        </p:nvSpPr>
        <p:spPr/>
        <p:txBody>
          <a:bodyPr/>
          <a:lstStyle/>
          <a:p>
            <a:fld id="{F5D417E0-4E2A-4944-9F25-2F1F160AC3BF}" type="slidenum">
              <a:rPr lang="en-US" smtClean="0"/>
              <a:t>13</a:t>
            </a:fld>
            <a:endParaRPr lang="en-US"/>
          </a:p>
        </p:txBody>
      </p:sp>
    </p:spTree>
    <p:extLst>
      <p:ext uri="{BB962C8B-B14F-4D97-AF65-F5344CB8AC3E}">
        <p14:creationId xmlns:p14="http://schemas.microsoft.com/office/powerpoint/2010/main" val="51712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Notes </a:t>
            </a:r>
            <a:r>
              <a:rPr lang="en-US" b="0" dirty="0"/>
              <a:t>Allow 20 minutes for this activity. The video is 6:22 long. </a:t>
            </a:r>
          </a:p>
          <a:p>
            <a:pPr marL="0" marR="0" lvl="0" indent="0" algn="l" rtl="0">
              <a:lnSpc>
                <a:spcPct val="100000"/>
              </a:lnSpc>
              <a:spcBef>
                <a:spcPts val="0"/>
              </a:spcBef>
              <a:spcAft>
                <a:spcPts val="0"/>
              </a:spcAft>
              <a:buClr>
                <a:srgbClr val="000000"/>
              </a:buClr>
              <a:buSzPts val="1400"/>
              <a:buFont typeface="Arial"/>
              <a:buNone/>
            </a:pPr>
            <a:endParaRPr lang="en-US" b="1" dirty="0"/>
          </a:p>
          <a:p>
            <a:pPr marL="0" lvl="0" indent="0" algn="l" rtl="0">
              <a:lnSpc>
                <a:spcPct val="100000"/>
              </a:lnSpc>
              <a:spcBef>
                <a:spcPts val="0"/>
              </a:spcBef>
              <a:spcAft>
                <a:spcPts val="0"/>
              </a:spcAft>
              <a:buSzPts val="1400"/>
              <a:buNone/>
            </a:pPr>
            <a:r>
              <a:rPr lang="en-US" b="1" dirty="0"/>
              <a:t>SAY </a:t>
            </a:r>
            <a:r>
              <a:rPr lang="en-US" b="0" dirty="0"/>
              <a:t>We are going to use </a:t>
            </a:r>
            <a:r>
              <a:rPr lang="en-US" b="1" dirty="0"/>
              <a:t>Handout 1 </a:t>
            </a:r>
            <a:r>
              <a:rPr lang="en-US" b="0" dirty="0"/>
              <a:t>to conduct a teacher observation. The teacher is using the gradual release model to teach the following standard: </a:t>
            </a:r>
            <a:r>
              <a:rPr lang="en-US" i="1" dirty="0"/>
              <a:t>Improve writing by considering feedback from adults, peers, and/or online editing tools, revising for clarity and cohesiveness. </a:t>
            </a:r>
            <a:r>
              <a:rPr lang="en-US" i="0" dirty="0"/>
              <a:t>In your small groups talk about the pre-observation questions. Formulate some potential answers for them. Assume the teacher has done some work with peer editing in that past, but not a great deal. I’ll give you a few minutes to talk with your group and then we’ll all conduct the observation. </a:t>
            </a:r>
            <a:r>
              <a:rPr lang="en-US" i="1" dirty="0"/>
              <a:t>(Participants record their observation notes in Handout 1)</a:t>
            </a:r>
            <a:endParaRPr lang="en-US" dirty="0"/>
          </a:p>
          <a:p>
            <a:pPr marL="0" lvl="0" indent="0" algn="l" rtl="0">
              <a:lnSpc>
                <a:spcPct val="100000"/>
              </a:lnSpc>
              <a:spcBef>
                <a:spcPts val="0"/>
              </a:spcBef>
              <a:spcAft>
                <a:spcPts val="0"/>
              </a:spcAft>
              <a:buSzPts val="1400"/>
              <a:buNone/>
            </a:pPr>
            <a:r>
              <a:rPr lang="en-US" b="1" i="0" dirty="0"/>
              <a:t> </a:t>
            </a:r>
            <a:endParaRPr lang="en-US" dirty="0"/>
          </a:p>
          <a:p>
            <a:pPr marL="0" lvl="0" indent="0" algn="l" rtl="0">
              <a:lnSpc>
                <a:spcPct val="100000"/>
              </a:lnSpc>
              <a:spcBef>
                <a:spcPts val="0"/>
              </a:spcBef>
              <a:spcAft>
                <a:spcPts val="0"/>
              </a:spcAft>
              <a:buSzPts val="1400"/>
              <a:buNone/>
            </a:pPr>
            <a:r>
              <a:rPr lang="en-US" b="0" i="0" dirty="0"/>
              <a:t>Discuss your notes with your small group, and then formulate answers to the debrief questions and considerations for next steps. Then we’ll share out with the whole group.</a:t>
            </a:r>
            <a:endParaRPr lang="en-US" dirty="0"/>
          </a:p>
          <a:p>
            <a:pPr marL="0" lvl="0" indent="0" algn="l" rtl="0">
              <a:lnSpc>
                <a:spcPct val="100000"/>
              </a:lnSpc>
              <a:spcBef>
                <a:spcPts val="0"/>
              </a:spcBef>
              <a:spcAft>
                <a:spcPts val="0"/>
              </a:spcAft>
              <a:buSzPts val="1400"/>
              <a:buNone/>
            </a:pPr>
            <a:endParaRPr lang="en-US" b="0" i="0" dirty="0"/>
          </a:p>
          <a:p>
            <a:pPr marL="0" lvl="0" indent="0" algn="l" rtl="0">
              <a:lnSpc>
                <a:spcPct val="100000"/>
              </a:lnSpc>
              <a:spcBef>
                <a:spcPts val="0"/>
              </a:spcBef>
              <a:spcAft>
                <a:spcPts val="0"/>
              </a:spcAft>
              <a:buSzPts val="1400"/>
              <a:buNone/>
            </a:pPr>
            <a:r>
              <a:rPr lang="en-US" b="0" i="0" dirty="0"/>
              <a:t>Whole group questions: What evidence does this observation provide that speaks to the effectiveness of the lesson? What instructional support may be helpful?</a:t>
            </a: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14</a:t>
            </a:fld>
            <a:endParaRPr lang="en-US"/>
          </a:p>
        </p:txBody>
      </p:sp>
    </p:spTree>
    <p:extLst>
      <p:ext uri="{BB962C8B-B14F-4D97-AF65-F5344CB8AC3E}">
        <p14:creationId xmlns:p14="http://schemas.microsoft.com/office/powerpoint/2010/main" val="242706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SAY</a:t>
            </a:r>
            <a:r>
              <a:rPr lang="en-US" sz="1200" b="0" i="0" u="none" strike="noStrike" dirty="0">
                <a:solidFill>
                  <a:srgbClr val="000000"/>
                </a:solidFill>
                <a:latin typeface="Calibri"/>
                <a:ea typeface="Calibri"/>
                <a:cs typeface="Calibri"/>
                <a:sym typeface="Calibri"/>
              </a:rPr>
              <a:t> Please review the questions on </a:t>
            </a:r>
            <a:r>
              <a:rPr lang="en-US" sz="1200" b="1" i="0" u="none" strike="noStrike" dirty="0">
                <a:solidFill>
                  <a:srgbClr val="000000"/>
                </a:solidFill>
                <a:latin typeface="Calibri"/>
                <a:ea typeface="Calibri"/>
                <a:cs typeface="Calibri"/>
                <a:sym typeface="Calibri"/>
              </a:rPr>
              <a:t>Handout 2: Video-Viewing Guide </a:t>
            </a:r>
            <a:r>
              <a:rPr lang="en-US" sz="1200" b="0" i="0" u="none" strike="noStrike" dirty="0">
                <a:solidFill>
                  <a:srgbClr val="000000"/>
                </a:solidFill>
                <a:latin typeface="Calibri"/>
                <a:ea typeface="Calibri"/>
                <a:cs typeface="Calibri"/>
                <a:sym typeface="Calibri"/>
              </a:rPr>
              <a:t>for</a:t>
            </a:r>
            <a:r>
              <a:rPr lang="en-US" sz="1200" b="1" i="0" u="none" strike="noStrike" dirty="0">
                <a:solidFill>
                  <a:srgbClr val="000000"/>
                </a:solidFill>
                <a:latin typeface="Calibri"/>
                <a:ea typeface="Calibri"/>
                <a:cs typeface="Calibri"/>
                <a:sym typeface="Calibri"/>
              </a:rPr>
              <a:t> </a:t>
            </a:r>
            <a:endParaRPr lang="en-US" dirty="0"/>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Video 2: Post Observation Coaching Discussion</a:t>
            </a:r>
            <a:r>
              <a:rPr lang="en-US" sz="1200" b="0" i="0" u="none" strike="noStrike" dirty="0">
                <a:solidFill>
                  <a:srgbClr val="000000"/>
                </a:solidFill>
                <a:latin typeface="Calibri"/>
                <a:ea typeface="Calibri"/>
                <a:cs typeface="Calibri"/>
                <a:sym typeface="Calibri"/>
              </a:rPr>
              <a:t>. Let’s watch a video of Dr. Enrique Puig lead a post observation coaching conversation. </a:t>
            </a:r>
            <a:endParaRPr lang="en-US" dirty="0"/>
          </a:p>
          <a:p>
            <a:pPr marL="0" lvl="0" indent="0" algn="l" rtl="0">
              <a:lnSpc>
                <a:spcPct val="100000"/>
              </a:lnSpc>
              <a:spcBef>
                <a:spcPts val="0"/>
              </a:spcBef>
              <a:spcAft>
                <a:spcPts val="0"/>
              </a:spcAft>
              <a:buSzPts val="1400"/>
              <a:buNone/>
            </a:pPr>
            <a:endParaRPr lang="en-US" sz="12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NOTES</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b="0" i="0" u="none" strike="noStrike" dirty="0">
                <a:solidFill>
                  <a:srgbClr val="000000"/>
                </a:solidFill>
                <a:latin typeface="Calibri"/>
                <a:ea typeface="Calibri"/>
                <a:cs typeface="Calibri"/>
                <a:sym typeface="Calibri"/>
              </a:rPr>
              <a:t>Allow 15 minutes for viewing the video and completing the handout. Show Video 2 (6 minutes) and allow time for participants to record their answers to the questions on Handout 2. Ask for volunteers to share their answers. </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b="0" i="0" u="none" strike="noStrike" dirty="0">
                <a:solidFill>
                  <a:srgbClr val="000000"/>
                </a:solidFill>
                <a:latin typeface="Calibri"/>
                <a:ea typeface="Calibri"/>
                <a:cs typeface="Calibri"/>
                <a:sym typeface="Calibri"/>
              </a:rPr>
              <a:t>Possible responses for questions:</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Font typeface="Calibri"/>
              <a:buAutoNum type="arabicPeriod"/>
            </a:pPr>
            <a:r>
              <a:rPr lang="en-US" sz="1200" b="0" i="1" u="none" strike="noStrike" dirty="0">
                <a:solidFill>
                  <a:srgbClr val="000000"/>
                </a:solidFill>
                <a:latin typeface="Calibri"/>
                <a:ea typeface="Calibri"/>
                <a:cs typeface="Calibri"/>
                <a:sym typeface="Calibri"/>
              </a:rPr>
              <a:t>The coach keeps notes on times and activities. The coach works to transcribe verbatim what the teacher says and does. The coach keeps track of student activities, but keeps the students anonymous by assigning numbers.  </a:t>
            </a:r>
            <a:endParaRPr lang="en-US" sz="1400" b="0" i="1"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Font typeface="Calibri"/>
              <a:buAutoNum type="arabicPeriod"/>
            </a:pPr>
            <a:r>
              <a:rPr lang="en-US" sz="1200" b="0" i="1" u="none" strike="noStrike" dirty="0">
                <a:solidFill>
                  <a:srgbClr val="000000"/>
                </a:solidFill>
                <a:latin typeface="Calibri"/>
                <a:ea typeface="Calibri"/>
                <a:cs typeface="Calibri"/>
                <a:sym typeface="Calibri"/>
              </a:rPr>
              <a:t>The coach carefully analyzes the specific words that the teacher uses. He focuses on the nuances of that language (I want vs. you need, for example.)</a:t>
            </a:r>
            <a:endParaRPr lang="en-US" sz="1400" b="0" i="1"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Font typeface="Calibri"/>
              <a:buAutoNum type="arabicPeriod"/>
            </a:pPr>
            <a:r>
              <a:rPr lang="en-US" sz="1200" b="0" i="1" u="none" strike="noStrike" dirty="0">
                <a:solidFill>
                  <a:srgbClr val="000000"/>
                </a:solidFill>
                <a:latin typeface="Calibri"/>
                <a:ea typeface="Calibri"/>
                <a:cs typeface="Calibri"/>
                <a:sym typeface="Calibri"/>
              </a:rPr>
              <a:t> What do you want </a:t>
            </a:r>
            <a:r>
              <a:rPr lang="en-US" sz="1200" b="1" i="1" u="none" strike="noStrike" dirty="0">
                <a:solidFill>
                  <a:srgbClr val="000000"/>
                </a:solidFill>
                <a:latin typeface="Calibri"/>
                <a:ea typeface="Calibri"/>
                <a:cs typeface="Calibri"/>
                <a:sym typeface="Calibri"/>
              </a:rPr>
              <a:t>ultimately</a:t>
            </a:r>
            <a:r>
              <a:rPr lang="en-US" sz="1200" b="0" i="1" u="none" strike="noStrike" dirty="0">
                <a:solidFill>
                  <a:srgbClr val="000000"/>
                </a:solidFill>
                <a:latin typeface="Calibri"/>
                <a:ea typeface="Calibri"/>
                <a:cs typeface="Calibri"/>
                <a:sym typeface="Calibri"/>
              </a:rPr>
              <a:t> for all your students? For life? How would your students respond if you taught in a way/used language to make them more independent? Do you agree? What do you think you’ll do differently tomorrow? Do you think that’s manageable? How do you think that your lesson went? After teacher response, “I think it went well…” – Better said, the 90-minute block?</a:t>
            </a:r>
            <a:endParaRPr lang="en-US" sz="1400" b="0" i="1"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Font typeface="Calibri"/>
              <a:buAutoNum type="arabicPeriod"/>
            </a:pPr>
            <a:r>
              <a:rPr lang="en-US" sz="1200" b="0" i="1" u="none" strike="noStrike" dirty="0">
                <a:solidFill>
                  <a:srgbClr val="000000"/>
                </a:solidFill>
                <a:latin typeface="Calibri"/>
                <a:ea typeface="Calibri"/>
                <a:cs typeface="Calibri"/>
                <a:sym typeface="Calibri"/>
              </a:rPr>
              <a:t> The teacher responded directly at first but modified her responses several times after further probing and redirection. The teacher appreciated the further probing questions once considered. The teacher was in agreement with all of the decisions discussed. She realized the importance of the analysis of her teacher language.  </a:t>
            </a:r>
            <a:endParaRPr lang="en-US" sz="1400" b="0" i="1"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200"/>
              <a:buFont typeface="Calibri"/>
              <a:buAutoNum type="arabicPeriod"/>
            </a:pPr>
            <a:r>
              <a:rPr lang="en-US" sz="1400" b="0" i="1" u="none" strike="noStrike" dirty="0">
                <a:solidFill>
                  <a:srgbClr val="000000"/>
                </a:solidFill>
                <a:latin typeface="Arial"/>
                <a:ea typeface="Arial"/>
                <a:cs typeface="Arial"/>
                <a:sym typeface="Arial"/>
              </a:rPr>
              <a:t> </a:t>
            </a:r>
            <a:r>
              <a:rPr lang="en-US" sz="1200" b="0" i="1" u="none" strike="noStrike" dirty="0">
                <a:solidFill>
                  <a:srgbClr val="000000"/>
                </a:solidFill>
                <a:latin typeface="Calibri"/>
                <a:ea typeface="Calibri"/>
                <a:cs typeface="Calibri"/>
                <a:sym typeface="Calibri"/>
              </a:rPr>
              <a:t>The coach may need to get to know the students better and complete another observation focused on teacher language for independence to determine change/growth.</a:t>
            </a:r>
            <a:endParaRPr lang="en-US" dirty="0"/>
          </a:p>
          <a:p>
            <a:pPr marL="0" lvl="0" indent="0" algn="l" rtl="0">
              <a:lnSpc>
                <a:spcPct val="100000"/>
              </a:lnSpc>
              <a:spcBef>
                <a:spcPts val="0"/>
              </a:spcBef>
              <a:spcAft>
                <a:spcPts val="0"/>
              </a:spcAft>
              <a:buSzPts val="1200"/>
              <a:buFont typeface="Calibri"/>
              <a:buAutoNum type="arabicPeriod"/>
            </a:pPr>
            <a:r>
              <a:rPr lang="en-US" sz="1200" b="0" i="1" u="none" strike="noStrike" dirty="0">
                <a:solidFill>
                  <a:srgbClr val="000000"/>
                </a:solidFill>
                <a:latin typeface="Calibri"/>
                <a:ea typeface="Calibri"/>
                <a:cs typeface="Calibri"/>
                <a:sym typeface="Calibri"/>
              </a:rPr>
              <a:t> The teacher may need to consider changes in language focused on student independence and further consideration for time management. </a:t>
            </a:r>
            <a:endParaRPr lang="en-US" sz="1400" b="0" i="1"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F5D417E0-4E2A-4944-9F25-2F1F160AC3BF}" type="slidenum">
              <a:rPr lang="en-US" smtClean="0"/>
              <a:t>15</a:t>
            </a:fld>
            <a:endParaRPr lang="en-US"/>
          </a:p>
        </p:txBody>
      </p:sp>
    </p:spTree>
    <p:extLst>
      <p:ext uri="{BB962C8B-B14F-4D97-AF65-F5344CB8AC3E}">
        <p14:creationId xmlns:p14="http://schemas.microsoft.com/office/powerpoint/2010/main" val="311628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SAY</a:t>
            </a:r>
            <a:r>
              <a:rPr lang="en-US" sz="1200" b="0" i="0" u="none" strike="noStrike" dirty="0">
                <a:solidFill>
                  <a:srgbClr val="000000"/>
                </a:solidFill>
                <a:latin typeface="Calibri"/>
                <a:ea typeface="Calibri"/>
                <a:cs typeface="Calibri"/>
                <a:sym typeface="Calibri"/>
              </a:rPr>
              <a:t> Please review the questions for Coach Preparation Steps 1-3 on </a:t>
            </a:r>
            <a:r>
              <a:rPr lang="en-US" sz="1200" b="1" i="0" u="none" strike="noStrike" dirty="0">
                <a:solidFill>
                  <a:srgbClr val="000000"/>
                </a:solidFill>
                <a:latin typeface="Calibri"/>
                <a:ea typeface="Calibri"/>
                <a:cs typeface="Calibri"/>
                <a:sym typeface="Calibri"/>
              </a:rPr>
              <a:t>Handout 3: Coaching Conversation Planning Guide</a:t>
            </a:r>
            <a:r>
              <a:rPr lang="en-US" sz="1200" b="0" i="0" u="none" strike="noStrike" dirty="0">
                <a:solidFill>
                  <a:srgbClr val="000000"/>
                </a:solidFill>
                <a:latin typeface="Calibri"/>
                <a:ea typeface="Calibri"/>
                <a:cs typeface="Calibri"/>
                <a:sym typeface="Calibri"/>
              </a:rPr>
              <a:t>. Let’s watch a video of a pre-observation conference with a second grade teacher. Pay careful attention to the learning goal and targets that that the teacher describes and consider carefully the questions for Coach Preparation Steps 2 and 3. What information would still be helpful to have to plan for this observation as a coach?</a:t>
            </a:r>
            <a:endParaRPr lang="en-US" dirty="0"/>
          </a:p>
          <a:p>
            <a:pPr marL="0" lvl="0" indent="0" algn="l" rtl="0">
              <a:lnSpc>
                <a:spcPct val="100000"/>
              </a:lnSpc>
              <a:spcBef>
                <a:spcPts val="0"/>
              </a:spcBef>
              <a:spcAft>
                <a:spcPts val="0"/>
              </a:spcAft>
              <a:buSzPts val="1400"/>
              <a:buNone/>
            </a:pPr>
            <a:endParaRPr lang="en-US" sz="12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NOTES</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b="0" i="0" u="none" strike="noStrike" dirty="0">
                <a:solidFill>
                  <a:srgbClr val="000000"/>
                </a:solidFill>
                <a:latin typeface="Calibri"/>
                <a:ea typeface="Calibri"/>
                <a:cs typeface="Calibri"/>
                <a:sym typeface="Calibri"/>
              </a:rPr>
              <a:t>Allow </a:t>
            </a:r>
            <a:r>
              <a:rPr lang="en-US" dirty="0">
                <a:solidFill>
                  <a:srgbClr val="000000"/>
                </a:solidFill>
              </a:rPr>
              <a:t>15 </a:t>
            </a:r>
            <a:r>
              <a:rPr lang="en-US" sz="1200" b="0" i="0" u="none" strike="noStrike" dirty="0">
                <a:solidFill>
                  <a:srgbClr val="000000"/>
                </a:solidFill>
                <a:latin typeface="Calibri"/>
                <a:ea typeface="Calibri"/>
                <a:cs typeface="Calibri"/>
                <a:sym typeface="Calibri"/>
              </a:rPr>
              <a:t>minutes for viewing the video and completing the handout. Show </a:t>
            </a:r>
            <a:r>
              <a:rPr lang="en-US" sz="1200" b="1" i="0" u="none" strike="noStrike" dirty="0">
                <a:solidFill>
                  <a:srgbClr val="000000"/>
                </a:solidFill>
                <a:latin typeface="Calibri"/>
                <a:ea typeface="Calibri"/>
                <a:cs typeface="Calibri"/>
                <a:sym typeface="Calibri"/>
              </a:rPr>
              <a:t>Video 3 </a:t>
            </a:r>
            <a:r>
              <a:rPr lang="en-US" sz="1200" b="0" i="0" u="none" strike="noStrike" dirty="0">
                <a:solidFill>
                  <a:srgbClr val="000000"/>
                </a:solidFill>
                <a:latin typeface="Calibri"/>
                <a:ea typeface="Calibri"/>
                <a:cs typeface="Calibri"/>
                <a:sym typeface="Calibri"/>
              </a:rPr>
              <a:t>(3:40 minutes) and allow time for participants to record their answers to the questions on Handout 3. Ask for volunteers to share their answers. </a:t>
            </a:r>
            <a:endParaRPr lang="en-US" b="0" i="0" u="none" strike="noStrike" dirty="0">
              <a:solidFill>
                <a:srgbClr val="000000"/>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16</a:t>
            </a:fld>
            <a:endParaRPr lang="en-US"/>
          </a:p>
        </p:txBody>
      </p:sp>
    </p:spTree>
    <p:extLst>
      <p:ext uri="{BB962C8B-B14F-4D97-AF65-F5344CB8AC3E}">
        <p14:creationId xmlns:p14="http://schemas.microsoft.com/office/powerpoint/2010/main" val="134610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SAY</a:t>
            </a:r>
            <a:r>
              <a:rPr lang="en-US" sz="1200" b="0" i="0" u="none" strike="noStrike" dirty="0">
                <a:solidFill>
                  <a:srgbClr val="000000"/>
                </a:solidFill>
                <a:latin typeface="Calibri"/>
                <a:ea typeface="Calibri"/>
                <a:cs typeface="Calibri"/>
                <a:sym typeface="Calibri"/>
              </a:rPr>
              <a:t> Please review the questions for Coach Preparation Steps 4-5 on </a:t>
            </a:r>
            <a:r>
              <a:rPr lang="en-US" sz="1200" b="1" i="0" u="none" strike="noStrike" dirty="0">
                <a:solidFill>
                  <a:srgbClr val="000000"/>
                </a:solidFill>
                <a:latin typeface="Calibri"/>
                <a:ea typeface="Calibri"/>
                <a:cs typeface="Calibri"/>
                <a:sym typeface="Calibri"/>
              </a:rPr>
              <a:t>Handout 3: Coaching Conversation Planning Guide</a:t>
            </a:r>
            <a:r>
              <a:rPr lang="en-US" sz="1200" b="0" i="0" u="none" strike="noStrike" dirty="0">
                <a:solidFill>
                  <a:srgbClr val="000000"/>
                </a:solidFill>
                <a:latin typeface="Calibri"/>
                <a:ea typeface="Calibri"/>
                <a:cs typeface="Calibri"/>
                <a:sym typeface="Calibri"/>
              </a:rPr>
              <a:t>. Let’s watch a video of a classroom observation with a second grade teacher. What additional information would still be helpful to have in planning for a follow-up coaching conversation?</a:t>
            </a:r>
            <a:endParaRPr lang="en-US" dirty="0"/>
          </a:p>
          <a:p>
            <a:pPr marL="0" lvl="0" indent="0" algn="l" rtl="0">
              <a:lnSpc>
                <a:spcPct val="100000"/>
              </a:lnSpc>
              <a:spcBef>
                <a:spcPts val="0"/>
              </a:spcBef>
              <a:spcAft>
                <a:spcPts val="0"/>
              </a:spcAft>
              <a:buSzPts val="1400"/>
              <a:buNone/>
            </a:pPr>
            <a:endParaRPr lang="en-US" sz="1200" b="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NOTES</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b="0" i="0" u="none" strike="noStrike" dirty="0">
                <a:solidFill>
                  <a:srgbClr val="000000"/>
                </a:solidFill>
                <a:latin typeface="Calibri"/>
                <a:ea typeface="Calibri"/>
                <a:cs typeface="Calibri"/>
                <a:sym typeface="Calibri"/>
              </a:rPr>
              <a:t>Allow </a:t>
            </a:r>
            <a:r>
              <a:rPr lang="en-US" dirty="0">
                <a:solidFill>
                  <a:srgbClr val="000000"/>
                </a:solidFill>
              </a:rPr>
              <a:t>15</a:t>
            </a:r>
            <a:r>
              <a:rPr lang="en-US" sz="1200" b="0" i="0" u="none" strike="noStrike" dirty="0">
                <a:solidFill>
                  <a:srgbClr val="000000"/>
                </a:solidFill>
                <a:latin typeface="Calibri"/>
                <a:ea typeface="Calibri"/>
                <a:cs typeface="Calibri"/>
                <a:sym typeface="Calibri"/>
              </a:rPr>
              <a:t> minutes for viewing the video and completing the handout. Show </a:t>
            </a:r>
            <a:r>
              <a:rPr lang="en-US" sz="1200" b="1" i="0" u="none" strike="noStrike" dirty="0">
                <a:solidFill>
                  <a:srgbClr val="000000"/>
                </a:solidFill>
                <a:latin typeface="Calibri"/>
                <a:ea typeface="Calibri"/>
                <a:cs typeface="Calibri"/>
                <a:sym typeface="Calibri"/>
              </a:rPr>
              <a:t>Video 4 </a:t>
            </a:r>
            <a:r>
              <a:rPr lang="en-US" sz="1200" b="0" i="0" u="none" strike="noStrike" dirty="0">
                <a:solidFill>
                  <a:srgbClr val="000000"/>
                </a:solidFill>
                <a:latin typeface="Calibri"/>
                <a:ea typeface="Calibri"/>
                <a:cs typeface="Calibri"/>
                <a:sym typeface="Calibri"/>
              </a:rPr>
              <a:t>(4:</a:t>
            </a:r>
            <a:r>
              <a:rPr lang="en-US" dirty="0">
                <a:solidFill>
                  <a:srgbClr val="000000"/>
                </a:solidFill>
              </a:rPr>
              <a:t>35</a:t>
            </a:r>
            <a:r>
              <a:rPr lang="en-US" sz="1200" b="0" i="0" u="none" strike="noStrike" dirty="0">
                <a:solidFill>
                  <a:srgbClr val="000000"/>
                </a:solidFill>
                <a:latin typeface="Calibri"/>
                <a:ea typeface="Calibri"/>
                <a:cs typeface="Calibri"/>
                <a:sym typeface="Calibri"/>
              </a:rPr>
              <a:t> minutes) and allow time for participants to record their answers to the questions on Handout 3. Ask for volunteers to share their answers. </a:t>
            </a:r>
            <a:endParaRPr lang="en-US" b="0" i="0" u="none" strike="noStrike" dirty="0">
              <a:solidFill>
                <a:srgbClr val="000000"/>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US" b="0" dirty="0"/>
          </a:p>
        </p:txBody>
      </p:sp>
      <p:sp>
        <p:nvSpPr>
          <p:cNvPr id="4" name="Slide Number Placeholder 3"/>
          <p:cNvSpPr>
            <a:spLocks noGrp="1"/>
          </p:cNvSpPr>
          <p:nvPr>
            <p:ph type="sldNum" sz="quarter" idx="5"/>
          </p:nvPr>
        </p:nvSpPr>
        <p:spPr/>
        <p:txBody>
          <a:bodyPr/>
          <a:lstStyle/>
          <a:p>
            <a:fld id="{F5D417E0-4E2A-4944-9F25-2F1F160AC3BF}" type="slidenum">
              <a:rPr lang="en-US" smtClean="0"/>
              <a:t>17</a:t>
            </a:fld>
            <a:endParaRPr lang="en-US"/>
          </a:p>
        </p:txBody>
      </p:sp>
    </p:spTree>
    <p:extLst>
      <p:ext uri="{BB962C8B-B14F-4D97-AF65-F5344CB8AC3E}">
        <p14:creationId xmlns:p14="http://schemas.microsoft.com/office/powerpoint/2010/main" val="250905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SAY</a:t>
            </a:r>
            <a:r>
              <a:rPr lang="en-US" sz="1200" b="0" i="0" u="none" strike="noStrike" dirty="0">
                <a:solidFill>
                  <a:srgbClr val="000000"/>
                </a:solidFill>
                <a:latin typeface="Calibri"/>
                <a:ea typeface="Calibri"/>
                <a:cs typeface="Calibri"/>
                <a:sym typeface="Calibri"/>
              </a:rPr>
              <a:t> Let’s watch a video of a post-observation conference with the same second grade teacher. After watching this video, please review the questions and your responses for Coach Preparation Step 5 on </a:t>
            </a:r>
            <a:r>
              <a:rPr lang="en-US" sz="1200" b="1" i="0" u="none" strike="noStrike" dirty="0">
                <a:solidFill>
                  <a:srgbClr val="000000"/>
                </a:solidFill>
                <a:latin typeface="Calibri"/>
                <a:ea typeface="Calibri"/>
                <a:cs typeface="Calibri"/>
                <a:sym typeface="Calibri"/>
              </a:rPr>
              <a:t>Handout 3: Coaching Conversation Planning Guide</a:t>
            </a:r>
            <a:r>
              <a:rPr lang="en-US" sz="1200" b="0" i="0" u="none" strike="noStrike" dirty="0">
                <a:solidFill>
                  <a:srgbClr val="000000"/>
                </a:solidFill>
                <a:latin typeface="Calibri"/>
                <a:ea typeface="Calibri"/>
                <a:cs typeface="Calibri"/>
                <a:sym typeface="Calibri"/>
              </a:rPr>
              <a:t>. What changes might you recommend for this post-observation conference?</a:t>
            </a:r>
            <a:endParaRPr lang="en-US" dirty="0"/>
          </a:p>
          <a:p>
            <a:pPr marL="0" lvl="0" indent="0" algn="l" rtl="0">
              <a:lnSpc>
                <a:spcPct val="100000"/>
              </a:lnSpc>
              <a:spcBef>
                <a:spcPts val="0"/>
              </a:spcBef>
              <a:spcAft>
                <a:spcPts val="0"/>
              </a:spcAft>
              <a:buSzPts val="1400"/>
              <a:buNone/>
            </a:pPr>
            <a:endParaRPr lang="en-US" sz="1200" b="1"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dirty="0">
                <a:solidFill>
                  <a:srgbClr val="000000"/>
                </a:solidFill>
                <a:latin typeface="Calibri"/>
                <a:ea typeface="Calibri"/>
                <a:cs typeface="Calibri"/>
                <a:sym typeface="Calibri"/>
              </a:rPr>
              <a:t>NOTES</a:t>
            </a:r>
            <a:endParaRPr lang="en-US" b="0" i="0" u="none" strike="noStrike"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sz="1200" b="0" i="0" u="none" strike="noStrike" dirty="0">
                <a:solidFill>
                  <a:srgbClr val="000000"/>
                </a:solidFill>
                <a:latin typeface="Calibri"/>
                <a:ea typeface="Calibri"/>
                <a:cs typeface="Calibri"/>
                <a:sym typeface="Calibri"/>
              </a:rPr>
              <a:t>Allow 15 minutes for viewing the video and completing the handout. Show </a:t>
            </a:r>
            <a:r>
              <a:rPr lang="en-US" sz="1200" b="1" i="0" u="none" strike="noStrike" dirty="0">
                <a:solidFill>
                  <a:srgbClr val="000000"/>
                </a:solidFill>
                <a:latin typeface="Calibri"/>
                <a:ea typeface="Calibri"/>
                <a:cs typeface="Calibri"/>
                <a:sym typeface="Calibri"/>
              </a:rPr>
              <a:t>Video 4 </a:t>
            </a:r>
            <a:r>
              <a:rPr lang="en-US" sz="1200" b="0" i="0" u="none" strike="noStrike" dirty="0">
                <a:solidFill>
                  <a:srgbClr val="000000"/>
                </a:solidFill>
                <a:latin typeface="Calibri"/>
                <a:ea typeface="Calibri"/>
                <a:cs typeface="Calibri"/>
                <a:sym typeface="Calibri"/>
              </a:rPr>
              <a:t>(2:10 minutes) and allow time for participants to review their answers to the </a:t>
            </a:r>
            <a:r>
              <a:rPr lang="en-US" sz="1200" b="1" i="0" u="none" strike="noStrike" dirty="0">
                <a:solidFill>
                  <a:srgbClr val="000000"/>
                </a:solidFill>
                <a:latin typeface="Calibri"/>
                <a:ea typeface="Calibri"/>
                <a:cs typeface="Calibri"/>
                <a:sym typeface="Calibri"/>
              </a:rPr>
              <a:t>Step 5 on Handout 3 </a:t>
            </a:r>
            <a:r>
              <a:rPr lang="en-US" sz="1200" b="0" i="0" u="none" strike="noStrike" dirty="0">
                <a:solidFill>
                  <a:srgbClr val="000000"/>
                </a:solidFill>
                <a:latin typeface="Calibri"/>
                <a:ea typeface="Calibri"/>
                <a:cs typeface="Calibri"/>
                <a:sym typeface="Calibri"/>
              </a:rPr>
              <a:t>and discuss recommended changes. Ask for volunteers to share their answers. </a:t>
            </a:r>
            <a:endParaRPr lang="en-US" b="0" i="0" u="none" strike="noStrike" dirty="0">
              <a:solidFill>
                <a:srgbClr val="000000"/>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p:txBody>
      </p:sp>
      <p:sp>
        <p:nvSpPr>
          <p:cNvPr id="4" name="Slide Number Placeholder 3"/>
          <p:cNvSpPr>
            <a:spLocks noGrp="1"/>
          </p:cNvSpPr>
          <p:nvPr>
            <p:ph type="sldNum" sz="quarter" idx="5"/>
          </p:nvPr>
        </p:nvSpPr>
        <p:spPr/>
        <p:txBody>
          <a:bodyPr/>
          <a:lstStyle/>
          <a:p>
            <a:fld id="{F5D417E0-4E2A-4944-9F25-2F1F160AC3BF}" type="slidenum">
              <a:rPr lang="en-US" smtClean="0"/>
              <a:t>18</a:t>
            </a:fld>
            <a:endParaRPr lang="en-US"/>
          </a:p>
        </p:txBody>
      </p:sp>
    </p:spTree>
    <p:extLst>
      <p:ext uri="{BB962C8B-B14F-4D97-AF65-F5344CB8AC3E}">
        <p14:creationId xmlns:p14="http://schemas.microsoft.com/office/powerpoint/2010/main" val="249656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i="0" u="none" strike="noStrike">
                <a:solidFill>
                  <a:schemeClr val="dk1"/>
                </a:solidFill>
                <a:latin typeface="Arial"/>
                <a:ea typeface="Arial"/>
                <a:cs typeface="Arial"/>
                <a:sym typeface="Arial"/>
              </a:rPr>
              <a:t>NOTE </a:t>
            </a:r>
            <a:r>
              <a:rPr lang="en-US" sz="1200" b="0" i="0" u="none" strike="noStrike">
                <a:solidFill>
                  <a:schemeClr val="dk1"/>
                </a:solidFill>
                <a:latin typeface="Arial"/>
                <a:ea typeface="Arial"/>
                <a:cs typeface="Arial"/>
                <a:sym typeface="Arial"/>
              </a:rPr>
              <a:t>Have each group or pair discuss the Video Rubric on </a:t>
            </a:r>
            <a:r>
              <a:rPr lang="en-US" sz="1200" b="1" i="0" u="none" strike="noStrike">
                <a:solidFill>
                  <a:schemeClr val="dk1"/>
                </a:solidFill>
                <a:latin typeface="Arial"/>
                <a:ea typeface="Arial"/>
                <a:cs typeface="Arial"/>
                <a:sym typeface="Arial"/>
              </a:rPr>
              <a:t>Handout 4 </a:t>
            </a:r>
            <a:r>
              <a:rPr lang="en-US" sz="1200" b="0" i="0" u="none" strike="noStrike">
                <a:solidFill>
                  <a:schemeClr val="dk1"/>
                </a:solidFill>
                <a:latin typeface="Arial"/>
                <a:ea typeface="Arial"/>
                <a:cs typeface="Arial"/>
                <a:sym typeface="Arial"/>
              </a:rPr>
              <a:t>and determine questions to prepare for the Bridge to Practice project for Module 4. </a:t>
            </a:r>
          </a:p>
          <a:p>
            <a:pPr marL="0" lvl="0" indent="0" algn="l" rtl="0">
              <a:lnSpc>
                <a:spcPct val="100000"/>
              </a:lnSpc>
              <a:spcBef>
                <a:spcPts val="0"/>
              </a:spcBef>
              <a:spcAft>
                <a:spcPts val="0"/>
              </a:spcAft>
              <a:buSzPts val="1400"/>
              <a:buNone/>
            </a:pPr>
            <a:br>
              <a:rPr lang="en-US" b="0"/>
            </a:br>
            <a:r>
              <a:rPr lang="en-US" sz="1200" b="0" i="1" u="none" strike="noStrike">
                <a:solidFill>
                  <a:schemeClr val="dk1"/>
                </a:solidFill>
                <a:latin typeface="Arial"/>
                <a:ea typeface="Arial"/>
                <a:cs typeface="Arial"/>
                <a:sym typeface="Arial"/>
              </a:rPr>
              <a:t>10 minutes: Activity. </a:t>
            </a:r>
          </a:p>
          <a:p>
            <a:pPr marL="0" lvl="0" indent="0" algn="l" rtl="0">
              <a:lnSpc>
                <a:spcPct val="100000"/>
              </a:lnSpc>
              <a:spcBef>
                <a:spcPts val="0"/>
              </a:spcBef>
              <a:spcAft>
                <a:spcPts val="0"/>
              </a:spcAft>
              <a:buSzPts val="1400"/>
              <a:buNone/>
            </a:pPr>
            <a:endParaRPr lang="en-US"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a:solidFill>
                  <a:schemeClr val="dk1"/>
                </a:solidFill>
                <a:latin typeface="Arial"/>
                <a:ea typeface="Arial"/>
                <a:cs typeface="Arial"/>
                <a:sym typeface="Arial"/>
              </a:rPr>
              <a:t>SAY </a:t>
            </a:r>
            <a:r>
              <a:rPr lang="en-US" sz="1200" b="0" i="0" u="none" strike="noStrike">
                <a:solidFill>
                  <a:schemeClr val="dk1"/>
                </a:solidFill>
                <a:latin typeface="Arial"/>
                <a:ea typeface="Arial"/>
                <a:cs typeface="Arial"/>
                <a:sym typeface="Arial"/>
              </a:rPr>
              <a:t>Please turn to </a:t>
            </a:r>
            <a:r>
              <a:rPr lang="en-US" sz="1200" b="1">
                <a:solidFill>
                  <a:srgbClr val="000000"/>
                </a:solidFill>
                <a:latin typeface="Calibri"/>
                <a:ea typeface="Calibri"/>
                <a:cs typeface="Calibri"/>
                <a:sym typeface="Calibri"/>
              </a:rPr>
              <a:t>Handout 4: Video Rubric</a:t>
            </a:r>
            <a:r>
              <a:rPr lang="en-US" sz="1200">
                <a:solidFill>
                  <a:srgbClr val="000000"/>
                </a:solidFill>
                <a:latin typeface="Calibri"/>
                <a:ea typeface="Calibri"/>
                <a:cs typeface="Calibri"/>
                <a:sym typeface="Calibri"/>
              </a:rPr>
              <a:t>. </a:t>
            </a:r>
          </a:p>
          <a:p>
            <a:pPr marL="0" lvl="0" indent="0" algn="l" rtl="0">
              <a:lnSpc>
                <a:spcPct val="100000"/>
              </a:lnSpc>
              <a:spcBef>
                <a:spcPts val="0"/>
              </a:spcBef>
              <a:spcAft>
                <a:spcPts val="0"/>
              </a:spcAft>
              <a:buSzPts val="1400"/>
              <a:buNone/>
            </a:pPr>
            <a:r>
              <a:rPr lang="en-US" sz="1200" b="0" i="0" u="none" strike="noStrike">
                <a:solidFill>
                  <a:schemeClr val="dk1"/>
                </a:solidFill>
                <a:latin typeface="Arial"/>
                <a:ea typeface="Arial"/>
                <a:cs typeface="Arial"/>
                <a:sym typeface="Arial"/>
              </a:rPr>
              <a:t>Each of you (or your group) will discuss any questions about this handout and then each group will share thoughts and questions with the whole group.</a:t>
            </a:r>
            <a:endParaRPr lang="en-US" b="0"/>
          </a:p>
          <a:p>
            <a:pPr marL="0" lvl="0" indent="0" algn="l" rtl="0">
              <a:lnSpc>
                <a:spcPct val="100000"/>
              </a:lnSpc>
              <a:spcBef>
                <a:spcPts val="0"/>
              </a:spcBef>
              <a:spcAft>
                <a:spcPts val="0"/>
              </a:spcAft>
              <a:buSzPts val="1400"/>
              <a:buNone/>
            </a:pPr>
            <a:endParaRPr lang="en-US" i="1">
              <a:solidFill>
                <a:schemeClr val="dk2"/>
              </a:solidFill>
            </a:endParaRPr>
          </a:p>
        </p:txBody>
      </p:sp>
      <p:sp>
        <p:nvSpPr>
          <p:cNvPr id="4" name="Slide Number Placeholder 3"/>
          <p:cNvSpPr>
            <a:spLocks noGrp="1"/>
          </p:cNvSpPr>
          <p:nvPr>
            <p:ph type="sldNum" sz="quarter" idx="5"/>
          </p:nvPr>
        </p:nvSpPr>
        <p:spPr/>
        <p:txBody>
          <a:bodyPr/>
          <a:lstStyle/>
          <a:p>
            <a:fld id="{F5D417E0-4E2A-4944-9F25-2F1F160AC3BF}" type="slidenum">
              <a:rPr lang="en-US" smtClean="0"/>
              <a:t>19</a:t>
            </a:fld>
            <a:endParaRPr lang="en-US"/>
          </a:p>
        </p:txBody>
      </p:sp>
    </p:spTree>
    <p:extLst>
      <p:ext uri="{BB962C8B-B14F-4D97-AF65-F5344CB8AC3E}">
        <p14:creationId xmlns:p14="http://schemas.microsoft.com/office/powerpoint/2010/main" val="214878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solidFill>
                  <a:schemeClr val="dk1"/>
                </a:solidFill>
              </a:rPr>
              <a:t>NOTES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It is recommended that the sessions are completed in sequential order.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The timeline for completing the sessions can be flexible. If the recommended minutes for each session are not available, complete what you can with the time you have and then pick up where you left off the next time you meet. </a:t>
            </a:r>
            <a:endParaRPr lang="en-US"/>
          </a:p>
          <a:p>
            <a:pPr marL="165100" lvl="0" indent="-165100" algn="l" rtl="0">
              <a:lnSpc>
                <a:spcPct val="100000"/>
              </a:lnSpc>
              <a:spcBef>
                <a:spcPts val="0"/>
              </a:spcBef>
              <a:spcAft>
                <a:spcPts val="0"/>
              </a:spcAft>
              <a:buClr>
                <a:schemeClr val="dk1"/>
              </a:buClr>
              <a:buSzPts val="300"/>
              <a:buFont typeface="Arial"/>
              <a:buChar char="•"/>
            </a:pPr>
            <a:r>
              <a:rPr lang="en-US">
                <a:solidFill>
                  <a:schemeClr val="dk1"/>
                </a:solidFill>
              </a:rPr>
              <a:t>Once a schedule of the sessions is established, have participants record the schedule in their </a:t>
            </a:r>
            <a:r>
              <a:rPr lang="en-US" i="1">
                <a:solidFill>
                  <a:schemeClr val="dk1"/>
                </a:solidFill>
              </a:rPr>
              <a:t>Literacy Coach </a:t>
            </a:r>
            <a:r>
              <a:rPr lang="en-US" i="1"/>
              <a:t>Program </a:t>
            </a:r>
            <a:r>
              <a:rPr lang="en-US" i="1">
                <a:solidFill>
                  <a:schemeClr val="dk1"/>
                </a:solidFill>
              </a:rPr>
              <a:t>PD Guide </a:t>
            </a:r>
            <a:r>
              <a:rPr lang="en-US">
                <a:solidFill>
                  <a:schemeClr val="dk1"/>
                </a:solidFill>
              </a:rPr>
              <a:t>if printed. </a:t>
            </a:r>
            <a:endParaRPr lang="en-US"/>
          </a:p>
          <a:p>
            <a:pPr marL="0" lvl="0" indent="0" algn="l" rtl="0">
              <a:lnSpc>
                <a:spcPct val="100000"/>
              </a:lnSpc>
              <a:spcBef>
                <a:spcPts val="0"/>
              </a:spcBef>
              <a:spcAft>
                <a:spcPts val="0"/>
              </a:spcAft>
              <a:buSzPts val="1400"/>
              <a:buNone/>
            </a:pPr>
            <a:endParaRPr lang="en-US" b="1">
              <a:solidFill>
                <a:schemeClr val="dk1"/>
              </a:solidFill>
            </a:endParaRPr>
          </a:p>
          <a:p>
            <a:pPr marL="0" lvl="0" indent="0" algn="l" rtl="0">
              <a:lnSpc>
                <a:spcPct val="100000"/>
              </a:lnSpc>
              <a:spcBef>
                <a:spcPts val="0"/>
              </a:spcBef>
              <a:spcAft>
                <a:spcPts val="0"/>
              </a:spcAft>
              <a:buSzPts val="1400"/>
              <a:buNone/>
            </a:pPr>
            <a:r>
              <a:rPr lang="en-US" b="1">
                <a:solidFill>
                  <a:schemeClr val="dk1"/>
                </a:solidFill>
              </a:rPr>
              <a:t>SAY </a:t>
            </a:r>
            <a:r>
              <a:rPr lang="en-US">
                <a:solidFill>
                  <a:schemeClr val="dk1"/>
                </a:solidFill>
              </a:rPr>
              <a:t>Here is an overview of the </a:t>
            </a:r>
            <a:r>
              <a:rPr lang="en-US"/>
              <a:t>m</a:t>
            </a:r>
            <a:r>
              <a:rPr lang="en-US">
                <a:solidFill>
                  <a:schemeClr val="dk1"/>
                </a:solidFill>
              </a:rPr>
              <a:t>odules and </a:t>
            </a:r>
            <a:r>
              <a:rPr lang="en-US"/>
              <a:t>s</a:t>
            </a:r>
            <a:r>
              <a:rPr lang="en-US">
                <a:solidFill>
                  <a:schemeClr val="dk1"/>
                </a:solidFill>
              </a:rPr>
              <a:t>essions of this course. There are six </a:t>
            </a:r>
            <a:r>
              <a:rPr lang="en-US"/>
              <a:t>m</a:t>
            </a:r>
            <a:r>
              <a:rPr lang="en-US">
                <a:solidFill>
                  <a:schemeClr val="dk1"/>
                </a:solidFill>
              </a:rPr>
              <a:t>odules, and each </a:t>
            </a:r>
            <a:r>
              <a:rPr lang="en-US"/>
              <a:t>m</a:t>
            </a:r>
            <a:r>
              <a:rPr lang="en-US">
                <a:solidFill>
                  <a:schemeClr val="dk1"/>
                </a:solidFill>
              </a:rPr>
              <a:t>odule includes two to four </a:t>
            </a:r>
            <a:r>
              <a:rPr lang="en-US"/>
              <a:t>s</a:t>
            </a:r>
            <a:r>
              <a:rPr lang="en-US">
                <a:solidFill>
                  <a:schemeClr val="dk1"/>
                </a:solidFill>
              </a:rPr>
              <a:t>essions for a total of 15 content </a:t>
            </a:r>
            <a:r>
              <a:rPr lang="en-US"/>
              <a:t>s</a:t>
            </a:r>
            <a:r>
              <a:rPr lang="en-US">
                <a:solidFill>
                  <a:schemeClr val="dk1"/>
                </a:solidFill>
              </a:rPr>
              <a:t>essions. Module 1 addresses Applying Principles and Practices that Foster a Positive Culture, Module 2 covers Applying Effective Pedagogy and Andragogy, the focus o</a:t>
            </a:r>
            <a:r>
              <a:rPr lang="en-US"/>
              <a:t>f </a:t>
            </a:r>
            <a:r>
              <a:rPr lang="en-US">
                <a:solidFill>
                  <a:schemeClr val="dk1"/>
                </a:solidFill>
              </a:rPr>
              <a:t>Module 3 is Collecting Data on Instructional Practices to Inform Professional Learning, the content of Module 4 is Planning, Implementing and Analyzing Standards-Based Literacy Instruction, the content of Module 5 is Growing Professionally, and the final module, Module 6, addresses Planning and Implementing Coaching. </a:t>
            </a:r>
            <a:endParaRPr lang="en-US"/>
          </a:p>
          <a:p>
            <a:pPr marL="0" lvl="0" indent="0" algn="l" rtl="0">
              <a:lnSpc>
                <a:spcPct val="100000"/>
              </a:lnSpc>
              <a:spcBef>
                <a:spcPts val="0"/>
              </a:spcBef>
              <a:spcAft>
                <a:spcPts val="0"/>
              </a:spcAft>
              <a:buSzPts val="1400"/>
              <a:buNone/>
            </a:pPr>
            <a:endParaRPr lang="en-US">
              <a:solidFill>
                <a:schemeClr val="dk1"/>
              </a:solidFill>
            </a:endParaRPr>
          </a:p>
          <a:p>
            <a:pPr marL="0" lvl="0" indent="0" algn="l" rtl="0">
              <a:lnSpc>
                <a:spcPct val="100000"/>
              </a:lnSpc>
              <a:spcBef>
                <a:spcPts val="0"/>
              </a:spcBef>
              <a:spcAft>
                <a:spcPts val="0"/>
              </a:spcAft>
              <a:buSzPts val="1400"/>
              <a:buNone/>
            </a:pPr>
            <a:r>
              <a:rPr lang="en-US">
                <a:solidFill>
                  <a:schemeClr val="dk1"/>
                </a:solidFill>
              </a:rPr>
              <a:t>You can record the date of each of our sessions in your </a:t>
            </a:r>
            <a:r>
              <a:rPr lang="en-US" i="1">
                <a:solidFill>
                  <a:schemeClr val="dk1"/>
                </a:solidFill>
              </a:rPr>
              <a:t>Literacy Coach </a:t>
            </a:r>
            <a:r>
              <a:rPr lang="en-US" i="1"/>
              <a:t>Program</a:t>
            </a:r>
            <a:r>
              <a:rPr lang="en-US" i="1">
                <a:solidFill>
                  <a:schemeClr val="dk1"/>
                </a:solidFill>
              </a:rPr>
              <a:t> PD Guide</a:t>
            </a:r>
            <a:r>
              <a:rPr lang="en-US">
                <a:solidFill>
                  <a:schemeClr val="dk1"/>
                </a:solidFill>
              </a:rPr>
              <a:t>.</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a:t>
            </a:fld>
            <a:endParaRPr lang="en-US"/>
          </a:p>
        </p:txBody>
      </p:sp>
    </p:spTree>
    <p:extLst>
      <p:ext uri="{BB962C8B-B14F-4D97-AF65-F5344CB8AC3E}">
        <p14:creationId xmlns:p14="http://schemas.microsoft.com/office/powerpoint/2010/main" val="1777244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F5D417E0-4E2A-4944-9F25-2F1F160AC3BF}" type="slidenum">
              <a:rPr lang="en-US" smtClean="0"/>
              <a:t>20</a:t>
            </a:fld>
            <a:endParaRPr lang="en-US"/>
          </a:p>
        </p:txBody>
      </p:sp>
    </p:spTree>
    <p:extLst>
      <p:ext uri="{BB962C8B-B14F-4D97-AF65-F5344CB8AC3E}">
        <p14:creationId xmlns:p14="http://schemas.microsoft.com/office/powerpoint/2010/main" val="403123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a:t>
            </a:r>
            <a:r>
              <a:rPr lang="en-US"/>
              <a:t> Are there any questions that you have regarding the content of this session, the self-study activities, or the course in general?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1"/>
              <a:t>Answer any questions. </a:t>
            </a:r>
            <a:endParaRPr lang="en-US"/>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21</a:t>
            </a:fld>
            <a:endParaRPr lang="en-US"/>
          </a:p>
        </p:txBody>
      </p:sp>
    </p:spTree>
    <p:extLst>
      <p:ext uri="{BB962C8B-B14F-4D97-AF65-F5344CB8AC3E}">
        <p14:creationId xmlns:p14="http://schemas.microsoft.com/office/powerpoint/2010/main" val="2434546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a:t>SAY </a:t>
            </a:r>
            <a:r>
              <a:rPr lang="en-US"/>
              <a:t>This is the end of Session 13. Thank you for your participation!</a:t>
            </a:r>
          </a:p>
          <a:p>
            <a:pPr marL="0" marR="0" lvl="0" indent="0" algn="l" rtl="0">
              <a:lnSpc>
                <a:spcPct val="100000"/>
              </a:lnSpc>
              <a:spcBef>
                <a:spcPts val="0"/>
              </a:spcBef>
              <a:spcAft>
                <a:spcPts val="0"/>
              </a:spcAft>
              <a:buClr>
                <a:schemeClr val="dk1"/>
              </a:buClr>
              <a:buSzPts val="1200"/>
              <a:buFont typeface="Calibri"/>
              <a:buNone/>
            </a:pPr>
            <a:endParaRPr lang="en-US"/>
          </a:p>
          <a:p>
            <a:pPr marL="0" marR="0" lvl="0" indent="0" algn="l" rtl="0">
              <a:lnSpc>
                <a:spcPct val="100000"/>
              </a:lnSpc>
              <a:spcBef>
                <a:spcPts val="0"/>
              </a:spcBef>
              <a:spcAft>
                <a:spcPts val="0"/>
              </a:spcAft>
              <a:buClr>
                <a:schemeClr val="dk1"/>
              </a:buClr>
              <a:buSzPts val="1200"/>
              <a:buFont typeface="Calibri"/>
              <a:buNone/>
            </a:pPr>
            <a:r>
              <a:rPr lang="en-US" i="1"/>
              <a:t>Confirm the date and time of the next session and provide one final self-study assignment reminder. </a:t>
            </a:r>
          </a:p>
        </p:txBody>
      </p:sp>
      <p:sp>
        <p:nvSpPr>
          <p:cNvPr id="4" name="Slide Number Placeholder 3"/>
          <p:cNvSpPr>
            <a:spLocks noGrp="1"/>
          </p:cNvSpPr>
          <p:nvPr>
            <p:ph type="sldNum" sz="quarter" idx="5"/>
          </p:nvPr>
        </p:nvSpPr>
        <p:spPr/>
        <p:txBody>
          <a:bodyPr/>
          <a:lstStyle/>
          <a:p>
            <a:fld id="{F5D417E0-4E2A-4944-9F25-2F1F160AC3BF}" type="slidenum">
              <a:rPr lang="en-US" smtClean="0"/>
              <a:t>22</a:t>
            </a:fld>
            <a:endParaRPr lang="en-US"/>
          </a:p>
        </p:txBody>
      </p:sp>
    </p:spTree>
    <p:extLst>
      <p:ext uri="{BB962C8B-B14F-4D97-AF65-F5344CB8AC3E}">
        <p14:creationId xmlns:p14="http://schemas.microsoft.com/office/powerpoint/2010/main" val="289460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SAY</a:t>
            </a:r>
            <a:r>
              <a:rPr lang="en-US" dirty="0"/>
              <a:t> We want to remind you that participating coaches will complete a bridge to practice project after each module. These projects will provide evidence that coaches are able to apply the knowledge and skills they developed in this course in their schools. You will learn more about each project as we work through the modules. We’ve shared an overview of the projects with you on this slide.</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Coaches will </a:t>
            </a:r>
          </a:p>
          <a:p>
            <a:pPr marL="0" lvl="0" indent="0" algn="l" rtl="0">
              <a:lnSpc>
                <a:spcPct val="100000"/>
              </a:lnSpc>
              <a:spcBef>
                <a:spcPts val="0"/>
              </a:spcBef>
              <a:spcAft>
                <a:spcPts val="0"/>
              </a:spcAft>
              <a:buSzPts val="1400"/>
              <a:buNone/>
            </a:pPr>
            <a:r>
              <a:rPr lang="en-US" dirty="0"/>
              <a:t>Module 1: develop a principal/coach partnership agreement;</a:t>
            </a:r>
          </a:p>
          <a:p>
            <a:pPr marL="0" lvl="0" indent="0" algn="l" rtl="0">
              <a:lnSpc>
                <a:spcPct val="100000"/>
              </a:lnSpc>
              <a:spcBef>
                <a:spcPts val="0"/>
              </a:spcBef>
              <a:spcAft>
                <a:spcPts val="0"/>
              </a:spcAft>
              <a:buSzPts val="1400"/>
              <a:buNone/>
            </a:pPr>
            <a:r>
              <a:rPr lang="en-US" dirty="0"/>
              <a:t>Module 2: conduct a needs assessment for professional development on evidence-based instructional practices and complete an ADDIE model for planning this professional development; </a:t>
            </a:r>
          </a:p>
          <a:p>
            <a:pPr marL="0" lvl="0" indent="0" algn="l" rtl="0">
              <a:lnSpc>
                <a:spcPct val="100000"/>
              </a:lnSpc>
              <a:spcBef>
                <a:spcPts val="0"/>
              </a:spcBef>
              <a:spcAft>
                <a:spcPts val="0"/>
              </a:spcAft>
              <a:buSzPts val="1400"/>
              <a:buNone/>
            </a:pPr>
            <a:r>
              <a:rPr lang="en-US" dirty="0"/>
              <a:t>Module 3: develop, implement, and evaluate a professional learning action plan; </a:t>
            </a:r>
          </a:p>
          <a:p>
            <a:pPr marL="0" lvl="0" indent="0" algn="l" rtl="0">
              <a:lnSpc>
                <a:spcPct val="100000"/>
              </a:lnSpc>
              <a:spcBef>
                <a:spcPts val="0"/>
              </a:spcBef>
              <a:spcAft>
                <a:spcPts val="0"/>
              </a:spcAft>
              <a:buSzPts val="1400"/>
              <a:buNone/>
            </a:pPr>
            <a:r>
              <a:rPr lang="en-US" dirty="0"/>
              <a:t>Module 4: create a video that reflects coaching to help teachers plan, implement, and analyze standards-based literacy instruction; </a:t>
            </a:r>
          </a:p>
          <a:p>
            <a:pPr marL="0" lvl="0" indent="0" algn="l" rtl="0">
              <a:lnSpc>
                <a:spcPct val="100000"/>
              </a:lnSpc>
              <a:spcBef>
                <a:spcPts val="0"/>
              </a:spcBef>
              <a:spcAft>
                <a:spcPts val="0"/>
              </a:spcAft>
              <a:buSzPts val="1400"/>
              <a:buNone/>
            </a:pPr>
            <a:r>
              <a:rPr lang="en-US" dirty="0"/>
              <a:t>Module 5: complete a reflection on the course including plans for continued professional growth.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Module 6: </a:t>
            </a:r>
            <a:r>
              <a:rPr lang="en-US" sz="1200" dirty="0">
                <a:latin typeface="+mn-lt"/>
                <a:cs typeface="Calibri"/>
              </a:rPr>
              <a:t>Choose one teacher with whom you have seen significant growth as a result of coaching support and complete a reflection on what worked, why it worked and which areas of growth were most evident.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Arial"/>
              <a:buNone/>
            </a:pPr>
            <a:r>
              <a:rPr lang="en-US" dirty="0"/>
              <a:t>You may turn in all your artifacts for the projects to your facilitator at the end of each module if requested.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17E0-4E2A-4944-9F25-2F1F160AC3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a:solidFill>
                  <a:schemeClr val="dk1"/>
                </a:solidFill>
              </a:rPr>
              <a:t>NOTES </a:t>
            </a:r>
            <a:r>
              <a:rPr lang="en-US" sz="1200">
                <a:solidFill>
                  <a:schemeClr val="dk1"/>
                </a:solidFill>
              </a:rPr>
              <a:t>Consider your group to determine how much detail about the norms will be helpful to review.</a:t>
            </a:r>
            <a:endParaRPr lang="en-US" sz="1200" b="1">
              <a:solidFill>
                <a:schemeClr val="dk1"/>
              </a:solidFill>
            </a:endParaRPr>
          </a:p>
          <a:p>
            <a:pPr marL="0" lvl="0" indent="0" algn="l" rtl="0">
              <a:lnSpc>
                <a:spcPct val="100000"/>
              </a:lnSpc>
              <a:spcBef>
                <a:spcPts val="0"/>
              </a:spcBef>
              <a:spcAft>
                <a:spcPts val="0"/>
              </a:spcAft>
              <a:buSzPts val="1400"/>
              <a:buNone/>
            </a:pPr>
            <a:endParaRPr lang="en-US" sz="1200" b="1">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SAY </a:t>
            </a:r>
            <a:r>
              <a:rPr lang="en-US" sz="1200"/>
              <a:t>Professional learning opportunities usually consist of a team of educators, like us, that meet regularly to learn new topics, share ideas, and problem solve. We will build a </a:t>
            </a:r>
            <a:r>
              <a:rPr lang="en-US" sz="1200" u="sng"/>
              <a:t>community,</a:t>
            </a:r>
            <a:r>
              <a:rPr lang="en-US" sz="1200"/>
              <a:t> meaning that we learn from each other, so sharing and participation are really important.  </a:t>
            </a:r>
            <a:endParaRPr lang="en-US" sz="1200" b="1">
              <a:solidFill>
                <a:schemeClr val="dk1"/>
              </a:solidFill>
            </a:endParaRPr>
          </a:p>
          <a:p>
            <a:pPr marL="0" lvl="0" indent="0" algn="l" rtl="0">
              <a:lnSpc>
                <a:spcPct val="100000"/>
              </a:lnSpc>
              <a:spcBef>
                <a:spcPts val="0"/>
              </a:spcBef>
              <a:spcAft>
                <a:spcPts val="0"/>
              </a:spcAft>
              <a:buSzPts val="1400"/>
              <a:buNone/>
            </a:pPr>
            <a:endParaRPr lang="en-US" sz="1200" b="1">
              <a:solidFill>
                <a:schemeClr val="dk1"/>
              </a:solidFill>
            </a:endParaRPr>
          </a:p>
          <a:p>
            <a:pPr marL="0" lvl="0" indent="0" algn="l" rtl="0">
              <a:lnSpc>
                <a:spcPct val="100000"/>
              </a:lnSpc>
              <a:spcBef>
                <a:spcPts val="0"/>
              </a:spcBef>
              <a:spcAft>
                <a:spcPts val="0"/>
              </a:spcAft>
              <a:buSzPts val="1400"/>
              <a:buNone/>
            </a:pPr>
            <a:r>
              <a:rPr lang="en-US" sz="1200">
                <a:solidFill>
                  <a:schemeClr val="dk1"/>
                </a:solidFill>
              </a:rPr>
              <a:t>Professional learning opportunities typically have norms that the group can agree to in order to be productive. Here are three norms, or ground rules, for our way of work: cell phones on silent; pay attention to yourself and others; and presume positive intentions. </a:t>
            </a:r>
            <a:endParaRPr lang="en-US" sz="1200"/>
          </a:p>
          <a:p>
            <a:pPr marL="0" lvl="0" indent="0" algn="l" rtl="0">
              <a:lnSpc>
                <a:spcPct val="100000"/>
              </a:lnSpc>
              <a:spcBef>
                <a:spcPts val="0"/>
              </a:spcBef>
              <a:spcAft>
                <a:spcPts val="0"/>
              </a:spcAft>
              <a:buSzPts val="1400"/>
              <a:buNone/>
            </a:pPr>
            <a:endParaRPr lang="en-US" sz="1200">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Pay attention to self and others</a:t>
            </a:r>
            <a:r>
              <a:rPr lang="en-US" sz="1200">
                <a:solidFill>
                  <a:schemeClr val="dk1"/>
                </a:solidFill>
              </a:rPr>
              <a:t> This means to contribute, listen, and be aware of how you and others are responding to each other. Be sure to give everyone a chance to talk and encourage others who seem reluctant to join in. Sometimes people who are reluctant to talk are thinking. They may not be comfortable jumping in, but may have something important to say. Professional learning opportunities like this one encourage educators to learn from one another. Therefore, sharing, discussing and participating are important components. </a:t>
            </a:r>
            <a:endParaRPr lang="en-US" sz="1200"/>
          </a:p>
          <a:p>
            <a:pPr marL="0" lvl="0" indent="0" algn="l" rtl="0">
              <a:lnSpc>
                <a:spcPct val="100000"/>
              </a:lnSpc>
              <a:spcBef>
                <a:spcPts val="0"/>
              </a:spcBef>
              <a:spcAft>
                <a:spcPts val="0"/>
              </a:spcAft>
              <a:buSzPts val="1400"/>
              <a:buNone/>
            </a:pPr>
            <a:endParaRPr lang="en-US" sz="1200">
              <a:solidFill>
                <a:schemeClr val="dk1"/>
              </a:solidFill>
            </a:endParaRPr>
          </a:p>
          <a:p>
            <a:pPr marL="0" lvl="0" indent="0" algn="l" rtl="0">
              <a:lnSpc>
                <a:spcPct val="100000"/>
              </a:lnSpc>
              <a:spcBef>
                <a:spcPts val="0"/>
              </a:spcBef>
              <a:spcAft>
                <a:spcPts val="0"/>
              </a:spcAft>
              <a:buSzPts val="1400"/>
              <a:buNone/>
            </a:pPr>
            <a:r>
              <a:rPr lang="en-US" sz="1200" b="1">
                <a:solidFill>
                  <a:schemeClr val="dk1"/>
                </a:solidFill>
              </a:rPr>
              <a:t>Presume positive intentions </a:t>
            </a:r>
            <a:r>
              <a:rPr lang="en-US" sz="1200">
                <a:solidFill>
                  <a:schemeClr val="dk1"/>
                </a:solidFill>
              </a:rPr>
              <a:t>This means to pause before responding. Usually when people contribute to a conversation, they intend to be constructive. So, always respond positively to keep the discussions productive. </a:t>
            </a:r>
            <a:endParaRPr lang="en-US" sz="1200"/>
          </a:p>
          <a:p>
            <a:endParaRPr lang="en-US"/>
          </a:p>
        </p:txBody>
      </p:sp>
      <p:sp>
        <p:nvSpPr>
          <p:cNvPr id="4" name="Slide Number Placeholder 3"/>
          <p:cNvSpPr>
            <a:spLocks noGrp="1"/>
          </p:cNvSpPr>
          <p:nvPr>
            <p:ph type="sldNum" sz="quarter" idx="5"/>
          </p:nvPr>
        </p:nvSpPr>
        <p:spPr/>
        <p:txBody>
          <a:bodyPr/>
          <a:lstStyle/>
          <a:p>
            <a:fld id="{F5D417E0-4E2A-4944-9F25-2F1F160AC3BF}" type="slidenum">
              <a:rPr lang="en-US" smtClean="0"/>
              <a:t>4</a:t>
            </a:fld>
            <a:endParaRPr lang="en-US"/>
          </a:p>
        </p:txBody>
      </p:sp>
    </p:spTree>
    <p:extLst>
      <p:ext uri="{BB962C8B-B14F-4D97-AF65-F5344CB8AC3E}">
        <p14:creationId xmlns:p14="http://schemas.microsoft.com/office/powerpoint/2010/main" val="37747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DA9B4-E71D-17F4-9C0A-859020898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03BB9-CAE0-72F3-A673-65FF468D1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5B815-9024-2BC8-28BB-E7AC05D6DC0E}"/>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solidFill>
                  <a:schemeClr val="dk1"/>
                </a:solidFill>
              </a:rPr>
              <a:t>NOTES </a:t>
            </a:r>
            <a:r>
              <a:rPr lang="en-US"/>
              <a:t>Share and discuss these goals for today’s session.</a:t>
            </a:r>
          </a:p>
        </p:txBody>
      </p:sp>
      <p:sp>
        <p:nvSpPr>
          <p:cNvPr id="4" name="Slide Number Placeholder 3">
            <a:extLst>
              <a:ext uri="{FF2B5EF4-FFF2-40B4-BE49-F238E27FC236}">
                <a16:creationId xmlns:a16="http://schemas.microsoft.com/office/drawing/2014/main" id="{64337A43-457B-6311-0D93-E97888596186}"/>
              </a:ext>
            </a:extLst>
          </p:cNvPr>
          <p:cNvSpPr>
            <a:spLocks noGrp="1"/>
          </p:cNvSpPr>
          <p:nvPr>
            <p:ph type="sldNum" sz="quarter" idx="5"/>
          </p:nvPr>
        </p:nvSpPr>
        <p:spPr/>
        <p:txBody>
          <a:bodyPr/>
          <a:lstStyle/>
          <a:p>
            <a:fld id="{F5D417E0-4E2A-4944-9F25-2F1F160AC3BF}" type="slidenum">
              <a:rPr lang="en-US" smtClean="0"/>
              <a:t>5</a:t>
            </a:fld>
            <a:endParaRPr lang="en-US"/>
          </a:p>
        </p:txBody>
      </p:sp>
    </p:spTree>
    <p:extLst>
      <p:ext uri="{BB962C8B-B14F-4D97-AF65-F5344CB8AC3E}">
        <p14:creationId xmlns:p14="http://schemas.microsoft.com/office/powerpoint/2010/main" val="273325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D920B-7F58-8D51-011B-60D82B694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C1766-F2EE-3781-B7FF-AD19F8D9D7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7FA50-B5ED-7E0B-0FB7-715AB23118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NOTES</a:t>
            </a:r>
            <a:r>
              <a:rPr lang="en-US"/>
              <a:t> Allow about 7 minutes for this debrief. If you have a small group, ask for volunteers to share with the whole group. If you have a large group, consider having triads discuss and then ask for a volunteer from each triad to share with the large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F4AFCCF2-C446-32DB-B630-CE4A6BF12E60}"/>
              </a:ext>
            </a:extLst>
          </p:cNvPr>
          <p:cNvSpPr>
            <a:spLocks noGrp="1"/>
          </p:cNvSpPr>
          <p:nvPr>
            <p:ph type="sldNum" sz="quarter" idx="5"/>
          </p:nvPr>
        </p:nvSpPr>
        <p:spPr/>
        <p:txBody>
          <a:bodyPr/>
          <a:lstStyle/>
          <a:p>
            <a:fld id="{F5D417E0-4E2A-4944-9F25-2F1F160AC3BF}" type="slidenum">
              <a:rPr lang="en-US" smtClean="0"/>
              <a:t>6</a:t>
            </a:fld>
            <a:endParaRPr lang="en-US"/>
          </a:p>
        </p:txBody>
      </p:sp>
    </p:spTree>
    <p:extLst>
      <p:ext uri="{BB962C8B-B14F-4D97-AF65-F5344CB8AC3E}">
        <p14:creationId xmlns:p14="http://schemas.microsoft.com/office/powerpoint/2010/main" val="152317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SAY </a:t>
            </a:r>
            <a:r>
              <a:rPr lang="en-US"/>
              <a:t>We will now begin to focus on the content of the literacy coach domains and standards that will be covered during this session. Take a moment to review the domain and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fld id="{F5D417E0-4E2A-4944-9F25-2F1F160AC3BF}" type="slidenum">
              <a:rPr lang="en-US" smtClean="0"/>
              <a:t>7</a:t>
            </a:fld>
            <a:endParaRPr lang="en-US"/>
          </a:p>
        </p:txBody>
      </p:sp>
    </p:spTree>
    <p:extLst>
      <p:ext uri="{BB962C8B-B14F-4D97-AF65-F5344CB8AC3E}">
        <p14:creationId xmlns:p14="http://schemas.microsoft.com/office/powerpoint/2010/main" val="291699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a:solidFill>
                  <a:schemeClr val="dk1"/>
                </a:solidFill>
              </a:rPr>
              <a:t>SAY </a:t>
            </a:r>
            <a:r>
              <a:rPr lang="en-US" b="0">
                <a:solidFill>
                  <a:schemeClr val="dk1"/>
                </a:solidFill>
              </a:rPr>
              <a:t>As we begin this session focused on the effectiveness of teaching and learning, it is important to review and consider the concepts of pedagogy that make teaching and learning effective. </a:t>
            </a:r>
            <a:endParaRPr lang="en-US"/>
          </a:p>
          <a:p>
            <a:pPr marL="0" lvl="0" indent="0" algn="l" rtl="0">
              <a:lnSpc>
                <a:spcPct val="100000"/>
              </a:lnSpc>
              <a:spcBef>
                <a:spcPts val="0"/>
              </a:spcBef>
              <a:spcAft>
                <a:spcPts val="0"/>
              </a:spcAft>
              <a:buSzPts val="1400"/>
              <a:buNone/>
            </a:pPr>
            <a:endParaRPr lang="en-US" b="0">
              <a:solidFill>
                <a:schemeClr val="dk1"/>
              </a:solidFill>
            </a:endParaRPr>
          </a:p>
          <a:p>
            <a:pPr marL="0" lvl="0" indent="0" algn="l" rtl="0">
              <a:lnSpc>
                <a:spcPct val="100000"/>
              </a:lnSpc>
              <a:spcBef>
                <a:spcPts val="0"/>
              </a:spcBef>
              <a:spcAft>
                <a:spcPts val="0"/>
              </a:spcAft>
              <a:buSzPts val="1400"/>
              <a:buNone/>
            </a:pPr>
            <a:r>
              <a:rPr lang="en-US" b="0">
                <a:solidFill>
                  <a:schemeClr val="dk1"/>
                </a:solidFill>
              </a:rPr>
              <a:t>Pedagogy is how content is taught. As part of a comprehensive ELA/reading curriculum, pedagogy should consist of:</a:t>
            </a:r>
            <a:endParaRPr lang="en-US"/>
          </a:p>
          <a:p>
            <a:pPr marL="171450" lvl="0" indent="-171450" algn="l" rtl="0">
              <a:lnSpc>
                <a:spcPct val="100000"/>
              </a:lnSpc>
              <a:spcBef>
                <a:spcPts val="0"/>
              </a:spcBef>
              <a:spcAft>
                <a:spcPts val="0"/>
              </a:spcAft>
              <a:buSzPts val="1400"/>
              <a:buFont typeface="Arial"/>
              <a:buChar char="•"/>
            </a:pPr>
            <a:r>
              <a:rPr lang="en-US" b="0">
                <a:solidFill>
                  <a:schemeClr val="dk1"/>
                </a:solidFill>
              </a:rPr>
              <a:t>Systematic and Explicit Instruction in a logical sequence and opportunities for the direct teaching of the standards.</a:t>
            </a:r>
            <a:endParaRPr lang="en-US"/>
          </a:p>
          <a:p>
            <a:pPr marL="0" lvl="0" indent="0" algn="l" rtl="0">
              <a:lnSpc>
                <a:spcPct val="100000"/>
              </a:lnSpc>
              <a:spcBef>
                <a:spcPts val="0"/>
              </a:spcBef>
              <a:spcAft>
                <a:spcPts val="0"/>
              </a:spcAft>
              <a:buSzPts val="1400"/>
              <a:buNone/>
            </a:pPr>
            <a:endParaRPr lang="en-US"/>
          </a:p>
          <a:p>
            <a:pPr marL="171450" lvl="0" indent="-171450" algn="l" rtl="0">
              <a:lnSpc>
                <a:spcPct val="100000"/>
              </a:lnSpc>
              <a:spcBef>
                <a:spcPts val="0"/>
              </a:spcBef>
              <a:spcAft>
                <a:spcPts val="0"/>
              </a:spcAft>
              <a:buSzPts val="1400"/>
              <a:buFont typeface="Arial"/>
              <a:buChar char="•"/>
            </a:pPr>
            <a:r>
              <a:rPr lang="en-US" b="0">
                <a:solidFill>
                  <a:schemeClr val="dk1"/>
                </a:solidFill>
              </a:rPr>
              <a:t>Coordinated Instructional Sequences and Routines</a:t>
            </a:r>
            <a:endParaRPr lang="en-US"/>
          </a:p>
          <a:p>
            <a:pPr marL="171450" lvl="0" indent="-171450" algn="l" rtl="0">
              <a:lnSpc>
                <a:spcPct val="100000"/>
              </a:lnSpc>
              <a:spcBef>
                <a:spcPts val="0"/>
              </a:spcBef>
              <a:spcAft>
                <a:spcPts val="0"/>
              </a:spcAft>
              <a:buSzPts val="1400"/>
              <a:buFont typeface="Arial"/>
              <a:buChar char="•"/>
            </a:pPr>
            <a:r>
              <a:rPr lang="en-US" b="0">
                <a:solidFill>
                  <a:schemeClr val="dk1"/>
                </a:solidFill>
              </a:rPr>
              <a:t>Scaffolded Instruction, which refers to the support that is given to students in order for them to arrive at the correct answer. This support may occur as immediate, specific feedback that a teacher offers during student practice. For instance, the assistance the teacher offers may include giving encouragement or cues, breaking the problem down into smaller steps, using a graphic organizer, or providing an example. </a:t>
            </a:r>
            <a:endParaRPr lang="en-US"/>
          </a:p>
          <a:p>
            <a:pPr marL="171450" lvl="0" indent="-171450" algn="l" rtl="0">
              <a:lnSpc>
                <a:spcPct val="100000"/>
              </a:lnSpc>
              <a:spcBef>
                <a:spcPts val="0"/>
              </a:spcBef>
              <a:spcAft>
                <a:spcPts val="0"/>
              </a:spcAft>
              <a:buSzPts val="1400"/>
              <a:buFont typeface="Arial"/>
              <a:buChar char="•"/>
            </a:pPr>
            <a:r>
              <a:rPr lang="en-US" b="0">
                <a:solidFill>
                  <a:schemeClr val="dk1"/>
                </a:solidFill>
              </a:rPr>
              <a:t>Ample Practice Opportunities and Feedback</a:t>
            </a:r>
            <a:endParaRPr lang="en-US"/>
          </a:p>
          <a:p>
            <a:pPr marL="171450" lvl="0" indent="-171450" algn="l" rtl="0">
              <a:lnSpc>
                <a:spcPct val="100000"/>
              </a:lnSpc>
              <a:spcBef>
                <a:spcPts val="0"/>
              </a:spcBef>
              <a:spcAft>
                <a:spcPts val="0"/>
              </a:spcAft>
              <a:buSzPts val="1400"/>
              <a:buFont typeface="Arial"/>
              <a:buChar char="•"/>
            </a:pPr>
            <a:r>
              <a:rPr lang="en-US" b="0">
                <a:solidFill>
                  <a:schemeClr val="dk1"/>
                </a:solidFill>
              </a:rPr>
              <a:t>Differentiated Instruction</a:t>
            </a:r>
          </a:p>
          <a:p>
            <a:pPr marL="0" lvl="0" indent="0" algn="l" rtl="0">
              <a:lnSpc>
                <a:spcPct val="100000"/>
              </a:lnSpc>
              <a:spcBef>
                <a:spcPts val="0"/>
              </a:spcBef>
              <a:spcAft>
                <a:spcPts val="0"/>
              </a:spcAft>
              <a:buSzPts val="1400"/>
              <a:buNone/>
            </a:pPr>
            <a:endParaRPr lang="en-US" i="1"/>
          </a:p>
        </p:txBody>
      </p:sp>
      <p:sp>
        <p:nvSpPr>
          <p:cNvPr id="4" name="Slide Number Placeholder 3"/>
          <p:cNvSpPr>
            <a:spLocks noGrp="1"/>
          </p:cNvSpPr>
          <p:nvPr>
            <p:ph type="sldNum" sz="quarter" idx="5"/>
          </p:nvPr>
        </p:nvSpPr>
        <p:spPr/>
        <p:txBody>
          <a:bodyPr/>
          <a:lstStyle/>
          <a:p>
            <a:fld id="{F5D417E0-4E2A-4944-9F25-2F1F160AC3BF}" type="slidenum">
              <a:rPr lang="en-US" smtClean="0"/>
              <a:t>8</a:t>
            </a:fld>
            <a:endParaRPr lang="en-US"/>
          </a:p>
        </p:txBody>
      </p:sp>
    </p:spTree>
    <p:extLst>
      <p:ext uri="{BB962C8B-B14F-4D97-AF65-F5344CB8AC3E}">
        <p14:creationId xmlns:p14="http://schemas.microsoft.com/office/powerpoint/2010/main" val="2891768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r>
              <a:rPr lang="en-US" b="1"/>
              <a:t>SAY </a:t>
            </a:r>
            <a:r>
              <a:rPr lang="en-US"/>
              <a:t>As noted in the video, there can be benefits to the alignment of instruction and intervention, which are common language and understanding (particularly if there is a different instructor for intervention) and cost effectiveness. It is also important to ensure that students are receiving intervention instruction that is aligned with their individual needs. Time for catch up growth is too precious to waste on intervention skills that students do not need. Regardless of the intervention materials used, it is imperative to ensure a logical scope and sequence of reading skill development.</a:t>
            </a:r>
          </a:p>
        </p:txBody>
      </p:sp>
      <p:sp>
        <p:nvSpPr>
          <p:cNvPr id="4" name="Slide Number Placeholder 3"/>
          <p:cNvSpPr>
            <a:spLocks noGrp="1"/>
          </p:cNvSpPr>
          <p:nvPr>
            <p:ph type="sldNum" sz="quarter" idx="5"/>
          </p:nvPr>
        </p:nvSpPr>
        <p:spPr/>
        <p:txBody>
          <a:bodyPr/>
          <a:lstStyle/>
          <a:p>
            <a:fld id="{F5D417E0-4E2A-4944-9F25-2F1F160AC3BF}" type="slidenum">
              <a:rPr lang="en-US" smtClean="0"/>
              <a:t>9</a:t>
            </a:fld>
            <a:endParaRPr lang="en-US"/>
          </a:p>
        </p:txBody>
      </p:sp>
    </p:spTree>
    <p:extLst>
      <p:ext uri="{BB962C8B-B14F-4D97-AF65-F5344CB8AC3E}">
        <p14:creationId xmlns:p14="http://schemas.microsoft.com/office/powerpoint/2010/main" val="4067289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9F51F-A2C3-E807-6EA8-7892866773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4" r="464" b="1733"/>
          <a:stretch/>
        </p:blipFill>
        <p:spPr>
          <a:xfrm>
            <a:off x="0" y="55766"/>
            <a:ext cx="12192000" cy="6802234"/>
          </a:xfrm>
          <a:prstGeom prst="rect">
            <a:avLst/>
          </a:prstGeom>
        </p:spPr>
      </p:pic>
      <p:pic>
        <p:nvPicPr>
          <p:cNvPr id="8" name="Picture 7">
            <a:extLst>
              <a:ext uri="{FF2B5EF4-FFF2-40B4-BE49-F238E27FC236}">
                <a16:creationId xmlns:a16="http://schemas.microsoft.com/office/drawing/2014/main" id="{C1E245E5-F988-01CE-5308-1D1EDE1D0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B576C0AE-D8A9-7D2A-C123-46DC2FC0D49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E95043B2-5729-E2BF-248D-CE76CAD7D9D6}"/>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39754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Blank">
    <p:spTree>
      <p:nvGrpSpPr>
        <p:cNvPr id="1" name=""/>
        <p:cNvGrpSpPr/>
        <p:nvPr/>
      </p:nvGrpSpPr>
      <p:grpSpPr>
        <a:xfrm>
          <a:off x="0" y="0"/>
          <a:ext cx="0" cy="0"/>
          <a:chOff x="0" y="0"/>
          <a:chExt cx="0" cy="0"/>
        </a:xfrm>
      </p:grpSpPr>
      <p:pic>
        <p:nvPicPr>
          <p:cNvPr id="12" name="Picture 11" descr="A purple and black rectangle&#10;&#10;Description automatically generated">
            <a:extLst>
              <a:ext uri="{FF2B5EF4-FFF2-40B4-BE49-F238E27FC236}">
                <a16:creationId xmlns:a16="http://schemas.microsoft.com/office/drawing/2014/main" id="{C79DB116-E314-7C35-4540-B041043898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pic>
        <p:nvPicPr>
          <p:cNvPr id="7" name="Picture 6">
            <a:extLst>
              <a:ext uri="{FF2B5EF4-FFF2-40B4-BE49-F238E27FC236}">
                <a16:creationId xmlns:a16="http://schemas.microsoft.com/office/drawing/2014/main" id="{37FE4B27-FE78-F942-608D-58C966E973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4EB81A55-FF0F-4A27-8A57-F411B7600FF9}"/>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sp>
        <p:nvSpPr>
          <p:cNvPr id="13" name="Google Shape;283;g10083df9ad4_0_54">
            <a:extLst>
              <a:ext uri="{FF2B5EF4-FFF2-40B4-BE49-F238E27FC236}">
                <a16:creationId xmlns:a16="http://schemas.microsoft.com/office/drawing/2014/main" id="{BEFA58AB-D057-C376-0CB4-C0BD0022791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4" name="Picture 13" descr="A black background with white text&#10;&#10;Description automatically generated">
            <a:extLst>
              <a:ext uri="{FF2B5EF4-FFF2-40B4-BE49-F238E27FC236}">
                <a16:creationId xmlns:a16="http://schemas.microsoft.com/office/drawing/2014/main" id="{3D00B5D3-DAA1-53EA-927E-88C1B0AE194B}"/>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24432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with Tex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B0D3F5-9323-8410-49B5-06FEE590F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8F4F7623-C39B-F0E9-5416-DC96BA444E4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10" name="Picture 9" descr="A purple and black rectangle&#10;&#10;Description automatically generated">
            <a:extLst>
              <a:ext uri="{FF2B5EF4-FFF2-40B4-BE49-F238E27FC236}">
                <a16:creationId xmlns:a16="http://schemas.microsoft.com/office/drawing/2014/main" id="{4A341C7C-6211-808F-1AE2-4035C82D02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1" name="Google Shape;283;g10083df9ad4_0_54">
            <a:extLst>
              <a:ext uri="{FF2B5EF4-FFF2-40B4-BE49-F238E27FC236}">
                <a16:creationId xmlns:a16="http://schemas.microsoft.com/office/drawing/2014/main" id="{A8AC32A4-6E3A-0303-E78D-55C52913BCCA}"/>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2" name="Picture 11" descr="A black background with white text&#10;&#10;Description automatically generated">
            <a:extLst>
              <a:ext uri="{FF2B5EF4-FFF2-40B4-BE49-F238E27FC236}">
                <a16:creationId xmlns:a16="http://schemas.microsoft.com/office/drawing/2014/main" id="{DE0F1E25-392C-77AF-B727-C6F79A10BE2F}"/>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3" name="Google Shape;148;p2">
            <a:extLst>
              <a:ext uri="{FF2B5EF4-FFF2-40B4-BE49-F238E27FC236}">
                <a16:creationId xmlns:a16="http://schemas.microsoft.com/office/drawing/2014/main" id="{A124AA84-32D3-BA00-873F-207D69E72556}"/>
              </a:ext>
            </a:extLst>
          </p:cNvPr>
          <p:cNvSpPr txBox="1">
            <a:spLocks noGrp="1"/>
          </p:cNvSpPr>
          <p:nvPr>
            <p:ph type="title" idx="4294967295" hasCustomPrompt="1"/>
          </p:nvPr>
        </p:nvSpPr>
        <p:spPr>
          <a:xfrm>
            <a:off x="1552575" y="1687673"/>
            <a:ext cx="9848850" cy="149733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000" b="1">
                <a:latin typeface="Trebuchet MS" panose="020B0603020202020204" pitchFamily="34" charset="0"/>
                <a:ea typeface="Calibri"/>
                <a:cs typeface="Calibri"/>
                <a:sym typeface="Calibri"/>
              </a:rPr>
              <a:t>Lorem ipsum dolor sit </a:t>
            </a:r>
            <a:r>
              <a:rPr lang="en-US" sz="4000" b="1" err="1">
                <a:latin typeface="Trebuchet MS" panose="020B0603020202020204" pitchFamily="34" charset="0"/>
                <a:ea typeface="Calibri"/>
                <a:cs typeface="Calibri"/>
                <a:sym typeface="Calibri"/>
              </a:rPr>
              <a:t>amet</a:t>
            </a:r>
            <a:br>
              <a:rPr lang="en-US" sz="4000" b="1">
                <a:latin typeface="Trebuchet MS" panose="020B0603020202020204" pitchFamily="34" charset="0"/>
                <a:ea typeface="Calibri"/>
                <a:cs typeface="Calibri"/>
                <a:sym typeface="Calibri"/>
              </a:rPr>
            </a:br>
            <a:r>
              <a:rPr lang="en-US" sz="4000" b="1" err="1">
                <a:latin typeface="Trebuchet MS" panose="020B0603020202020204" pitchFamily="34" charset="0"/>
                <a:ea typeface="Calibri"/>
                <a:cs typeface="Calibri"/>
                <a:sym typeface="Calibri"/>
              </a:rPr>
              <a:t>consectetur</a:t>
            </a:r>
            <a:r>
              <a:rPr lang="en-US" sz="4000" b="1">
                <a:latin typeface="Trebuchet MS" panose="020B0603020202020204" pitchFamily="34" charset="0"/>
                <a:ea typeface="Calibri"/>
                <a:cs typeface="Calibri"/>
                <a:sym typeface="Calibri"/>
              </a:rPr>
              <a:t> </a:t>
            </a:r>
            <a:r>
              <a:rPr lang="en-US" sz="4000" b="1" err="1">
                <a:latin typeface="Trebuchet MS" panose="020B0603020202020204" pitchFamily="34" charset="0"/>
                <a:ea typeface="Calibri"/>
                <a:cs typeface="Calibri"/>
                <a:sym typeface="Calibri"/>
              </a:rPr>
              <a:t>adipiscing</a:t>
            </a:r>
            <a:endParaRPr lang="en-US" sz="5400">
              <a:latin typeface="Trebuchet MS" panose="020B0603020202020204" pitchFamily="34" charset="0"/>
            </a:endParaRPr>
          </a:p>
        </p:txBody>
      </p:sp>
      <p:sp>
        <p:nvSpPr>
          <p:cNvPr id="14" name="Google Shape;149;p2">
            <a:extLst>
              <a:ext uri="{FF2B5EF4-FFF2-40B4-BE49-F238E27FC236}">
                <a16:creationId xmlns:a16="http://schemas.microsoft.com/office/drawing/2014/main" id="{739FDB69-339E-5C87-6B5B-93B6127D02DD}"/>
              </a:ext>
            </a:extLst>
          </p:cNvPr>
          <p:cNvSpPr txBox="1">
            <a:spLocks/>
          </p:cNvSpPr>
          <p:nvPr userDrawn="1"/>
        </p:nvSpPr>
        <p:spPr>
          <a:xfrm>
            <a:off x="1552575" y="3185002"/>
            <a:ext cx="8277226" cy="2279861"/>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7F7F7F"/>
              </a:buClr>
              <a:buSzPts val="2400"/>
              <a:buFont typeface="Arial" panose="020B0604020202020204" pitchFamily="34" charset="0"/>
              <a:buNone/>
            </a:pPr>
            <a:r>
              <a:rPr lang="en-US" sz="2300">
                <a:latin typeface="+mj-lt"/>
                <a:ea typeface="Calibri"/>
                <a:cs typeface="Calibri"/>
                <a:sym typeface="Calibri"/>
              </a:rPr>
              <a:t>Ut </a:t>
            </a:r>
            <a:r>
              <a:rPr lang="en-US" sz="2300" err="1">
                <a:latin typeface="+mj-lt"/>
                <a:ea typeface="Calibri"/>
                <a:cs typeface="Calibri"/>
                <a:sym typeface="Calibri"/>
              </a:rPr>
              <a:t>enim</a:t>
            </a:r>
            <a:r>
              <a:rPr lang="en-US" sz="2300">
                <a:latin typeface="+mj-lt"/>
                <a:ea typeface="Calibri"/>
                <a:cs typeface="Calibri"/>
                <a:sym typeface="Calibri"/>
              </a:rPr>
              <a:t> ad minim </a:t>
            </a:r>
            <a:r>
              <a:rPr lang="en-US" sz="2300" err="1">
                <a:latin typeface="+mj-lt"/>
                <a:ea typeface="Calibri"/>
                <a:cs typeface="Calibri"/>
                <a:sym typeface="Calibri"/>
              </a:rPr>
              <a:t>veniam</a:t>
            </a:r>
            <a:r>
              <a:rPr lang="en-US" sz="2300">
                <a:latin typeface="+mj-lt"/>
                <a:ea typeface="Calibri"/>
                <a:cs typeface="Calibri"/>
                <a:sym typeface="Calibri"/>
              </a:rPr>
              <a:t>, </a:t>
            </a:r>
            <a:r>
              <a:rPr lang="en-US" sz="2300" err="1">
                <a:latin typeface="+mj-lt"/>
                <a:ea typeface="Calibri"/>
                <a:cs typeface="Calibri"/>
                <a:sym typeface="Calibri"/>
              </a:rPr>
              <a:t>quis</a:t>
            </a:r>
            <a:r>
              <a:rPr lang="en-US" sz="2300">
                <a:latin typeface="+mj-lt"/>
                <a:ea typeface="Calibri"/>
                <a:cs typeface="Calibri"/>
                <a:sym typeface="Calibri"/>
              </a:rPr>
              <a:t> </a:t>
            </a:r>
            <a:r>
              <a:rPr lang="en-US" sz="2300" err="1">
                <a:latin typeface="+mj-lt"/>
                <a:ea typeface="Calibri"/>
                <a:cs typeface="Calibri"/>
                <a:sym typeface="Calibri"/>
              </a:rPr>
              <a:t>nostrud</a:t>
            </a:r>
            <a:r>
              <a:rPr lang="en-US" sz="2300">
                <a:latin typeface="+mj-lt"/>
                <a:ea typeface="Calibri"/>
                <a:cs typeface="Calibri"/>
                <a:sym typeface="Calibri"/>
              </a:rPr>
              <a:t> exercitation </a:t>
            </a:r>
            <a:r>
              <a:rPr lang="en-US" sz="2300" err="1">
                <a:latin typeface="+mj-lt"/>
                <a:ea typeface="Calibri"/>
                <a:cs typeface="Calibri"/>
                <a:sym typeface="Calibri"/>
              </a:rPr>
              <a:t>ullamco</a:t>
            </a:r>
            <a:r>
              <a:rPr lang="en-US" sz="2300">
                <a:latin typeface="+mj-lt"/>
                <a:ea typeface="Calibri"/>
                <a:cs typeface="Calibri"/>
                <a:sym typeface="Calibri"/>
              </a:rPr>
              <a:t> </a:t>
            </a:r>
            <a:r>
              <a:rPr lang="en-US" sz="2300" err="1">
                <a:latin typeface="+mj-lt"/>
                <a:ea typeface="Calibri"/>
                <a:cs typeface="Calibri"/>
                <a:sym typeface="Calibri"/>
              </a:rPr>
              <a:t>laboris</a:t>
            </a:r>
            <a:r>
              <a:rPr lang="en-US" sz="2300">
                <a:latin typeface="+mj-lt"/>
                <a:ea typeface="Calibri"/>
                <a:cs typeface="Calibri"/>
                <a:sym typeface="Calibri"/>
              </a:rPr>
              <a:t> nisi </a:t>
            </a:r>
            <a:r>
              <a:rPr lang="pt-BR" sz="2300">
                <a:latin typeface="+mj-lt"/>
                <a:ea typeface="Calibri"/>
                <a:cs typeface="Calibri"/>
                <a:sym typeface="Calibri"/>
              </a:rPr>
              <a:t>ut aliquip ex ea commodo consequat.</a:t>
            </a:r>
            <a:endParaRPr lang="en-US" sz="900">
              <a:latin typeface="+mj-lt"/>
              <a:ea typeface="Calibri"/>
              <a:cs typeface="Calibri"/>
              <a:sym typeface="Calibri"/>
            </a:endParaRPr>
          </a:p>
        </p:txBody>
      </p:sp>
    </p:spTree>
    <p:extLst>
      <p:ext uri="{BB962C8B-B14F-4D97-AF65-F5344CB8AC3E}">
        <p14:creationId xmlns:p14="http://schemas.microsoft.com/office/powerpoint/2010/main" val="270269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with Tex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DD795-CD14-0AFC-3C89-73B62F711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C0E46935-F1B8-8ECB-3458-2D250C869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9" name="Picture 8" descr="A purple and black rectangle&#10;&#10;Description automatically generated">
            <a:extLst>
              <a:ext uri="{FF2B5EF4-FFF2-40B4-BE49-F238E27FC236}">
                <a16:creationId xmlns:a16="http://schemas.microsoft.com/office/drawing/2014/main" id="{A6B7BB7B-8F25-DF11-A6E3-C031F11CE7F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7" r="1153" b="56821"/>
          <a:stretch/>
        </p:blipFill>
        <p:spPr>
          <a:xfrm>
            <a:off x="0" y="5360670"/>
            <a:ext cx="12192000" cy="1497330"/>
          </a:xfrm>
          <a:prstGeom prst="rect">
            <a:avLst/>
          </a:prstGeom>
        </p:spPr>
      </p:pic>
      <p:sp>
        <p:nvSpPr>
          <p:cNvPr id="10" name="Google Shape;283;g10083df9ad4_0_54">
            <a:extLst>
              <a:ext uri="{FF2B5EF4-FFF2-40B4-BE49-F238E27FC236}">
                <a16:creationId xmlns:a16="http://schemas.microsoft.com/office/drawing/2014/main" id="{037062E3-BE04-FE94-210C-208CD25F7AB9}"/>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600"/>
              <a:t>‹#›</a:t>
            </a:fld>
            <a:endParaRPr/>
          </a:p>
        </p:txBody>
      </p:sp>
      <p:pic>
        <p:nvPicPr>
          <p:cNvPr id="11" name="Picture 10" descr="A black background with white text&#10;&#10;Description automatically generated">
            <a:extLst>
              <a:ext uri="{FF2B5EF4-FFF2-40B4-BE49-F238E27FC236}">
                <a16:creationId xmlns:a16="http://schemas.microsoft.com/office/drawing/2014/main" id="{66639064-EC4F-3C66-43AE-F8B3FC4C58D3}"/>
              </a:ext>
            </a:extLst>
          </p:cNvPr>
          <p:cNvPicPr/>
          <p:nvPr userDrawn="1"/>
        </p:nvPicPr>
        <p:blipFill rotWithShape="1">
          <a:blip r:embed="rId5">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
        <p:nvSpPr>
          <p:cNvPr id="12" name="Google Shape;174;p3">
            <a:extLst>
              <a:ext uri="{FF2B5EF4-FFF2-40B4-BE49-F238E27FC236}">
                <a16:creationId xmlns:a16="http://schemas.microsoft.com/office/drawing/2014/main" id="{FE218106-168E-E5B0-641F-1E7025A7C739}"/>
              </a:ext>
            </a:extLst>
          </p:cNvPr>
          <p:cNvSpPr txBox="1">
            <a:spLocks noGrp="1"/>
          </p:cNvSpPr>
          <p:nvPr>
            <p:ph type="title" idx="4294967295" hasCustomPrompt="1"/>
          </p:nvPr>
        </p:nvSpPr>
        <p:spPr>
          <a:xfrm>
            <a:off x="1604555" y="1535429"/>
            <a:ext cx="8686800" cy="45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da-DK" sz="3200" b="1">
                <a:latin typeface="Trebuchet MS" panose="020B0603020202020204" pitchFamily="34" charset="0"/>
                <a:ea typeface="Calibri"/>
                <a:cs typeface="Calibri"/>
                <a:sym typeface="Calibri"/>
              </a:rPr>
              <a:t>Lorem ipsum dolor sit amet</a:t>
            </a:r>
            <a:endParaRPr lang="en-US" sz="3200">
              <a:latin typeface="Trebuchet MS" panose="020B0603020202020204" pitchFamily="34" charset="0"/>
            </a:endParaRPr>
          </a:p>
        </p:txBody>
      </p:sp>
      <p:sp>
        <p:nvSpPr>
          <p:cNvPr id="13" name="Google Shape;175;p3">
            <a:extLst>
              <a:ext uri="{FF2B5EF4-FFF2-40B4-BE49-F238E27FC236}">
                <a16:creationId xmlns:a16="http://schemas.microsoft.com/office/drawing/2014/main" id="{2794F636-80BF-2CBA-9ED2-F1047F9E3765}"/>
              </a:ext>
            </a:extLst>
          </p:cNvPr>
          <p:cNvSpPr txBox="1">
            <a:spLocks/>
          </p:cNvSpPr>
          <p:nvPr userDrawn="1"/>
        </p:nvSpPr>
        <p:spPr>
          <a:xfrm>
            <a:off x="1604555" y="2221230"/>
            <a:ext cx="9403080" cy="343068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8000"/>
              </a:lnSpc>
              <a:spcBef>
                <a:spcPts val="0"/>
              </a:spcBef>
              <a:buClr>
                <a:schemeClr val="dk1"/>
              </a:buClr>
              <a:buSzPts val="2400"/>
              <a:buFont typeface="Arial" panose="020B0604020202020204" pitchFamily="34" charset="0"/>
              <a:buNone/>
            </a:pPr>
            <a:r>
              <a:rPr lang="en-US" sz="2200">
                <a:latin typeface="Calibri"/>
                <a:ea typeface="Calibri"/>
                <a:cs typeface="Calibri"/>
                <a:sym typeface="Calibri"/>
              </a:rPr>
              <a:t>Ut </a:t>
            </a:r>
            <a:r>
              <a:rPr lang="en-US" sz="2200" err="1">
                <a:latin typeface="Calibri"/>
                <a:ea typeface="Calibri"/>
                <a:cs typeface="Calibri"/>
                <a:sym typeface="Calibri"/>
              </a:rPr>
              <a:t>enim</a:t>
            </a:r>
            <a:r>
              <a:rPr lang="en-US" sz="2200">
                <a:latin typeface="Calibri"/>
                <a:ea typeface="Calibri"/>
                <a:cs typeface="Calibri"/>
                <a:sym typeface="Calibri"/>
              </a:rPr>
              <a:t> ad minim </a:t>
            </a:r>
            <a:r>
              <a:rPr lang="en-US" sz="2200" err="1">
                <a:latin typeface="Calibri"/>
                <a:ea typeface="Calibri"/>
                <a:cs typeface="Calibri"/>
                <a:sym typeface="Calibri"/>
              </a:rPr>
              <a:t>veniam</a:t>
            </a:r>
            <a:r>
              <a:rPr lang="en-US" sz="2200">
                <a:latin typeface="Calibri"/>
                <a:ea typeface="Calibri"/>
                <a:cs typeface="Calibri"/>
                <a:sym typeface="Calibri"/>
              </a:rPr>
              <a:t>, </a:t>
            </a:r>
            <a:r>
              <a:rPr lang="en-US" sz="2200" err="1">
                <a:latin typeface="Calibri"/>
                <a:ea typeface="Calibri"/>
                <a:cs typeface="Calibri"/>
                <a:sym typeface="Calibri"/>
              </a:rPr>
              <a:t>quis</a:t>
            </a:r>
            <a:r>
              <a:rPr lang="en-US" sz="2200">
                <a:latin typeface="Calibri"/>
                <a:ea typeface="Calibri"/>
                <a:cs typeface="Calibri"/>
                <a:sym typeface="Calibri"/>
              </a:rPr>
              <a:t> </a:t>
            </a:r>
            <a:r>
              <a:rPr lang="en-US" sz="2200" err="1">
                <a:latin typeface="Calibri"/>
                <a:ea typeface="Calibri"/>
                <a:cs typeface="Calibri"/>
                <a:sym typeface="Calibri"/>
              </a:rPr>
              <a:t>nostrud</a:t>
            </a:r>
            <a:r>
              <a:rPr lang="en-US" sz="2200">
                <a:latin typeface="Calibri"/>
                <a:ea typeface="Calibri"/>
                <a:cs typeface="Calibri"/>
                <a:sym typeface="Calibri"/>
              </a:rPr>
              <a:t> exercitation </a:t>
            </a:r>
            <a:r>
              <a:rPr lang="en-US" sz="2200" err="1">
                <a:latin typeface="Calibri"/>
                <a:ea typeface="Calibri"/>
                <a:cs typeface="Calibri"/>
                <a:sym typeface="Calibri"/>
              </a:rPr>
              <a:t>ullamco</a:t>
            </a:r>
            <a:r>
              <a:rPr lang="en-US" sz="2200">
                <a:latin typeface="Calibri"/>
                <a:ea typeface="Calibri"/>
                <a:cs typeface="Calibri"/>
                <a:sym typeface="Calibri"/>
              </a:rPr>
              <a:t> </a:t>
            </a:r>
            <a:r>
              <a:rPr lang="en-US" sz="2200" err="1">
                <a:latin typeface="Calibri"/>
                <a:ea typeface="Calibri"/>
                <a:cs typeface="Calibri"/>
                <a:sym typeface="Calibri"/>
              </a:rPr>
              <a:t>laboris</a:t>
            </a:r>
            <a:r>
              <a:rPr lang="en-US" sz="2200">
                <a:latin typeface="Calibri"/>
                <a:ea typeface="Calibri"/>
                <a:cs typeface="Calibri"/>
                <a:sym typeface="Calibri"/>
              </a:rPr>
              <a:t> nisi </a:t>
            </a:r>
            <a:r>
              <a:rPr lang="en-US" sz="2200" err="1">
                <a:latin typeface="Calibri"/>
                <a:ea typeface="Calibri"/>
                <a:cs typeface="Calibri"/>
                <a:sym typeface="Calibri"/>
              </a:rPr>
              <a:t>ut</a:t>
            </a:r>
            <a:r>
              <a:rPr lang="en-US" sz="2200">
                <a:latin typeface="Calibri"/>
                <a:ea typeface="Calibri"/>
                <a:cs typeface="Calibri"/>
                <a:sym typeface="Calibri"/>
              </a:rPr>
              <a:t> </a:t>
            </a:r>
            <a:r>
              <a:rPr lang="en-US" sz="2200" err="1">
                <a:latin typeface="Calibri"/>
                <a:ea typeface="Calibri"/>
                <a:cs typeface="Calibri"/>
                <a:sym typeface="Calibri"/>
              </a:rPr>
              <a:t>aliquip</a:t>
            </a:r>
            <a:r>
              <a:rPr lang="en-US" sz="2200">
                <a:latin typeface="Calibri"/>
                <a:ea typeface="Calibri"/>
                <a:cs typeface="Calibri"/>
                <a:sym typeface="Calibri"/>
              </a:rPr>
              <a:t> ex </a:t>
            </a:r>
            <a:r>
              <a:rPr lang="en-US" sz="2200" err="1">
                <a:latin typeface="Calibri"/>
                <a:ea typeface="Calibri"/>
                <a:cs typeface="Calibri"/>
                <a:sym typeface="Calibri"/>
              </a:rPr>
              <a:t>ea</a:t>
            </a:r>
            <a:r>
              <a:rPr lang="en-US" sz="2200">
                <a:latin typeface="Calibri"/>
                <a:ea typeface="Calibri"/>
                <a:cs typeface="Calibri"/>
                <a:sym typeface="Calibri"/>
              </a:rPr>
              <a:t> </a:t>
            </a:r>
            <a:r>
              <a:rPr lang="en-US" sz="2200" err="1">
                <a:latin typeface="Calibri"/>
                <a:ea typeface="Calibri"/>
                <a:cs typeface="Calibri"/>
                <a:sym typeface="Calibri"/>
              </a:rPr>
              <a:t>commodo</a:t>
            </a:r>
            <a:r>
              <a:rPr lang="en-US" sz="2200">
                <a:latin typeface="Calibri"/>
                <a:ea typeface="Calibri"/>
                <a:cs typeface="Calibri"/>
                <a:sym typeface="Calibri"/>
              </a:rPr>
              <a:t> </a:t>
            </a:r>
            <a:r>
              <a:rPr lang="en-US" sz="2200" err="1">
                <a:latin typeface="Calibri"/>
                <a:ea typeface="Calibri"/>
                <a:cs typeface="Calibri"/>
                <a:sym typeface="Calibri"/>
              </a:rPr>
              <a:t>consequat</a:t>
            </a:r>
            <a:r>
              <a:rPr lang="en-US" sz="2200">
                <a:latin typeface="Calibri"/>
                <a:ea typeface="Calibri"/>
                <a:cs typeface="Calibri"/>
                <a:sym typeface="Calibri"/>
              </a:rPr>
              <a:t>. Duis </a:t>
            </a:r>
            <a:r>
              <a:rPr lang="en-US" sz="2200" err="1">
                <a:latin typeface="Calibri"/>
                <a:ea typeface="Calibri"/>
                <a:cs typeface="Calibri"/>
                <a:sym typeface="Calibri"/>
              </a:rPr>
              <a:t>aute</a:t>
            </a:r>
            <a:r>
              <a:rPr lang="en-US" sz="2200">
                <a:latin typeface="Calibri"/>
                <a:ea typeface="Calibri"/>
                <a:cs typeface="Calibri"/>
                <a:sym typeface="Calibri"/>
              </a:rPr>
              <a:t> </a:t>
            </a:r>
            <a:r>
              <a:rPr lang="en-US" sz="2200" err="1">
                <a:latin typeface="Calibri"/>
                <a:ea typeface="Calibri"/>
                <a:cs typeface="Calibri"/>
                <a:sym typeface="Calibri"/>
              </a:rPr>
              <a:t>irure</a:t>
            </a:r>
            <a:r>
              <a:rPr lang="en-US" sz="2200">
                <a:latin typeface="Calibri"/>
                <a:ea typeface="Calibri"/>
                <a:cs typeface="Calibri"/>
                <a:sym typeface="Calibri"/>
              </a:rPr>
              <a:t> dolor in </a:t>
            </a:r>
            <a:r>
              <a:rPr lang="en-US" sz="2200" err="1">
                <a:latin typeface="Calibri"/>
                <a:ea typeface="Calibri"/>
                <a:cs typeface="Calibri"/>
                <a:sym typeface="Calibri"/>
              </a:rPr>
              <a:t>reprehenderit</a:t>
            </a:r>
            <a:r>
              <a:rPr lang="en-US" sz="2200">
                <a:latin typeface="Calibri"/>
                <a:ea typeface="Calibri"/>
                <a:cs typeface="Calibri"/>
                <a:sym typeface="Calibri"/>
              </a:rPr>
              <a:t> in </a:t>
            </a:r>
            <a:r>
              <a:rPr lang="en-US" sz="2200" err="1">
                <a:latin typeface="Calibri"/>
                <a:ea typeface="Calibri"/>
                <a:cs typeface="Calibri"/>
                <a:sym typeface="Calibri"/>
              </a:rPr>
              <a:t>voluptate</a:t>
            </a:r>
            <a:r>
              <a:rPr lang="en-US" sz="2200">
                <a:latin typeface="Calibri"/>
                <a:ea typeface="Calibri"/>
                <a:cs typeface="Calibri"/>
                <a:sym typeface="Calibri"/>
              </a:rPr>
              <a:t> </a:t>
            </a:r>
            <a:r>
              <a:rPr lang="en-US" sz="2200" err="1">
                <a:latin typeface="Calibri"/>
                <a:ea typeface="Calibri"/>
                <a:cs typeface="Calibri"/>
                <a:sym typeface="Calibri"/>
              </a:rPr>
              <a:t>velit</a:t>
            </a:r>
            <a:r>
              <a:rPr lang="en-US" sz="2200">
                <a:latin typeface="Calibri"/>
                <a:ea typeface="Calibri"/>
                <a:cs typeface="Calibri"/>
                <a:sym typeface="Calibri"/>
              </a:rPr>
              <a:t> </a:t>
            </a:r>
            <a:r>
              <a:rPr lang="en-US" sz="2200" err="1">
                <a:latin typeface="Calibri"/>
                <a:ea typeface="Calibri"/>
                <a:cs typeface="Calibri"/>
                <a:sym typeface="Calibri"/>
              </a:rPr>
              <a:t>esse</a:t>
            </a:r>
            <a:r>
              <a:rPr lang="en-US" sz="2200">
                <a:latin typeface="Calibri"/>
                <a:ea typeface="Calibri"/>
                <a:cs typeface="Calibri"/>
                <a:sym typeface="Calibri"/>
              </a:rPr>
              <a:t> </a:t>
            </a:r>
            <a:r>
              <a:rPr lang="en-US" sz="2200" err="1">
                <a:latin typeface="Calibri"/>
                <a:ea typeface="Calibri"/>
                <a:cs typeface="Calibri"/>
                <a:sym typeface="Calibri"/>
              </a:rPr>
              <a:t>cillum</a:t>
            </a:r>
            <a:r>
              <a:rPr lang="en-US" sz="2200">
                <a:latin typeface="Calibri"/>
                <a:ea typeface="Calibri"/>
                <a:cs typeface="Calibri"/>
                <a:sym typeface="Calibri"/>
              </a:rPr>
              <a:t> dolore </a:t>
            </a:r>
            <a:r>
              <a:rPr lang="en-US" sz="2200" err="1">
                <a:latin typeface="Calibri"/>
                <a:ea typeface="Calibri"/>
                <a:cs typeface="Calibri"/>
                <a:sym typeface="Calibri"/>
              </a:rPr>
              <a:t>eu</a:t>
            </a:r>
            <a:r>
              <a:rPr lang="en-US" sz="2200">
                <a:latin typeface="Calibri"/>
                <a:ea typeface="Calibri"/>
                <a:cs typeface="Calibri"/>
                <a:sym typeface="Calibri"/>
              </a:rPr>
              <a:t> </a:t>
            </a:r>
            <a:r>
              <a:rPr lang="en-US" sz="2200" err="1">
                <a:latin typeface="Calibri"/>
                <a:ea typeface="Calibri"/>
                <a:cs typeface="Calibri"/>
                <a:sym typeface="Calibri"/>
              </a:rPr>
              <a:t>fugiat</a:t>
            </a:r>
            <a:r>
              <a:rPr lang="en-US" sz="2200">
                <a:latin typeface="Calibri"/>
                <a:ea typeface="Calibri"/>
                <a:cs typeface="Calibri"/>
                <a:sym typeface="Calibri"/>
              </a:rPr>
              <a:t> </a:t>
            </a:r>
            <a:r>
              <a:rPr lang="en-US" sz="2200" err="1">
                <a:latin typeface="Calibri"/>
                <a:ea typeface="Calibri"/>
                <a:cs typeface="Calibri"/>
                <a:sym typeface="Calibri"/>
              </a:rPr>
              <a:t>nulla</a:t>
            </a:r>
            <a:r>
              <a:rPr lang="en-US" sz="2200">
                <a:latin typeface="Calibri"/>
                <a:ea typeface="Calibri"/>
                <a:cs typeface="Calibri"/>
                <a:sym typeface="Calibri"/>
              </a:rPr>
              <a:t> </a:t>
            </a:r>
            <a:r>
              <a:rPr lang="en-US" sz="2200" err="1">
                <a:latin typeface="Calibri"/>
                <a:ea typeface="Calibri"/>
                <a:cs typeface="Calibri"/>
                <a:sym typeface="Calibri"/>
              </a:rPr>
              <a:t>pariatur</a:t>
            </a:r>
            <a:r>
              <a:rPr lang="en-US" sz="2200">
                <a:latin typeface="Calibri"/>
                <a:ea typeface="Calibri"/>
                <a:cs typeface="Calibri"/>
                <a:sym typeface="Calibri"/>
              </a:rPr>
              <a:t>. </a:t>
            </a:r>
            <a:r>
              <a:rPr lang="en-US" sz="2200" err="1">
                <a:latin typeface="Calibri"/>
                <a:ea typeface="Calibri"/>
                <a:cs typeface="Calibri"/>
                <a:sym typeface="Calibri"/>
              </a:rPr>
              <a:t>Excepteur</a:t>
            </a:r>
            <a:r>
              <a:rPr lang="en-US" sz="2200">
                <a:latin typeface="Calibri"/>
                <a:ea typeface="Calibri"/>
                <a:cs typeface="Calibri"/>
                <a:sym typeface="Calibri"/>
              </a:rPr>
              <a:t> </a:t>
            </a:r>
            <a:r>
              <a:rPr lang="en-US" sz="2200" err="1">
                <a:latin typeface="Calibri"/>
                <a:ea typeface="Calibri"/>
                <a:cs typeface="Calibri"/>
                <a:sym typeface="Calibri"/>
              </a:rPr>
              <a:t>sint</a:t>
            </a:r>
            <a:r>
              <a:rPr lang="en-US" sz="2200">
                <a:latin typeface="Calibri"/>
                <a:ea typeface="Calibri"/>
                <a:cs typeface="Calibri"/>
                <a:sym typeface="Calibri"/>
              </a:rPr>
              <a:t> </a:t>
            </a:r>
            <a:r>
              <a:rPr lang="en-US" sz="2200" err="1">
                <a:latin typeface="Calibri"/>
                <a:ea typeface="Calibri"/>
                <a:cs typeface="Calibri"/>
                <a:sym typeface="Calibri"/>
              </a:rPr>
              <a:t>occaecat</a:t>
            </a:r>
            <a:r>
              <a:rPr lang="en-US" sz="2200">
                <a:latin typeface="Calibri"/>
                <a:ea typeface="Calibri"/>
                <a:cs typeface="Calibri"/>
                <a:sym typeface="Calibri"/>
              </a:rPr>
              <a:t> </a:t>
            </a:r>
            <a:r>
              <a:rPr lang="en-US" sz="2200" err="1">
                <a:latin typeface="Calibri"/>
                <a:ea typeface="Calibri"/>
                <a:cs typeface="Calibri"/>
                <a:sym typeface="Calibri"/>
              </a:rPr>
              <a:t>cupidatat</a:t>
            </a:r>
            <a:r>
              <a:rPr lang="en-US" sz="2200">
                <a:latin typeface="Calibri"/>
                <a:ea typeface="Calibri"/>
                <a:cs typeface="Calibri"/>
                <a:sym typeface="Calibri"/>
              </a:rPr>
              <a:t> non </a:t>
            </a:r>
            <a:r>
              <a:rPr lang="en-US" sz="2200" err="1">
                <a:latin typeface="Calibri"/>
                <a:ea typeface="Calibri"/>
                <a:cs typeface="Calibri"/>
                <a:sym typeface="Calibri"/>
              </a:rPr>
              <a:t>proident</a:t>
            </a:r>
            <a:r>
              <a:rPr lang="en-US" sz="2200">
                <a:latin typeface="Calibri"/>
                <a:ea typeface="Calibri"/>
                <a:cs typeface="Calibri"/>
                <a:sym typeface="Calibri"/>
              </a:rPr>
              <a:t>, sunt in culpa qui </a:t>
            </a:r>
            <a:r>
              <a:rPr lang="en-US" sz="2200" err="1">
                <a:latin typeface="Calibri"/>
                <a:ea typeface="Calibri"/>
                <a:cs typeface="Calibri"/>
                <a:sym typeface="Calibri"/>
              </a:rPr>
              <a:t>officia</a:t>
            </a:r>
            <a:r>
              <a:rPr lang="en-US" sz="2200">
                <a:latin typeface="Calibri"/>
                <a:ea typeface="Calibri"/>
                <a:cs typeface="Calibri"/>
                <a:sym typeface="Calibri"/>
              </a:rPr>
              <a:t> </a:t>
            </a:r>
            <a:r>
              <a:rPr lang="en-US" sz="2200" err="1">
                <a:latin typeface="Calibri"/>
                <a:ea typeface="Calibri"/>
                <a:cs typeface="Calibri"/>
                <a:sym typeface="Calibri"/>
              </a:rPr>
              <a:t>deserunt</a:t>
            </a:r>
            <a:r>
              <a:rPr lang="en-US" sz="2200">
                <a:latin typeface="Calibri"/>
                <a:ea typeface="Calibri"/>
                <a:cs typeface="Calibri"/>
                <a:sym typeface="Calibri"/>
              </a:rPr>
              <a:t> </a:t>
            </a:r>
            <a:r>
              <a:rPr lang="en-US" sz="2200" err="1">
                <a:latin typeface="Calibri"/>
                <a:ea typeface="Calibri"/>
                <a:cs typeface="Calibri"/>
                <a:sym typeface="Calibri"/>
              </a:rPr>
              <a:t>mollit</a:t>
            </a:r>
            <a:r>
              <a:rPr lang="en-US" sz="2200">
                <a:latin typeface="Calibri"/>
                <a:ea typeface="Calibri"/>
                <a:cs typeface="Calibri"/>
                <a:sym typeface="Calibri"/>
              </a:rPr>
              <a:t> </a:t>
            </a:r>
            <a:r>
              <a:rPr lang="en-US" sz="2200" err="1">
                <a:latin typeface="Calibri"/>
                <a:ea typeface="Calibri"/>
                <a:cs typeface="Calibri"/>
                <a:sym typeface="Calibri"/>
              </a:rPr>
              <a:t>anim</a:t>
            </a:r>
            <a:r>
              <a:rPr lang="en-US" sz="2200">
                <a:latin typeface="Calibri"/>
                <a:ea typeface="Calibri"/>
                <a:cs typeface="Calibri"/>
                <a:sym typeface="Calibri"/>
              </a:rPr>
              <a:t> id </a:t>
            </a:r>
            <a:r>
              <a:rPr lang="en-US" sz="2200" err="1">
                <a:latin typeface="Calibri"/>
                <a:ea typeface="Calibri"/>
                <a:cs typeface="Calibri"/>
                <a:sym typeface="Calibri"/>
              </a:rPr>
              <a:t>est</a:t>
            </a:r>
            <a:r>
              <a:rPr lang="en-US" sz="2200">
                <a:latin typeface="Calibri"/>
                <a:ea typeface="Calibri"/>
                <a:cs typeface="Calibri"/>
                <a:sym typeface="Calibri"/>
              </a:rPr>
              <a:t> </a:t>
            </a:r>
            <a:r>
              <a:rPr lang="en-US" sz="2200" err="1">
                <a:latin typeface="Calibri"/>
                <a:ea typeface="Calibri"/>
                <a:cs typeface="Calibri"/>
                <a:sym typeface="Calibri"/>
              </a:rPr>
              <a:t>laborum</a:t>
            </a:r>
            <a:r>
              <a:rPr lang="en-US" sz="2200">
                <a:latin typeface="Calibri"/>
                <a:ea typeface="Calibri"/>
                <a:cs typeface="Calibri"/>
                <a:sym typeface="Calibri"/>
              </a:rPr>
              <a:t>. Duis </a:t>
            </a:r>
            <a:r>
              <a:rPr lang="en-US" sz="2200" err="1">
                <a:latin typeface="Calibri"/>
                <a:ea typeface="Calibri"/>
                <a:cs typeface="Calibri"/>
                <a:sym typeface="Calibri"/>
              </a:rPr>
              <a:t>aute</a:t>
            </a:r>
            <a:r>
              <a:rPr lang="en-US" sz="2200">
                <a:latin typeface="Calibri"/>
                <a:ea typeface="Calibri"/>
                <a:cs typeface="Calibri"/>
                <a:sym typeface="Calibri"/>
              </a:rPr>
              <a:t> </a:t>
            </a:r>
            <a:r>
              <a:rPr lang="en-US" sz="2200" err="1">
                <a:latin typeface="Calibri"/>
                <a:ea typeface="Calibri"/>
                <a:cs typeface="Calibri"/>
                <a:sym typeface="Calibri"/>
              </a:rPr>
              <a:t>irure</a:t>
            </a:r>
            <a:r>
              <a:rPr lang="en-US" sz="2200">
                <a:latin typeface="Calibri"/>
                <a:ea typeface="Calibri"/>
                <a:cs typeface="Calibri"/>
                <a:sym typeface="Calibri"/>
              </a:rPr>
              <a:t> dolor in </a:t>
            </a:r>
            <a:r>
              <a:rPr lang="en-US" sz="2200" err="1">
                <a:latin typeface="Calibri"/>
                <a:ea typeface="Calibri"/>
                <a:cs typeface="Calibri"/>
                <a:sym typeface="Calibri"/>
              </a:rPr>
              <a:t>reprehenderit</a:t>
            </a:r>
            <a:r>
              <a:rPr lang="en-US" sz="2200">
                <a:latin typeface="Calibri"/>
                <a:ea typeface="Calibri"/>
                <a:cs typeface="Calibri"/>
                <a:sym typeface="Calibri"/>
              </a:rPr>
              <a:t> in </a:t>
            </a:r>
            <a:r>
              <a:rPr lang="en-US" sz="2200" err="1">
                <a:latin typeface="Calibri"/>
                <a:ea typeface="Calibri"/>
                <a:cs typeface="Calibri"/>
                <a:sym typeface="Calibri"/>
              </a:rPr>
              <a:t>voluptate</a:t>
            </a:r>
            <a:r>
              <a:rPr lang="en-US" sz="2200">
                <a:latin typeface="Calibri"/>
                <a:ea typeface="Calibri"/>
                <a:cs typeface="Calibri"/>
                <a:sym typeface="Calibri"/>
              </a:rPr>
              <a:t> </a:t>
            </a:r>
            <a:r>
              <a:rPr lang="en-US" sz="2200" err="1">
                <a:latin typeface="Calibri"/>
                <a:ea typeface="Calibri"/>
                <a:cs typeface="Calibri"/>
                <a:sym typeface="Calibri"/>
              </a:rPr>
              <a:t>velit</a:t>
            </a:r>
            <a:r>
              <a:rPr lang="en-US" sz="2200">
                <a:latin typeface="Calibri"/>
                <a:ea typeface="Calibri"/>
                <a:cs typeface="Calibri"/>
                <a:sym typeface="Calibri"/>
              </a:rPr>
              <a:t> </a:t>
            </a:r>
            <a:r>
              <a:rPr lang="en-US" sz="2200" err="1">
                <a:latin typeface="Calibri"/>
                <a:ea typeface="Calibri"/>
                <a:cs typeface="Calibri"/>
                <a:sym typeface="Calibri"/>
              </a:rPr>
              <a:t>esse</a:t>
            </a:r>
            <a:r>
              <a:rPr lang="en-US" sz="2200">
                <a:latin typeface="Calibri"/>
                <a:ea typeface="Calibri"/>
                <a:cs typeface="Calibri"/>
                <a:sym typeface="Calibri"/>
              </a:rPr>
              <a:t> </a:t>
            </a:r>
            <a:r>
              <a:rPr lang="en-US" sz="2200" err="1">
                <a:latin typeface="Calibri"/>
                <a:ea typeface="Calibri"/>
                <a:cs typeface="Calibri"/>
                <a:sym typeface="Calibri"/>
              </a:rPr>
              <a:t>cillum</a:t>
            </a:r>
            <a:r>
              <a:rPr lang="en-US" sz="2200">
                <a:latin typeface="Calibri"/>
                <a:ea typeface="Calibri"/>
                <a:cs typeface="Calibri"/>
                <a:sym typeface="Calibri"/>
              </a:rPr>
              <a:t> dolore </a:t>
            </a:r>
            <a:r>
              <a:rPr lang="en-US" sz="2200" err="1">
                <a:latin typeface="Calibri"/>
                <a:ea typeface="Calibri"/>
                <a:cs typeface="Calibri"/>
                <a:sym typeface="Calibri"/>
              </a:rPr>
              <a:t>eu</a:t>
            </a:r>
            <a:r>
              <a:rPr lang="en-US" sz="2200">
                <a:latin typeface="Calibri"/>
                <a:ea typeface="Calibri"/>
                <a:cs typeface="Calibri"/>
                <a:sym typeface="Calibri"/>
              </a:rPr>
              <a:t> </a:t>
            </a:r>
            <a:r>
              <a:rPr lang="en-US" sz="2200" err="1">
                <a:latin typeface="Calibri"/>
                <a:ea typeface="Calibri"/>
                <a:cs typeface="Calibri"/>
                <a:sym typeface="Calibri"/>
              </a:rPr>
              <a:t>fugiat</a:t>
            </a:r>
            <a:r>
              <a:rPr lang="en-US" sz="2200">
                <a:latin typeface="Calibri"/>
                <a:ea typeface="Calibri"/>
                <a:cs typeface="Calibri"/>
                <a:sym typeface="Calibri"/>
              </a:rPr>
              <a:t> </a:t>
            </a:r>
            <a:r>
              <a:rPr lang="en-US" sz="2200" err="1">
                <a:latin typeface="Calibri"/>
                <a:ea typeface="Calibri"/>
                <a:cs typeface="Calibri"/>
                <a:sym typeface="Calibri"/>
              </a:rPr>
              <a:t>nulla</a:t>
            </a:r>
            <a:r>
              <a:rPr lang="en-US" sz="2200">
                <a:latin typeface="Calibri"/>
                <a:ea typeface="Calibri"/>
                <a:cs typeface="Calibri"/>
                <a:sym typeface="Calibri"/>
              </a:rPr>
              <a:t> </a:t>
            </a:r>
            <a:r>
              <a:rPr lang="en-US" sz="2200" err="1">
                <a:latin typeface="Calibri"/>
                <a:ea typeface="Calibri"/>
                <a:cs typeface="Calibri"/>
                <a:sym typeface="Calibri"/>
              </a:rPr>
              <a:t>pariatur</a:t>
            </a:r>
            <a:r>
              <a:rPr lang="en-US" sz="2200">
                <a:latin typeface="Calibri"/>
                <a:ea typeface="Calibri"/>
                <a:cs typeface="Calibri"/>
                <a:sym typeface="Calibri"/>
              </a:rPr>
              <a:t>. </a:t>
            </a:r>
            <a:r>
              <a:rPr lang="en-US" sz="2200" err="1">
                <a:latin typeface="Calibri"/>
                <a:ea typeface="Calibri"/>
                <a:cs typeface="Calibri"/>
                <a:sym typeface="Calibri"/>
              </a:rPr>
              <a:t>Excepteur</a:t>
            </a:r>
            <a:r>
              <a:rPr lang="en-US" sz="2200">
                <a:latin typeface="Calibri"/>
                <a:ea typeface="Calibri"/>
                <a:cs typeface="Calibri"/>
                <a:sym typeface="Calibri"/>
              </a:rPr>
              <a:t> </a:t>
            </a:r>
            <a:r>
              <a:rPr lang="en-US" sz="2200" err="1">
                <a:latin typeface="Calibri"/>
                <a:ea typeface="Calibri"/>
                <a:cs typeface="Calibri"/>
                <a:sym typeface="Calibri"/>
              </a:rPr>
              <a:t>sint</a:t>
            </a:r>
            <a:r>
              <a:rPr lang="en-US" sz="2200">
                <a:latin typeface="Calibri"/>
                <a:ea typeface="Calibri"/>
                <a:cs typeface="Calibri"/>
                <a:sym typeface="Calibri"/>
              </a:rPr>
              <a:t> </a:t>
            </a:r>
            <a:r>
              <a:rPr lang="en-US" sz="2200" err="1">
                <a:latin typeface="Calibri"/>
                <a:ea typeface="Calibri"/>
                <a:cs typeface="Calibri"/>
                <a:sym typeface="Calibri"/>
              </a:rPr>
              <a:t>occaecat</a:t>
            </a:r>
            <a:r>
              <a:rPr lang="en-US" sz="2200">
                <a:latin typeface="Calibri"/>
                <a:ea typeface="Calibri"/>
                <a:cs typeface="Calibri"/>
                <a:sym typeface="Calibri"/>
              </a:rPr>
              <a:t> </a:t>
            </a:r>
            <a:r>
              <a:rPr lang="en-US" sz="2200" err="1">
                <a:latin typeface="Calibri"/>
                <a:ea typeface="Calibri"/>
                <a:cs typeface="Calibri"/>
                <a:sym typeface="Calibri"/>
              </a:rPr>
              <a:t>cupidatat</a:t>
            </a:r>
            <a:r>
              <a:rPr lang="en-US" sz="2200">
                <a:latin typeface="Calibri"/>
                <a:ea typeface="Calibri"/>
                <a:cs typeface="Calibri"/>
                <a:sym typeface="Calibri"/>
              </a:rPr>
              <a:t> non </a:t>
            </a:r>
            <a:r>
              <a:rPr lang="en-US" sz="2200" err="1">
                <a:latin typeface="Calibri"/>
                <a:ea typeface="Calibri"/>
                <a:cs typeface="Calibri"/>
                <a:sym typeface="Calibri"/>
              </a:rPr>
              <a:t>proident</a:t>
            </a:r>
            <a:r>
              <a:rPr lang="en-US" sz="2200">
                <a:latin typeface="Calibri"/>
                <a:ea typeface="Calibri"/>
                <a:cs typeface="Calibri"/>
                <a:sym typeface="Calibri"/>
              </a:rPr>
              <a:t>, sunt in culpa qui </a:t>
            </a:r>
            <a:r>
              <a:rPr lang="en-US" sz="2200" err="1">
                <a:latin typeface="Calibri"/>
                <a:ea typeface="Calibri"/>
                <a:cs typeface="Calibri"/>
                <a:sym typeface="Calibri"/>
              </a:rPr>
              <a:t>officia</a:t>
            </a:r>
            <a:r>
              <a:rPr lang="en-US" sz="2200">
                <a:latin typeface="Calibri"/>
                <a:ea typeface="Calibri"/>
                <a:cs typeface="Calibri"/>
                <a:sym typeface="Calibri"/>
              </a:rPr>
              <a:t> </a:t>
            </a:r>
            <a:r>
              <a:rPr lang="en-US" sz="2200" err="1">
                <a:latin typeface="Calibri"/>
                <a:ea typeface="Calibri"/>
                <a:cs typeface="Calibri"/>
                <a:sym typeface="Calibri"/>
              </a:rPr>
              <a:t>deserunt</a:t>
            </a:r>
            <a:r>
              <a:rPr lang="en-US" sz="2200">
                <a:latin typeface="Calibri"/>
                <a:ea typeface="Calibri"/>
                <a:cs typeface="Calibri"/>
                <a:sym typeface="Calibri"/>
              </a:rPr>
              <a:t> </a:t>
            </a:r>
            <a:r>
              <a:rPr lang="en-US" sz="2200" err="1">
                <a:latin typeface="Calibri"/>
                <a:ea typeface="Calibri"/>
                <a:cs typeface="Calibri"/>
                <a:sym typeface="Calibri"/>
              </a:rPr>
              <a:t>mollit</a:t>
            </a:r>
            <a:r>
              <a:rPr lang="en-US" sz="2200">
                <a:latin typeface="Calibri"/>
                <a:ea typeface="Calibri"/>
                <a:cs typeface="Calibri"/>
                <a:sym typeface="Calibri"/>
              </a:rPr>
              <a:t> </a:t>
            </a:r>
            <a:r>
              <a:rPr lang="en-US" sz="2200" err="1">
                <a:latin typeface="Calibri"/>
                <a:ea typeface="Calibri"/>
                <a:cs typeface="Calibri"/>
                <a:sym typeface="Calibri"/>
              </a:rPr>
              <a:t>anim</a:t>
            </a:r>
            <a:r>
              <a:rPr lang="en-US" sz="2200">
                <a:latin typeface="Calibri"/>
                <a:ea typeface="Calibri"/>
                <a:cs typeface="Calibri"/>
                <a:sym typeface="Calibri"/>
              </a:rPr>
              <a:t> id </a:t>
            </a:r>
            <a:r>
              <a:rPr lang="en-US" sz="2200" err="1">
                <a:latin typeface="Calibri"/>
                <a:ea typeface="Calibri"/>
                <a:cs typeface="Calibri"/>
                <a:sym typeface="Calibri"/>
              </a:rPr>
              <a:t>est</a:t>
            </a:r>
            <a:r>
              <a:rPr lang="en-US" sz="2200">
                <a:latin typeface="Calibri"/>
                <a:ea typeface="Calibri"/>
                <a:cs typeface="Calibri"/>
                <a:sym typeface="Calibri"/>
              </a:rPr>
              <a:t> </a:t>
            </a:r>
            <a:r>
              <a:rPr lang="en-US" sz="2200" err="1">
                <a:latin typeface="Calibri"/>
                <a:ea typeface="Calibri"/>
                <a:cs typeface="Calibri"/>
                <a:sym typeface="Calibri"/>
              </a:rPr>
              <a:t>laborum</a:t>
            </a:r>
            <a:r>
              <a:rPr lang="en-US" sz="2200">
                <a:latin typeface="Calibri"/>
                <a:ea typeface="Calibri"/>
                <a:cs typeface="Calibri"/>
                <a:sym typeface="Calibri"/>
              </a:rPr>
              <a:t>.</a:t>
            </a:r>
            <a:endParaRPr lang="en-US" sz="2200"/>
          </a:p>
        </p:txBody>
      </p:sp>
    </p:spTree>
    <p:extLst>
      <p:ext uri="{BB962C8B-B14F-4D97-AF65-F5344CB8AC3E}">
        <p14:creationId xmlns:p14="http://schemas.microsoft.com/office/powerpoint/2010/main" val="4238231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9C3D7-3C8E-7AE2-BFA6-96EA87F90F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BD67A-0FF1-13A9-1797-822DF447F5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95B03-A8E3-EF73-75E6-56925AD0BB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5E61A-0597-46BF-9DC9-AB77C37DDF7B}" type="datetimeFigureOut">
              <a:rPr lang="en-US" smtClean="0"/>
              <a:t>1/21/2025</a:t>
            </a:fld>
            <a:endParaRPr lang="en-US"/>
          </a:p>
        </p:txBody>
      </p:sp>
      <p:sp>
        <p:nvSpPr>
          <p:cNvPr id="5" name="Footer Placeholder 4">
            <a:extLst>
              <a:ext uri="{FF2B5EF4-FFF2-40B4-BE49-F238E27FC236}">
                <a16:creationId xmlns:a16="http://schemas.microsoft.com/office/drawing/2014/main" id="{06D07870-DB3B-63BF-F559-669F28E71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A2DE5-950D-B9FE-0320-69F2A6A9B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F29E-E7E7-4EA9-98E1-79F38066F9A3}" type="slidenum">
              <a:rPr lang="en-US" smtClean="0"/>
              <a:t>‹#›</a:t>
            </a:fld>
            <a:endParaRPr lang="en-US"/>
          </a:p>
        </p:txBody>
      </p:sp>
    </p:spTree>
    <p:extLst>
      <p:ext uri="{BB962C8B-B14F-4D97-AF65-F5344CB8AC3E}">
        <p14:creationId xmlns:p14="http://schemas.microsoft.com/office/powerpoint/2010/main" val="26837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qPxwGoAOC6F7VNR-YYrU53QfhG7dxfq2/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5WQMtgw5zwrh1okMN3CyNB-hwMnjwB7Z/view?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xwp9h8XhorTes63vWqs5dVZH_pbEpBRv/view?usp=shar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qp1YQat-GpfY1thwPKFMOpkrVVErlqm1/view?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8fcAnxSCZGFnzqahcXbinlorPkrt_DWu/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e81RywDEtRzUrNFlXV4OHd6o_7fDI3U5/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O8YAZ47JlYwFgq_5uO_-akPs2GaDvCC4/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A3AFFD-4DF1-08C1-4397-B01CCF160159}"/>
              </a:ext>
            </a:extLst>
          </p:cNvPr>
          <p:cNvSpPr/>
          <p:nvPr/>
        </p:nvSpPr>
        <p:spPr>
          <a:xfrm>
            <a:off x="4619647" y="2593357"/>
            <a:ext cx="2777494"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0E89F9CE-DE3C-02CD-B76C-3BD560889C4C}"/>
              </a:ext>
            </a:extLst>
          </p:cNvPr>
          <p:cNvSpPr/>
          <p:nvPr/>
        </p:nvSpPr>
        <p:spPr>
          <a:xfrm>
            <a:off x="4575263" y="2555257"/>
            <a:ext cx="2777494"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Google Shape;140;gf0ab268930_0_70">
            <a:extLst>
              <a:ext uri="{FF2B5EF4-FFF2-40B4-BE49-F238E27FC236}">
                <a16:creationId xmlns:a16="http://schemas.microsoft.com/office/drawing/2014/main" id="{87CC7950-35A6-116B-94EA-2564D8536735}"/>
              </a:ext>
            </a:extLst>
          </p:cNvPr>
          <p:cNvSpPr txBox="1">
            <a:spLocks noGrp="1"/>
          </p:cNvSpPr>
          <p:nvPr>
            <p:ph type="subTitle" idx="4294967295"/>
          </p:nvPr>
        </p:nvSpPr>
        <p:spPr>
          <a:xfrm>
            <a:off x="4706937" y="2570830"/>
            <a:ext cx="2778125" cy="458788"/>
          </a:xfrm>
          <a:prstGeom prst="rect">
            <a:avLst/>
          </a:prstGeom>
          <a:noFill/>
          <a:ln>
            <a:noFill/>
          </a:ln>
        </p:spPr>
        <p:txBody>
          <a:bodyPr spcFirstLastPara="1" wrap="square" lIns="91425" tIns="45700" rIns="91425" bIns="45700" anchor="t" anchorCtr="0">
            <a:normAutofit lnSpcReduction="10000"/>
          </a:bodyPr>
          <a:lstStyle/>
          <a:p>
            <a:pPr marL="342900" lvl="0" indent="-317500" algn="l" rtl="0">
              <a:lnSpc>
                <a:spcPct val="100000"/>
              </a:lnSpc>
              <a:spcBef>
                <a:spcPts val="600"/>
              </a:spcBef>
              <a:spcAft>
                <a:spcPts val="0"/>
              </a:spcAft>
              <a:buClr>
                <a:schemeClr val="accent1"/>
              </a:buClr>
              <a:buSzPts val="2400"/>
              <a:buNone/>
            </a:pPr>
            <a:r>
              <a:rPr lang="en-US" sz="2000" b="1" dirty="0">
                <a:solidFill>
                  <a:srgbClr val="793889"/>
                </a:solidFill>
                <a:latin typeface="Trebuchet MS" panose="020B0603020202020204" pitchFamily="34" charset="0"/>
                <a:ea typeface="Calibri"/>
                <a:cs typeface="Calibri"/>
                <a:sym typeface="Calibri"/>
              </a:rPr>
              <a:t>Module 4, Session 13</a:t>
            </a:r>
          </a:p>
        </p:txBody>
      </p:sp>
      <p:sp>
        <p:nvSpPr>
          <p:cNvPr id="8" name="TextBox 7">
            <a:extLst>
              <a:ext uri="{FF2B5EF4-FFF2-40B4-BE49-F238E27FC236}">
                <a16:creationId xmlns:a16="http://schemas.microsoft.com/office/drawing/2014/main" id="{8D9D6B0E-116F-82E1-E1C5-CC4E2F3DC088}"/>
              </a:ext>
            </a:extLst>
          </p:cNvPr>
          <p:cNvSpPr txBox="1"/>
          <p:nvPr/>
        </p:nvSpPr>
        <p:spPr>
          <a:xfrm>
            <a:off x="927922" y="1037223"/>
            <a:ext cx="9506654" cy="1261884"/>
          </a:xfrm>
          <a:prstGeom prst="rect">
            <a:avLst/>
          </a:prstGeom>
          <a:noFill/>
        </p:spPr>
        <p:txBody>
          <a:bodyPr wrap="square" lIns="91440" tIns="45720" rIns="91440" bIns="45720" rtlCol="0" anchor="t">
            <a:spAutoFit/>
          </a:bodyPr>
          <a:lstStyle/>
          <a:p>
            <a:pPr algn="ctr"/>
            <a:r>
              <a:rPr lang="en-US" sz="4400" b="1">
                <a:latin typeface="Trebuchet MS"/>
              </a:rPr>
              <a:t>Fundamentals of Literacy Coaching</a:t>
            </a:r>
            <a:endParaRPr lang="en-US" sz="4400" b="1">
              <a:latin typeface="Trebuchet MS" panose="020B0603020202020204" pitchFamily="34" charset="0"/>
            </a:endParaRPr>
          </a:p>
          <a:p>
            <a:pPr algn="ctr"/>
            <a:r>
              <a:rPr lang="en-US" sz="3200">
                <a:latin typeface="Trebuchet MS"/>
              </a:rPr>
              <a:t>Professional Development Modules</a:t>
            </a:r>
            <a:endParaRPr lang="en-US" sz="3200">
              <a:latin typeface="Trebuchet MS" panose="020B0603020202020204" pitchFamily="34" charset="0"/>
            </a:endParaRPr>
          </a:p>
        </p:txBody>
      </p:sp>
      <p:sp>
        <p:nvSpPr>
          <p:cNvPr id="13" name="Rectangle 12">
            <a:extLst>
              <a:ext uri="{FF2B5EF4-FFF2-40B4-BE49-F238E27FC236}">
                <a16:creationId xmlns:a16="http://schemas.microsoft.com/office/drawing/2014/main" id="{55A414B6-74CB-DA51-7E36-9EF46163D3CB}"/>
              </a:ext>
            </a:extLst>
          </p:cNvPr>
          <p:cNvSpPr/>
          <p:nvPr/>
        </p:nvSpPr>
        <p:spPr>
          <a:xfrm>
            <a:off x="3650625" y="3196476"/>
            <a:ext cx="4993939" cy="458685"/>
          </a:xfrm>
          <a:prstGeom prst="rect">
            <a:avLst/>
          </a:prstGeom>
          <a:solidFill>
            <a:srgbClr val="7938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ectangle 13">
            <a:extLst>
              <a:ext uri="{FF2B5EF4-FFF2-40B4-BE49-F238E27FC236}">
                <a16:creationId xmlns:a16="http://schemas.microsoft.com/office/drawing/2014/main" id="{1FCF1805-5D95-3951-3404-C3A62E915CA4}"/>
              </a:ext>
            </a:extLst>
          </p:cNvPr>
          <p:cNvSpPr/>
          <p:nvPr/>
        </p:nvSpPr>
        <p:spPr>
          <a:xfrm>
            <a:off x="3144057" y="3101026"/>
            <a:ext cx="5452789" cy="458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Google Shape;140;gf0ab268930_0_70">
            <a:extLst>
              <a:ext uri="{FF2B5EF4-FFF2-40B4-BE49-F238E27FC236}">
                <a16:creationId xmlns:a16="http://schemas.microsoft.com/office/drawing/2014/main" id="{B466896E-8924-CE51-C398-93C596086B48}"/>
              </a:ext>
            </a:extLst>
          </p:cNvPr>
          <p:cNvSpPr txBox="1">
            <a:spLocks/>
          </p:cNvSpPr>
          <p:nvPr/>
        </p:nvSpPr>
        <p:spPr>
          <a:xfrm>
            <a:off x="3061530" y="3119918"/>
            <a:ext cx="5617841" cy="458685"/>
          </a:xfrm>
          <a:prstGeom prst="rect">
            <a:avLst/>
          </a:prstGeom>
          <a:noFill/>
          <a:ln>
            <a:noFill/>
          </a:ln>
        </p:spPr>
        <p:txBody>
          <a:bodyPr spcFirstLastPara="1" vert="horz" wrap="square" lIns="91425" tIns="45700" rIns="91425" bIns="45700" rtlCol="0" anchor="t" anchorCtr="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17500">
              <a:lnSpc>
                <a:spcPct val="100000"/>
              </a:lnSpc>
              <a:spcBef>
                <a:spcPts val="600"/>
              </a:spcBef>
              <a:buClr>
                <a:schemeClr val="accent1"/>
              </a:buClr>
              <a:buSzPts val="2400"/>
            </a:pPr>
            <a:r>
              <a:rPr lang="en-US" sz="2000" b="1" dirty="0">
                <a:solidFill>
                  <a:srgbClr val="793889"/>
                </a:solidFill>
                <a:latin typeface="Trebuchet MS" panose="020B0603020202020204" pitchFamily="34" charset="0"/>
                <a:ea typeface="Calibri"/>
                <a:cs typeface="Calibri"/>
                <a:sym typeface="Calibri"/>
              </a:rPr>
              <a:t>Analyzing Implementation of Lessons With Teachers</a:t>
            </a:r>
          </a:p>
        </p:txBody>
      </p:sp>
    </p:spTree>
    <p:extLst>
      <p:ext uri="{BB962C8B-B14F-4D97-AF65-F5344CB8AC3E}">
        <p14:creationId xmlns:p14="http://schemas.microsoft.com/office/powerpoint/2010/main" val="1041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55">
            <a:extLst>
              <a:ext uri="{FF2B5EF4-FFF2-40B4-BE49-F238E27FC236}">
                <a16:creationId xmlns:a16="http://schemas.microsoft.com/office/drawing/2014/main" id="{3568827B-7732-75A4-FA0A-F73CFED484EB}"/>
              </a:ext>
            </a:extLst>
          </p:cNvPr>
          <p:cNvSpPr txBox="1">
            <a:spLocks/>
          </p:cNvSpPr>
          <p:nvPr/>
        </p:nvSpPr>
        <p:spPr>
          <a:xfrm>
            <a:off x="1459866" y="999021"/>
            <a:ext cx="6172200" cy="971550"/>
          </a:xfrm>
          <a:prstGeom prst="rect">
            <a:avLst/>
          </a:prstGeom>
          <a:noFill/>
          <a:ln>
            <a:noFill/>
          </a:ln>
        </p:spPr>
        <p:txBody>
          <a:bodyPr spcFirstLastPara="1" wrap="square" lIns="68575" tIns="34275" rIns="68575" bIns="34275"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chemeClr val="dk1"/>
              </a:buClr>
              <a:buSzPts val="3300"/>
              <a:buFont typeface="Times New Roman"/>
              <a:buNone/>
            </a:pPr>
            <a:r>
              <a:rPr lang="en-US" sz="2800" b="1">
                <a:latin typeface="Calibri"/>
                <a:ea typeface="Calibri"/>
                <a:cs typeface="Calibri"/>
                <a:sym typeface="Calibri"/>
              </a:rPr>
              <a:t>Student-centered Coaching</a:t>
            </a:r>
          </a:p>
        </p:txBody>
      </p:sp>
      <p:pic>
        <p:nvPicPr>
          <p:cNvPr id="7" name="Google Shape;159;p55">
            <a:extLst>
              <a:ext uri="{FF2B5EF4-FFF2-40B4-BE49-F238E27FC236}">
                <a16:creationId xmlns:a16="http://schemas.microsoft.com/office/drawing/2014/main" id="{DD19AC93-59AC-0DED-9796-655ABF12F463}"/>
              </a:ext>
            </a:extLst>
          </p:cNvPr>
          <p:cNvPicPr preferRelativeResize="0"/>
          <p:nvPr/>
        </p:nvPicPr>
        <p:blipFill rotWithShape="1">
          <a:blip r:embed="rId3">
            <a:alphaModFix/>
          </a:blip>
          <a:srcRect/>
          <a:stretch/>
        </p:blipFill>
        <p:spPr>
          <a:xfrm>
            <a:off x="1481133" y="826915"/>
            <a:ext cx="9258856" cy="5204170"/>
          </a:xfrm>
          <a:prstGeom prst="rect">
            <a:avLst/>
          </a:prstGeom>
          <a:noFill/>
          <a:ln>
            <a:noFill/>
          </a:ln>
        </p:spPr>
      </p:pic>
      <p:sp>
        <p:nvSpPr>
          <p:cNvPr id="12" name="Google Shape;160;p55">
            <a:extLst>
              <a:ext uri="{FF2B5EF4-FFF2-40B4-BE49-F238E27FC236}">
                <a16:creationId xmlns:a16="http://schemas.microsoft.com/office/drawing/2014/main" id="{0565567C-812D-D448-F9F5-6143883C6227}"/>
              </a:ext>
            </a:extLst>
          </p:cNvPr>
          <p:cNvSpPr/>
          <p:nvPr/>
        </p:nvSpPr>
        <p:spPr>
          <a:xfrm>
            <a:off x="4454820" y="241786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61;p55">
            <a:extLst>
              <a:ext uri="{FF2B5EF4-FFF2-40B4-BE49-F238E27FC236}">
                <a16:creationId xmlns:a16="http://schemas.microsoft.com/office/drawing/2014/main" id="{5B560ACD-69D2-F6D3-584C-BB1DB36F3A3C}"/>
              </a:ext>
            </a:extLst>
          </p:cNvPr>
          <p:cNvSpPr txBox="1">
            <a:spLocks noGrp="1"/>
          </p:cNvSpPr>
          <p:nvPr>
            <p:ph type="sldNum" idx="12"/>
          </p:nvPr>
        </p:nvSpPr>
        <p:spPr>
          <a:xfrm>
            <a:off x="9665334" y="6196054"/>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10</a:t>
            </a:fld>
            <a:endParaRPr/>
          </a:p>
        </p:txBody>
      </p:sp>
    </p:spTree>
    <p:extLst>
      <p:ext uri="{BB962C8B-B14F-4D97-AF65-F5344CB8AC3E}">
        <p14:creationId xmlns:p14="http://schemas.microsoft.com/office/powerpoint/2010/main" val="37114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7;p56">
            <a:extLst>
              <a:ext uri="{FF2B5EF4-FFF2-40B4-BE49-F238E27FC236}">
                <a16:creationId xmlns:a16="http://schemas.microsoft.com/office/drawing/2014/main" id="{D27DA4D2-165E-DA71-8F90-DE0E4E92373F}"/>
              </a:ext>
            </a:extLst>
          </p:cNvPr>
          <p:cNvSpPr txBox="1">
            <a:spLocks/>
          </p:cNvSpPr>
          <p:nvPr/>
        </p:nvSpPr>
        <p:spPr>
          <a:xfrm>
            <a:off x="625934" y="1121603"/>
            <a:ext cx="10946063" cy="9222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3300"/>
            </a:pPr>
            <a:r>
              <a:rPr lang="en-US" sz="2400" b="1" dirty="0">
                <a:latin typeface="Calibri"/>
                <a:ea typeface="Calibri"/>
                <a:cs typeface="Calibri"/>
                <a:sym typeface="Calibri"/>
              </a:rPr>
              <a:t>Observing and Analyzing the Implementation of Instructional Practices and Determining the Effectiveness of Teaching and Learning in Order to Provide Instructional Support</a:t>
            </a:r>
            <a:endParaRPr lang="en-US" sz="2400" dirty="0"/>
          </a:p>
        </p:txBody>
      </p:sp>
      <p:sp>
        <p:nvSpPr>
          <p:cNvPr id="3" name="Google Shape;168;p56">
            <a:extLst>
              <a:ext uri="{FF2B5EF4-FFF2-40B4-BE49-F238E27FC236}">
                <a16:creationId xmlns:a16="http://schemas.microsoft.com/office/drawing/2014/main" id="{D6C36FE3-511D-CF98-AAFC-39AA72911F19}"/>
              </a:ext>
            </a:extLst>
          </p:cNvPr>
          <p:cNvSpPr txBox="1">
            <a:spLocks/>
          </p:cNvSpPr>
          <p:nvPr/>
        </p:nvSpPr>
        <p:spPr>
          <a:xfrm>
            <a:off x="535498" y="2297228"/>
            <a:ext cx="10946063" cy="3994903"/>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00000"/>
              </a:lnSpc>
              <a:spcBef>
                <a:spcPts val="0"/>
              </a:spcBef>
              <a:buClr>
                <a:schemeClr val="tx1">
                  <a:lumMod val="50000"/>
                  <a:lumOff val="50000"/>
                </a:schemeClr>
              </a:buClr>
              <a:buSzPct val="109000"/>
            </a:pPr>
            <a:r>
              <a:rPr lang="en-US" sz="2200" b="1" dirty="0">
                <a:latin typeface="Calibri"/>
                <a:ea typeface="Calibri"/>
                <a:cs typeface="Calibri"/>
                <a:sym typeface="Calibri"/>
              </a:rPr>
              <a:t>Pre-Conference:</a:t>
            </a:r>
            <a:r>
              <a:rPr lang="en-US" sz="2200" dirty="0">
                <a:latin typeface="Calibri"/>
                <a:ea typeface="Calibri"/>
                <a:cs typeface="Calibri"/>
                <a:sym typeface="Calibri"/>
              </a:rPr>
              <a:t> Planning to identify lesson outcomes and envision what students will be doing during the lesson that will indicate whether or not they have achieved those standards. </a:t>
            </a:r>
            <a:endParaRPr lang="en-US" sz="2200" dirty="0"/>
          </a:p>
          <a:p>
            <a:pPr marL="76200" indent="0">
              <a:lnSpc>
                <a:spcPct val="100000"/>
              </a:lnSpc>
              <a:spcBef>
                <a:spcPts val="0"/>
              </a:spcBef>
              <a:buClr>
                <a:schemeClr val="tx1">
                  <a:lumMod val="50000"/>
                  <a:lumOff val="50000"/>
                </a:schemeClr>
              </a:buClr>
              <a:buSzPct val="109000"/>
              <a:buFont typeface="Arial" panose="020B0604020202020204" pitchFamily="34" charset="0"/>
              <a:buNone/>
            </a:pPr>
            <a:endParaRPr lang="en-US" sz="1500" dirty="0">
              <a:latin typeface="Calibri"/>
              <a:ea typeface="Calibri"/>
              <a:cs typeface="Calibri"/>
              <a:sym typeface="Calibri"/>
            </a:endParaRPr>
          </a:p>
          <a:p>
            <a:pPr marL="457200" indent="-381000">
              <a:lnSpc>
                <a:spcPct val="100000"/>
              </a:lnSpc>
              <a:spcBef>
                <a:spcPts val="0"/>
              </a:spcBef>
              <a:buClr>
                <a:schemeClr val="tx1">
                  <a:lumMod val="50000"/>
                  <a:lumOff val="50000"/>
                </a:schemeClr>
              </a:buClr>
              <a:buSzPct val="109000"/>
            </a:pPr>
            <a:r>
              <a:rPr lang="en-US" sz="2200" b="1" dirty="0">
                <a:latin typeface="Calibri"/>
                <a:ea typeface="Calibri"/>
                <a:cs typeface="Calibri"/>
                <a:sym typeface="Calibri"/>
              </a:rPr>
              <a:t>Lesson Observation: </a:t>
            </a:r>
            <a:r>
              <a:rPr lang="en-US" sz="2200" dirty="0">
                <a:latin typeface="Calibri"/>
                <a:ea typeface="Calibri"/>
                <a:cs typeface="Calibri"/>
                <a:sym typeface="Calibri"/>
              </a:rPr>
              <a:t>May focus on student performance indicating goal achievement, on-task behavior, or a particular student’s problem behavior OR collect data about techniques that teachers are striving to perfect: wait time, questioning strategies, proximity, movement, clarity of directions, etc. </a:t>
            </a:r>
            <a:endParaRPr lang="en-US" sz="2200" dirty="0"/>
          </a:p>
          <a:p>
            <a:pPr marL="76200" indent="0">
              <a:lnSpc>
                <a:spcPct val="100000"/>
              </a:lnSpc>
              <a:spcBef>
                <a:spcPts val="0"/>
              </a:spcBef>
              <a:buClr>
                <a:schemeClr val="tx1">
                  <a:lumMod val="50000"/>
                  <a:lumOff val="50000"/>
                </a:schemeClr>
              </a:buClr>
              <a:buSzPct val="109000"/>
              <a:buFont typeface="Arial" panose="020B0604020202020204" pitchFamily="34" charset="0"/>
              <a:buNone/>
            </a:pPr>
            <a:endParaRPr lang="en-US" sz="1500" dirty="0">
              <a:latin typeface="Calibri"/>
              <a:ea typeface="Calibri"/>
              <a:cs typeface="Calibri"/>
              <a:sym typeface="Calibri"/>
            </a:endParaRPr>
          </a:p>
          <a:p>
            <a:pPr marL="457200" indent="-381000">
              <a:lnSpc>
                <a:spcPct val="100000"/>
              </a:lnSpc>
              <a:spcBef>
                <a:spcPts val="0"/>
              </a:spcBef>
              <a:buClr>
                <a:schemeClr val="tx1">
                  <a:lumMod val="50000"/>
                  <a:lumOff val="50000"/>
                </a:schemeClr>
              </a:buClr>
              <a:buSzPct val="109000"/>
            </a:pPr>
            <a:r>
              <a:rPr lang="en-US" sz="2200" b="1" dirty="0">
                <a:latin typeface="Calibri"/>
                <a:ea typeface="Calibri"/>
                <a:cs typeface="Calibri"/>
                <a:sym typeface="Calibri"/>
              </a:rPr>
              <a:t>Post-Conference:</a:t>
            </a:r>
            <a:r>
              <a:rPr lang="en-US" sz="2200" dirty="0">
                <a:latin typeface="Calibri"/>
                <a:ea typeface="Calibri"/>
                <a:cs typeface="Calibri"/>
                <a:sym typeface="Calibri"/>
              </a:rPr>
              <a:t> “What evidence demonstrates that students are progressing toward mastering the standard?”</a:t>
            </a:r>
          </a:p>
        </p:txBody>
      </p:sp>
      <p:sp>
        <p:nvSpPr>
          <p:cNvPr id="7" name="Google Shape;169;p56">
            <a:extLst>
              <a:ext uri="{FF2B5EF4-FFF2-40B4-BE49-F238E27FC236}">
                <a16:creationId xmlns:a16="http://schemas.microsoft.com/office/drawing/2014/main" id="{F6274BC3-7B46-486A-5017-7B970BCF9C25}"/>
              </a:ext>
            </a:extLst>
          </p:cNvPr>
          <p:cNvSpPr txBox="1">
            <a:spLocks noGrp="1"/>
          </p:cNvSpPr>
          <p:nvPr>
            <p:ph type="sldNum" idx="12"/>
          </p:nvPr>
        </p:nvSpPr>
        <p:spPr>
          <a:xfrm>
            <a:off x="9689326" y="6155181"/>
            <a:ext cx="21336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Tree>
    <p:extLst>
      <p:ext uri="{BB962C8B-B14F-4D97-AF65-F5344CB8AC3E}">
        <p14:creationId xmlns:p14="http://schemas.microsoft.com/office/powerpoint/2010/main" val="360882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5;p57">
            <a:extLst>
              <a:ext uri="{FF2B5EF4-FFF2-40B4-BE49-F238E27FC236}">
                <a16:creationId xmlns:a16="http://schemas.microsoft.com/office/drawing/2014/main" id="{FDF51F21-6CBD-BDA8-7940-36FA73D48C9D}"/>
              </a:ext>
            </a:extLst>
          </p:cNvPr>
          <p:cNvSpPr txBox="1">
            <a:spLocks/>
          </p:cNvSpPr>
          <p:nvPr/>
        </p:nvSpPr>
        <p:spPr>
          <a:xfrm>
            <a:off x="552212" y="2418006"/>
            <a:ext cx="10022619" cy="2684967"/>
          </a:xfrm>
          <a:prstGeom prst="rect">
            <a:avLst/>
          </a:prstGeom>
          <a:noFill/>
          <a:ln>
            <a:noFill/>
          </a:ln>
        </p:spPr>
        <p:txBody>
          <a:bodyPr spcFirstLastPara="1" wrap="square" lIns="68575" tIns="34275" rIns="68575" bIns="3427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81000">
              <a:lnSpc>
                <a:spcPct val="100000"/>
              </a:lnSpc>
              <a:spcBef>
                <a:spcPts val="0"/>
              </a:spcBef>
              <a:buClr>
                <a:schemeClr val="tx1">
                  <a:lumMod val="50000"/>
                  <a:lumOff val="50000"/>
                </a:schemeClr>
              </a:buClr>
              <a:buSzPts val="2400"/>
            </a:pPr>
            <a:r>
              <a:rPr lang="en-US" sz="2400" dirty="0">
                <a:latin typeface="Calibri"/>
                <a:ea typeface="Calibri"/>
                <a:cs typeface="Calibri"/>
                <a:sym typeface="Calibri"/>
              </a:rPr>
              <a:t>Observation-based and focused</a:t>
            </a:r>
          </a:p>
          <a:p>
            <a:pPr marL="457200">
              <a:lnSpc>
                <a:spcPct val="100000"/>
              </a:lnSpc>
              <a:spcBef>
                <a:spcPts val="0"/>
              </a:spcBef>
              <a:buClr>
                <a:schemeClr val="tx1">
                  <a:lumMod val="50000"/>
                  <a:lumOff val="50000"/>
                </a:schemeClr>
              </a:buClr>
              <a:buSzPts val="2400"/>
              <a:buFont typeface="Arial" panose="020B0604020202020204" pitchFamily="34" charset="0"/>
              <a:buNone/>
            </a:pPr>
            <a:endParaRPr lang="en-US" sz="2400" dirty="0">
              <a:latin typeface="Calibri"/>
              <a:ea typeface="Calibri"/>
              <a:cs typeface="Calibri"/>
              <a:sym typeface="Calibri"/>
            </a:endParaRPr>
          </a:p>
          <a:p>
            <a:pPr marL="457200" indent="-381000">
              <a:lnSpc>
                <a:spcPct val="100000"/>
              </a:lnSpc>
              <a:spcBef>
                <a:spcPts val="0"/>
              </a:spcBef>
              <a:buClr>
                <a:schemeClr val="tx1">
                  <a:lumMod val="50000"/>
                  <a:lumOff val="50000"/>
                </a:schemeClr>
              </a:buClr>
              <a:buSzPts val="2400"/>
            </a:pPr>
            <a:r>
              <a:rPr lang="en-US" sz="2400" dirty="0">
                <a:latin typeface="Calibri"/>
                <a:ea typeface="Calibri"/>
                <a:cs typeface="Calibri"/>
                <a:sym typeface="Calibri"/>
              </a:rPr>
              <a:t>Data collection that is agreed upon with the classroom teacher</a:t>
            </a:r>
          </a:p>
          <a:p>
            <a:pPr marL="457200">
              <a:lnSpc>
                <a:spcPct val="100000"/>
              </a:lnSpc>
              <a:spcBef>
                <a:spcPts val="0"/>
              </a:spcBef>
              <a:buClr>
                <a:schemeClr val="tx1">
                  <a:lumMod val="50000"/>
                  <a:lumOff val="50000"/>
                </a:schemeClr>
              </a:buClr>
              <a:buSzPts val="2400"/>
              <a:buFont typeface="Arial" panose="020B0604020202020204" pitchFamily="34" charset="0"/>
              <a:buNone/>
            </a:pPr>
            <a:endParaRPr lang="en-US" sz="2400" dirty="0">
              <a:latin typeface="Calibri"/>
              <a:ea typeface="Calibri"/>
              <a:cs typeface="Calibri"/>
              <a:sym typeface="Calibri"/>
            </a:endParaRPr>
          </a:p>
          <a:p>
            <a:pPr marL="457200" indent="-381000">
              <a:lnSpc>
                <a:spcPct val="100000"/>
              </a:lnSpc>
              <a:spcBef>
                <a:spcPts val="0"/>
              </a:spcBef>
              <a:buClr>
                <a:schemeClr val="tx1">
                  <a:lumMod val="50000"/>
                  <a:lumOff val="50000"/>
                </a:schemeClr>
              </a:buClr>
              <a:buSzPts val="2400"/>
            </a:pPr>
            <a:r>
              <a:rPr lang="en-US" sz="2400" dirty="0">
                <a:latin typeface="Calibri"/>
                <a:ea typeface="Calibri"/>
                <a:cs typeface="Calibri"/>
                <a:sym typeface="Calibri"/>
              </a:rPr>
              <a:t>Data collection used to determine possible coaching points</a:t>
            </a:r>
          </a:p>
        </p:txBody>
      </p:sp>
      <p:sp>
        <p:nvSpPr>
          <p:cNvPr id="3" name="Google Shape;176;p57">
            <a:extLst>
              <a:ext uri="{FF2B5EF4-FFF2-40B4-BE49-F238E27FC236}">
                <a16:creationId xmlns:a16="http://schemas.microsoft.com/office/drawing/2014/main" id="{76E77FBA-232B-3CFA-24EB-44CC061B7CB0}"/>
              </a:ext>
            </a:extLst>
          </p:cNvPr>
          <p:cNvSpPr txBox="1">
            <a:spLocks noGrp="1"/>
          </p:cNvSpPr>
          <p:nvPr>
            <p:ph type="sldNum" idx="12"/>
          </p:nvPr>
        </p:nvSpPr>
        <p:spPr>
          <a:xfrm>
            <a:off x="9579996" y="5973893"/>
            <a:ext cx="21336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8" name="Google Shape;177;p57">
            <a:extLst>
              <a:ext uri="{FF2B5EF4-FFF2-40B4-BE49-F238E27FC236}">
                <a16:creationId xmlns:a16="http://schemas.microsoft.com/office/drawing/2014/main" id="{0A2BD441-4058-DA65-06E0-B92971D61B40}"/>
              </a:ext>
            </a:extLst>
          </p:cNvPr>
          <p:cNvSpPr txBox="1"/>
          <p:nvPr/>
        </p:nvSpPr>
        <p:spPr>
          <a:xfrm>
            <a:off x="622550" y="1214388"/>
            <a:ext cx="11091046" cy="922200"/>
          </a:xfrm>
          <a:prstGeom prst="rect">
            <a:avLst/>
          </a:prstGeom>
          <a:noFill/>
          <a:ln>
            <a:noFill/>
          </a:ln>
        </p:spPr>
        <p:txBody>
          <a:bodyPr spcFirstLastPara="1" wrap="square" lIns="68575" tIns="34275" rIns="68575" bIns="34275" anchor="ctr" anchorCtr="0">
            <a:noAutofit/>
          </a:bodyPr>
          <a:lstStyle/>
          <a:p>
            <a:pPr>
              <a:lnSpc>
                <a:spcPct val="100000"/>
              </a:lnSpc>
              <a:spcBef>
                <a:spcPts val="0"/>
              </a:spcBef>
              <a:buSzPts val="3300"/>
            </a:pPr>
            <a:r>
              <a:rPr lang="en-US" sz="2400" b="1" dirty="0">
                <a:latin typeface="Calibri"/>
                <a:ea typeface="Calibri"/>
                <a:cs typeface="Calibri"/>
                <a:sym typeface="Calibri"/>
              </a:rPr>
              <a:t>Observing and Analyzing the Implementation of Instructional Practices and Determining the Effectiveness of Teaching and Learning in Order to Provide Instructional Support</a:t>
            </a:r>
            <a:endParaRPr lang="en-US" sz="2400" dirty="0"/>
          </a:p>
        </p:txBody>
      </p:sp>
    </p:spTree>
    <p:extLst>
      <p:ext uri="{BB962C8B-B14F-4D97-AF65-F5344CB8AC3E}">
        <p14:creationId xmlns:p14="http://schemas.microsoft.com/office/powerpoint/2010/main" val="2731634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3;p58">
            <a:extLst>
              <a:ext uri="{FF2B5EF4-FFF2-40B4-BE49-F238E27FC236}">
                <a16:creationId xmlns:a16="http://schemas.microsoft.com/office/drawing/2014/main" id="{C2B73B93-5155-20DF-5985-FE1AFBEC98E4}"/>
              </a:ext>
            </a:extLst>
          </p:cNvPr>
          <p:cNvSpPr txBox="1">
            <a:spLocks noGrp="1"/>
          </p:cNvSpPr>
          <p:nvPr>
            <p:ph type="sldNum" idx="12"/>
          </p:nvPr>
        </p:nvSpPr>
        <p:spPr>
          <a:xfrm>
            <a:off x="9762877" y="6031521"/>
            <a:ext cx="21336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3" name="Google Shape;184;p58">
            <a:extLst>
              <a:ext uri="{FF2B5EF4-FFF2-40B4-BE49-F238E27FC236}">
                <a16:creationId xmlns:a16="http://schemas.microsoft.com/office/drawing/2014/main" id="{E3F5D60B-55D2-307A-1997-4FC1CFF89400}"/>
              </a:ext>
            </a:extLst>
          </p:cNvPr>
          <p:cNvSpPr txBox="1"/>
          <p:nvPr/>
        </p:nvSpPr>
        <p:spPr>
          <a:xfrm>
            <a:off x="652306" y="2499430"/>
            <a:ext cx="1070233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Handout 1 </a:t>
            </a:r>
            <a:r>
              <a:rPr lang="en-US" sz="2400" b="0" i="0" u="none" strike="noStrike" cap="none" dirty="0">
                <a:solidFill>
                  <a:srgbClr val="000000"/>
                </a:solidFill>
                <a:latin typeface="Calibri"/>
                <a:ea typeface="Calibri"/>
                <a:cs typeface="Calibri"/>
                <a:sym typeface="Calibri"/>
              </a:rPr>
              <a:t>is a template that could be used for planning a teacher observation. It has guiding questions for the pre-observation; space for notes during the observation itself; guiding questions for a post-observation conference; next steps; and follow-up.</a:t>
            </a:r>
            <a:endParaRPr sz="2400" b="0" i="0" u="none" strike="noStrike" cap="none" dirty="0">
              <a:solidFill>
                <a:srgbClr val="000000"/>
              </a:solidFill>
              <a:latin typeface="Calibri"/>
              <a:ea typeface="Calibri"/>
              <a:cs typeface="Calibri"/>
              <a:sym typeface="Calibri"/>
            </a:endParaRPr>
          </a:p>
        </p:txBody>
      </p:sp>
      <p:sp>
        <p:nvSpPr>
          <p:cNvPr id="8" name="Google Shape;185;p58">
            <a:extLst>
              <a:ext uri="{FF2B5EF4-FFF2-40B4-BE49-F238E27FC236}">
                <a16:creationId xmlns:a16="http://schemas.microsoft.com/office/drawing/2014/main" id="{2460D3F3-E2AB-13AE-7FB6-4014F875BA7B}"/>
              </a:ext>
            </a:extLst>
          </p:cNvPr>
          <p:cNvSpPr txBox="1">
            <a:spLocks/>
          </p:cNvSpPr>
          <p:nvPr/>
        </p:nvSpPr>
        <p:spPr>
          <a:xfrm>
            <a:off x="652306" y="1244672"/>
            <a:ext cx="11084169" cy="9222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3300"/>
            </a:pPr>
            <a:r>
              <a:rPr lang="en-US" sz="2400" b="1" dirty="0">
                <a:latin typeface="Calibri"/>
                <a:ea typeface="Calibri"/>
                <a:cs typeface="Calibri"/>
                <a:sym typeface="Calibri"/>
              </a:rPr>
              <a:t>Observing and Analyzing the Implementation of Instructional Practices and Determining the Effectiveness of Teaching and Learning in Order to Provide Instructional Support</a:t>
            </a:r>
            <a:endParaRPr lang="en-US" sz="2400" dirty="0"/>
          </a:p>
        </p:txBody>
      </p:sp>
    </p:spTree>
    <p:extLst>
      <p:ext uri="{BB962C8B-B14F-4D97-AF65-F5344CB8AC3E}">
        <p14:creationId xmlns:p14="http://schemas.microsoft.com/office/powerpoint/2010/main" val="4341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1;p59">
            <a:extLst>
              <a:ext uri="{FF2B5EF4-FFF2-40B4-BE49-F238E27FC236}">
                <a16:creationId xmlns:a16="http://schemas.microsoft.com/office/drawing/2014/main" id="{3B08D9F9-DF32-C792-7C22-52A5EE2B68AA}"/>
              </a:ext>
            </a:extLst>
          </p:cNvPr>
          <p:cNvSpPr txBox="1">
            <a:spLocks/>
          </p:cNvSpPr>
          <p:nvPr/>
        </p:nvSpPr>
        <p:spPr>
          <a:xfrm>
            <a:off x="738939" y="1897480"/>
            <a:ext cx="11109297" cy="731637"/>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3300"/>
            </a:pPr>
            <a:r>
              <a:rPr lang="en-US" sz="2400" b="1" dirty="0">
                <a:latin typeface="Calibri"/>
                <a:ea typeface="Calibri"/>
                <a:cs typeface="Calibri"/>
                <a:sym typeface="Calibri"/>
              </a:rPr>
              <a:t>Bringing It All Together: Observing and Analyzing the Implementation of Instructional Practices and Determining the Effectiveness of Teaching and Learning in Order to Provide Instructional Support</a:t>
            </a:r>
            <a:endParaRPr lang="en-US" sz="2400" dirty="0"/>
          </a:p>
          <a:p>
            <a:pPr>
              <a:lnSpc>
                <a:spcPct val="100000"/>
              </a:lnSpc>
              <a:spcBef>
                <a:spcPts val="0"/>
              </a:spcBef>
              <a:buSzPts val="3300"/>
            </a:pPr>
            <a:endParaRPr lang="en-US" sz="2400" b="1" dirty="0"/>
          </a:p>
        </p:txBody>
      </p:sp>
      <p:sp>
        <p:nvSpPr>
          <p:cNvPr id="6" name="Google Shape;192;p59">
            <a:extLst>
              <a:ext uri="{FF2B5EF4-FFF2-40B4-BE49-F238E27FC236}">
                <a16:creationId xmlns:a16="http://schemas.microsoft.com/office/drawing/2014/main" id="{CCC91392-DACC-4C2B-797F-488677A2CBC4}"/>
              </a:ext>
            </a:extLst>
          </p:cNvPr>
          <p:cNvSpPr txBox="1">
            <a:spLocks noGrp="1"/>
          </p:cNvSpPr>
          <p:nvPr>
            <p:ph type="sldNum" idx="12"/>
          </p:nvPr>
        </p:nvSpPr>
        <p:spPr>
          <a:xfrm>
            <a:off x="9755984" y="6094923"/>
            <a:ext cx="21336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pic>
        <p:nvPicPr>
          <p:cNvPr id="7" name="Google Shape;193;p59">
            <a:hlinkClick r:id="rId3"/>
            <a:extLst>
              <a:ext uri="{FF2B5EF4-FFF2-40B4-BE49-F238E27FC236}">
                <a16:creationId xmlns:a16="http://schemas.microsoft.com/office/drawing/2014/main" id="{34BE3639-4252-577D-3573-EE2F4B5655A3}"/>
              </a:ext>
            </a:extLst>
          </p:cNvPr>
          <p:cNvPicPr preferRelativeResize="0"/>
          <p:nvPr/>
        </p:nvPicPr>
        <p:blipFill rotWithShape="1">
          <a:blip r:embed="rId4">
            <a:alphaModFix/>
          </a:blip>
          <a:srcRect/>
          <a:stretch/>
        </p:blipFill>
        <p:spPr>
          <a:xfrm>
            <a:off x="6836530" y="2551525"/>
            <a:ext cx="5053054" cy="2554464"/>
          </a:xfrm>
          <a:prstGeom prst="rect">
            <a:avLst/>
          </a:prstGeom>
          <a:noFill/>
          <a:ln>
            <a:noFill/>
          </a:ln>
        </p:spPr>
      </p:pic>
      <p:sp>
        <p:nvSpPr>
          <p:cNvPr id="13" name="Google Shape;194;p59">
            <a:extLst>
              <a:ext uri="{FF2B5EF4-FFF2-40B4-BE49-F238E27FC236}">
                <a16:creationId xmlns:a16="http://schemas.microsoft.com/office/drawing/2014/main" id="{96C08372-0031-B9F9-371E-1D46605B0BD4}"/>
              </a:ext>
            </a:extLst>
          </p:cNvPr>
          <p:cNvSpPr txBox="1"/>
          <p:nvPr/>
        </p:nvSpPr>
        <p:spPr>
          <a:xfrm>
            <a:off x="738939" y="2757765"/>
            <a:ext cx="6057719"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solidFill>
                  <a:srgbClr val="000000"/>
                </a:solidFill>
                <a:ea typeface="Calibri"/>
                <a:cs typeface="Calibri"/>
                <a:sym typeface="Calibri"/>
              </a:rPr>
              <a:t>Conduct a teacher observation using </a:t>
            </a:r>
            <a:r>
              <a:rPr lang="en-US" sz="2200" b="1" i="0" u="none" strike="noStrike" cap="none" dirty="0">
                <a:solidFill>
                  <a:srgbClr val="000000"/>
                </a:solidFill>
                <a:ea typeface="Calibri"/>
                <a:cs typeface="Calibri"/>
                <a:sym typeface="Calibri"/>
              </a:rPr>
              <a:t>Handout 1 </a:t>
            </a:r>
            <a:r>
              <a:rPr lang="en-US" sz="2200" b="0" i="0" u="none" strike="noStrike" cap="none" dirty="0">
                <a:solidFill>
                  <a:srgbClr val="000000"/>
                </a:solidFill>
                <a:ea typeface="Calibri"/>
                <a:cs typeface="Calibri"/>
                <a:sym typeface="Calibri"/>
              </a:rPr>
              <a:t>and </a:t>
            </a:r>
            <a:r>
              <a:rPr lang="en-US" sz="2200"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1: Gradual Release Model in a High School English Class</a:t>
            </a:r>
            <a:r>
              <a:rPr lang="en-US" sz="2200" b="0" i="0" u="none" strike="noStrike" cap="none" dirty="0">
                <a:solidFill>
                  <a:srgbClr val="000000"/>
                </a:solidFill>
                <a:ea typeface="Calibri"/>
                <a:cs typeface="Calibri"/>
                <a:sym typeface="Calibri"/>
              </a:rPr>
              <a:t>. </a:t>
            </a:r>
            <a:endParaRPr sz="2200" dirty="0"/>
          </a:p>
          <a:p>
            <a:pPr marL="0" marR="0" lvl="0" indent="0" algn="l" rtl="0">
              <a:lnSpc>
                <a:spcPct val="100000"/>
              </a:lnSpc>
              <a:spcBef>
                <a:spcPts val="0"/>
              </a:spcBef>
              <a:spcAft>
                <a:spcPts val="0"/>
              </a:spcAft>
              <a:buClr>
                <a:srgbClr val="000000"/>
              </a:buClr>
              <a:buSzPts val="1800"/>
              <a:buFont typeface="Arial"/>
              <a:buNone/>
            </a:pPr>
            <a:endParaRPr sz="1500" b="0" i="0" u="none" strike="noStrike" cap="none" dirty="0">
              <a:solidFill>
                <a:srgbClr val="000000"/>
              </a:solidFill>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solidFill>
                  <a:srgbClr val="000000"/>
                </a:solidFill>
                <a:ea typeface="Calibri"/>
                <a:cs typeface="Calibri"/>
                <a:sym typeface="Calibri"/>
              </a:rPr>
              <a:t>The standard that the teaching </a:t>
            </a:r>
            <a:r>
              <a:rPr lang="en-US" sz="2200" dirty="0">
                <a:ea typeface="Calibri"/>
                <a:cs typeface="Calibri"/>
                <a:sym typeface="Calibri"/>
              </a:rPr>
              <a:t>addresses</a:t>
            </a:r>
            <a:r>
              <a:rPr lang="en-US" sz="2200" b="0" i="0" u="none" strike="noStrike" cap="none" dirty="0">
                <a:solidFill>
                  <a:srgbClr val="000000"/>
                </a:solidFill>
                <a:ea typeface="Calibri"/>
                <a:cs typeface="Calibri"/>
                <a:sym typeface="Calibri"/>
              </a:rPr>
              <a:t> is “Improve writing by considering feedback from adults, peers, and/or online editing tools, revising for clarity and cohesiveness.” She is using the gradual release model to teach peer editing.</a:t>
            </a:r>
            <a:endParaRPr sz="2200" b="1" i="0" u="none" strike="noStrike" cap="none" dirty="0">
              <a:solidFill>
                <a:srgbClr val="000000"/>
              </a:solidFill>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200" b="0" i="0" u="none" strike="noStrike" cap="none" dirty="0">
              <a:solidFill>
                <a:srgbClr val="000000"/>
              </a:solidFill>
              <a:ea typeface="Calibri"/>
              <a:cs typeface="Calibri"/>
              <a:sym typeface="Calibri"/>
            </a:endParaRPr>
          </a:p>
        </p:txBody>
      </p:sp>
      <p:sp>
        <p:nvSpPr>
          <p:cNvPr id="5" name="Google Shape;151;p11">
            <a:extLst>
              <a:ext uri="{FF2B5EF4-FFF2-40B4-BE49-F238E27FC236}">
                <a16:creationId xmlns:a16="http://schemas.microsoft.com/office/drawing/2014/main" id="{C1A6F4A7-961A-90E0-6305-0BDB6F7D7766}"/>
              </a:ext>
            </a:extLst>
          </p:cNvPr>
          <p:cNvSpPr txBox="1"/>
          <p:nvPr/>
        </p:nvSpPr>
        <p:spPr>
          <a:xfrm>
            <a:off x="1290930" y="955808"/>
            <a:ext cx="506697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Collaborate and Practice</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8" name="Google Shape;152;p11">
            <a:extLst>
              <a:ext uri="{FF2B5EF4-FFF2-40B4-BE49-F238E27FC236}">
                <a16:creationId xmlns:a16="http://schemas.microsoft.com/office/drawing/2014/main" id="{FF90AEB3-E7A9-AF02-3614-1B97154229DF}"/>
              </a:ext>
            </a:extLst>
          </p:cNvPr>
          <p:cNvPicPr preferRelativeResize="0"/>
          <p:nvPr/>
        </p:nvPicPr>
        <p:blipFill rotWithShape="1">
          <a:blip r:embed="rId5">
            <a:alphaModFix/>
          </a:blip>
          <a:srcRect/>
          <a:stretch/>
        </p:blipFill>
        <p:spPr>
          <a:xfrm>
            <a:off x="738939" y="966318"/>
            <a:ext cx="551991" cy="517491"/>
          </a:xfrm>
          <a:prstGeom prst="rect">
            <a:avLst/>
          </a:prstGeom>
          <a:noFill/>
          <a:ln>
            <a:noFill/>
          </a:ln>
        </p:spPr>
      </p:pic>
    </p:spTree>
    <p:extLst>
      <p:ext uri="{BB962C8B-B14F-4D97-AF65-F5344CB8AC3E}">
        <p14:creationId xmlns:p14="http://schemas.microsoft.com/office/powerpoint/2010/main" val="159012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1;p60">
            <a:extLst>
              <a:ext uri="{FF2B5EF4-FFF2-40B4-BE49-F238E27FC236}">
                <a16:creationId xmlns:a16="http://schemas.microsoft.com/office/drawing/2014/main" id="{B0F443D5-7A18-C1EB-F3B9-BB62024B3D51}"/>
              </a:ext>
            </a:extLst>
          </p:cNvPr>
          <p:cNvSpPr txBox="1">
            <a:spLocks/>
          </p:cNvSpPr>
          <p:nvPr/>
        </p:nvSpPr>
        <p:spPr>
          <a:xfrm>
            <a:off x="190490" y="747794"/>
            <a:ext cx="8075066" cy="4317607"/>
          </a:xfrm>
          <a:prstGeom prst="rect">
            <a:avLst/>
          </a:prstGeom>
          <a:noFill/>
          <a:ln>
            <a:noFill/>
          </a:ln>
        </p:spPr>
        <p:txBody>
          <a:bodyPr spcFirstLastPara="1" wrap="square" lIns="68575" tIns="34275" rIns="68575" bIns="3427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SzPts val="2400"/>
              <a:buFont typeface="Arial" panose="020B0604020202020204" pitchFamily="34" charset="0"/>
              <a:buNone/>
            </a:pPr>
            <a:endParaRPr lang="en-US" sz="2100" b="1">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r>
              <a:rPr lang="en-US" sz="2100" b="1">
                <a:latin typeface="Calibri"/>
                <a:ea typeface="Calibri"/>
                <a:cs typeface="Calibri"/>
                <a:sym typeface="Calibri"/>
              </a:rPr>
              <a:t> </a:t>
            </a:r>
          </a:p>
          <a:p>
            <a:pPr marL="0" indent="0" algn="ctr">
              <a:lnSpc>
                <a:spcPct val="100000"/>
              </a:lnSpc>
              <a:spcBef>
                <a:spcPts val="600"/>
              </a:spcBef>
              <a:buSzPts val="2400"/>
              <a:buFont typeface="Arial" panose="020B0604020202020204" pitchFamily="34" charset="0"/>
              <a:buNone/>
            </a:pPr>
            <a:endParaRPr lang="en-US" sz="2100" b="1">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p>
          <a:p>
            <a:pPr marL="0" indent="0" algn="ctr">
              <a:lnSpc>
                <a:spcPct val="100000"/>
              </a:lnSpc>
              <a:spcBef>
                <a:spcPts val="600"/>
              </a:spcBef>
              <a:buSzPts val="2400"/>
              <a:buFont typeface="Arial" panose="020B0604020202020204" pitchFamily="34" charset="0"/>
              <a:buNone/>
            </a:pPr>
            <a:endParaRPr lang="en-US" sz="2100" b="1">
              <a:latin typeface="Calibri"/>
              <a:ea typeface="Calibri"/>
              <a:cs typeface="Calibri"/>
              <a:sym typeface="Calibri"/>
            </a:endParaRPr>
          </a:p>
          <a:p>
            <a:pPr marL="457200">
              <a:lnSpc>
                <a:spcPct val="100000"/>
              </a:lnSpc>
              <a:spcBef>
                <a:spcPts val="600"/>
              </a:spcBef>
              <a:buClr>
                <a:schemeClr val="dk1"/>
              </a:buClr>
              <a:buSzPts val="2400"/>
              <a:buFont typeface="Arial" panose="020B0604020202020204" pitchFamily="34" charset="0"/>
              <a:buNone/>
            </a:pPr>
            <a:endParaRPr lang="en-US"/>
          </a:p>
          <a:p>
            <a:pPr marL="0" indent="0" algn="ctr">
              <a:lnSpc>
                <a:spcPct val="100000"/>
              </a:lnSpc>
              <a:spcBef>
                <a:spcPts val="600"/>
              </a:spcBef>
              <a:buSzPts val="2400"/>
              <a:buFont typeface="Arial" panose="020B0604020202020204" pitchFamily="34" charset="0"/>
              <a:buNone/>
            </a:pPr>
            <a:endParaRPr lang="en-US" b="1"/>
          </a:p>
          <a:p>
            <a:pPr marL="0" indent="0" algn="ctr">
              <a:lnSpc>
                <a:spcPct val="100000"/>
              </a:lnSpc>
              <a:spcBef>
                <a:spcPts val="600"/>
              </a:spcBef>
              <a:buSzPts val="2400"/>
              <a:buFont typeface="Arial" panose="020B0604020202020204" pitchFamily="34" charset="0"/>
              <a:buNone/>
            </a:pPr>
            <a:endParaRPr lang="en-US" b="1"/>
          </a:p>
          <a:p>
            <a:pPr marL="0" indent="0" algn="ctr">
              <a:lnSpc>
                <a:spcPct val="100000"/>
              </a:lnSpc>
              <a:spcBef>
                <a:spcPts val="600"/>
              </a:spcBef>
              <a:buSzPts val="2400"/>
              <a:buFont typeface="Arial" panose="020B0604020202020204" pitchFamily="34" charset="0"/>
              <a:buNone/>
            </a:pPr>
            <a:endParaRPr lang="en-US" b="1"/>
          </a:p>
          <a:p>
            <a:pPr marL="457200">
              <a:lnSpc>
                <a:spcPct val="100000"/>
              </a:lnSpc>
              <a:spcBef>
                <a:spcPts val="600"/>
              </a:spcBef>
              <a:buClr>
                <a:schemeClr val="dk1"/>
              </a:buClr>
              <a:buSzPts val="2400"/>
              <a:buFont typeface="Arial" panose="020B0604020202020204" pitchFamily="34" charset="0"/>
              <a:buNone/>
            </a:pPr>
            <a:endParaRPr lang="en-US"/>
          </a:p>
        </p:txBody>
      </p:sp>
      <p:sp>
        <p:nvSpPr>
          <p:cNvPr id="3" name="Google Shape;202;p60">
            <a:extLst>
              <a:ext uri="{FF2B5EF4-FFF2-40B4-BE49-F238E27FC236}">
                <a16:creationId xmlns:a16="http://schemas.microsoft.com/office/drawing/2014/main" id="{0AAB8BDE-0FD2-2394-D93D-A4BC85EDEDF0}"/>
              </a:ext>
            </a:extLst>
          </p:cNvPr>
          <p:cNvSpPr txBox="1"/>
          <p:nvPr/>
        </p:nvSpPr>
        <p:spPr>
          <a:xfrm>
            <a:off x="676577" y="4786807"/>
            <a:ext cx="10497190" cy="13541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r>
              <a:rPr lang="en-US" sz="2000"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2: Post-Observation Coaching Discussion</a:t>
            </a:r>
            <a:r>
              <a:rPr lang="en-US" sz="2000" b="1" dirty="0">
                <a:solidFill>
                  <a:schemeClr val="hlink"/>
                </a:solidFill>
                <a:latin typeface="Calibri"/>
                <a:cs typeface="Calibri"/>
                <a:sym typeface="Calibri"/>
              </a:rPr>
              <a:t> </a:t>
            </a:r>
            <a:r>
              <a:rPr lang="en-US" sz="2000" b="0" i="0" u="none" strike="noStrike" cap="none" dirty="0">
                <a:solidFill>
                  <a:srgbClr val="000000"/>
                </a:solidFill>
                <a:latin typeface="Calibri"/>
                <a:ea typeface="Calibri"/>
                <a:cs typeface="Calibri"/>
                <a:sym typeface="Calibri"/>
              </a:rPr>
              <a:t>presents an effective coaching conversation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tx1">
                  <a:lumMod val="50000"/>
                  <a:lumOff val="50000"/>
                </a:schemeClr>
              </a:buClr>
              <a:buSzPct val="100000"/>
              <a:buFont typeface="Arial"/>
              <a:buNone/>
            </a:pPr>
            <a:r>
              <a:rPr lang="en-US" sz="2000" b="0" i="0" u="none" strike="noStrike" cap="none" dirty="0">
                <a:solidFill>
                  <a:srgbClr val="000000"/>
                </a:solidFill>
                <a:latin typeface="Calibri"/>
                <a:ea typeface="Calibri"/>
                <a:cs typeface="Calibri"/>
                <a:sym typeface="Calibri"/>
              </a:rPr>
              <a:t>      informed by an observation.</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0000"/>
              <a:buFont typeface="Arial"/>
              <a:buChar char="•"/>
            </a:pPr>
            <a:r>
              <a:rPr lang="en-US" sz="2000" b="1" i="0" u="none" strike="noStrike" cap="none" dirty="0">
                <a:solidFill>
                  <a:srgbClr val="000000"/>
                </a:solidFill>
                <a:latin typeface="Calibri"/>
                <a:ea typeface="Calibri"/>
                <a:cs typeface="Calibri"/>
                <a:sym typeface="Calibri"/>
              </a:rPr>
              <a:t>Handout 2: Video Viewing Guide for Video 2. </a:t>
            </a:r>
            <a:r>
              <a:rPr lang="en-US" sz="2000" b="0" i="0" u="none" strike="noStrike" cap="none" dirty="0">
                <a:solidFill>
                  <a:srgbClr val="000000"/>
                </a:solidFill>
                <a:latin typeface="Calibri"/>
                <a:ea typeface="Calibri"/>
                <a:cs typeface="Calibri"/>
                <a:sym typeface="Calibri"/>
              </a:rPr>
              <a:t>Watch the video, complete the viewing guide,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tx1">
                  <a:lumMod val="50000"/>
                  <a:lumOff val="50000"/>
                </a:schemeClr>
              </a:buClr>
              <a:buSzPct val="100000"/>
              <a:buFont typeface="Arial"/>
              <a:buNone/>
            </a:pPr>
            <a:r>
              <a:rPr lang="en-US" sz="2000" b="0" i="0" u="none" strike="noStrike" cap="none" dirty="0">
                <a:solidFill>
                  <a:srgbClr val="000000"/>
                </a:solidFill>
                <a:latin typeface="Calibri"/>
                <a:ea typeface="Calibri"/>
                <a:cs typeface="Calibri"/>
                <a:sym typeface="Calibri"/>
              </a:rPr>
              <a:t>      and discuss at your tables. </a:t>
            </a:r>
            <a:endParaRPr sz="2000" b="0" i="0" u="none" strike="noStrike" cap="none" dirty="0">
              <a:solidFill>
                <a:srgbClr val="000000"/>
              </a:solidFill>
              <a:latin typeface="Calibri"/>
              <a:ea typeface="Calibri"/>
              <a:cs typeface="Calibri"/>
              <a:sym typeface="Calibri"/>
            </a:endParaRPr>
          </a:p>
        </p:txBody>
      </p:sp>
      <p:sp>
        <p:nvSpPr>
          <p:cNvPr id="7" name="Google Shape;203;p60">
            <a:extLst>
              <a:ext uri="{FF2B5EF4-FFF2-40B4-BE49-F238E27FC236}">
                <a16:creationId xmlns:a16="http://schemas.microsoft.com/office/drawing/2014/main" id="{C2DD03AB-6669-B3A4-D726-CA7435581672}"/>
              </a:ext>
            </a:extLst>
          </p:cNvPr>
          <p:cNvSpPr/>
          <p:nvPr/>
        </p:nvSpPr>
        <p:spPr>
          <a:xfrm>
            <a:off x="676577" y="1221401"/>
            <a:ext cx="1083884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Calibri"/>
                <a:ea typeface="Calibri"/>
                <a:cs typeface="Calibri"/>
                <a:sym typeface="Calibri"/>
              </a:rPr>
              <a:t>Develop a Plan for Effective Coaching Conversations Informed by Observations, Data Analysis and Classroom Artifacts </a:t>
            </a:r>
          </a:p>
        </p:txBody>
      </p:sp>
      <p:pic>
        <p:nvPicPr>
          <p:cNvPr id="10" name="Google Shape;205;p60">
            <a:hlinkClick r:id="rId3"/>
            <a:extLst>
              <a:ext uri="{FF2B5EF4-FFF2-40B4-BE49-F238E27FC236}">
                <a16:creationId xmlns:a16="http://schemas.microsoft.com/office/drawing/2014/main" id="{D48A1D15-FA99-948A-A9C4-84A8A88C277A}"/>
              </a:ext>
            </a:extLst>
          </p:cNvPr>
          <p:cNvPicPr preferRelativeResize="0"/>
          <p:nvPr/>
        </p:nvPicPr>
        <p:blipFill rotWithShape="1">
          <a:blip r:embed="rId4">
            <a:alphaModFix/>
          </a:blip>
          <a:srcRect b="2046"/>
          <a:stretch/>
        </p:blipFill>
        <p:spPr>
          <a:xfrm>
            <a:off x="1288111" y="2052357"/>
            <a:ext cx="5550011" cy="2726374"/>
          </a:xfrm>
          <a:prstGeom prst="rect">
            <a:avLst/>
          </a:prstGeom>
          <a:noFill/>
          <a:ln>
            <a:noFill/>
          </a:ln>
        </p:spPr>
      </p:pic>
      <p:sp>
        <p:nvSpPr>
          <p:cNvPr id="11" name="Google Shape;206;p60">
            <a:extLst>
              <a:ext uri="{FF2B5EF4-FFF2-40B4-BE49-F238E27FC236}">
                <a16:creationId xmlns:a16="http://schemas.microsoft.com/office/drawing/2014/main" id="{A25CD43E-DFEE-E502-6C59-84CB72D21E4F}"/>
              </a:ext>
            </a:extLst>
          </p:cNvPr>
          <p:cNvSpPr txBox="1">
            <a:spLocks noGrp="1"/>
          </p:cNvSpPr>
          <p:nvPr>
            <p:ph type="sldNum" idx="12"/>
          </p:nvPr>
        </p:nvSpPr>
        <p:spPr>
          <a:xfrm>
            <a:off x="9714248" y="6122586"/>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15</a:t>
            </a:fld>
            <a:endParaRPr/>
          </a:p>
        </p:txBody>
      </p:sp>
      <p:sp>
        <p:nvSpPr>
          <p:cNvPr id="4" name="Google Shape;162;p12">
            <a:extLst>
              <a:ext uri="{FF2B5EF4-FFF2-40B4-BE49-F238E27FC236}">
                <a16:creationId xmlns:a16="http://schemas.microsoft.com/office/drawing/2014/main" id="{2FF8A4F9-DB19-B002-80C2-DF3CB27D24F7}"/>
              </a:ext>
            </a:extLst>
          </p:cNvPr>
          <p:cNvSpPr txBox="1"/>
          <p:nvPr/>
        </p:nvSpPr>
        <p:spPr>
          <a:xfrm>
            <a:off x="1265841" y="821265"/>
            <a:ext cx="3860317" cy="52318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Learn and Confirm</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5" name="Google Shape;163;p12">
            <a:extLst>
              <a:ext uri="{FF2B5EF4-FFF2-40B4-BE49-F238E27FC236}">
                <a16:creationId xmlns:a16="http://schemas.microsoft.com/office/drawing/2014/main" id="{0877E1EC-4567-719B-101F-9E0288169603}"/>
              </a:ext>
            </a:extLst>
          </p:cNvPr>
          <p:cNvPicPr preferRelativeResize="0"/>
          <p:nvPr/>
        </p:nvPicPr>
        <p:blipFill rotWithShape="1">
          <a:blip r:embed="rId5">
            <a:alphaModFix/>
          </a:blip>
          <a:srcRect/>
          <a:stretch/>
        </p:blipFill>
        <p:spPr>
          <a:xfrm>
            <a:off x="676577" y="847227"/>
            <a:ext cx="521389" cy="471255"/>
          </a:xfrm>
          <a:prstGeom prst="rect">
            <a:avLst/>
          </a:prstGeom>
          <a:noFill/>
          <a:ln>
            <a:noFill/>
          </a:ln>
        </p:spPr>
      </p:pic>
    </p:spTree>
    <p:extLst>
      <p:ext uri="{BB962C8B-B14F-4D97-AF65-F5344CB8AC3E}">
        <p14:creationId xmlns:p14="http://schemas.microsoft.com/office/powerpoint/2010/main" val="441422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2;p61">
            <a:extLst>
              <a:ext uri="{FF2B5EF4-FFF2-40B4-BE49-F238E27FC236}">
                <a16:creationId xmlns:a16="http://schemas.microsoft.com/office/drawing/2014/main" id="{ECB88E55-00DC-EBDF-C6DB-1EC5A622306A}"/>
              </a:ext>
            </a:extLst>
          </p:cNvPr>
          <p:cNvSpPr txBox="1">
            <a:spLocks/>
          </p:cNvSpPr>
          <p:nvPr/>
        </p:nvSpPr>
        <p:spPr>
          <a:xfrm>
            <a:off x="172252" y="753558"/>
            <a:ext cx="8075066" cy="4317607"/>
          </a:xfrm>
          <a:prstGeom prst="rect">
            <a:avLst/>
          </a:prstGeom>
          <a:noFill/>
          <a:ln>
            <a:noFill/>
          </a:ln>
        </p:spPr>
        <p:txBody>
          <a:bodyPr spcFirstLastPara="1" wrap="square" lIns="68575" tIns="34275" rIns="68575" bIns="3427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r>
              <a:rPr lang="en-US" sz="2100" b="1" dirty="0">
                <a:latin typeface="Calibri"/>
                <a:ea typeface="Calibri"/>
                <a:cs typeface="Calibri"/>
                <a:sym typeface="Calibri"/>
              </a:rPr>
              <a:t> </a:t>
            </a: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457200">
              <a:lnSpc>
                <a:spcPct val="100000"/>
              </a:lnSpc>
              <a:spcBef>
                <a:spcPts val="600"/>
              </a:spcBef>
              <a:buClr>
                <a:schemeClr val="dk1"/>
              </a:buClr>
              <a:buSzPts val="2400"/>
              <a:buFont typeface="Arial" panose="020B0604020202020204" pitchFamily="34" charset="0"/>
              <a:buNone/>
            </a:pPr>
            <a:endParaRPr lang="en-US"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457200">
              <a:lnSpc>
                <a:spcPct val="100000"/>
              </a:lnSpc>
              <a:spcBef>
                <a:spcPts val="600"/>
              </a:spcBef>
              <a:buClr>
                <a:schemeClr val="dk1"/>
              </a:buClr>
              <a:buSzPts val="2400"/>
              <a:buFont typeface="Arial" panose="020B0604020202020204" pitchFamily="34" charset="0"/>
              <a:buNone/>
            </a:pPr>
            <a:endParaRPr lang="en-US" dirty="0"/>
          </a:p>
        </p:txBody>
      </p:sp>
      <p:sp>
        <p:nvSpPr>
          <p:cNvPr id="3" name="Google Shape;213;p61">
            <a:extLst>
              <a:ext uri="{FF2B5EF4-FFF2-40B4-BE49-F238E27FC236}">
                <a16:creationId xmlns:a16="http://schemas.microsoft.com/office/drawing/2014/main" id="{F0553D91-04C1-DAB9-FAE3-56F1FF5801E5}"/>
              </a:ext>
            </a:extLst>
          </p:cNvPr>
          <p:cNvSpPr txBox="1"/>
          <p:nvPr/>
        </p:nvSpPr>
        <p:spPr>
          <a:xfrm>
            <a:off x="550194" y="4487702"/>
            <a:ext cx="11411578" cy="132339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3: Part 1 Pre-Observation Conference</a:t>
            </a:r>
            <a:r>
              <a:rPr lang="en-US" sz="2000" b="1" dirty="0">
                <a:solidFill>
                  <a:schemeClr val="hlink"/>
                </a:solidFill>
                <a:latin typeface="Calibri"/>
                <a:cs typeface="Calibri"/>
                <a:sym typeface="Calibri"/>
              </a:rPr>
              <a:t> </a:t>
            </a:r>
            <a:r>
              <a:rPr lang="en-US" sz="2000" b="0" i="0" u="none" strike="noStrike" cap="none" dirty="0">
                <a:solidFill>
                  <a:srgbClr val="000000"/>
                </a:solidFill>
                <a:latin typeface="Calibri"/>
                <a:ea typeface="Calibri"/>
                <a:cs typeface="Calibri"/>
                <a:sym typeface="Calibri"/>
              </a:rPr>
              <a:t>presents a pre-observation conference.  </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1" i="0" u="none" strike="noStrike" cap="none" dirty="0">
                <a:solidFill>
                  <a:srgbClr val="000000"/>
                </a:solidFill>
                <a:latin typeface="Calibri"/>
                <a:ea typeface="Calibri"/>
                <a:cs typeface="Calibri"/>
                <a:sym typeface="Calibri"/>
              </a:rPr>
              <a:t>Handout 3: Coaching Conversation Planning Guide. </a:t>
            </a:r>
            <a:r>
              <a:rPr lang="en-US" sz="2000" b="0" i="0" u="none" strike="noStrike" cap="none" dirty="0">
                <a:solidFill>
                  <a:srgbClr val="000000"/>
                </a:solidFill>
                <a:latin typeface="Calibri"/>
                <a:ea typeface="Calibri"/>
                <a:cs typeface="Calibri"/>
                <a:sym typeface="Calibri"/>
              </a:rPr>
              <a:t>Watch the video and then complete Coach Preparation Steps 1-3 with your table partners to the best of your ability, based on what you learned from the video. What additional information would be helpful?</a:t>
            </a:r>
            <a:endParaRPr sz="2000" b="0" i="0" u="none" strike="noStrike" cap="none" dirty="0">
              <a:solidFill>
                <a:srgbClr val="000000"/>
              </a:solidFill>
              <a:latin typeface="Calibri"/>
              <a:ea typeface="Calibri"/>
              <a:cs typeface="Calibri"/>
              <a:sym typeface="Calibri"/>
            </a:endParaRPr>
          </a:p>
        </p:txBody>
      </p:sp>
      <p:sp>
        <p:nvSpPr>
          <p:cNvPr id="7" name="Google Shape;214;p61">
            <a:extLst>
              <a:ext uri="{FF2B5EF4-FFF2-40B4-BE49-F238E27FC236}">
                <a16:creationId xmlns:a16="http://schemas.microsoft.com/office/drawing/2014/main" id="{8FF13EB7-14EA-BD1E-D64E-93AAFC6D05D3}"/>
              </a:ext>
            </a:extLst>
          </p:cNvPr>
          <p:cNvSpPr/>
          <p:nvPr/>
        </p:nvSpPr>
        <p:spPr>
          <a:xfrm>
            <a:off x="550194" y="1365223"/>
            <a:ext cx="11813557"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Calibri"/>
                <a:ea typeface="Calibri"/>
                <a:cs typeface="Calibri"/>
                <a:sym typeface="Calibri"/>
              </a:rPr>
              <a:t>Develop a Plan for Effective Coaching Conversations Informed by Observations, Data Analysis and Classroom Artifacts </a:t>
            </a:r>
          </a:p>
        </p:txBody>
      </p:sp>
      <p:pic>
        <p:nvPicPr>
          <p:cNvPr id="16" name="Google Shape;216;p61">
            <a:hlinkClick r:id="rId3"/>
            <a:extLst>
              <a:ext uri="{FF2B5EF4-FFF2-40B4-BE49-F238E27FC236}">
                <a16:creationId xmlns:a16="http://schemas.microsoft.com/office/drawing/2014/main" id="{4E1BE00E-8EE5-96F1-4BA7-9D577D6EAC9F}"/>
              </a:ext>
            </a:extLst>
          </p:cNvPr>
          <p:cNvPicPr preferRelativeResize="0"/>
          <p:nvPr/>
        </p:nvPicPr>
        <p:blipFill rotWithShape="1">
          <a:blip r:embed="rId4">
            <a:alphaModFix/>
          </a:blip>
          <a:srcRect/>
          <a:stretch/>
        </p:blipFill>
        <p:spPr>
          <a:xfrm>
            <a:off x="5029020" y="1860966"/>
            <a:ext cx="3902470" cy="2534500"/>
          </a:xfrm>
          <a:prstGeom prst="rect">
            <a:avLst/>
          </a:prstGeom>
          <a:noFill/>
          <a:ln>
            <a:noFill/>
          </a:ln>
        </p:spPr>
      </p:pic>
      <p:sp>
        <p:nvSpPr>
          <p:cNvPr id="17" name="Google Shape;217;p61">
            <a:extLst>
              <a:ext uri="{FF2B5EF4-FFF2-40B4-BE49-F238E27FC236}">
                <a16:creationId xmlns:a16="http://schemas.microsoft.com/office/drawing/2014/main" id="{76B49372-E92B-E6DA-81FB-B7153E7876F8}"/>
              </a:ext>
            </a:extLst>
          </p:cNvPr>
          <p:cNvSpPr txBox="1">
            <a:spLocks noGrp="1"/>
          </p:cNvSpPr>
          <p:nvPr>
            <p:ph type="sldNum" idx="12"/>
          </p:nvPr>
        </p:nvSpPr>
        <p:spPr>
          <a:xfrm>
            <a:off x="9768708" y="6106263"/>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16</a:t>
            </a:fld>
            <a:endParaRPr/>
          </a:p>
        </p:txBody>
      </p:sp>
      <p:sp>
        <p:nvSpPr>
          <p:cNvPr id="4" name="Google Shape;302;p25">
            <a:extLst>
              <a:ext uri="{FF2B5EF4-FFF2-40B4-BE49-F238E27FC236}">
                <a16:creationId xmlns:a16="http://schemas.microsoft.com/office/drawing/2014/main" id="{66982D03-498E-CCE7-F1C7-1D984B4CB418}"/>
              </a:ext>
            </a:extLst>
          </p:cNvPr>
          <p:cNvSpPr txBox="1"/>
          <p:nvPr/>
        </p:nvSpPr>
        <p:spPr>
          <a:xfrm>
            <a:off x="1139255" y="859440"/>
            <a:ext cx="5153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Collaborate and Practice</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8" name="Google Shape;303;p25">
            <a:extLst>
              <a:ext uri="{FF2B5EF4-FFF2-40B4-BE49-F238E27FC236}">
                <a16:creationId xmlns:a16="http://schemas.microsoft.com/office/drawing/2014/main" id="{D8E9FE3F-7275-148F-84E5-BE2390682462}"/>
              </a:ext>
            </a:extLst>
          </p:cNvPr>
          <p:cNvPicPr preferRelativeResize="0"/>
          <p:nvPr/>
        </p:nvPicPr>
        <p:blipFill rotWithShape="1">
          <a:blip r:embed="rId5">
            <a:alphaModFix/>
          </a:blip>
          <a:srcRect/>
          <a:stretch/>
        </p:blipFill>
        <p:spPr>
          <a:xfrm>
            <a:off x="550194" y="896434"/>
            <a:ext cx="551991" cy="517491"/>
          </a:xfrm>
          <a:prstGeom prst="rect">
            <a:avLst/>
          </a:prstGeom>
          <a:noFill/>
          <a:ln>
            <a:noFill/>
          </a:ln>
        </p:spPr>
      </p:pic>
    </p:spTree>
    <p:extLst>
      <p:ext uri="{BB962C8B-B14F-4D97-AF65-F5344CB8AC3E}">
        <p14:creationId xmlns:p14="http://schemas.microsoft.com/office/powerpoint/2010/main" val="2320948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3;p62">
            <a:extLst>
              <a:ext uri="{FF2B5EF4-FFF2-40B4-BE49-F238E27FC236}">
                <a16:creationId xmlns:a16="http://schemas.microsoft.com/office/drawing/2014/main" id="{E88CD40E-21B3-8C82-18AD-F4B70857B592}"/>
              </a:ext>
            </a:extLst>
          </p:cNvPr>
          <p:cNvSpPr txBox="1">
            <a:spLocks/>
          </p:cNvSpPr>
          <p:nvPr/>
        </p:nvSpPr>
        <p:spPr>
          <a:xfrm>
            <a:off x="0" y="817007"/>
            <a:ext cx="8075066" cy="4317607"/>
          </a:xfrm>
          <a:prstGeom prst="rect">
            <a:avLst/>
          </a:prstGeom>
          <a:noFill/>
          <a:ln>
            <a:noFill/>
          </a:ln>
        </p:spPr>
        <p:txBody>
          <a:bodyPr spcFirstLastPara="1" wrap="square" lIns="68575" tIns="34275" rIns="68575" bIns="3427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r>
              <a:rPr lang="en-US" sz="2100" b="1" dirty="0">
                <a:latin typeface="Calibri"/>
                <a:ea typeface="Calibri"/>
                <a:cs typeface="Calibri"/>
                <a:sym typeface="Calibri"/>
              </a:rPr>
              <a:t> </a:t>
            </a: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457200">
              <a:lnSpc>
                <a:spcPct val="100000"/>
              </a:lnSpc>
              <a:spcBef>
                <a:spcPts val="600"/>
              </a:spcBef>
              <a:buClr>
                <a:schemeClr val="dk1"/>
              </a:buClr>
              <a:buSzPts val="2400"/>
              <a:buFont typeface="Arial" panose="020B0604020202020204" pitchFamily="34" charset="0"/>
              <a:buNone/>
            </a:pPr>
            <a:endParaRPr lang="en-US"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457200">
              <a:lnSpc>
                <a:spcPct val="100000"/>
              </a:lnSpc>
              <a:spcBef>
                <a:spcPts val="600"/>
              </a:spcBef>
              <a:buClr>
                <a:schemeClr val="dk1"/>
              </a:buClr>
              <a:buSzPts val="2400"/>
              <a:buFont typeface="Arial" panose="020B0604020202020204" pitchFamily="34" charset="0"/>
              <a:buNone/>
            </a:pPr>
            <a:endParaRPr lang="en-US" dirty="0"/>
          </a:p>
        </p:txBody>
      </p:sp>
      <p:sp>
        <p:nvSpPr>
          <p:cNvPr id="5" name="Google Shape;224;p62">
            <a:extLst>
              <a:ext uri="{FF2B5EF4-FFF2-40B4-BE49-F238E27FC236}">
                <a16:creationId xmlns:a16="http://schemas.microsoft.com/office/drawing/2014/main" id="{01D2F2A4-4F75-3A7B-28B0-F888CB5897EA}"/>
              </a:ext>
            </a:extLst>
          </p:cNvPr>
          <p:cNvSpPr txBox="1"/>
          <p:nvPr/>
        </p:nvSpPr>
        <p:spPr>
          <a:xfrm>
            <a:off x="535507" y="4606271"/>
            <a:ext cx="11321144" cy="135417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4: Part 2 Classroom Observation</a:t>
            </a:r>
            <a:r>
              <a:rPr lang="en-US" sz="2000" b="1" dirty="0">
                <a:solidFill>
                  <a:schemeClr val="hlink"/>
                </a:solidFill>
                <a:latin typeface="Calibri"/>
                <a:cs typeface="Calibri"/>
                <a:sym typeface="Calibri"/>
              </a:rPr>
              <a:t> </a:t>
            </a:r>
            <a:r>
              <a:rPr lang="en-US" sz="2000" b="0" i="0" u="none" strike="noStrike" cap="none" dirty="0">
                <a:solidFill>
                  <a:srgbClr val="000000"/>
                </a:solidFill>
                <a:latin typeface="Calibri"/>
                <a:ea typeface="Calibri"/>
                <a:cs typeface="Calibri"/>
                <a:sym typeface="Calibri"/>
              </a:rPr>
              <a:t>presents an observation of an ELA lesson in a grade 2 classroom.  </a:t>
            </a:r>
            <a:endParaRPr sz="2000"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sz="2000" b="1" i="0" u="none" strike="noStrike" cap="none" dirty="0">
                <a:solidFill>
                  <a:srgbClr val="000000"/>
                </a:solidFill>
                <a:latin typeface="Calibri"/>
                <a:ea typeface="Calibri"/>
                <a:cs typeface="Calibri"/>
                <a:sym typeface="Calibri"/>
              </a:rPr>
              <a:t>Handout 3: Coaching Conversation Planning Guide. </a:t>
            </a:r>
            <a:r>
              <a:rPr lang="en-US" sz="2000" b="0" i="0" u="none" strike="noStrike" cap="none" dirty="0">
                <a:solidFill>
                  <a:srgbClr val="000000"/>
                </a:solidFill>
                <a:latin typeface="Calibri"/>
                <a:ea typeface="Calibri"/>
                <a:cs typeface="Calibri"/>
                <a:sym typeface="Calibri"/>
              </a:rPr>
              <a:t>Watch the video and then complete</a:t>
            </a:r>
            <a:r>
              <a:rPr lang="en-US" sz="2000" dirty="0">
                <a:solidFill>
                  <a:srgbClr val="000000"/>
                </a:solidFill>
                <a:latin typeface="Calibri"/>
                <a:ea typeface="Calibri"/>
                <a:cs typeface="Calibri"/>
                <a:sym typeface="Calibri"/>
              </a:rPr>
              <a:t> </a:t>
            </a:r>
            <a:r>
              <a:rPr lang="en-US" sz="2000" b="0" i="0" u="none" strike="noStrike" cap="none" dirty="0">
                <a:solidFill>
                  <a:srgbClr val="000000"/>
                </a:solidFill>
                <a:latin typeface="Calibri"/>
                <a:ea typeface="Calibri"/>
                <a:cs typeface="Calibri"/>
                <a:sym typeface="Calibri"/>
              </a:rPr>
              <a:t>Coach Preparation Steps 4-5 with your table partners to the best of your ability, based on what you learned from the video. What additional information would be helpful?</a:t>
            </a:r>
            <a:endParaRPr sz="2000" b="0" i="0" u="none" strike="noStrike" cap="none" dirty="0">
              <a:solidFill>
                <a:srgbClr val="000000"/>
              </a:solidFill>
              <a:latin typeface="Calibri"/>
              <a:ea typeface="Calibri"/>
              <a:cs typeface="Calibri"/>
              <a:sym typeface="Calibri"/>
            </a:endParaRPr>
          </a:p>
        </p:txBody>
      </p:sp>
      <p:sp>
        <p:nvSpPr>
          <p:cNvPr id="6" name="Google Shape;225;p62">
            <a:extLst>
              <a:ext uri="{FF2B5EF4-FFF2-40B4-BE49-F238E27FC236}">
                <a16:creationId xmlns:a16="http://schemas.microsoft.com/office/drawing/2014/main" id="{A3DBF9D9-9DDA-85B5-E1C8-EA7953ABDD72}"/>
              </a:ext>
            </a:extLst>
          </p:cNvPr>
          <p:cNvSpPr/>
          <p:nvPr/>
        </p:nvSpPr>
        <p:spPr>
          <a:xfrm>
            <a:off x="535507" y="1329929"/>
            <a:ext cx="1184481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Calibri"/>
                <a:ea typeface="Calibri"/>
                <a:cs typeface="Calibri"/>
                <a:sym typeface="Calibri"/>
              </a:rPr>
              <a:t>Develop a Plan for Effective Coaching Conversations Informed by Observations, Data Analysis and Classroom Artifacts </a:t>
            </a:r>
          </a:p>
        </p:txBody>
      </p:sp>
      <p:pic>
        <p:nvPicPr>
          <p:cNvPr id="8" name="Google Shape;227;p62">
            <a:hlinkClick r:id="rId3"/>
            <a:extLst>
              <a:ext uri="{FF2B5EF4-FFF2-40B4-BE49-F238E27FC236}">
                <a16:creationId xmlns:a16="http://schemas.microsoft.com/office/drawing/2014/main" id="{26A752B8-AA0F-D5D0-23F2-CC3D5DBCBE8A}"/>
              </a:ext>
            </a:extLst>
          </p:cNvPr>
          <p:cNvPicPr preferRelativeResize="0"/>
          <p:nvPr/>
        </p:nvPicPr>
        <p:blipFill rotWithShape="1">
          <a:blip r:embed="rId4">
            <a:alphaModFix/>
          </a:blip>
          <a:srcRect/>
          <a:stretch/>
        </p:blipFill>
        <p:spPr>
          <a:xfrm>
            <a:off x="5137935" y="1824081"/>
            <a:ext cx="3650293" cy="2752298"/>
          </a:xfrm>
          <a:prstGeom prst="rect">
            <a:avLst/>
          </a:prstGeom>
          <a:noFill/>
          <a:ln>
            <a:noFill/>
          </a:ln>
        </p:spPr>
      </p:pic>
      <p:sp>
        <p:nvSpPr>
          <p:cNvPr id="9" name="Google Shape;228;p62">
            <a:extLst>
              <a:ext uri="{FF2B5EF4-FFF2-40B4-BE49-F238E27FC236}">
                <a16:creationId xmlns:a16="http://schemas.microsoft.com/office/drawing/2014/main" id="{834DDBFF-FDE8-4D8C-9FC0-66B4661D47F5}"/>
              </a:ext>
            </a:extLst>
          </p:cNvPr>
          <p:cNvSpPr txBox="1">
            <a:spLocks noGrp="1"/>
          </p:cNvSpPr>
          <p:nvPr>
            <p:ph type="sldNum" idx="12"/>
          </p:nvPr>
        </p:nvSpPr>
        <p:spPr>
          <a:xfrm>
            <a:off x="9865183" y="6100733"/>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17</a:t>
            </a:fld>
            <a:endParaRPr/>
          </a:p>
        </p:txBody>
      </p:sp>
      <p:sp>
        <p:nvSpPr>
          <p:cNvPr id="3" name="Google Shape;302;p25">
            <a:extLst>
              <a:ext uri="{FF2B5EF4-FFF2-40B4-BE49-F238E27FC236}">
                <a16:creationId xmlns:a16="http://schemas.microsoft.com/office/drawing/2014/main" id="{8CBA12DC-923C-FB70-47B0-BF315C969E0D}"/>
              </a:ext>
            </a:extLst>
          </p:cNvPr>
          <p:cNvSpPr txBox="1"/>
          <p:nvPr/>
        </p:nvSpPr>
        <p:spPr>
          <a:xfrm>
            <a:off x="1215800" y="846035"/>
            <a:ext cx="5153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Collaborate and Practice</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7" name="Google Shape;303;p25">
            <a:extLst>
              <a:ext uri="{FF2B5EF4-FFF2-40B4-BE49-F238E27FC236}">
                <a16:creationId xmlns:a16="http://schemas.microsoft.com/office/drawing/2014/main" id="{5C36631D-A48D-519C-D6B5-6761A5A56B1F}"/>
              </a:ext>
            </a:extLst>
          </p:cNvPr>
          <p:cNvPicPr preferRelativeResize="0"/>
          <p:nvPr/>
        </p:nvPicPr>
        <p:blipFill rotWithShape="1">
          <a:blip r:embed="rId5">
            <a:alphaModFix/>
          </a:blip>
          <a:srcRect/>
          <a:stretch/>
        </p:blipFill>
        <p:spPr>
          <a:xfrm>
            <a:off x="626739" y="883029"/>
            <a:ext cx="551991" cy="517491"/>
          </a:xfrm>
          <a:prstGeom prst="rect">
            <a:avLst/>
          </a:prstGeom>
          <a:noFill/>
          <a:ln>
            <a:noFill/>
          </a:ln>
        </p:spPr>
      </p:pic>
    </p:spTree>
    <p:extLst>
      <p:ext uri="{BB962C8B-B14F-4D97-AF65-F5344CB8AC3E}">
        <p14:creationId xmlns:p14="http://schemas.microsoft.com/office/powerpoint/2010/main" val="179346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63">
            <a:extLst>
              <a:ext uri="{FF2B5EF4-FFF2-40B4-BE49-F238E27FC236}">
                <a16:creationId xmlns:a16="http://schemas.microsoft.com/office/drawing/2014/main" id="{799A375E-7E20-DD5E-4896-24B7CCEF1329}"/>
              </a:ext>
            </a:extLst>
          </p:cNvPr>
          <p:cNvSpPr txBox="1">
            <a:spLocks/>
          </p:cNvSpPr>
          <p:nvPr/>
        </p:nvSpPr>
        <p:spPr>
          <a:xfrm>
            <a:off x="402839" y="710015"/>
            <a:ext cx="8075066" cy="4317607"/>
          </a:xfrm>
          <a:prstGeom prst="rect">
            <a:avLst/>
          </a:prstGeom>
          <a:noFill/>
          <a:ln>
            <a:noFill/>
          </a:ln>
        </p:spPr>
        <p:txBody>
          <a:bodyPr spcFirstLastPara="1" wrap="square" lIns="68575" tIns="34275" rIns="68575" bIns="3427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r>
              <a:rPr lang="en-US" sz="2100" b="1" dirty="0">
                <a:latin typeface="Calibri"/>
                <a:ea typeface="Calibri"/>
                <a:cs typeface="Calibri"/>
                <a:sym typeface="Calibri"/>
              </a:rPr>
              <a:t> </a:t>
            </a:r>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p>
          <a:p>
            <a:pPr marL="0" indent="0" algn="ctr">
              <a:lnSpc>
                <a:spcPct val="100000"/>
              </a:lnSpc>
              <a:spcBef>
                <a:spcPts val="600"/>
              </a:spcBef>
              <a:buSzPts val="2400"/>
              <a:buFont typeface="Arial" panose="020B0604020202020204" pitchFamily="34" charset="0"/>
              <a:buNone/>
            </a:pPr>
            <a:endParaRPr lang="en-US" sz="2100" b="1" dirty="0">
              <a:latin typeface="Calibri"/>
              <a:ea typeface="Calibri"/>
              <a:cs typeface="Calibri"/>
              <a:sym typeface="Calibri"/>
            </a:endParaRPr>
          </a:p>
          <a:p>
            <a:pPr marL="457200">
              <a:lnSpc>
                <a:spcPct val="100000"/>
              </a:lnSpc>
              <a:spcBef>
                <a:spcPts val="600"/>
              </a:spcBef>
              <a:buClr>
                <a:schemeClr val="dk1"/>
              </a:buClr>
              <a:buSzPts val="2400"/>
              <a:buFont typeface="Arial" panose="020B0604020202020204" pitchFamily="34" charset="0"/>
              <a:buNone/>
            </a:pPr>
            <a:endParaRPr lang="en-US"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0" indent="0" algn="ctr">
              <a:lnSpc>
                <a:spcPct val="100000"/>
              </a:lnSpc>
              <a:spcBef>
                <a:spcPts val="600"/>
              </a:spcBef>
              <a:buSzPts val="2400"/>
              <a:buFont typeface="Arial" panose="020B0604020202020204" pitchFamily="34" charset="0"/>
              <a:buNone/>
            </a:pPr>
            <a:endParaRPr lang="en-US" b="1" dirty="0"/>
          </a:p>
          <a:p>
            <a:pPr marL="457200">
              <a:lnSpc>
                <a:spcPct val="100000"/>
              </a:lnSpc>
              <a:spcBef>
                <a:spcPts val="600"/>
              </a:spcBef>
              <a:buClr>
                <a:schemeClr val="dk1"/>
              </a:buClr>
              <a:buSzPts val="2400"/>
              <a:buFont typeface="Arial" panose="020B0604020202020204" pitchFamily="34" charset="0"/>
              <a:buNone/>
            </a:pPr>
            <a:endParaRPr lang="en-US" dirty="0"/>
          </a:p>
        </p:txBody>
      </p:sp>
      <p:sp>
        <p:nvSpPr>
          <p:cNvPr id="3" name="Google Shape;235;p63">
            <a:extLst>
              <a:ext uri="{FF2B5EF4-FFF2-40B4-BE49-F238E27FC236}">
                <a16:creationId xmlns:a16="http://schemas.microsoft.com/office/drawing/2014/main" id="{EF758AC5-8E0B-93B7-DF49-CEB556E26DC5}"/>
              </a:ext>
            </a:extLst>
          </p:cNvPr>
          <p:cNvSpPr txBox="1"/>
          <p:nvPr/>
        </p:nvSpPr>
        <p:spPr>
          <a:xfrm>
            <a:off x="219094" y="4804892"/>
            <a:ext cx="11775820" cy="9540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5: Part 3 Post-Observation Conference</a:t>
            </a:r>
            <a:r>
              <a:rPr lang="en-US" b="1" dirty="0">
                <a:solidFill>
                  <a:schemeClr val="hlink"/>
                </a:solidFill>
                <a:latin typeface="Calibri"/>
                <a:cs typeface="Calibri"/>
                <a:sym typeface="Calibri"/>
              </a:rPr>
              <a:t> </a:t>
            </a:r>
            <a:r>
              <a:rPr lang="en-US" b="0" i="0" u="none" strike="noStrike" cap="none" dirty="0">
                <a:solidFill>
                  <a:srgbClr val="000000"/>
                </a:solidFill>
                <a:latin typeface="Calibri"/>
                <a:ea typeface="Calibri"/>
                <a:cs typeface="Calibri"/>
                <a:sym typeface="Calibri"/>
              </a:rPr>
              <a:t>presents a post-observation conference with a grade 2 teacher.</a:t>
            </a:r>
            <a:endParaRPr b="0" i="0" u="none" strike="noStrike" cap="none"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tx1">
                  <a:lumMod val="50000"/>
                  <a:lumOff val="50000"/>
                </a:schemeClr>
              </a:buClr>
              <a:buSzPct val="100000"/>
              <a:buFont typeface="Arial" panose="020B0604020202020204" pitchFamily="34" charset="0"/>
              <a:buChar char="•"/>
            </a:pPr>
            <a:r>
              <a:rPr lang="en-US" b="1" i="0" u="none" strike="noStrike" cap="none" dirty="0">
                <a:solidFill>
                  <a:srgbClr val="000000"/>
                </a:solidFill>
                <a:latin typeface="Calibri"/>
                <a:ea typeface="Calibri"/>
                <a:cs typeface="Calibri"/>
                <a:sym typeface="Calibri"/>
              </a:rPr>
              <a:t>Handout 3: Coaching Conversation Planning Guide. </a:t>
            </a:r>
            <a:r>
              <a:rPr lang="en-US" b="0" i="0" u="none" strike="noStrike" cap="none" dirty="0">
                <a:solidFill>
                  <a:srgbClr val="000000"/>
                </a:solidFill>
                <a:latin typeface="Calibri"/>
                <a:ea typeface="Calibri"/>
                <a:cs typeface="Calibri"/>
                <a:sym typeface="Calibri"/>
              </a:rPr>
              <a:t>Watch the video and then review your responses for</a:t>
            </a:r>
            <a:r>
              <a:rPr lang="en-US" dirty="0">
                <a:solidFill>
                  <a:srgbClr val="000000"/>
                </a:solidFill>
                <a:latin typeface="Calibri"/>
                <a:ea typeface="Calibri"/>
                <a:cs typeface="Calibri"/>
                <a:sym typeface="Calibri"/>
              </a:rPr>
              <a:t> </a:t>
            </a:r>
            <a:r>
              <a:rPr lang="en-US" b="0" i="0" u="none" strike="noStrike" cap="none" dirty="0">
                <a:solidFill>
                  <a:srgbClr val="000000"/>
                </a:solidFill>
                <a:latin typeface="Calibri"/>
                <a:ea typeface="Calibri"/>
                <a:cs typeface="Calibri"/>
                <a:sym typeface="Calibri"/>
              </a:rPr>
              <a:t>Coach Preparation Step 5 with your table partners. What changes might you recommend for this post-observation conference?</a:t>
            </a:r>
            <a:endParaRPr b="0" i="0" u="none" strike="noStrike" cap="none" dirty="0">
              <a:solidFill>
                <a:srgbClr val="000000"/>
              </a:solidFill>
              <a:latin typeface="Calibri"/>
              <a:ea typeface="Calibri"/>
              <a:cs typeface="Calibri"/>
              <a:sym typeface="Calibri"/>
            </a:endParaRPr>
          </a:p>
        </p:txBody>
      </p:sp>
      <p:sp>
        <p:nvSpPr>
          <p:cNvPr id="8" name="Google Shape;236;p63">
            <a:extLst>
              <a:ext uri="{FF2B5EF4-FFF2-40B4-BE49-F238E27FC236}">
                <a16:creationId xmlns:a16="http://schemas.microsoft.com/office/drawing/2014/main" id="{444EEE59-AC44-F970-646B-7754F1F8FFD5}"/>
              </a:ext>
            </a:extLst>
          </p:cNvPr>
          <p:cNvSpPr/>
          <p:nvPr/>
        </p:nvSpPr>
        <p:spPr>
          <a:xfrm>
            <a:off x="572099" y="1367521"/>
            <a:ext cx="1106981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Calibri"/>
                <a:ea typeface="Calibri"/>
                <a:cs typeface="Calibri"/>
                <a:sym typeface="Calibri"/>
              </a:rPr>
              <a:t>Develop a Plan for Effective Coaching Conversations Informed by Observations, Data Analysis and Classroom Artifacts </a:t>
            </a:r>
          </a:p>
        </p:txBody>
      </p:sp>
      <p:pic>
        <p:nvPicPr>
          <p:cNvPr id="11" name="Google Shape;238;p63">
            <a:hlinkClick r:id="rId3"/>
            <a:extLst>
              <a:ext uri="{FF2B5EF4-FFF2-40B4-BE49-F238E27FC236}">
                <a16:creationId xmlns:a16="http://schemas.microsoft.com/office/drawing/2014/main" id="{B44C99EA-E9F5-B99A-E006-CB04D8B16D99}"/>
              </a:ext>
            </a:extLst>
          </p:cNvPr>
          <p:cNvPicPr preferRelativeResize="0"/>
          <p:nvPr/>
        </p:nvPicPr>
        <p:blipFill rotWithShape="1">
          <a:blip r:embed="rId4">
            <a:alphaModFix/>
          </a:blip>
          <a:srcRect/>
          <a:stretch/>
        </p:blipFill>
        <p:spPr>
          <a:xfrm>
            <a:off x="3067755" y="2203514"/>
            <a:ext cx="6078498" cy="2522776"/>
          </a:xfrm>
          <a:prstGeom prst="rect">
            <a:avLst/>
          </a:prstGeom>
          <a:noFill/>
          <a:ln>
            <a:noFill/>
          </a:ln>
        </p:spPr>
      </p:pic>
      <p:sp>
        <p:nvSpPr>
          <p:cNvPr id="12" name="Google Shape;239;p63">
            <a:extLst>
              <a:ext uri="{FF2B5EF4-FFF2-40B4-BE49-F238E27FC236}">
                <a16:creationId xmlns:a16="http://schemas.microsoft.com/office/drawing/2014/main" id="{4896D560-9F96-0659-6C3D-999EB5113010}"/>
              </a:ext>
            </a:extLst>
          </p:cNvPr>
          <p:cNvSpPr txBox="1">
            <a:spLocks noGrp="1"/>
          </p:cNvSpPr>
          <p:nvPr>
            <p:ph type="sldNum" idx="12"/>
          </p:nvPr>
        </p:nvSpPr>
        <p:spPr>
          <a:xfrm>
            <a:off x="9806344" y="6093011"/>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18</a:t>
            </a:fld>
            <a:endParaRPr/>
          </a:p>
        </p:txBody>
      </p:sp>
      <p:sp>
        <p:nvSpPr>
          <p:cNvPr id="4" name="Google Shape;302;p25">
            <a:extLst>
              <a:ext uri="{FF2B5EF4-FFF2-40B4-BE49-F238E27FC236}">
                <a16:creationId xmlns:a16="http://schemas.microsoft.com/office/drawing/2014/main" id="{C27AF117-A31A-B5C6-46CE-5782F8A9E1FE}"/>
              </a:ext>
            </a:extLst>
          </p:cNvPr>
          <p:cNvSpPr txBox="1"/>
          <p:nvPr/>
        </p:nvSpPr>
        <p:spPr>
          <a:xfrm>
            <a:off x="1245944" y="864212"/>
            <a:ext cx="5153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Collaborate and Practice</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7" name="Google Shape;303;p25">
            <a:extLst>
              <a:ext uri="{FF2B5EF4-FFF2-40B4-BE49-F238E27FC236}">
                <a16:creationId xmlns:a16="http://schemas.microsoft.com/office/drawing/2014/main" id="{078FA909-B1FC-DD1E-84BF-D55812C51E15}"/>
              </a:ext>
            </a:extLst>
          </p:cNvPr>
          <p:cNvPicPr preferRelativeResize="0"/>
          <p:nvPr/>
        </p:nvPicPr>
        <p:blipFill rotWithShape="1">
          <a:blip r:embed="rId5">
            <a:alphaModFix/>
          </a:blip>
          <a:srcRect/>
          <a:stretch/>
        </p:blipFill>
        <p:spPr>
          <a:xfrm>
            <a:off x="656883" y="901206"/>
            <a:ext cx="551991" cy="517491"/>
          </a:xfrm>
          <a:prstGeom prst="rect">
            <a:avLst/>
          </a:prstGeom>
          <a:noFill/>
          <a:ln>
            <a:noFill/>
          </a:ln>
        </p:spPr>
      </p:pic>
    </p:spTree>
    <p:extLst>
      <p:ext uri="{BB962C8B-B14F-4D97-AF65-F5344CB8AC3E}">
        <p14:creationId xmlns:p14="http://schemas.microsoft.com/office/powerpoint/2010/main" val="236598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p64">
            <a:extLst>
              <a:ext uri="{FF2B5EF4-FFF2-40B4-BE49-F238E27FC236}">
                <a16:creationId xmlns:a16="http://schemas.microsoft.com/office/drawing/2014/main" id="{C66E3FB0-368C-F7C2-F34F-62520CC2D68D}"/>
              </a:ext>
            </a:extLst>
          </p:cNvPr>
          <p:cNvSpPr txBox="1">
            <a:spLocks/>
          </p:cNvSpPr>
          <p:nvPr/>
        </p:nvSpPr>
        <p:spPr>
          <a:xfrm>
            <a:off x="868006" y="1810151"/>
            <a:ext cx="9727423" cy="723900"/>
          </a:xfrm>
          <a:prstGeom prst="rect">
            <a:avLst/>
          </a:prstGeom>
          <a:noFill/>
          <a:ln>
            <a:noFill/>
          </a:ln>
        </p:spPr>
        <p:txBody>
          <a:bodyPr spcFirstLastPara="1" wrap="square" lIns="68575" tIns="34275" rIns="68575" bIns="342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3300"/>
              <a:buFont typeface="Times New Roman"/>
              <a:buNone/>
            </a:pPr>
            <a:r>
              <a:rPr lang="en-US" sz="2400" b="1" dirty="0">
                <a:latin typeface="Calibri"/>
                <a:ea typeface="Calibri"/>
                <a:cs typeface="Calibri"/>
                <a:sym typeface="Calibri"/>
              </a:rPr>
              <a:t>Create a video that reflects coaching to help teachers plan, implement, and analyze standards-based literacy instruction </a:t>
            </a:r>
          </a:p>
        </p:txBody>
      </p:sp>
      <p:sp>
        <p:nvSpPr>
          <p:cNvPr id="8" name="Google Shape;248;p64">
            <a:extLst>
              <a:ext uri="{FF2B5EF4-FFF2-40B4-BE49-F238E27FC236}">
                <a16:creationId xmlns:a16="http://schemas.microsoft.com/office/drawing/2014/main" id="{03770A66-B9AA-2C84-5F0E-39AA0D7B8F2C}"/>
              </a:ext>
            </a:extLst>
          </p:cNvPr>
          <p:cNvSpPr/>
          <p:nvPr/>
        </p:nvSpPr>
        <p:spPr>
          <a:xfrm>
            <a:off x="868006" y="2809365"/>
            <a:ext cx="10455988" cy="2277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Calibri"/>
                <a:ea typeface="Calibri"/>
                <a:cs typeface="Calibri"/>
                <a:sym typeface="Calibri"/>
              </a:rPr>
              <a:t>Read </a:t>
            </a:r>
            <a:r>
              <a:rPr lang="en-US" sz="2400" b="1" i="0" u="none" strike="noStrike" cap="none" dirty="0">
                <a:solidFill>
                  <a:srgbClr val="000000"/>
                </a:solidFill>
                <a:latin typeface="Calibri"/>
                <a:ea typeface="Calibri"/>
                <a:cs typeface="Calibri"/>
                <a:sym typeface="Calibri"/>
              </a:rPr>
              <a:t>Handout 4: Video Rubric</a:t>
            </a:r>
            <a:r>
              <a:rPr lang="en-US" sz="2400" b="0" i="0" u="none" strike="noStrike" cap="none" dirty="0">
                <a:solidFill>
                  <a:srgbClr val="000000"/>
                </a:solidFill>
                <a:latin typeface="Calibri"/>
                <a:ea typeface="Calibri"/>
                <a:cs typeface="Calibri"/>
                <a:sym typeface="Calibri"/>
              </a:rPr>
              <a:t>. Your culminating project for Module 4 will be to use </a:t>
            </a:r>
            <a:r>
              <a:rPr lang="en-US" sz="2400" b="1" i="0" u="none" strike="noStrike" cap="none" dirty="0">
                <a:solidFill>
                  <a:srgbClr val="000000"/>
                </a:solidFill>
                <a:latin typeface="Calibri"/>
                <a:ea typeface="Calibri"/>
                <a:cs typeface="Calibri"/>
                <a:sym typeface="Calibri"/>
              </a:rPr>
              <a:t>Handout 4 </a:t>
            </a:r>
            <a:r>
              <a:rPr lang="en-US" sz="2400" b="0" i="0" u="none" strike="noStrike" cap="none" dirty="0">
                <a:solidFill>
                  <a:srgbClr val="000000"/>
                </a:solidFill>
                <a:latin typeface="Calibri"/>
                <a:ea typeface="Calibri"/>
                <a:cs typeface="Calibri"/>
                <a:sym typeface="Calibri"/>
              </a:rPr>
              <a:t>as guidance to create a 15-30 minute video showing your ability to help a teacher plan, implement, and analyze standards-based literacy instruction along with a follow-up coaching conversation. Review Handout 4 and share any questions with your pair or small group and then with the whole group.</a:t>
            </a: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200" b="0" i="0" u="none" strike="noStrike" cap="none" dirty="0">
              <a:solidFill>
                <a:srgbClr val="000000"/>
              </a:solidFill>
              <a:latin typeface="Calibri"/>
              <a:ea typeface="Calibri"/>
              <a:cs typeface="Calibri"/>
              <a:sym typeface="Calibri"/>
            </a:endParaRPr>
          </a:p>
        </p:txBody>
      </p:sp>
      <p:sp>
        <p:nvSpPr>
          <p:cNvPr id="10" name="Google Shape;249;p64">
            <a:extLst>
              <a:ext uri="{FF2B5EF4-FFF2-40B4-BE49-F238E27FC236}">
                <a16:creationId xmlns:a16="http://schemas.microsoft.com/office/drawing/2014/main" id="{6030E6BA-3DAF-9E76-CDEE-CBCD23B3768F}"/>
              </a:ext>
            </a:extLst>
          </p:cNvPr>
          <p:cNvSpPr txBox="1">
            <a:spLocks noGrp="1"/>
          </p:cNvSpPr>
          <p:nvPr>
            <p:ph type="sldNum" idx="12"/>
          </p:nvPr>
        </p:nvSpPr>
        <p:spPr>
          <a:xfrm>
            <a:off x="9779309" y="6029401"/>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19</a:t>
            </a:fld>
            <a:endParaRPr/>
          </a:p>
        </p:txBody>
      </p:sp>
      <p:sp>
        <p:nvSpPr>
          <p:cNvPr id="4" name="Google Shape;302;p25">
            <a:extLst>
              <a:ext uri="{FF2B5EF4-FFF2-40B4-BE49-F238E27FC236}">
                <a16:creationId xmlns:a16="http://schemas.microsoft.com/office/drawing/2014/main" id="{EA2701FE-9EFC-477C-C5ED-3519471E15D7}"/>
              </a:ext>
            </a:extLst>
          </p:cNvPr>
          <p:cNvSpPr txBox="1"/>
          <p:nvPr/>
        </p:nvSpPr>
        <p:spPr>
          <a:xfrm>
            <a:off x="1537346" y="1098493"/>
            <a:ext cx="515338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Collaborate and Practice</a:t>
            </a:r>
            <a:endParaRPr sz="2800" u="none" strike="noStrike" cap="none" dirty="0">
              <a:solidFill>
                <a:srgbClr val="000000"/>
              </a:solidFill>
              <a:latin typeface="Trebuchet MS" panose="020B0703020202090204" pitchFamily="34" charset="0"/>
              <a:ea typeface="Calibri"/>
              <a:cs typeface="Calibri"/>
              <a:sym typeface="Calibri"/>
            </a:endParaRPr>
          </a:p>
        </p:txBody>
      </p:sp>
      <p:pic>
        <p:nvPicPr>
          <p:cNvPr id="5" name="Google Shape;303;p25">
            <a:extLst>
              <a:ext uri="{FF2B5EF4-FFF2-40B4-BE49-F238E27FC236}">
                <a16:creationId xmlns:a16="http://schemas.microsoft.com/office/drawing/2014/main" id="{8F62C2E7-A86E-C8DD-1903-4C8F6C6BD7B7}"/>
              </a:ext>
            </a:extLst>
          </p:cNvPr>
          <p:cNvPicPr preferRelativeResize="0"/>
          <p:nvPr/>
        </p:nvPicPr>
        <p:blipFill rotWithShape="1">
          <a:blip r:embed="rId3">
            <a:alphaModFix/>
          </a:blip>
          <a:srcRect/>
          <a:stretch/>
        </p:blipFill>
        <p:spPr>
          <a:xfrm>
            <a:off x="948285" y="1135487"/>
            <a:ext cx="551991" cy="517491"/>
          </a:xfrm>
          <a:prstGeom prst="rect">
            <a:avLst/>
          </a:prstGeom>
          <a:noFill/>
          <a:ln>
            <a:noFill/>
          </a:ln>
        </p:spPr>
      </p:pic>
    </p:spTree>
    <p:extLst>
      <p:ext uri="{BB962C8B-B14F-4D97-AF65-F5344CB8AC3E}">
        <p14:creationId xmlns:p14="http://schemas.microsoft.com/office/powerpoint/2010/main" val="312106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D13B1F1-01C8-C3C0-EDE8-FD6CBBCC5D37}"/>
              </a:ext>
            </a:extLst>
          </p:cNvPr>
          <p:cNvGraphicFramePr>
            <a:graphicFrameLocks noGrp="1"/>
          </p:cNvGraphicFramePr>
          <p:nvPr>
            <p:extLst>
              <p:ext uri="{D42A27DB-BD31-4B8C-83A1-F6EECF244321}">
                <p14:modId xmlns:p14="http://schemas.microsoft.com/office/powerpoint/2010/main" val="1654288662"/>
              </p:ext>
            </p:extLst>
          </p:nvPr>
        </p:nvGraphicFramePr>
        <p:xfrm>
          <a:off x="655319" y="970166"/>
          <a:ext cx="10944497" cy="4964780"/>
        </p:xfrm>
        <a:graphic>
          <a:graphicData uri="http://schemas.openxmlformats.org/drawingml/2006/table">
            <a:tbl>
              <a:tblPr>
                <a:noFill/>
              </a:tblPr>
              <a:tblGrid>
                <a:gridCol w="942657">
                  <a:extLst>
                    <a:ext uri="{9D8B030D-6E8A-4147-A177-3AD203B41FA5}">
                      <a16:colId xmlns:a16="http://schemas.microsoft.com/office/drawing/2014/main" val="864010454"/>
                    </a:ext>
                  </a:extLst>
                </a:gridCol>
                <a:gridCol w="5447258">
                  <a:extLst>
                    <a:ext uri="{9D8B030D-6E8A-4147-A177-3AD203B41FA5}">
                      <a16:colId xmlns:a16="http://schemas.microsoft.com/office/drawing/2014/main" val="757516503"/>
                    </a:ext>
                  </a:extLst>
                </a:gridCol>
                <a:gridCol w="1066256">
                  <a:extLst>
                    <a:ext uri="{9D8B030D-6E8A-4147-A177-3AD203B41FA5}">
                      <a16:colId xmlns:a16="http://schemas.microsoft.com/office/drawing/2014/main" val="69148222"/>
                    </a:ext>
                  </a:extLst>
                </a:gridCol>
                <a:gridCol w="1744163">
                  <a:extLst>
                    <a:ext uri="{9D8B030D-6E8A-4147-A177-3AD203B41FA5}">
                      <a16:colId xmlns:a16="http://schemas.microsoft.com/office/drawing/2014/main" val="813157173"/>
                    </a:ext>
                  </a:extLst>
                </a:gridCol>
                <a:gridCol w="1744163">
                  <a:extLst>
                    <a:ext uri="{9D8B030D-6E8A-4147-A177-3AD203B41FA5}">
                      <a16:colId xmlns:a16="http://schemas.microsoft.com/office/drawing/2014/main" val="3140212881"/>
                    </a:ext>
                  </a:extLst>
                </a:gridCol>
              </a:tblGrid>
              <a:tr h="316591">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a:solidFill>
                            <a:schemeClr val="lt1"/>
                          </a:solidFill>
                          <a:latin typeface="Calibri"/>
                          <a:ea typeface="Calibri"/>
                          <a:cs typeface="Calibri"/>
                          <a:sym typeface="Calibri"/>
                        </a:rPr>
                        <a:t>Module</a:t>
                      </a:r>
                      <a:endParaRPr sz="1400" b="1" u="none" strike="noStrike" cap="none">
                        <a:solidFill>
                          <a:schemeClr val="lt1"/>
                        </a:solidFill>
                        <a:latin typeface="Calibri"/>
                        <a:ea typeface="Calibri"/>
                        <a:cs typeface="Calibri"/>
                        <a:sym typeface="Calibri"/>
                      </a:endParaRPr>
                    </a:p>
                  </a:txBody>
                  <a:tcPr marL="53950" marR="53950" marT="26975" marB="26975" anchor="b">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Topic</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Minutes</a:t>
                      </a:r>
                      <a:endParaRPr sz="14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lt1"/>
                          </a:solidFill>
                          <a:latin typeface="Calibri"/>
                          <a:ea typeface="Calibri"/>
                          <a:cs typeface="Calibri"/>
                          <a:sym typeface="Calibri"/>
                        </a:rPr>
                        <a:t>Session Date</a:t>
                      </a:r>
                      <a:endParaRPr sz="1500" b="1" u="none" strike="noStrike" cap="none">
                        <a:solidFill>
                          <a:schemeClr val="lt1"/>
                        </a:solidFill>
                        <a:latin typeface="Calibri"/>
                        <a:ea typeface="Calibri"/>
                        <a:cs typeface="Calibri"/>
                        <a:sym typeface="Calibri"/>
                      </a:endParaRPr>
                    </a:p>
                  </a:txBody>
                  <a:tcPr marL="53950" marR="53950" marT="26975" marB="26975" anchor="b">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tx1"/>
                    </a:solidFill>
                  </a:tcPr>
                </a:tc>
                <a:extLst>
                  <a:ext uri="{0D108BD9-81ED-4DB2-BD59-A6C34878D82A}">
                    <a16:rowId xmlns:a16="http://schemas.microsoft.com/office/drawing/2014/main" val="2446902433"/>
                  </a:ext>
                </a:extLst>
              </a:tr>
              <a:tr h="261010">
                <a:tc rowSpan="4">
                  <a:txBody>
                    <a:bodyPr/>
                    <a:lstStyle/>
                    <a:p>
                      <a:pPr marL="0" marR="0" lvl="0" indent="0" algn="ctr"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1</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rgbClr val="000000"/>
                          </a:solidFill>
                          <a:latin typeface="Calibri"/>
                          <a:ea typeface="Calibri"/>
                          <a:cs typeface="Calibri"/>
                          <a:sym typeface="Calibri"/>
                        </a:rPr>
                        <a:t>Applying Principles and Practices that Foster a Positive Culture</a:t>
                      </a:r>
                      <a:endParaRPr sz="1400" b="1" i="0" u="none" strike="noStrike" cap="none" dirty="0">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Intro</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60 </a:t>
                      </a: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5910978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583577644"/>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09207794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25512192"/>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2</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Applying Effective Pedagogy and Andragogy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4</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951207568"/>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61741083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6</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2688491641"/>
                  </a:ext>
                </a:extLst>
              </a:tr>
              <a:tr h="261010">
                <a:tc rowSpan="3">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3</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rowSpan="3">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Collecting Data to Inform Professional Learning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7</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3489812090"/>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8</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934508667"/>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9</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extLst>
                  <a:ext uri="{0D108BD9-81ED-4DB2-BD59-A6C34878D82A}">
                    <a16:rowId xmlns:a16="http://schemas.microsoft.com/office/drawing/2014/main" val="52621940"/>
                  </a:ext>
                </a:extLst>
              </a:tr>
              <a:tr h="261010">
                <a:tc rowSpan="4">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4</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Implementing, and Analyzing Literacy Instruction</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175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3732908607"/>
                  </a:ext>
                </a:extLst>
              </a:tr>
              <a:tr h="261010">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11</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2996772438"/>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165</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BBE3"/>
                    </a:solidFill>
                  </a:tcPr>
                </a:tc>
                <a:extLst>
                  <a:ext uri="{0D108BD9-81ED-4DB2-BD59-A6C34878D82A}">
                    <a16:rowId xmlns:a16="http://schemas.microsoft.com/office/drawing/2014/main" val="2292716492"/>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130</a:t>
                      </a:r>
                      <a:endParaRPr sz="14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3F3F3F"/>
                      </a:solidFill>
                      <a:prstDash val="solid"/>
                      <a:round/>
                      <a:headEnd type="none" w="sm" len="sm"/>
                      <a:tailEnd type="none" w="sm" len="sm"/>
                    </a:lnB>
                    <a:solidFill>
                      <a:srgbClr val="38AECC"/>
                    </a:solidFill>
                  </a:tcPr>
                </a:tc>
                <a:extLst>
                  <a:ext uri="{0D108BD9-81ED-4DB2-BD59-A6C34878D82A}">
                    <a16:rowId xmlns:a16="http://schemas.microsoft.com/office/drawing/2014/main" val="377349720"/>
                  </a:ext>
                </a:extLst>
              </a:tr>
              <a:tr h="245127">
                <a:tc rowSpan="2">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5</a:t>
                      </a:r>
                      <a:endParaRPr sz="16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rowSpan="2">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Growing Professionally</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14</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lgn="ctr">
                      <a:noFill/>
                      <a:prstDash val="solid"/>
                      <a:round/>
                      <a:headEnd type="none" w="med" len="med"/>
                      <a:tailEnd type="none" w="med" len="med"/>
                    </a:lnB>
                    <a:solidFill>
                      <a:srgbClr val="DBBBE3"/>
                    </a:solidFill>
                  </a:tcPr>
                </a:tc>
                <a:extLst>
                  <a:ext uri="{0D108BD9-81ED-4DB2-BD59-A6C34878D82A}">
                    <a16:rowId xmlns:a16="http://schemas.microsoft.com/office/drawing/2014/main" val="3109358573"/>
                  </a:ext>
                </a:extLst>
              </a:tr>
              <a:tr h="24512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15</a:t>
                      </a:r>
                      <a:endParaRPr sz="1400" u="none" strike="noStrike" cap="none">
                        <a:latin typeface="Calibri"/>
                        <a:ea typeface="Calibri"/>
                        <a:cs typeface="Calibri"/>
                        <a:sym typeface="Calibri"/>
                      </a:endParaRPr>
                    </a:p>
                  </a:txBody>
                  <a:tcPr marL="53950" marR="53950" marT="26975" marB="26975">
                    <a:lnL w="12700" cap="flat" cmpd="sng" algn="ctr">
                      <a:noFill/>
                      <a:prstDash val="solid"/>
                      <a:round/>
                      <a:headEnd type="none" w="med" len="med"/>
                      <a:tailEnd type="none" w="med" len="med"/>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53950" marR="53950" marT="26975" marB="26975">
                    <a:lnL w="9525"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56458"/>
                  </a:ext>
                </a:extLst>
              </a:tr>
              <a:tr h="377529">
                <a:tc>
                  <a:txBody>
                    <a:bodyPr/>
                    <a:lstStyle/>
                    <a:p>
                      <a:pPr marL="0" marR="0" lvl="0" indent="0" algn="ctr" rtl="0">
                        <a:lnSpc>
                          <a:spcPct val="100000"/>
                        </a:lnSpc>
                        <a:spcBef>
                          <a:spcPts val="0"/>
                        </a:spcBef>
                        <a:spcAft>
                          <a:spcPts val="0"/>
                        </a:spcAft>
                        <a:buClr>
                          <a:srgbClr val="000000"/>
                        </a:buClr>
                        <a:buSzPts val="2400"/>
                        <a:buFont typeface="Arial"/>
                        <a:buNone/>
                      </a:pPr>
                      <a:r>
                        <a:rPr lang="en-US" sz="1400" b="1" i="0" u="none" strike="noStrike" cap="none">
                          <a:solidFill>
                            <a:srgbClr val="000000"/>
                          </a:solidFill>
                          <a:latin typeface="Calibri"/>
                          <a:ea typeface="Calibri"/>
                          <a:cs typeface="Calibri"/>
                          <a:sym typeface="Calibri"/>
                        </a:rPr>
                        <a:t>6</a:t>
                      </a:r>
                      <a:endParaRPr sz="1800" b="1" i="0" u="none" strike="noStrike" cap="none">
                        <a:solidFill>
                          <a:srgbClr val="000000"/>
                        </a:solidFill>
                        <a:latin typeface="Calibri"/>
                        <a:ea typeface="Calibri"/>
                        <a:cs typeface="Calibri"/>
                        <a:sym typeface="Calibri"/>
                      </a:endParaRPr>
                    </a:p>
                  </a:txBody>
                  <a:tcPr marL="59925" marR="59925" marT="0" marB="0" anchor="ctr" anchorCtr="1">
                    <a:lnL w="12700" cap="flat" cmpd="sng">
                      <a:solidFill>
                        <a:srgbClr val="3F3F3F"/>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a:solidFill>
                            <a:srgbClr val="000000"/>
                          </a:solidFill>
                          <a:latin typeface="Calibri"/>
                          <a:ea typeface="Calibri"/>
                          <a:cs typeface="Calibri"/>
                          <a:sym typeface="Calibri"/>
                        </a:rPr>
                        <a:t>Planning and Implementing Coaching</a:t>
                      </a:r>
                      <a:endParaRPr sz="1400" b="1" i="0" u="none" strike="noStrike" cap="none">
                        <a:solidFill>
                          <a:srgbClr val="000000"/>
                        </a:solidFill>
                        <a:latin typeface="Calibri"/>
                        <a:ea typeface="Calibri"/>
                        <a:cs typeface="Calibri"/>
                        <a:sym typeface="Calibri"/>
                      </a:endParaRPr>
                    </a:p>
                  </a:txBody>
                  <a:tcPr marL="59925" marR="59925" marT="29975" marB="29975"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3F3F3F"/>
                      </a:solidFill>
                      <a:prstDash val="solid"/>
                      <a:round/>
                      <a:headEnd type="none" w="sm" len="sm"/>
                      <a:tailEnd type="none" w="sm" len="sm"/>
                    </a:lnT>
                    <a:lnB w="12700" cap="flat" cmpd="sng">
                      <a:solidFill>
                        <a:srgbClr val="3F3F3F"/>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16</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u="none" strike="noStrike" cap="none">
                          <a:latin typeface="Calibri"/>
                          <a:ea typeface="Calibri"/>
                          <a:cs typeface="Calibri"/>
                          <a:sym typeface="Calibri"/>
                        </a:rPr>
                        <a:t>120</a:t>
                      </a:r>
                      <a:endParaRPr sz="1400" u="none" strike="noStrike" cap="none">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dirty="0">
                        <a:latin typeface="Calibri"/>
                        <a:ea typeface="Calibri"/>
                        <a:cs typeface="Calibri"/>
                        <a:sym typeface="Calibri"/>
                      </a:endParaRPr>
                    </a:p>
                  </a:txBody>
                  <a:tcPr marL="53950" marR="53950" marT="26975" marB="26975">
                    <a:lnL w="9525" cap="flat" cmpd="sng" algn="ctr">
                      <a:solidFill>
                        <a:srgbClr val="000000">
                          <a:alpha val="0"/>
                        </a:srgbClr>
                      </a:solidFill>
                      <a:prstDash val="solid"/>
                      <a:round/>
                      <a:headEnd type="none" w="sm" len="sm"/>
                      <a:tailEnd type="none" w="sm" len="sm"/>
                    </a:lnL>
                    <a:lnR w="12700" cap="flat" cmpd="sng">
                      <a:solidFill>
                        <a:srgbClr val="3F3F3F"/>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rgbClr val="3F3F3F"/>
                      </a:solidFill>
                      <a:prstDash val="solid"/>
                      <a:round/>
                      <a:headEnd type="none" w="sm" len="sm"/>
                      <a:tailEnd type="none" w="sm" len="sm"/>
                    </a:lnB>
                    <a:solidFill>
                      <a:srgbClr val="DBBBE3"/>
                    </a:solidFill>
                  </a:tcPr>
                </a:tc>
                <a:extLst>
                  <a:ext uri="{0D108BD9-81ED-4DB2-BD59-A6C34878D82A}">
                    <a16:rowId xmlns:a16="http://schemas.microsoft.com/office/drawing/2014/main" val="1616337230"/>
                  </a:ext>
                </a:extLst>
              </a:tr>
            </a:tbl>
          </a:graphicData>
        </a:graphic>
      </p:graphicFrame>
      <p:sp>
        <p:nvSpPr>
          <p:cNvPr id="10" name="Google Shape;283;g10083df9ad4_0_54">
            <a:extLst>
              <a:ext uri="{FF2B5EF4-FFF2-40B4-BE49-F238E27FC236}">
                <a16:creationId xmlns:a16="http://schemas.microsoft.com/office/drawing/2014/main" id="{7439E6C5-15F4-152A-69BD-339A9BE3C5C6}"/>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1409175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5;p65">
            <a:extLst>
              <a:ext uri="{FF2B5EF4-FFF2-40B4-BE49-F238E27FC236}">
                <a16:creationId xmlns:a16="http://schemas.microsoft.com/office/drawing/2014/main" id="{E888F3D6-53EF-A5E0-301F-3CF4BCA00973}"/>
              </a:ext>
            </a:extLst>
          </p:cNvPr>
          <p:cNvSpPr txBox="1">
            <a:spLocks/>
          </p:cNvSpPr>
          <p:nvPr/>
        </p:nvSpPr>
        <p:spPr>
          <a:xfrm>
            <a:off x="2740146" y="1724542"/>
            <a:ext cx="8229600" cy="42831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rtl="0">
              <a:lnSpc>
                <a:spcPct val="90000"/>
              </a:lnSpc>
              <a:spcBef>
                <a:spcPts val="0"/>
              </a:spcBef>
              <a:spcAft>
                <a:spcPts val="0"/>
              </a:spcAft>
              <a:buClr>
                <a:schemeClr val="dk1"/>
              </a:buClr>
              <a:buSzPts val="2400"/>
              <a:buFont typeface="Calibri"/>
              <a:buNone/>
            </a:pPr>
            <a:r>
              <a:rPr lang="en-US" sz="2400" dirty="0">
                <a:solidFill>
                  <a:schemeClr val="dk1"/>
                </a:solidFill>
                <a:latin typeface="Calibri"/>
                <a:ea typeface="Calibri"/>
                <a:cs typeface="Calibri"/>
                <a:sym typeface="Calibri"/>
              </a:rPr>
              <a:t>Post-Session Reflection, Planning, and Implementation</a:t>
            </a:r>
          </a:p>
        </p:txBody>
      </p:sp>
      <p:sp>
        <p:nvSpPr>
          <p:cNvPr id="3" name="Google Shape;256;p65">
            <a:extLst>
              <a:ext uri="{FF2B5EF4-FFF2-40B4-BE49-F238E27FC236}">
                <a16:creationId xmlns:a16="http://schemas.microsoft.com/office/drawing/2014/main" id="{7DC51393-5AE8-5C2C-F1DF-DBE3E60CDF66}"/>
              </a:ext>
            </a:extLst>
          </p:cNvPr>
          <p:cNvSpPr txBox="1">
            <a:spLocks/>
          </p:cNvSpPr>
          <p:nvPr/>
        </p:nvSpPr>
        <p:spPr>
          <a:xfrm>
            <a:off x="919208" y="2259929"/>
            <a:ext cx="10701925" cy="362950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dk1"/>
              </a:buClr>
              <a:buSzPts val="2000"/>
              <a:buFont typeface="Arial" panose="020B0604020202020204" pitchFamily="34" charset="0"/>
              <a:buNone/>
            </a:pPr>
            <a:r>
              <a:rPr lang="en-US" sz="2400" b="1" dirty="0">
                <a:ea typeface="Calibri"/>
                <a:cs typeface="Calibri"/>
                <a:sym typeface="Calibri"/>
              </a:rPr>
              <a:t>   READ		Handout 5: Leveraging Video for Learning from the Center for 	    		Education Policy Research at Harvard University</a:t>
            </a:r>
            <a:r>
              <a:rPr lang="en-US" sz="2400" dirty="0">
                <a:ea typeface="Calibri"/>
                <a:cs typeface="Calibri"/>
                <a:sym typeface="Calibri"/>
              </a:rPr>
              <a:t>.</a:t>
            </a:r>
          </a:p>
          <a:p>
            <a:pPr marL="0" indent="0">
              <a:lnSpc>
                <a:spcPct val="100000"/>
              </a:lnSpc>
              <a:spcBef>
                <a:spcPts val="0"/>
              </a:spcBef>
              <a:buClr>
                <a:schemeClr val="dk1"/>
              </a:buClr>
              <a:buSzPts val="2000"/>
              <a:buFont typeface="Arial" panose="020B0604020202020204" pitchFamily="34" charset="0"/>
              <a:buNone/>
            </a:pPr>
            <a:endParaRPr lang="en-US" sz="1600" dirty="0">
              <a:ea typeface="Calibri"/>
              <a:cs typeface="Calibri"/>
              <a:sym typeface="Calibri"/>
            </a:endParaRPr>
          </a:p>
          <a:p>
            <a:pPr marL="0" indent="0">
              <a:lnSpc>
                <a:spcPct val="100000"/>
              </a:lnSpc>
              <a:spcBef>
                <a:spcPts val="0"/>
              </a:spcBef>
              <a:buSzPts val="2000"/>
              <a:buFont typeface="Arial" panose="020B0604020202020204" pitchFamily="34" charset="0"/>
              <a:buNone/>
            </a:pPr>
            <a:r>
              <a:rPr lang="en-US" sz="2400" b="1" dirty="0">
                <a:ea typeface="Calibri"/>
                <a:cs typeface="Calibri"/>
                <a:sym typeface="Calibri"/>
              </a:rPr>
              <a:t>WATCH</a:t>
            </a:r>
            <a:r>
              <a:rPr lang="en-US" sz="2400" dirty="0">
                <a:ea typeface="Calibri"/>
                <a:cs typeface="Calibri"/>
                <a:sym typeface="Calibri"/>
              </a:rPr>
              <a:t>    	</a:t>
            </a:r>
            <a:r>
              <a:rPr lang="en-US" sz="2400" b="1" u="sng" dirty="0">
                <a:solidFill>
                  <a:schemeClr val="hlink"/>
                </a:solidFill>
                <a:latin typeface="Calibri"/>
                <a:cs typeface="Calibri"/>
                <a:sym typeface="Calibri"/>
                <a:hlinkClick r:id="rId3">
                  <a:extLst>
                    <a:ext uri="{A12FA001-AC4F-418D-AE19-62706E023703}">
                      <ahyp:hlinkClr xmlns:ahyp="http://schemas.microsoft.com/office/drawing/2018/hyperlinkcolor" val="tx"/>
                    </a:ext>
                  </a:extLst>
                </a:hlinkClick>
              </a:rPr>
              <a:t>Video 6: Visibly Better</a:t>
            </a:r>
            <a:r>
              <a:rPr lang="en-US" sz="2400" dirty="0">
                <a:latin typeface="Calibri"/>
                <a:cs typeface="Calibri"/>
                <a:sym typeface="Calibri"/>
              </a:rPr>
              <a:t>.</a:t>
            </a:r>
          </a:p>
          <a:p>
            <a:pPr marL="0" indent="0">
              <a:lnSpc>
                <a:spcPct val="100000"/>
              </a:lnSpc>
              <a:spcBef>
                <a:spcPts val="0"/>
              </a:spcBef>
              <a:buSzPts val="2000"/>
              <a:buFont typeface="Arial" panose="020B0604020202020204" pitchFamily="34" charset="0"/>
              <a:buNone/>
            </a:pPr>
            <a:endParaRPr lang="en-US" sz="1600" b="1" dirty="0">
              <a:ea typeface="Calibri"/>
              <a:cs typeface="Calibri"/>
              <a:sym typeface="Calibri"/>
            </a:endParaRPr>
          </a:p>
          <a:p>
            <a:pPr marL="914400" indent="-914400">
              <a:lnSpc>
                <a:spcPct val="100000"/>
              </a:lnSpc>
              <a:spcBef>
                <a:spcPts val="0"/>
              </a:spcBef>
              <a:buSzPts val="2000"/>
              <a:buFont typeface="Arial" panose="020B0604020202020204" pitchFamily="34" charset="0"/>
              <a:buNone/>
            </a:pPr>
            <a:r>
              <a:rPr lang="en-US" sz="2400" b="1" dirty="0">
                <a:ea typeface="Calibri"/>
                <a:cs typeface="Calibri"/>
                <a:sym typeface="Calibri"/>
              </a:rPr>
              <a:t>       DO</a:t>
            </a:r>
            <a:r>
              <a:rPr lang="en-US" sz="2400" dirty="0">
                <a:ea typeface="Calibri"/>
                <a:cs typeface="Calibri"/>
                <a:sym typeface="Calibri"/>
              </a:rPr>
              <a:t> 	</a:t>
            </a:r>
            <a:r>
              <a:rPr lang="en-US" sz="2400" b="1" dirty="0">
                <a:ea typeface="Calibri"/>
                <a:cs typeface="Calibri"/>
                <a:sym typeface="Calibri"/>
              </a:rPr>
              <a:t>Bridge to Practice: </a:t>
            </a:r>
            <a:r>
              <a:rPr lang="en-US" sz="2400" dirty="0">
                <a:ea typeface="Calibri"/>
                <a:cs typeface="Calibri"/>
                <a:sym typeface="Calibri"/>
              </a:rPr>
              <a:t>Complete Coaching Video using</a:t>
            </a:r>
            <a:r>
              <a:rPr lang="en-US" sz="2400" b="1" dirty="0">
                <a:ea typeface="Calibri"/>
                <a:cs typeface="Calibri"/>
                <a:sym typeface="Calibri"/>
              </a:rPr>
              <a:t> Handout 4: Video 	Rubric </a:t>
            </a:r>
            <a:r>
              <a:rPr lang="en-US" sz="2400" dirty="0">
                <a:ea typeface="Calibri"/>
                <a:cs typeface="Calibri"/>
                <a:sym typeface="Calibri"/>
              </a:rPr>
              <a:t>for video reflecting coaching to help teachers plan, implement, 	and analyze standards-based literacy instruction.</a:t>
            </a:r>
            <a:endParaRPr lang="en-US" sz="2400" dirty="0"/>
          </a:p>
          <a:p>
            <a:pPr marL="0" indent="0">
              <a:lnSpc>
                <a:spcPct val="100000"/>
              </a:lnSpc>
              <a:spcBef>
                <a:spcPts val="0"/>
              </a:spcBef>
              <a:buSzPts val="2000"/>
              <a:buFont typeface="Arial" panose="020B0604020202020204" pitchFamily="34" charset="0"/>
              <a:buNone/>
            </a:pPr>
            <a:endParaRPr lang="en-US" sz="1600" dirty="0">
              <a:ea typeface="Calibri"/>
              <a:cs typeface="Calibri"/>
              <a:sym typeface="Calibri"/>
            </a:endParaRPr>
          </a:p>
          <a:p>
            <a:pPr marL="0" indent="0">
              <a:lnSpc>
                <a:spcPct val="100000"/>
              </a:lnSpc>
              <a:spcBef>
                <a:spcPts val="0"/>
              </a:spcBef>
              <a:buClr>
                <a:schemeClr val="dk1"/>
              </a:buClr>
              <a:buSzPts val="2000"/>
              <a:buFont typeface="Arial" panose="020B0604020202020204" pitchFamily="34" charset="0"/>
              <a:buNone/>
            </a:pPr>
            <a:r>
              <a:rPr lang="en-US" sz="2400" dirty="0">
                <a:ea typeface="Calibri"/>
                <a:cs typeface="Calibri"/>
                <a:sym typeface="Calibri"/>
              </a:rPr>
              <a:t>		Be prepared to debrief at the beginning of Session 14</a:t>
            </a:r>
            <a:r>
              <a:rPr lang="en-US" sz="2200" dirty="0">
                <a:ea typeface="Calibri"/>
                <a:cs typeface="Calibri"/>
                <a:sym typeface="Calibri"/>
              </a:rPr>
              <a:t>.</a:t>
            </a:r>
            <a:endParaRPr lang="en-US" sz="2200" dirty="0"/>
          </a:p>
          <a:p>
            <a:pPr marL="0" indent="0">
              <a:lnSpc>
                <a:spcPct val="100000"/>
              </a:lnSpc>
              <a:spcBef>
                <a:spcPts val="0"/>
              </a:spcBef>
              <a:buClr>
                <a:schemeClr val="dk1"/>
              </a:buClr>
              <a:buSzPts val="1200"/>
              <a:buFont typeface="Arial" panose="020B0604020202020204" pitchFamily="34" charset="0"/>
              <a:buNone/>
            </a:pPr>
            <a:endParaRPr lang="en-US" sz="2200" dirty="0">
              <a:ea typeface="Calibri"/>
              <a:cs typeface="Calibri"/>
              <a:sym typeface="Calibri"/>
            </a:endParaRPr>
          </a:p>
          <a:p>
            <a:pPr marL="0" indent="0">
              <a:lnSpc>
                <a:spcPct val="100000"/>
              </a:lnSpc>
              <a:spcBef>
                <a:spcPts val="0"/>
              </a:spcBef>
              <a:buClr>
                <a:schemeClr val="dk1"/>
              </a:buClr>
              <a:buSzPts val="1200"/>
              <a:buFont typeface="Arial" panose="020B0604020202020204" pitchFamily="34" charset="0"/>
              <a:buNone/>
            </a:pPr>
            <a:endParaRPr lang="en-US" sz="2200" dirty="0">
              <a:ea typeface="Calibri"/>
              <a:cs typeface="Calibri"/>
              <a:sym typeface="Calibri"/>
            </a:endParaRPr>
          </a:p>
        </p:txBody>
      </p:sp>
      <p:sp>
        <p:nvSpPr>
          <p:cNvPr id="4" name="Google Shape;257;p65">
            <a:extLst>
              <a:ext uri="{FF2B5EF4-FFF2-40B4-BE49-F238E27FC236}">
                <a16:creationId xmlns:a16="http://schemas.microsoft.com/office/drawing/2014/main" id="{808E60DC-EDD1-3C6E-FC25-DCF70F9F45BB}"/>
              </a:ext>
            </a:extLst>
          </p:cNvPr>
          <p:cNvSpPr/>
          <p:nvPr/>
        </p:nvSpPr>
        <p:spPr>
          <a:xfrm>
            <a:off x="4450813" y="238708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5" name="Google Shape;258;p65">
            <a:extLst>
              <a:ext uri="{FF2B5EF4-FFF2-40B4-BE49-F238E27FC236}">
                <a16:creationId xmlns:a16="http://schemas.microsoft.com/office/drawing/2014/main" id="{1464F84F-65C8-58DC-C1B2-305C29718A9D}"/>
              </a:ext>
            </a:extLst>
          </p:cNvPr>
          <p:cNvSpPr/>
          <p:nvPr/>
        </p:nvSpPr>
        <p:spPr>
          <a:xfrm>
            <a:off x="4450813" y="238708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7" name="Google Shape;259;p65">
            <a:extLst>
              <a:ext uri="{FF2B5EF4-FFF2-40B4-BE49-F238E27FC236}">
                <a16:creationId xmlns:a16="http://schemas.microsoft.com/office/drawing/2014/main" id="{BDE133DA-7155-9C6F-CD66-A8E12CA97A7D}"/>
              </a:ext>
            </a:extLst>
          </p:cNvPr>
          <p:cNvSpPr/>
          <p:nvPr/>
        </p:nvSpPr>
        <p:spPr>
          <a:xfrm>
            <a:off x="4450813" y="2387084"/>
            <a:ext cx="2423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1" name="Google Shape;261;p65">
            <a:extLst>
              <a:ext uri="{FF2B5EF4-FFF2-40B4-BE49-F238E27FC236}">
                <a16:creationId xmlns:a16="http://schemas.microsoft.com/office/drawing/2014/main" id="{0C5FF78A-9992-ED7D-768B-CC593A41C074}"/>
              </a:ext>
            </a:extLst>
          </p:cNvPr>
          <p:cNvSpPr txBox="1">
            <a:spLocks noGrp="1"/>
          </p:cNvSpPr>
          <p:nvPr>
            <p:ph type="sldNum" idx="12"/>
          </p:nvPr>
        </p:nvSpPr>
        <p:spPr>
          <a:xfrm>
            <a:off x="9802369" y="6093542"/>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20</a:t>
            </a:fld>
            <a:endParaRPr/>
          </a:p>
        </p:txBody>
      </p:sp>
      <p:pic>
        <p:nvPicPr>
          <p:cNvPr id="6" name="Google Shape;419;p36">
            <a:extLst>
              <a:ext uri="{FF2B5EF4-FFF2-40B4-BE49-F238E27FC236}">
                <a16:creationId xmlns:a16="http://schemas.microsoft.com/office/drawing/2014/main" id="{1328AED8-F741-28F3-9EF5-912FC8344CFC}"/>
              </a:ext>
            </a:extLst>
          </p:cNvPr>
          <p:cNvPicPr preferRelativeResize="0"/>
          <p:nvPr/>
        </p:nvPicPr>
        <p:blipFill rotWithShape="1">
          <a:blip r:embed="rId4">
            <a:alphaModFix/>
          </a:blip>
          <a:srcRect/>
          <a:stretch/>
        </p:blipFill>
        <p:spPr>
          <a:xfrm>
            <a:off x="2496637" y="1153249"/>
            <a:ext cx="487018" cy="586633"/>
          </a:xfrm>
          <a:prstGeom prst="rect">
            <a:avLst/>
          </a:prstGeom>
          <a:noFill/>
          <a:ln>
            <a:noFill/>
          </a:ln>
        </p:spPr>
      </p:pic>
      <p:sp>
        <p:nvSpPr>
          <p:cNvPr id="8" name="Google Shape;420;p36">
            <a:extLst>
              <a:ext uri="{FF2B5EF4-FFF2-40B4-BE49-F238E27FC236}">
                <a16:creationId xmlns:a16="http://schemas.microsoft.com/office/drawing/2014/main" id="{25D75F65-810E-090E-AE21-453818A23D5E}"/>
              </a:ext>
            </a:extLst>
          </p:cNvPr>
          <p:cNvSpPr txBox="1"/>
          <p:nvPr/>
        </p:nvSpPr>
        <p:spPr>
          <a:xfrm>
            <a:off x="2983655" y="1078135"/>
            <a:ext cx="5668246" cy="523180"/>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2800" b="1" i="0" u="none" strike="noStrike" cap="none" dirty="0">
                <a:solidFill>
                  <a:srgbClr val="000000"/>
                </a:solidFill>
                <a:latin typeface="Trebuchet MS" panose="020B0703020202090204" pitchFamily="34" charset="0"/>
                <a:ea typeface="Calibri"/>
                <a:cs typeface="Calibri"/>
                <a:sym typeface="Calibri"/>
              </a:rPr>
              <a:t>Reflect, Plan, and Implement </a:t>
            </a:r>
            <a:endParaRPr sz="2800" b="0" i="0" u="none" strike="noStrike" cap="none" dirty="0">
              <a:solidFill>
                <a:srgbClr val="000000"/>
              </a:solidFill>
              <a:latin typeface="Trebuchet MS" panose="020B0703020202090204" pitchFamily="34" charset="0"/>
              <a:ea typeface="Calibri"/>
              <a:cs typeface="Calibri"/>
              <a:sym typeface="Calibri"/>
            </a:endParaRPr>
          </a:p>
        </p:txBody>
      </p:sp>
    </p:spTree>
    <p:extLst>
      <p:ext uri="{BB962C8B-B14F-4D97-AF65-F5344CB8AC3E}">
        <p14:creationId xmlns:p14="http://schemas.microsoft.com/office/powerpoint/2010/main" val="2824265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
        <p:nvSpPr>
          <p:cNvPr id="4" name="Google Shape;653;p37">
            <a:extLst>
              <a:ext uri="{FF2B5EF4-FFF2-40B4-BE49-F238E27FC236}">
                <a16:creationId xmlns:a16="http://schemas.microsoft.com/office/drawing/2014/main" id="{01E31DE2-5811-8A70-F64C-E178565DB15C}"/>
              </a:ext>
            </a:extLst>
          </p:cNvPr>
          <p:cNvSpPr txBox="1"/>
          <p:nvPr/>
        </p:nvSpPr>
        <p:spPr>
          <a:xfrm>
            <a:off x="2027476" y="3041985"/>
            <a:ext cx="382819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chemeClr val="dk1"/>
                </a:solidFill>
                <a:latin typeface="Calibri"/>
                <a:ea typeface="Calibri"/>
                <a:cs typeface="Calibri"/>
                <a:sym typeface="Calibri"/>
              </a:rPr>
              <a:t>Questions?</a:t>
            </a:r>
            <a:endParaRPr sz="1400" b="0" i="0" u="none" strike="noStrike" cap="none">
              <a:solidFill>
                <a:srgbClr val="000000"/>
              </a:solidFill>
              <a:latin typeface="Arial"/>
              <a:ea typeface="Arial"/>
              <a:cs typeface="Arial"/>
              <a:sym typeface="Arial"/>
            </a:endParaRPr>
          </a:p>
        </p:txBody>
      </p:sp>
      <p:pic>
        <p:nvPicPr>
          <p:cNvPr id="5" name="Google Shape;654;p37" descr="Questions with solid fill">
            <a:extLst>
              <a:ext uri="{FF2B5EF4-FFF2-40B4-BE49-F238E27FC236}">
                <a16:creationId xmlns:a16="http://schemas.microsoft.com/office/drawing/2014/main" id="{7D276CA7-4BCA-9642-7F2E-C2C05266EE9A}"/>
              </a:ext>
            </a:extLst>
          </p:cNvPr>
          <p:cNvPicPr preferRelativeResize="0"/>
          <p:nvPr/>
        </p:nvPicPr>
        <p:blipFill rotWithShape="1">
          <a:blip r:embed="rId4">
            <a:alphaModFix/>
          </a:blip>
          <a:srcRect/>
          <a:stretch/>
        </p:blipFill>
        <p:spPr>
          <a:xfrm>
            <a:off x="5919448" y="1906424"/>
            <a:ext cx="3102078" cy="3102078"/>
          </a:xfrm>
          <a:prstGeom prst="rect">
            <a:avLst/>
          </a:prstGeom>
          <a:noFill/>
          <a:ln>
            <a:noFill/>
          </a:ln>
        </p:spPr>
      </p:pic>
    </p:spTree>
    <p:extLst>
      <p:ext uri="{BB962C8B-B14F-4D97-AF65-F5344CB8AC3E}">
        <p14:creationId xmlns:p14="http://schemas.microsoft.com/office/powerpoint/2010/main" val="118760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541319-6A77-4C44-DCCC-A71C6B72C75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9CF41509-D238-2B99-0F5E-5192A15902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848288" y="111223"/>
            <a:ext cx="1143000" cy="395552"/>
          </a:xfrm>
          <a:prstGeom prst="rect">
            <a:avLst/>
          </a:prstGeom>
        </p:spPr>
      </p:pic>
      <p:pic>
        <p:nvPicPr>
          <p:cNvPr id="4" name="Google Shape;281;g10083df9ad4_0_54" descr="Graphic of a projector screen.">
            <a:extLst>
              <a:ext uri="{FF2B5EF4-FFF2-40B4-BE49-F238E27FC236}">
                <a16:creationId xmlns:a16="http://schemas.microsoft.com/office/drawing/2014/main" id="{0F6A40CF-3DFB-F531-B773-03611F1482DB}"/>
              </a:ext>
            </a:extLst>
          </p:cNvPr>
          <p:cNvPicPr preferRelativeResize="0"/>
          <p:nvPr/>
        </p:nvPicPr>
        <p:blipFill rotWithShape="1">
          <a:blip r:embed="rId5">
            <a:alphaModFix/>
          </a:blip>
          <a:srcRect/>
          <a:stretch/>
        </p:blipFill>
        <p:spPr>
          <a:xfrm>
            <a:off x="3494203" y="1149532"/>
            <a:ext cx="5203595" cy="4760324"/>
          </a:xfrm>
          <a:prstGeom prst="rect">
            <a:avLst/>
          </a:prstGeom>
          <a:noFill/>
          <a:ln>
            <a:noFill/>
          </a:ln>
        </p:spPr>
      </p:pic>
      <p:sp>
        <p:nvSpPr>
          <p:cNvPr id="5" name="Google Shape;282;g10083df9ad4_0_54">
            <a:extLst>
              <a:ext uri="{FF2B5EF4-FFF2-40B4-BE49-F238E27FC236}">
                <a16:creationId xmlns:a16="http://schemas.microsoft.com/office/drawing/2014/main" id="{F6AB5265-74BC-EE5C-D25A-9D65D687F7B5}"/>
              </a:ext>
            </a:extLst>
          </p:cNvPr>
          <p:cNvSpPr txBox="1"/>
          <p:nvPr/>
        </p:nvSpPr>
        <p:spPr>
          <a:xfrm>
            <a:off x="3885415" y="2391510"/>
            <a:ext cx="4421171" cy="12618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We have completed </a:t>
            </a:r>
            <a:endParaRPr sz="3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3800" b="1" i="0" u="none" strike="noStrike" cap="none">
                <a:solidFill>
                  <a:schemeClr val="dk1"/>
                </a:solidFill>
                <a:latin typeface="Calibri"/>
                <a:ea typeface="Calibri"/>
                <a:cs typeface="Calibri"/>
                <a:sym typeface="Calibri"/>
              </a:rPr>
              <a:t>Session 13</a:t>
            </a:r>
            <a:endParaRPr sz="3800" b="0" i="0" u="none" strike="noStrike" cap="none">
              <a:solidFill>
                <a:srgbClr val="000000"/>
              </a:solidFill>
              <a:latin typeface="Arial"/>
              <a:ea typeface="Arial"/>
              <a:cs typeface="Arial"/>
              <a:sym typeface="Arial"/>
            </a:endParaRPr>
          </a:p>
        </p:txBody>
      </p:sp>
      <p:sp>
        <p:nvSpPr>
          <p:cNvPr id="10" name="Google Shape;283;g10083df9ad4_0_54">
            <a:extLst>
              <a:ext uri="{FF2B5EF4-FFF2-40B4-BE49-F238E27FC236}">
                <a16:creationId xmlns:a16="http://schemas.microsoft.com/office/drawing/2014/main" id="{AD0E0703-CD7E-A1BC-333A-E5C73EBA2C1E}"/>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pic>
        <p:nvPicPr>
          <p:cNvPr id="2" name="Picture 1" descr="A black background with white text&#10;&#10;Description automatically generated">
            <a:extLst>
              <a:ext uri="{FF2B5EF4-FFF2-40B4-BE49-F238E27FC236}">
                <a16:creationId xmlns:a16="http://schemas.microsoft.com/office/drawing/2014/main" id="{08C19C1B-E411-7B34-5C6C-3B04A8D10560}"/>
              </a:ext>
            </a:extLst>
          </p:cNvPr>
          <p:cNvPicPr/>
          <p:nvPr/>
        </p:nvPicPr>
        <p:blipFill rotWithShape="1">
          <a:blip r:embed="rId6">
            <a:extLst>
              <a:ext uri="{28A0092B-C50C-407E-A947-70E740481C1C}">
                <a14:useLocalDpi xmlns:a14="http://schemas.microsoft.com/office/drawing/2010/main" val="0"/>
              </a:ext>
            </a:extLst>
          </a:blip>
          <a:srcRect l="1" r="912"/>
          <a:stretch/>
        </p:blipFill>
        <p:spPr>
          <a:xfrm>
            <a:off x="200712" y="55766"/>
            <a:ext cx="2028512" cy="506466"/>
          </a:xfrm>
          <a:prstGeom prst="rect">
            <a:avLst/>
          </a:prstGeom>
        </p:spPr>
      </p:pic>
    </p:spTree>
    <p:extLst>
      <p:ext uri="{BB962C8B-B14F-4D97-AF65-F5344CB8AC3E}">
        <p14:creationId xmlns:p14="http://schemas.microsoft.com/office/powerpoint/2010/main" val="16963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83;g10083df9ad4_0_54">
            <a:extLst>
              <a:ext uri="{FF2B5EF4-FFF2-40B4-BE49-F238E27FC236}">
                <a16:creationId xmlns:a16="http://schemas.microsoft.com/office/drawing/2014/main" id="{3959021D-615D-F8E1-E0BA-AC6A81536383}"/>
              </a:ext>
            </a:extLst>
          </p:cNvPr>
          <p:cNvSpPr txBox="1">
            <a:spLocks noGrp="1"/>
          </p:cNvSpPr>
          <p:nvPr>
            <p:ph type="sldNum" idx="12"/>
          </p:nvPr>
        </p:nvSpPr>
        <p:spPr>
          <a:xfrm>
            <a:off x="9876391" y="6234562"/>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Google Shape;305;g10083df9ad4_0_11">
            <a:extLst>
              <a:ext uri="{FF2B5EF4-FFF2-40B4-BE49-F238E27FC236}">
                <a16:creationId xmlns:a16="http://schemas.microsoft.com/office/drawing/2014/main" id="{FA142D07-6271-204E-08DE-D12716125957}"/>
              </a:ext>
            </a:extLst>
          </p:cNvPr>
          <p:cNvSpPr txBox="1">
            <a:spLocks noGrp="1"/>
          </p:cNvSpPr>
          <p:nvPr>
            <p:ph type="title" idx="4294967295"/>
          </p:nvPr>
        </p:nvSpPr>
        <p:spPr>
          <a:xfrm>
            <a:off x="357250" y="563072"/>
            <a:ext cx="8294914" cy="8600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Calibri"/>
              <a:buNone/>
            </a:pPr>
            <a:r>
              <a:rPr lang="en-US" sz="3200" b="1" dirty="0">
                <a:latin typeface="Trebuchet MS" panose="020B0703020202090204" pitchFamily="34" charset="0"/>
                <a:ea typeface="Calibri"/>
                <a:cs typeface="Calibri"/>
                <a:sym typeface="Calibri"/>
              </a:rPr>
              <a:t>Bridge to Practice Projects for Coaches</a:t>
            </a:r>
            <a:endParaRPr sz="3200" dirty="0">
              <a:latin typeface="Trebuchet MS" panose="020B0703020202090204" pitchFamily="34" charset="0"/>
            </a:endParaRPr>
          </a:p>
        </p:txBody>
      </p:sp>
      <p:sp>
        <p:nvSpPr>
          <p:cNvPr id="5" name="Google Shape;306;g10083df9ad4_0_11">
            <a:extLst>
              <a:ext uri="{FF2B5EF4-FFF2-40B4-BE49-F238E27FC236}">
                <a16:creationId xmlns:a16="http://schemas.microsoft.com/office/drawing/2014/main" id="{4409B59F-4B6A-333C-9247-9D3F67C04C61}"/>
              </a:ext>
            </a:extLst>
          </p:cNvPr>
          <p:cNvSpPr txBox="1">
            <a:spLocks/>
          </p:cNvSpPr>
          <p:nvPr/>
        </p:nvSpPr>
        <p:spPr>
          <a:xfrm>
            <a:off x="959047" y="1222119"/>
            <a:ext cx="10273906" cy="421279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An activity designed to serve as a Bridge to Practice after each Module will provide evidence that coaches are able to apply the knowledge and skills they developed in this course in their schools. Coaches will complete the following activities: </a:t>
            </a: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7F7F7F"/>
              </a:buClr>
              <a:buSzPts val="16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100000"/>
              </a:lnSpc>
              <a:spcBef>
                <a:spcPts val="180"/>
              </a:spcBef>
              <a:spcAft>
                <a:spcPts val="0"/>
              </a:spcAft>
              <a:buClr>
                <a:srgbClr val="7F7F7F"/>
              </a:buClr>
              <a:buSzPts val="900"/>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320"/>
              </a:spcBef>
              <a:spcAft>
                <a:spcPts val="0"/>
              </a:spcAft>
              <a:buClr>
                <a:srgbClr val="7F7F7F"/>
              </a:buClr>
              <a:buSzPts val="16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A rubric is provided at the end of each Module for the corresponding Bridge to Practice project.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AF1CD50-55AE-C206-3354-BE13C81FF800}"/>
              </a:ext>
            </a:extLst>
          </p:cNvPr>
          <p:cNvGraphicFramePr>
            <a:graphicFrameLocks noGrp="1"/>
          </p:cNvGraphicFramePr>
          <p:nvPr>
            <p:extLst>
              <p:ext uri="{D42A27DB-BD31-4B8C-83A1-F6EECF244321}">
                <p14:modId xmlns:p14="http://schemas.microsoft.com/office/powerpoint/2010/main" val="3752249401"/>
              </p:ext>
            </p:extLst>
          </p:nvPr>
        </p:nvGraphicFramePr>
        <p:xfrm>
          <a:off x="447841" y="2128830"/>
          <a:ext cx="11253515" cy="3306085"/>
        </p:xfrm>
        <a:graphic>
          <a:graphicData uri="http://schemas.openxmlformats.org/drawingml/2006/table">
            <a:tbl>
              <a:tblPr firstRow="1" bandRow="1">
                <a:tableStyleId>{5C22544A-7EE6-4342-B048-85BDC9FD1C3A}</a:tableStyleId>
              </a:tblPr>
              <a:tblGrid>
                <a:gridCol w="2106837">
                  <a:extLst>
                    <a:ext uri="{9D8B030D-6E8A-4147-A177-3AD203B41FA5}">
                      <a16:colId xmlns:a16="http://schemas.microsoft.com/office/drawing/2014/main" val="672023635"/>
                    </a:ext>
                  </a:extLst>
                </a:gridCol>
                <a:gridCol w="9146678">
                  <a:extLst>
                    <a:ext uri="{9D8B030D-6E8A-4147-A177-3AD203B41FA5}">
                      <a16:colId xmlns:a16="http://schemas.microsoft.com/office/drawing/2014/main" val="915301730"/>
                    </a:ext>
                  </a:extLst>
                </a:gridCol>
              </a:tblGrid>
              <a:tr h="359432">
                <a:tc>
                  <a:txBody>
                    <a:bodyPr/>
                    <a:lstStyle/>
                    <a:p>
                      <a:r>
                        <a:rPr lang="en-US" sz="1700" b="0" kern="1200" dirty="0">
                          <a:solidFill>
                            <a:schemeClr val="dk1"/>
                          </a:solidFill>
                          <a:latin typeface="+mn-lt"/>
                          <a:ea typeface="+mn-ea"/>
                          <a:cs typeface="+mn-cs"/>
                        </a:rPr>
                        <a:t>Module 1</a:t>
                      </a:r>
                    </a:p>
                  </a:txBody>
                  <a:tcPr marL="89858" marR="89858" marT="44929" marB="44929">
                    <a:solidFill>
                      <a:schemeClr val="tx2">
                        <a:lumMod val="20000"/>
                        <a:lumOff val="80000"/>
                      </a:schemeClr>
                    </a:solidFill>
                  </a:tcPr>
                </a:tc>
                <a:tc>
                  <a:txBody>
                    <a:bodyPr/>
                    <a:lstStyle/>
                    <a:p>
                      <a:r>
                        <a:rPr lang="en-US" sz="1700" b="0" kern="1200" dirty="0">
                          <a:solidFill>
                            <a:schemeClr val="dk1"/>
                          </a:solidFill>
                          <a:latin typeface="+mn-lt"/>
                          <a:ea typeface="+mn-ea"/>
                          <a:cs typeface="+mn-cs"/>
                        </a:rPr>
                        <a:t>Develop a principal-coach partnership agreement.</a:t>
                      </a:r>
                    </a:p>
                  </a:txBody>
                  <a:tcPr marL="89858" marR="89858" marT="44929" marB="44929">
                    <a:solidFill>
                      <a:schemeClr val="tx2">
                        <a:lumMod val="20000"/>
                        <a:lumOff val="80000"/>
                      </a:schemeClr>
                    </a:solidFill>
                  </a:tcPr>
                </a:tc>
                <a:extLst>
                  <a:ext uri="{0D108BD9-81ED-4DB2-BD59-A6C34878D82A}">
                    <a16:rowId xmlns:a16="http://schemas.microsoft.com/office/drawing/2014/main" val="2219873317"/>
                  </a:ext>
                </a:extLst>
              </a:tr>
              <a:tr h="671722">
                <a:tc>
                  <a:txBody>
                    <a:bodyPr/>
                    <a:lstStyle/>
                    <a:p>
                      <a:r>
                        <a:rPr lang="en-US" sz="1700"/>
                        <a:t>Module 2</a:t>
                      </a:r>
                    </a:p>
                  </a:txBody>
                  <a:tcPr marL="89858" marR="89858" marT="44929" marB="449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mn-lt"/>
                          <a:ea typeface="Calibri"/>
                          <a:cs typeface="Calibri"/>
                          <a:sym typeface="Calibri"/>
                        </a:rPr>
                        <a:t>Develop a needs assessment for professional development on evidence-based instructional practices and complete an </a:t>
                      </a:r>
                      <a:r>
                        <a:rPr lang="en-US" sz="1700" u="sng" dirty="0">
                          <a:solidFill>
                            <a:schemeClr val="hlink"/>
                          </a:solidFill>
                          <a:latin typeface="+mn-lt"/>
                          <a:ea typeface="Calibri"/>
                          <a:cs typeface="Calibri"/>
                          <a:sym typeface="Calibri"/>
                          <a:hlinkClick r:id="rId3"/>
                        </a:rPr>
                        <a:t>ADDIE model </a:t>
                      </a:r>
                      <a:r>
                        <a:rPr lang="en-US" sz="1700" dirty="0">
                          <a:latin typeface="+mn-lt"/>
                          <a:ea typeface="Calibri"/>
                          <a:cs typeface="Calibri"/>
                          <a:sym typeface="Calibri"/>
                        </a:rPr>
                        <a:t>for planning this professional development. </a:t>
                      </a:r>
                      <a:endParaRPr lang="en-US" sz="1700" dirty="0"/>
                    </a:p>
                  </a:txBody>
                  <a:tcPr marL="89858" marR="89858" marT="44929" marB="44929"/>
                </a:tc>
                <a:extLst>
                  <a:ext uri="{0D108BD9-81ED-4DB2-BD59-A6C34878D82A}">
                    <a16:rowId xmlns:a16="http://schemas.microsoft.com/office/drawing/2014/main" val="966963956"/>
                  </a:ext>
                </a:extLst>
              </a:tr>
              <a:tr h="356831">
                <a:tc>
                  <a:txBody>
                    <a:bodyPr/>
                    <a:lstStyle/>
                    <a:p>
                      <a:r>
                        <a:rPr lang="en-US" sz="1700" dirty="0"/>
                        <a:t>Module 3</a:t>
                      </a:r>
                    </a:p>
                  </a:txBody>
                  <a:tcPr marL="89858" marR="89858" marT="44929" marB="449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mn-lt"/>
                          <a:ea typeface="Calibri"/>
                          <a:cs typeface="Calibri"/>
                          <a:sym typeface="Calibri"/>
                        </a:rPr>
                        <a:t>Develop and describe planned implementation of a professional learning action plan. </a:t>
                      </a:r>
                      <a:endParaRPr lang="en-US" sz="1700" dirty="0"/>
                    </a:p>
                  </a:txBody>
                  <a:tcPr marL="89858" marR="89858" marT="44929" marB="44929"/>
                </a:tc>
                <a:extLst>
                  <a:ext uri="{0D108BD9-81ED-4DB2-BD59-A6C34878D82A}">
                    <a16:rowId xmlns:a16="http://schemas.microsoft.com/office/drawing/2014/main" val="534207610"/>
                  </a:ext>
                </a:extLst>
              </a:tr>
              <a:tr h="629008">
                <a:tc>
                  <a:txBody>
                    <a:bodyPr/>
                    <a:lstStyle/>
                    <a:p>
                      <a:r>
                        <a:rPr lang="en-US" sz="1700"/>
                        <a:t>Module 4</a:t>
                      </a:r>
                    </a:p>
                  </a:txBody>
                  <a:tcPr marL="89858" marR="89858" marT="44929" marB="449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mn-lt"/>
                          <a:ea typeface="Calibri"/>
                          <a:cs typeface="Calibri"/>
                          <a:sym typeface="Calibri"/>
                        </a:rPr>
                        <a:t>Create a video that reflects coaching to help teachers plan, implement, and analyze standards-based literacy instruction.</a:t>
                      </a:r>
                      <a:endParaRPr lang="en-US" sz="1700" dirty="0"/>
                    </a:p>
                  </a:txBody>
                  <a:tcPr marL="89858" marR="89858" marT="44929" marB="44929"/>
                </a:tc>
                <a:extLst>
                  <a:ext uri="{0D108BD9-81ED-4DB2-BD59-A6C34878D82A}">
                    <a16:rowId xmlns:a16="http://schemas.microsoft.com/office/drawing/2014/main" val="2190186905"/>
                  </a:ext>
                </a:extLst>
              </a:tr>
              <a:tr h="390510">
                <a:tc>
                  <a:txBody>
                    <a:bodyPr/>
                    <a:lstStyle/>
                    <a:p>
                      <a:r>
                        <a:rPr lang="en-US" sz="1700"/>
                        <a:t>Module 5</a:t>
                      </a:r>
                    </a:p>
                  </a:txBody>
                  <a:tcPr marL="89858" marR="89858" marT="44929" marB="449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mn-lt"/>
                          <a:ea typeface="Calibri"/>
                          <a:cs typeface="Calibri"/>
                          <a:sym typeface="Calibri"/>
                        </a:rPr>
                        <a:t>Complete a reflection on the course, including plans for continued professional growth.</a:t>
                      </a:r>
                    </a:p>
                  </a:txBody>
                  <a:tcPr marL="89858" marR="89858" marT="44929" marB="44929"/>
                </a:tc>
                <a:extLst>
                  <a:ext uri="{0D108BD9-81ED-4DB2-BD59-A6C34878D82A}">
                    <a16:rowId xmlns:a16="http://schemas.microsoft.com/office/drawing/2014/main" val="2349813310"/>
                  </a:ext>
                </a:extLst>
              </a:tr>
              <a:tr h="898582">
                <a:tc>
                  <a:txBody>
                    <a:bodyPr/>
                    <a:lstStyle/>
                    <a:p>
                      <a:r>
                        <a:rPr lang="en-US" sz="1700" dirty="0"/>
                        <a:t>Module 6</a:t>
                      </a:r>
                    </a:p>
                  </a:txBody>
                  <a:tcPr marL="89858" marR="89858" marT="44929" marB="4492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mn-lt"/>
                          <a:cs typeface="Calibri"/>
                        </a:rPr>
                        <a:t>Choose one teacher with whom you have seen significant growth as a result of coaching support and complete a reflection on what worked, why it worked, and which areas of growth were most evident.</a:t>
                      </a:r>
                    </a:p>
                  </a:txBody>
                  <a:tcPr marL="89858" marR="89858" marT="44929" marB="44929"/>
                </a:tc>
                <a:extLst>
                  <a:ext uri="{0D108BD9-81ED-4DB2-BD59-A6C34878D82A}">
                    <a16:rowId xmlns:a16="http://schemas.microsoft.com/office/drawing/2014/main" val="1916890017"/>
                  </a:ext>
                </a:extLst>
              </a:tr>
            </a:tbl>
          </a:graphicData>
        </a:graphic>
      </p:graphicFrame>
    </p:spTree>
    <p:extLst>
      <p:ext uri="{BB962C8B-B14F-4D97-AF65-F5344CB8AC3E}">
        <p14:creationId xmlns:p14="http://schemas.microsoft.com/office/powerpoint/2010/main" val="185520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8;p5">
            <a:extLst>
              <a:ext uri="{FF2B5EF4-FFF2-40B4-BE49-F238E27FC236}">
                <a16:creationId xmlns:a16="http://schemas.microsoft.com/office/drawing/2014/main" id="{0F5D6A51-1884-718A-F6D6-54F874904F57}"/>
              </a:ext>
            </a:extLst>
          </p:cNvPr>
          <p:cNvSpPr txBox="1">
            <a:spLocks noGrp="1"/>
          </p:cNvSpPr>
          <p:nvPr>
            <p:ph type="title" idx="4294967295"/>
          </p:nvPr>
        </p:nvSpPr>
        <p:spPr>
          <a:xfrm>
            <a:off x="1752600" y="1436829"/>
            <a:ext cx="8686800" cy="6400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Calibri"/>
              <a:buNone/>
            </a:pPr>
            <a:r>
              <a:rPr lang="en-US" sz="3600" b="1" dirty="0">
                <a:latin typeface="Trebuchet MS" panose="020B0603020202020204" pitchFamily="34" charset="0"/>
                <a:ea typeface="Calibri"/>
                <a:cs typeface="Calibri"/>
                <a:sym typeface="Calibri"/>
              </a:rPr>
              <a:t>Norms for Our Course</a:t>
            </a:r>
            <a:endParaRPr sz="4800" dirty="0">
              <a:latin typeface="Trebuchet MS" panose="020B0603020202020204" pitchFamily="34" charset="0"/>
            </a:endParaRPr>
          </a:p>
        </p:txBody>
      </p:sp>
      <p:sp>
        <p:nvSpPr>
          <p:cNvPr id="3" name="Google Shape;209;p5">
            <a:extLst>
              <a:ext uri="{FF2B5EF4-FFF2-40B4-BE49-F238E27FC236}">
                <a16:creationId xmlns:a16="http://schemas.microsoft.com/office/drawing/2014/main" id="{BE2C05DC-4EDB-75C1-43CE-9F47B20C115D}"/>
              </a:ext>
            </a:extLst>
          </p:cNvPr>
          <p:cNvSpPr txBox="1">
            <a:spLocks/>
          </p:cNvSpPr>
          <p:nvPr/>
        </p:nvSpPr>
        <p:spPr>
          <a:xfrm>
            <a:off x="1846299" y="2458148"/>
            <a:ext cx="1678660"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Cell phones on silent</a:t>
            </a:r>
            <a:endParaRPr lang="en-US"/>
          </a:p>
        </p:txBody>
      </p:sp>
      <p:pic>
        <p:nvPicPr>
          <p:cNvPr id="9" name="Google Shape;210;p5">
            <a:extLst>
              <a:ext uri="{FF2B5EF4-FFF2-40B4-BE49-F238E27FC236}">
                <a16:creationId xmlns:a16="http://schemas.microsoft.com/office/drawing/2014/main" id="{F37BB045-A325-0019-A7D4-910EECD028B4}"/>
              </a:ext>
            </a:extLst>
          </p:cNvPr>
          <p:cNvPicPr preferRelativeResize="0"/>
          <p:nvPr/>
        </p:nvPicPr>
        <p:blipFill rotWithShape="1">
          <a:blip r:embed="rId3">
            <a:alphaModFix/>
          </a:blip>
          <a:srcRect/>
          <a:stretch/>
        </p:blipFill>
        <p:spPr>
          <a:xfrm>
            <a:off x="2247900" y="3429000"/>
            <a:ext cx="875458" cy="1507140"/>
          </a:xfrm>
          <a:prstGeom prst="rect">
            <a:avLst/>
          </a:prstGeom>
          <a:noFill/>
          <a:ln>
            <a:noFill/>
          </a:ln>
        </p:spPr>
      </p:pic>
      <p:pic>
        <p:nvPicPr>
          <p:cNvPr id="15" name="Google Shape;213;p5">
            <a:extLst>
              <a:ext uri="{FF2B5EF4-FFF2-40B4-BE49-F238E27FC236}">
                <a16:creationId xmlns:a16="http://schemas.microsoft.com/office/drawing/2014/main" id="{6BAA7DCE-B6E0-F920-22FD-1FE658E18453}"/>
              </a:ext>
            </a:extLst>
          </p:cNvPr>
          <p:cNvPicPr preferRelativeResize="0"/>
          <p:nvPr/>
        </p:nvPicPr>
        <p:blipFill rotWithShape="1">
          <a:blip r:embed="rId4">
            <a:alphaModFix/>
          </a:blip>
          <a:srcRect/>
          <a:stretch/>
        </p:blipFill>
        <p:spPr>
          <a:xfrm>
            <a:off x="9053850" y="3429000"/>
            <a:ext cx="1263070" cy="1502983"/>
          </a:xfrm>
          <a:prstGeom prst="rect">
            <a:avLst/>
          </a:prstGeom>
          <a:noFill/>
          <a:ln>
            <a:noFill/>
          </a:ln>
        </p:spPr>
      </p:pic>
      <p:pic>
        <p:nvPicPr>
          <p:cNvPr id="16" name="Google Shape;214;p5">
            <a:extLst>
              <a:ext uri="{FF2B5EF4-FFF2-40B4-BE49-F238E27FC236}">
                <a16:creationId xmlns:a16="http://schemas.microsoft.com/office/drawing/2014/main" id="{B24E7D42-09AD-380D-B7D9-CA4A32D0AB94}"/>
              </a:ext>
            </a:extLst>
          </p:cNvPr>
          <p:cNvPicPr preferRelativeResize="0"/>
          <p:nvPr/>
        </p:nvPicPr>
        <p:blipFill rotWithShape="1">
          <a:blip r:embed="rId5">
            <a:alphaModFix/>
          </a:blip>
          <a:srcRect/>
          <a:stretch/>
        </p:blipFill>
        <p:spPr>
          <a:xfrm>
            <a:off x="5032809" y="3429000"/>
            <a:ext cx="2126381" cy="1502984"/>
          </a:xfrm>
          <a:prstGeom prst="rect">
            <a:avLst/>
          </a:prstGeom>
          <a:noFill/>
          <a:ln>
            <a:noFill/>
          </a:ln>
        </p:spPr>
      </p:pic>
      <p:sp>
        <p:nvSpPr>
          <p:cNvPr id="17" name="Google Shape;209;p5">
            <a:extLst>
              <a:ext uri="{FF2B5EF4-FFF2-40B4-BE49-F238E27FC236}">
                <a16:creationId xmlns:a16="http://schemas.microsoft.com/office/drawing/2014/main" id="{D9A01B00-5B02-07AC-ABCF-EEBC99E1CDE8}"/>
              </a:ext>
            </a:extLst>
          </p:cNvPr>
          <p:cNvSpPr txBox="1">
            <a:spLocks/>
          </p:cNvSpPr>
          <p:nvPr/>
        </p:nvSpPr>
        <p:spPr>
          <a:xfrm>
            <a:off x="4810670"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Pay attention to self and others</a:t>
            </a:r>
          </a:p>
        </p:txBody>
      </p:sp>
      <p:sp>
        <p:nvSpPr>
          <p:cNvPr id="18" name="Google Shape;209;p5">
            <a:extLst>
              <a:ext uri="{FF2B5EF4-FFF2-40B4-BE49-F238E27FC236}">
                <a16:creationId xmlns:a16="http://schemas.microsoft.com/office/drawing/2014/main" id="{596B7663-C9D6-C6C5-A032-0A2A2CAB2D0D}"/>
              </a:ext>
            </a:extLst>
          </p:cNvPr>
          <p:cNvSpPr txBox="1">
            <a:spLocks/>
          </p:cNvSpPr>
          <p:nvPr/>
        </p:nvSpPr>
        <p:spPr>
          <a:xfrm>
            <a:off x="8277631" y="2440956"/>
            <a:ext cx="2570657" cy="822960"/>
          </a:xfrm>
          <a:prstGeom prst="rect">
            <a:avLst/>
          </a:prstGeom>
          <a:noFill/>
          <a:ln>
            <a:noFill/>
          </a:ln>
        </p:spPr>
        <p:txBody>
          <a:bodyPr spcFirstLastPara="1" vert="horz" wrap="square" lIns="91425" tIns="45700" rIns="91425" bIns="4570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Presume </a:t>
            </a:r>
          </a:p>
          <a:p>
            <a:pPr marL="0" indent="0" algn="ctr">
              <a:lnSpc>
                <a:spcPct val="100000"/>
              </a:lnSpc>
              <a:spcBef>
                <a:spcPts val="0"/>
              </a:spcBef>
              <a:buClr>
                <a:schemeClr val="dk1"/>
              </a:buClr>
              <a:buSzPts val="2400"/>
              <a:buFont typeface="Arial" panose="020B0604020202020204" pitchFamily="34" charset="0"/>
              <a:buNone/>
            </a:pPr>
            <a:r>
              <a:rPr lang="en-US" sz="2400" b="1">
                <a:latin typeface="Calibri"/>
                <a:ea typeface="Calibri"/>
                <a:cs typeface="Calibri"/>
                <a:sym typeface="Calibri"/>
              </a:rPr>
              <a:t>positive intentions</a:t>
            </a:r>
          </a:p>
        </p:txBody>
      </p:sp>
      <p:sp>
        <p:nvSpPr>
          <p:cNvPr id="19" name="Google Shape;283;g10083df9ad4_0_54">
            <a:extLst>
              <a:ext uri="{FF2B5EF4-FFF2-40B4-BE49-F238E27FC236}">
                <a16:creationId xmlns:a16="http://schemas.microsoft.com/office/drawing/2014/main" id="{0630B5A6-C29D-5DF7-B000-A9CAAC7EA5EC}"/>
              </a:ext>
            </a:extLst>
          </p:cNvPr>
          <p:cNvSpPr txBox="1">
            <a:spLocks noGrp="1"/>
          </p:cNvSpPr>
          <p:nvPr>
            <p:ph type="sldNum" idx="12"/>
          </p:nvPr>
        </p:nvSpPr>
        <p:spPr>
          <a:xfrm>
            <a:off x="9644743" y="6109335"/>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175643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C83C1-46D6-3180-FFC3-D17524FC67C7}"/>
            </a:ext>
          </a:extLst>
        </p:cNvPr>
        <p:cNvGrpSpPr/>
        <p:nvPr/>
      </p:nvGrpSpPr>
      <p:grpSpPr>
        <a:xfrm>
          <a:off x="0" y="0"/>
          <a:ext cx="0" cy="0"/>
          <a:chOff x="0" y="0"/>
          <a:chExt cx="0" cy="0"/>
        </a:xfrm>
      </p:grpSpPr>
      <p:sp>
        <p:nvSpPr>
          <p:cNvPr id="7" name="Google Shape;109;p7">
            <a:extLst>
              <a:ext uri="{FF2B5EF4-FFF2-40B4-BE49-F238E27FC236}">
                <a16:creationId xmlns:a16="http://schemas.microsoft.com/office/drawing/2014/main" id="{52D187E5-EA0D-AF99-0E00-91A8008D3E2F}"/>
              </a:ext>
            </a:extLst>
          </p:cNvPr>
          <p:cNvSpPr txBox="1">
            <a:spLocks/>
          </p:cNvSpPr>
          <p:nvPr/>
        </p:nvSpPr>
        <p:spPr>
          <a:xfrm>
            <a:off x="774372" y="1981901"/>
            <a:ext cx="8229600" cy="51114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400"/>
              <a:buFont typeface="Calibri"/>
              <a:buNone/>
            </a:pPr>
            <a:r>
              <a:rPr lang="en-US" sz="2800" b="1" dirty="0">
                <a:latin typeface="Calibri"/>
                <a:ea typeface="Calibri"/>
                <a:cs typeface="Calibri"/>
                <a:sym typeface="Calibri"/>
              </a:rPr>
              <a:t>Goals for Today</a:t>
            </a:r>
            <a:endParaRPr lang="en-US" sz="2800" dirty="0"/>
          </a:p>
        </p:txBody>
      </p:sp>
      <p:sp>
        <p:nvSpPr>
          <p:cNvPr id="8" name="Google Shape;110;p7">
            <a:extLst>
              <a:ext uri="{FF2B5EF4-FFF2-40B4-BE49-F238E27FC236}">
                <a16:creationId xmlns:a16="http://schemas.microsoft.com/office/drawing/2014/main" id="{A69B6236-E602-2C13-DBA3-91587A0F1610}"/>
              </a:ext>
            </a:extLst>
          </p:cNvPr>
          <p:cNvSpPr txBox="1">
            <a:spLocks/>
          </p:cNvSpPr>
          <p:nvPr/>
        </p:nvSpPr>
        <p:spPr>
          <a:xfrm>
            <a:off x="754276" y="2595562"/>
            <a:ext cx="11019183" cy="296613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tx1">
                  <a:lumMod val="50000"/>
                  <a:lumOff val="50000"/>
                </a:schemeClr>
              </a:buClr>
              <a:buSzPts val="2400"/>
            </a:pPr>
            <a:r>
              <a:rPr lang="en-US" sz="2400" dirty="0">
                <a:latin typeface="Calibri"/>
                <a:ea typeface="Calibri"/>
                <a:cs typeface="Calibri"/>
                <a:sym typeface="Calibri"/>
              </a:rPr>
              <a:t>Learn how to observe and analyze the implementation of instructional practices and determine the effectiveness of teaching and learning in order to provide instructional support. </a:t>
            </a:r>
            <a:endParaRPr lang="en-US" sz="2400" dirty="0">
              <a:latin typeface="Calibri"/>
              <a:ea typeface="Calibri"/>
              <a:cs typeface="Calibri"/>
            </a:endParaRPr>
          </a:p>
          <a:p>
            <a:pPr marL="342900" indent="-190500">
              <a:lnSpc>
                <a:spcPct val="100000"/>
              </a:lnSpc>
              <a:spcBef>
                <a:spcPts val="0"/>
              </a:spcBef>
              <a:buClr>
                <a:schemeClr val="tx1">
                  <a:lumMod val="50000"/>
                  <a:lumOff val="50000"/>
                </a:schemeClr>
              </a:buClr>
              <a:buSzPts val="2400"/>
              <a:buFont typeface="Arial" panose="020B0604020202020204" pitchFamily="34" charset="0"/>
              <a:buNone/>
            </a:pPr>
            <a:endParaRPr lang="en-US" sz="2400" dirty="0">
              <a:latin typeface="Calibri"/>
              <a:ea typeface="Calibri"/>
              <a:cs typeface="Calibri"/>
              <a:sym typeface="Calibri"/>
            </a:endParaRPr>
          </a:p>
          <a:p>
            <a:pPr marL="342900" indent="-342900">
              <a:lnSpc>
                <a:spcPct val="100000"/>
              </a:lnSpc>
              <a:spcBef>
                <a:spcPts val="0"/>
              </a:spcBef>
              <a:buClr>
                <a:schemeClr val="tx1">
                  <a:lumMod val="50000"/>
                  <a:lumOff val="50000"/>
                </a:schemeClr>
              </a:buClr>
              <a:buSzPts val="2400"/>
            </a:pPr>
            <a:r>
              <a:rPr lang="en-US" sz="2400" dirty="0">
                <a:latin typeface="Calibri"/>
                <a:ea typeface="Calibri"/>
                <a:cs typeface="Calibri"/>
                <a:sym typeface="Calibri"/>
              </a:rPr>
              <a:t>Learn how to develop a plan for effective coaching conversations informed by observations, data analysis, and classroom artifacts. </a:t>
            </a:r>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0" indent="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a:p>
            <a:pPr marL="342900" indent="-292100">
              <a:lnSpc>
                <a:spcPct val="100000"/>
              </a:lnSpc>
              <a:spcBef>
                <a:spcPts val="0"/>
              </a:spcBef>
              <a:buClr>
                <a:schemeClr val="dk1"/>
              </a:buClr>
              <a:buSzPts val="2400"/>
              <a:buFont typeface="Arial" panose="020B0604020202020204" pitchFamily="34" charset="0"/>
              <a:buNone/>
            </a:pPr>
            <a:endParaRPr lang="en-US" sz="2400" dirty="0">
              <a:latin typeface="Calibri"/>
              <a:ea typeface="Calibri"/>
              <a:cs typeface="Calibri"/>
              <a:sym typeface="Calibri"/>
            </a:endParaRPr>
          </a:p>
        </p:txBody>
      </p:sp>
      <p:sp>
        <p:nvSpPr>
          <p:cNvPr id="10" name="Google Shape;112;p7">
            <a:extLst>
              <a:ext uri="{FF2B5EF4-FFF2-40B4-BE49-F238E27FC236}">
                <a16:creationId xmlns:a16="http://schemas.microsoft.com/office/drawing/2014/main" id="{7BA1A168-1EBB-50EA-D455-9B51BE0EA635}"/>
              </a:ext>
            </a:extLst>
          </p:cNvPr>
          <p:cNvSpPr txBox="1">
            <a:spLocks noGrp="1"/>
          </p:cNvSpPr>
          <p:nvPr>
            <p:ph type="sldNum" idx="12"/>
          </p:nvPr>
        </p:nvSpPr>
        <p:spPr>
          <a:xfrm>
            <a:off x="9468392" y="5977705"/>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5</a:t>
            </a:fld>
            <a:endParaRPr/>
          </a:p>
        </p:txBody>
      </p:sp>
      <p:sp>
        <p:nvSpPr>
          <p:cNvPr id="2" name="Google Shape;109;p7">
            <a:extLst>
              <a:ext uri="{FF2B5EF4-FFF2-40B4-BE49-F238E27FC236}">
                <a16:creationId xmlns:a16="http://schemas.microsoft.com/office/drawing/2014/main" id="{DB8ED95B-3257-38A8-6DA9-784471062FB8}"/>
              </a:ext>
            </a:extLst>
          </p:cNvPr>
          <p:cNvSpPr txBox="1">
            <a:spLocks/>
          </p:cNvSpPr>
          <p:nvPr/>
        </p:nvSpPr>
        <p:spPr>
          <a:xfrm>
            <a:off x="1489649" y="1368240"/>
            <a:ext cx="8229600" cy="511144"/>
          </a:xfrm>
          <a:prstGeom prst="rect">
            <a:avLst/>
          </a:prstGeom>
          <a:noFill/>
          <a:ln>
            <a:noFill/>
          </a:ln>
        </p:spPr>
        <p:txBody>
          <a:bodyPr spcFirstLastPara="1" wrap="square" lIns="91425" tIns="45700" rIns="91425" bIns="4570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2400"/>
              <a:buFont typeface="Calibri"/>
              <a:buNone/>
            </a:pPr>
            <a:r>
              <a:rPr lang="en-US" sz="2800" b="1" dirty="0">
                <a:latin typeface="Trebuchet MS" panose="020B0703020202090204" pitchFamily="34" charset="0"/>
                <a:ea typeface="Calibri"/>
                <a:cs typeface="Calibri"/>
                <a:sym typeface="Calibri"/>
              </a:rPr>
              <a:t>Define and Discuss Session Goals and Content</a:t>
            </a:r>
            <a:endParaRPr lang="en-US" sz="4800" dirty="0">
              <a:latin typeface="Trebuchet MS" panose="020B0703020202090204" pitchFamily="34" charset="0"/>
            </a:endParaRPr>
          </a:p>
        </p:txBody>
      </p:sp>
      <p:pic>
        <p:nvPicPr>
          <p:cNvPr id="3" name="Google Shape;180;p8">
            <a:extLst>
              <a:ext uri="{FF2B5EF4-FFF2-40B4-BE49-F238E27FC236}">
                <a16:creationId xmlns:a16="http://schemas.microsoft.com/office/drawing/2014/main" id="{1F068251-1041-E99E-3A5A-7881D01B2AC2}"/>
              </a:ext>
            </a:extLst>
          </p:cNvPr>
          <p:cNvPicPr preferRelativeResize="0"/>
          <p:nvPr/>
        </p:nvPicPr>
        <p:blipFill rotWithShape="1">
          <a:blip r:embed="rId3">
            <a:alphaModFix/>
          </a:blip>
          <a:srcRect/>
          <a:stretch/>
        </p:blipFill>
        <p:spPr>
          <a:xfrm>
            <a:off x="754276" y="1332876"/>
            <a:ext cx="735373" cy="546508"/>
          </a:xfrm>
          <a:prstGeom prst="rect">
            <a:avLst/>
          </a:prstGeom>
          <a:noFill/>
          <a:ln>
            <a:noFill/>
          </a:ln>
        </p:spPr>
      </p:pic>
    </p:spTree>
    <p:extLst>
      <p:ext uri="{BB962C8B-B14F-4D97-AF65-F5344CB8AC3E}">
        <p14:creationId xmlns:p14="http://schemas.microsoft.com/office/powerpoint/2010/main" val="70122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14B0-344E-E7E9-3EE5-510CAD14B553}"/>
            </a:ext>
          </a:extLst>
        </p:cNvPr>
        <p:cNvGrpSpPr/>
        <p:nvPr/>
      </p:nvGrpSpPr>
      <p:grpSpPr>
        <a:xfrm>
          <a:off x="0" y="0"/>
          <a:ext cx="0" cy="0"/>
          <a:chOff x="0" y="0"/>
          <a:chExt cx="0" cy="0"/>
        </a:xfrm>
      </p:grpSpPr>
      <p:sp>
        <p:nvSpPr>
          <p:cNvPr id="2" name="Google Shape;118;p26">
            <a:extLst>
              <a:ext uri="{FF2B5EF4-FFF2-40B4-BE49-F238E27FC236}">
                <a16:creationId xmlns:a16="http://schemas.microsoft.com/office/drawing/2014/main" id="{5286B212-8B52-1E42-4DCF-362FE55BA3D9}"/>
              </a:ext>
            </a:extLst>
          </p:cNvPr>
          <p:cNvSpPr/>
          <p:nvPr/>
        </p:nvSpPr>
        <p:spPr>
          <a:xfrm>
            <a:off x="0" y="-371564"/>
            <a:ext cx="312906" cy="120032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br>
              <a:rPr lang="en-US" sz="27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3" name="Google Shape;119;p26" descr="https://lh3.googleusercontent.com/2DoDjwFfVlJiOwYhz6fj86WIr_oNjK1aq0Op8JK89a4H4b1RdmjakGnTs8D5hribL3X3zpQ_Zw_C_FlWjCM_fduyhF6FtbV3vPhaoPC6klv5AougATnkTGQTAPh874nFRvXst6M=s0">
            <a:extLst>
              <a:ext uri="{FF2B5EF4-FFF2-40B4-BE49-F238E27FC236}">
                <a16:creationId xmlns:a16="http://schemas.microsoft.com/office/drawing/2014/main" id="{6475F735-4A55-8ED6-57E0-B99F6F4E01E2}"/>
              </a:ext>
            </a:extLst>
          </p:cNvPr>
          <p:cNvPicPr preferRelativeResize="0"/>
          <p:nvPr/>
        </p:nvPicPr>
        <p:blipFill rotWithShape="1">
          <a:blip r:embed="rId3">
            <a:alphaModFix/>
          </a:blip>
          <a:srcRect/>
          <a:stretch/>
        </p:blipFill>
        <p:spPr>
          <a:xfrm>
            <a:off x="1055046" y="1298002"/>
            <a:ext cx="539897" cy="455321"/>
          </a:xfrm>
          <a:prstGeom prst="rect">
            <a:avLst/>
          </a:prstGeom>
          <a:noFill/>
          <a:ln>
            <a:noFill/>
          </a:ln>
        </p:spPr>
      </p:pic>
      <p:sp>
        <p:nvSpPr>
          <p:cNvPr id="4" name="Google Shape;120;p26">
            <a:extLst>
              <a:ext uri="{FF2B5EF4-FFF2-40B4-BE49-F238E27FC236}">
                <a16:creationId xmlns:a16="http://schemas.microsoft.com/office/drawing/2014/main" id="{28026E94-DA5F-CB2E-01B9-A3346FD66C59}"/>
              </a:ext>
            </a:extLst>
          </p:cNvPr>
          <p:cNvSpPr/>
          <p:nvPr/>
        </p:nvSpPr>
        <p:spPr>
          <a:xfrm>
            <a:off x="1594943" y="1264072"/>
            <a:ext cx="145366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800" b="1" i="0" u="none" strike="noStrike" cap="none" dirty="0">
                <a:solidFill>
                  <a:srgbClr val="000000"/>
                </a:solidFill>
                <a:latin typeface="Trebuchet MS" panose="020B0703020202090204" pitchFamily="34" charset="0"/>
                <a:ea typeface="Calibri"/>
                <a:cs typeface="Calibri"/>
                <a:sym typeface="Calibri"/>
              </a:rPr>
              <a:t>Debrief</a:t>
            </a:r>
            <a:endParaRPr sz="2800" b="0" i="0" u="none" strike="noStrike" cap="none" dirty="0">
              <a:solidFill>
                <a:schemeClr val="dk1"/>
              </a:solidFill>
              <a:latin typeface="Trebuchet MS" panose="020B0703020202090204" pitchFamily="34" charset="0"/>
              <a:ea typeface="Calibri"/>
              <a:cs typeface="Calibri"/>
              <a:sym typeface="Arial"/>
            </a:endParaRPr>
          </a:p>
        </p:txBody>
      </p:sp>
      <p:sp>
        <p:nvSpPr>
          <p:cNvPr id="5" name="Google Shape;121;p26">
            <a:extLst>
              <a:ext uri="{FF2B5EF4-FFF2-40B4-BE49-F238E27FC236}">
                <a16:creationId xmlns:a16="http://schemas.microsoft.com/office/drawing/2014/main" id="{49C14335-2CF8-E337-C0EF-2267764794C5}"/>
              </a:ext>
            </a:extLst>
          </p:cNvPr>
          <p:cNvSpPr/>
          <p:nvPr/>
        </p:nvSpPr>
        <p:spPr>
          <a:xfrm>
            <a:off x="1055046" y="1906044"/>
            <a:ext cx="4572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Review of Module 4, Session 12</a:t>
            </a:r>
            <a:endParaRPr sz="2400" b="0" i="0" u="none" strike="noStrike" cap="none" dirty="0">
              <a:solidFill>
                <a:srgbClr val="000000"/>
              </a:solidFill>
              <a:latin typeface="Calibri"/>
              <a:ea typeface="Calibri"/>
              <a:cs typeface="Calibri"/>
              <a:sym typeface="Calibri"/>
            </a:endParaRPr>
          </a:p>
        </p:txBody>
      </p:sp>
      <p:sp>
        <p:nvSpPr>
          <p:cNvPr id="6" name="Google Shape;122;p26">
            <a:extLst>
              <a:ext uri="{FF2B5EF4-FFF2-40B4-BE49-F238E27FC236}">
                <a16:creationId xmlns:a16="http://schemas.microsoft.com/office/drawing/2014/main" id="{703E87B6-2608-BA5D-1E9D-F30003D832F8}"/>
              </a:ext>
            </a:extLst>
          </p:cNvPr>
          <p:cNvSpPr txBox="1">
            <a:spLocks/>
          </p:cNvSpPr>
          <p:nvPr/>
        </p:nvSpPr>
        <p:spPr>
          <a:xfrm>
            <a:off x="1130746" y="2520389"/>
            <a:ext cx="8992600" cy="267372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tx1">
                  <a:lumMod val="50000"/>
                  <a:lumOff val="50000"/>
                </a:schemeClr>
              </a:buClr>
              <a:buSzPct val="109000"/>
            </a:pPr>
            <a:r>
              <a:rPr lang="en-US" sz="2400" dirty="0">
                <a:solidFill>
                  <a:schemeClr val="dk1"/>
                </a:solidFill>
                <a:latin typeface="Calibri"/>
                <a:ea typeface="Calibri"/>
                <a:cs typeface="Calibri"/>
                <a:sym typeface="Calibri"/>
              </a:rPr>
              <a:t>Discuss the article, video, and self-study completed after Session 12, which focused on compelling scientific evidence on reading instruction and intervention.</a:t>
            </a:r>
          </a:p>
          <a:p>
            <a:pPr marL="342900" indent="-215900">
              <a:lnSpc>
                <a:spcPct val="100000"/>
              </a:lnSpc>
              <a:spcBef>
                <a:spcPts val="0"/>
              </a:spcBef>
              <a:buClr>
                <a:schemeClr val="tx1">
                  <a:lumMod val="50000"/>
                  <a:lumOff val="50000"/>
                </a:schemeClr>
              </a:buClr>
              <a:buSzPct val="109000"/>
              <a:buFont typeface="Arial" panose="020B0604020202020204" pitchFamily="34" charset="0"/>
              <a:buNone/>
            </a:pPr>
            <a:endParaRPr lang="en-US" sz="2400" dirty="0">
              <a:solidFill>
                <a:schemeClr val="dk1"/>
              </a:solidFill>
              <a:latin typeface="Calibri"/>
              <a:ea typeface="Calibri"/>
              <a:cs typeface="Calibri"/>
              <a:sym typeface="Calibri"/>
            </a:endParaRPr>
          </a:p>
          <a:p>
            <a:pPr marL="342900" indent="-342900">
              <a:lnSpc>
                <a:spcPct val="100000"/>
              </a:lnSpc>
              <a:spcBef>
                <a:spcPts val="0"/>
              </a:spcBef>
              <a:buClr>
                <a:schemeClr val="tx1">
                  <a:lumMod val="50000"/>
                  <a:lumOff val="50000"/>
                </a:schemeClr>
              </a:buClr>
              <a:buSzPct val="109000"/>
            </a:pPr>
            <a:r>
              <a:rPr lang="en-US" sz="2400" dirty="0">
                <a:solidFill>
                  <a:schemeClr val="dk1"/>
                </a:solidFill>
                <a:latin typeface="Calibri"/>
                <a:ea typeface="Calibri"/>
                <a:cs typeface="Calibri"/>
                <a:sym typeface="Calibri"/>
              </a:rPr>
              <a:t>Discuss any questions </a:t>
            </a:r>
            <a:r>
              <a:rPr lang="en-US" sz="2400" dirty="0">
                <a:latin typeface="Calibri"/>
                <a:ea typeface="Calibri"/>
                <a:cs typeface="Calibri"/>
                <a:sym typeface="Calibri"/>
              </a:rPr>
              <a:t>or comments regarding the last session.</a:t>
            </a:r>
          </a:p>
        </p:txBody>
      </p:sp>
      <p:sp>
        <p:nvSpPr>
          <p:cNvPr id="7" name="Google Shape;123;p26">
            <a:extLst>
              <a:ext uri="{FF2B5EF4-FFF2-40B4-BE49-F238E27FC236}">
                <a16:creationId xmlns:a16="http://schemas.microsoft.com/office/drawing/2014/main" id="{4D4D7913-66D7-5335-28EB-8D735E8C97F9}"/>
              </a:ext>
            </a:extLst>
          </p:cNvPr>
          <p:cNvSpPr txBox="1">
            <a:spLocks noGrp="1"/>
          </p:cNvSpPr>
          <p:nvPr>
            <p:ph type="sldNum" idx="12"/>
          </p:nvPr>
        </p:nvSpPr>
        <p:spPr>
          <a:xfrm>
            <a:off x="9766057" y="6021715"/>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6</a:t>
            </a:fld>
            <a:endParaRPr/>
          </a:p>
        </p:txBody>
      </p:sp>
    </p:spTree>
    <p:extLst>
      <p:ext uri="{BB962C8B-B14F-4D97-AF65-F5344CB8AC3E}">
        <p14:creationId xmlns:p14="http://schemas.microsoft.com/office/powerpoint/2010/main" val="428679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9;p20">
            <a:extLst>
              <a:ext uri="{FF2B5EF4-FFF2-40B4-BE49-F238E27FC236}">
                <a16:creationId xmlns:a16="http://schemas.microsoft.com/office/drawing/2014/main" id="{AB9A29BD-DE3F-47F3-1798-5EB7BCB58616}"/>
              </a:ext>
            </a:extLst>
          </p:cNvPr>
          <p:cNvSpPr txBox="1">
            <a:spLocks/>
          </p:cNvSpPr>
          <p:nvPr/>
        </p:nvSpPr>
        <p:spPr>
          <a:xfrm>
            <a:off x="646177" y="1007151"/>
            <a:ext cx="8608355" cy="729154"/>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ct val="100000"/>
              <a:buFont typeface="Calibri"/>
              <a:buNone/>
            </a:pPr>
            <a:br>
              <a:rPr lang="en-US" sz="2800" b="1" dirty="0">
                <a:latin typeface="Trebuchet MS" panose="020B0703020202090204" pitchFamily="34" charset="0"/>
                <a:ea typeface="Calibri"/>
                <a:cs typeface="Calibri"/>
                <a:sym typeface="Calibri"/>
              </a:rPr>
            </a:br>
            <a:r>
              <a:rPr lang="en-US" sz="2800" b="1" dirty="0">
                <a:latin typeface="Trebuchet MS" panose="020B0703020202090204" pitchFamily="34" charset="0"/>
                <a:ea typeface="Calibri"/>
                <a:cs typeface="Calibri"/>
                <a:sym typeface="Calibri"/>
              </a:rPr>
              <a:t>Literacy Coach Domain and Standards: Session 13</a:t>
            </a:r>
            <a:br>
              <a:rPr lang="en-US" sz="2800" b="1" dirty="0">
                <a:latin typeface="Trebuchet MS" panose="020B0703020202090204" pitchFamily="34" charset="0"/>
                <a:ea typeface="Calibri"/>
                <a:cs typeface="Calibri"/>
                <a:sym typeface="Calibri"/>
              </a:rPr>
            </a:br>
            <a:endParaRPr lang="en-US" sz="2800" dirty="0">
              <a:latin typeface="Trebuchet MS" panose="020B0703020202090204" pitchFamily="34" charset="0"/>
            </a:endParaRPr>
          </a:p>
        </p:txBody>
      </p:sp>
      <p:sp>
        <p:nvSpPr>
          <p:cNvPr id="3" name="Google Shape;130;p20">
            <a:extLst>
              <a:ext uri="{FF2B5EF4-FFF2-40B4-BE49-F238E27FC236}">
                <a16:creationId xmlns:a16="http://schemas.microsoft.com/office/drawing/2014/main" id="{8FDED439-1F16-421E-985A-65790BAC0B57}"/>
              </a:ext>
            </a:extLst>
          </p:cNvPr>
          <p:cNvSpPr txBox="1">
            <a:spLocks/>
          </p:cNvSpPr>
          <p:nvPr/>
        </p:nvSpPr>
        <p:spPr>
          <a:xfrm>
            <a:off x="646177" y="1736305"/>
            <a:ext cx="9855706" cy="338159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lnSpc>
                <a:spcPct val="100000"/>
              </a:lnSpc>
              <a:spcBef>
                <a:spcPts val="0"/>
              </a:spcBef>
              <a:buSzPts val="1800"/>
              <a:buNone/>
            </a:pPr>
            <a:r>
              <a:rPr lang="en-US" sz="2200" b="1" dirty="0">
                <a:latin typeface="Calibri"/>
                <a:ea typeface="Calibri"/>
                <a:cs typeface="Calibri"/>
                <a:sym typeface="Calibri"/>
              </a:rPr>
              <a:t>D. </a:t>
            </a:r>
            <a:r>
              <a:rPr lang="en-US" sz="2200" dirty="0">
                <a:latin typeface="Calibri"/>
                <a:ea typeface="Calibri"/>
                <a:cs typeface="Calibri"/>
                <a:sym typeface="Calibri"/>
              </a:rPr>
              <a:t>Knowledge of and ability to apply effective methods for planning, implementing, and analyzing standards-based literacy instruction based on the science of reading and evidence-based practices. Coaches will demonstrate their abilities in and understanding of:</a:t>
            </a:r>
            <a:endParaRPr lang="en-US" sz="2200" dirty="0">
              <a:latin typeface="Calibri"/>
              <a:ea typeface="Calibri"/>
              <a:cs typeface="Calibri"/>
            </a:endParaRPr>
          </a:p>
          <a:p>
            <a:pPr marL="0" indent="0">
              <a:lnSpc>
                <a:spcPct val="100000"/>
              </a:lnSpc>
              <a:spcBef>
                <a:spcPts val="0"/>
              </a:spcBef>
              <a:buSzPts val="2400"/>
              <a:buFont typeface="Arial" panose="020B0604020202020204" pitchFamily="34" charset="0"/>
              <a:buNone/>
            </a:pPr>
            <a:endParaRPr lang="en-US" sz="2200" dirty="0">
              <a:latin typeface="Calibri"/>
              <a:ea typeface="Calibri"/>
              <a:cs typeface="Calibri"/>
              <a:sym typeface="Calibri"/>
            </a:endParaRPr>
          </a:p>
          <a:p>
            <a:pPr marL="0" indent="0">
              <a:lnSpc>
                <a:spcPct val="100000"/>
              </a:lnSpc>
              <a:spcBef>
                <a:spcPts val="0"/>
              </a:spcBef>
              <a:buSzPts val="2400"/>
              <a:buNone/>
            </a:pPr>
            <a:r>
              <a:rPr lang="en-US" sz="2200" b="1" dirty="0">
                <a:latin typeface="Calibri"/>
                <a:ea typeface="Calibri"/>
                <a:cs typeface="Calibri"/>
                <a:sym typeface="Calibri"/>
              </a:rPr>
              <a:t> 11.</a:t>
            </a:r>
            <a:r>
              <a:rPr lang="en-US" sz="2200" dirty="0">
                <a:latin typeface="Calibri"/>
                <a:ea typeface="Calibri"/>
                <a:cs typeface="Calibri"/>
                <a:sym typeface="Calibri"/>
              </a:rPr>
              <a:t> 	How to observe and analyze the implementation of instructional    	practices and determine the effectiveness of teaching and learning in order 	to provide instructional support. </a:t>
            </a:r>
            <a:endParaRPr lang="en-US" sz="2200" dirty="0">
              <a:latin typeface="Calibri"/>
              <a:ea typeface="Calibri"/>
              <a:cs typeface="Calibri"/>
            </a:endParaRPr>
          </a:p>
          <a:p>
            <a:pPr marL="0" indent="0">
              <a:lnSpc>
                <a:spcPct val="100000"/>
              </a:lnSpc>
              <a:spcBef>
                <a:spcPts val="0"/>
              </a:spcBef>
              <a:buSzPts val="2400"/>
              <a:buFont typeface="Arial" panose="020B0604020202020204" pitchFamily="34" charset="0"/>
              <a:buNone/>
            </a:pPr>
            <a:endParaRPr lang="en-US" sz="2200" dirty="0">
              <a:latin typeface="Calibri"/>
              <a:ea typeface="Calibri"/>
              <a:cs typeface="Calibri"/>
              <a:sym typeface="Calibri"/>
            </a:endParaRPr>
          </a:p>
          <a:p>
            <a:pPr marL="0" indent="0">
              <a:lnSpc>
                <a:spcPct val="100000"/>
              </a:lnSpc>
              <a:spcBef>
                <a:spcPts val="0"/>
              </a:spcBef>
              <a:buSzPts val="2400"/>
              <a:buNone/>
            </a:pPr>
            <a:r>
              <a:rPr lang="en-US" sz="2200" b="1" dirty="0">
                <a:latin typeface="Calibri"/>
                <a:ea typeface="Calibri"/>
                <a:cs typeface="Calibri"/>
                <a:sym typeface="Calibri"/>
              </a:rPr>
              <a:t> 12.</a:t>
            </a:r>
            <a:r>
              <a:rPr lang="en-US" sz="2200" dirty="0">
                <a:latin typeface="Calibri"/>
                <a:ea typeface="Calibri"/>
                <a:cs typeface="Calibri"/>
                <a:sym typeface="Calibri"/>
              </a:rPr>
              <a:t> 	Developing a plan for effective coaching conversations informed by 	observations, data analysis, and classroom artifacts. </a:t>
            </a:r>
          </a:p>
          <a:p>
            <a:pPr marL="0" indent="0">
              <a:lnSpc>
                <a:spcPct val="100000"/>
              </a:lnSpc>
              <a:spcBef>
                <a:spcPts val="0"/>
              </a:spcBef>
              <a:buSzPts val="2400"/>
              <a:buFont typeface="Arial" panose="020B0604020202020204" pitchFamily="34" charset="0"/>
              <a:buNone/>
            </a:pPr>
            <a:endParaRPr lang="en-US" sz="2200" dirty="0">
              <a:latin typeface="Calibri"/>
              <a:ea typeface="Calibri"/>
              <a:cs typeface="Calibri"/>
              <a:sym typeface="Calibri"/>
            </a:endParaRPr>
          </a:p>
        </p:txBody>
      </p:sp>
      <p:sp>
        <p:nvSpPr>
          <p:cNvPr id="4" name="Google Shape;131;p20">
            <a:extLst>
              <a:ext uri="{FF2B5EF4-FFF2-40B4-BE49-F238E27FC236}">
                <a16:creationId xmlns:a16="http://schemas.microsoft.com/office/drawing/2014/main" id="{CFCAABE9-A8F6-176E-9079-93CC2A3529CC}"/>
              </a:ext>
            </a:extLst>
          </p:cNvPr>
          <p:cNvSpPr txBox="1">
            <a:spLocks noGrp="1"/>
          </p:cNvSpPr>
          <p:nvPr>
            <p:ph type="sldNum" idx="12"/>
          </p:nvPr>
        </p:nvSpPr>
        <p:spPr>
          <a:xfrm>
            <a:off x="9769502" y="6009788"/>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7</a:t>
            </a:fld>
            <a:endParaRPr/>
          </a:p>
        </p:txBody>
      </p:sp>
    </p:spTree>
    <p:extLst>
      <p:ext uri="{BB962C8B-B14F-4D97-AF65-F5344CB8AC3E}">
        <p14:creationId xmlns:p14="http://schemas.microsoft.com/office/powerpoint/2010/main" val="113414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7;p49">
            <a:extLst>
              <a:ext uri="{FF2B5EF4-FFF2-40B4-BE49-F238E27FC236}">
                <a16:creationId xmlns:a16="http://schemas.microsoft.com/office/drawing/2014/main" id="{C6E262FF-D425-4BD4-DBA6-499554A3FECE}"/>
              </a:ext>
            </a:extLst>
          </p:cNvPr>
          <p:cNvSpPr txBox="1"/>
          <p:nvPr/>
        </p:nvSpPr>
        <p:spPr>
          <a:xfrm>
            <a:off x="6463848" y="6023660"/>
            <a:ext cx="556434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From Just Read, Florida! Reimagining Literacy Leadership</a:t>
            </a:r>
            <a:endParaRPr sz="1400" b="0" i="0" u="none" strike="noStrike" cap="none" dirty="0">
              <a:solidFill>
                <a:schemeClr val="dk1"/>
              </a:solidFill>
              <a:latin typeface="Calibri"/>
              <a:ea typeface="Calibri"/>
              <a:cs typeface="Calibri"/>
              <a:sym typeface="Calibri"/>
            </a:endParaRPr>
          </a:p>
        </p:txBody>
      </p:sp>
      <p:sp>
        <p:nvSpPr>
          <p:cNvPr id="6" name="Google Shape;139;p49">
            <a:extLst>
              <a:ext uri="{FF2B5EF4-FFF2-40B4-BE49-F238E27FC236}">
                <a16:creationId xmlns:a16="http://schemas.microsoft.com/office/drawing/2014/main" id="{134217DD-41CA-97DF-C86E-64616E8C7AB9}"/>
              </a:ext>
            </a:extLst>
          </p:cNvPr>
          <p:cNvSpPr txBox="1"/>
          <p:nvPr/>
        </p:nvSpPr>
        <p:spPr>
          <a:xfrm>
            <a:off x="975422" y="1831656"/>
            <a:ext cx="38779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Pedagogy – How Is </a:t>
            </a:r>
            <a:r>
              <a:rPr lang="en-US" sz="2400" b="1" dirty="0">
                <a:solidFill>
                  <a:srgbClr val="000000"/>
                </a:solidFill>
                <a:latin typeface="Calibri"/>
                <a:ea typeface="Calibri"/>
                <a:cs typeface="Calibri"/>
                <a:sym typeface="Calibri"/>
              </a:rPr>
              <a:t>I</a:t>
            </a:r>
            <a:r>
              <a:rPr lang="en-US" sz="2400" b="1" i="0" u="none" strike="noStrike" cap="none" dirty="0">
                <a:solidFill>
                  <a:srgbClr val="000000"/>
                </a:solidFill>
                <a:latin typeface="Calibri"/>
                <a:ea typeface="Calibri"/>
                <a:cs typeface="Calibri"/>
                <a:sym typeface="Calibri"/>
              </a:rPr>
              <a:t>t </a:t>
            </a:r>
            <a:r>
              <a:rPr lang="en-US" sz="2400" b="1" dirty="0">
                <a:solidFill>
                  <a:srgbClr val="000000"/>
                </a:solidFill>
                <a:latin typeface="Calibri"/>
                <a:ea typeface="Calibri"/>
                <a:cs typeface="Calibri"/>
                <a:sym typeface="Calibri"/>
              </a:rPr>
              <a:t>T</a:t>
            </a:r>
            <a:r>
              <a:rPr lang="en-US" sz="2400" b="1" i="0" u="none" strike="noStrike" cap="none" dirty="0">
                <a:solidFill>
                  <a:srgbClr val="000000"/>
                </a:solidFill>
                <a:latin typeface="Calibri"/>
                <a:ea typeface="Calibri"/>
                <a:cs typeface="Calibri"/>
                <a:sym typeface="Calibri"/>
              </a:rPr>
              <a:t>aught?</a:t>
            </a:r>
            <a:endParaRPr sz="2400" b="1" i="0" u="none" strike="noStrike" cap="none" dirty="0">
              <a:solidFill>
                <a:srgbClr val="000000"/>
              </a:solidFill>
              <a:latin typeface="Calibri"/>
              <a:ea typeface="Calibri"/>
              <a:cs typeface="Calibri"/>
              <a:sym typeface="Calibri"/>
            </a:endParaRPr>
          </a:p>
        </p:txBody>
      </p:sp>
      <p:sp>
        <p:nvSpPr>
          <p:cNvPr id="8" name="Google Shape;140;p49">
            <a:extLst>
              <a:ext uri="{FF2B5EF4-FFF2-40B4-BE49-F238E27FC236}">
                <a16:creationId xmlns:a16="http://schemas.microsoft.com/office/drawing/2014/main" id="{24799E9B-C699-5173-CE4C-8F775C05C4CC}"/>
              </a:ext>
            </a:extLst>
          </p:cNvPr>
          <p:cNvSpPr txBox="1"/>
          <p:nvPr/>
        </p:nvSpPr>
        <p:spPr>
          <a:xfrm>
            <a:off x="975422" y="2430908"/>
            <a:ext cx="9805221"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tx1">
                  <a:lumMod val="50000"/>
                  <a:lumOff val="50000"/>
                </a:schemeClr>
              </a:buClr>
              <a:buSzPct val="109000"/>
              <a:buFont typeface="Arial"/>
              <a:buChar char="•"/>
            </a:pPr>
            <a:r>
              <a:rPr lang="en-US" sz="2400" b="0" i="0" u="none" strike="noStrike" cap="none" dirty="0">
                <a:solidFill>
                  <a:srgbClr val="000000"/>
                </a:solidFill>
                <a:latin typeface="Calibri"/>
                <a:ea typeface="Calibri"/>
                <a:cs typeface="Calibri"/>
                <a:sym typeface="Calibri"/>
              </a:rPr>
              <a:t>Systematic &amp; Explicit</a:t>
            </a:r>
            <a:endParaRPr sz="2400" b="0" i="0" u="none" strike="noStrike" cap="none" dirty="0">
              <a:solidFill>
                <a:srgbClr val="000000"/>
              </a:solidFill>
              <a:latin typeface="Calibri"/>
              <a:ea typeface="Calibri"/>
              <a:cs typeface="Calibri"/>
              <a:sym typeface="Calibri"/>
            </a:endParaRPr>
          </a:p>
          <a:p>
            <a:pPr marL="285750" marR="0" lvl="0" indent="-158750" algn="l" rtl="0">
              <a:lnSpc>
                <a:spcPct val="100000"/>
              </a:lnSpc>
              <a:spcBef>
                <a:spcPts val="0"/>
              </a:spcBef>
              <a:spcAft>
                <a:spcPts val="0"/>
              </a:spcAft>
              <a:buClr>
                <a:schemeClr val="tx1">
                  <a:lumMod val="50000"/>
                  <a:lumOff val="50000"/>
                </a:schemeClr>
              </a:buClr>
              <a:buSzPct val="109000"/>
              <a:buFont typeface="Arial"/>
              <a:buNone/>
            </a:pPr>
            <a:endParaRPr sz="1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9000"/>
              <a:buFont typeface="Arial"/>
              <a:buChar char="•"/>
            </a:pPr>
            <a:r>
              <a:rPr lang="en-US" sz="2400" b="0" i="0" u="none" strike="noStrike" cap="none" dirty="0">
                <a:solidFill>
                  <a:srgbClr val="000000"/>
                </a:solidFill>
                <a:latin typeface="Calibri"/>
                <a:ea typeface="Calibri"/>
                <a:cs typeface="Calibri"/>
                <a:sym typeface="Calibri"/>
              </a:rPr>
              <a:t>Coordinated Instruction Sequences and Routines</a:t>
            </a:r>
            <a:endParaRPr sz="2400" b="0" i="0" u="none" strike="noStrike" cap="none" dirty="0">
              <a:solidFill>
                <a:srgbClr val="000000"/>
              </a:solidFill>
              <a:latin typeface="Calibri"/>
              <a:ea typeface="Calibri"/>
              <a:cs typeface="Calibri"/>
              <a:sym typeface="Calibri"/>
            </a:endParaRPr>
          </a:p>
          <a:p>
            <a:pPr marL="285750" marR="0" lvl="0" indent="-158750" algn="l" rtl="0">
              <a:lnSpc>
                <a:spcPct val="100000"/>
              </a:lnSpc>
              <a:spcBef>
                <a:spcPts val="0"/>
              </a:spcBef>
              <a:spcAft>
                <a:spcPts val="0"/>
              </a:spcAft>
              <a:buClr>
                <a:schemeClr val="tx1">
                  <a:lumMod val="50000"/>
                  <a:lumOff val="50000"/>
                </a:schemeClr>
              </a:buClr>
              <a:buSzPct val="109000"/>
              <a:buFont typeface="Arial"/>
              <a:buNone/>
            </a:pPr>
            <a:endParaRPr sz="1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9000"/>
              <a:buFont typeface="Arial"/>
              <a:buChar char="•"/>
            </a:pPr>
            <a:r>
              <a:rPr lang="en-US" sz="2400" b="0" i="0" u="none" strike="noStrike" cap="none" dirty="0">
                <a:solidFill>
                  <a:srgbClr val="000000"/>
                </a:solidFill>
                <a:latin typeface="Calibri"/>
                <a:ea typeface="Calibri"/>
                <a:cs typeface="Calibri"/>
                <a:sym typeface="Calibri"/>
              </a:rPr>
              <a:t>Scaffolded</a:t>
            </a:r>
            <a:endParaRPr sz="2400" b="0" i="0" u="none" strike="noStrike" cap="none" dirty="0">
              <a:solidFill>
                <a:srgbClr val="000000"/>
              </a:solidFill>
              <a:latin typeface="Calibri"/>
              <a:ea typeface="Calibri"/>
              <a:cs typeface="Calibri"/>
              <a:sym typeface="Calibri"/>
            </a:endParaRPr>
          </a:p>
          <a:p>
            <a:pPr marL="285750" marR="0" lvl="0" indent="-158750" algn="l" rtl="0">
              <a:lnSpc>
                <a:spcPct val="100000"/>
              </a:lnSpc>
              <a:spcBef>
                <a:spcPts val="0"/>
              </a:spcBef>
              <a:spcAft>
                <a:spcPts val="0"/>
              </a:spcAft>
              <a:buClr>
                <a:schemeClr val="tx1">
                  <a:lumMod val="50000"/>
                  <a:lumOff val="50000"/>
                </a:schemeClr>
              </a:buClr>
              <a:buSzPct val="109000"/>
              <a:buFont typeface="Arial"/>
              <a:buNone/>
            </a:pPr>
            <a:endParaRPr sz="1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9000"/>
              <a:buFont typeface="Arial"/>
              <a:buChar char="•"/>
            </a:pPr>
            <a:r>
              <a:rPr lang="en-US" sz="2400" b="0" i="0" u="none" strike="noStrike" cap="none" dirty="0">
                <a:solidFill>
                  <a:srgbClr val="000000"/>
                </a:solidFill>
                <a:latin typeface="Calibri"/>
                <a:ea typeface="Calibri"/>
                <a:cs typeface="Calibri"/>
                <a:sym typeface="Calibri"/>
              </a:rPr>
              <a:t>Ample Opportunities and Feedback</a:t>
            </a:r>
            <a:endParaRPr sz="2400" b="0" i="0" u="none" strike="noStrike" cap="none" dirty="0">
              <a:solidFill>
                <a:srgbClr val="000000"/>
              </a:solidFill>
              <a:latin typeface="Calibri"/>
              <a:ea typeface="Calibri"/>
              <a:cs typeface="Calibri"/>
              <a:sym typeface="Calibri"/>
            </a:endParaRPr>
          </a:p>
          <a:p>
            <a:pPr marL="285750" marR="0" lvl="0" indent="-158750" algn="l" rtl="0">
              <a:lnSpc>
                <a:spcPct val="100000"/>
              </a:lnSpc>
              <a:spcBef>
                <a:spcPts val="0"/>
              </a:spcBef>
              <a:spcAft>
                <a:spcPts val="0"/>
              </a:spcAft>
              <a:buClr>
                <a:schemeClr val="tx1">
                  <a:lumMod val="50000"/>
                  <a:lumOff val="50000"/>
                </a:schemeClr>
              </a:buClr>
              <a:buSzPct val="109000"/>
              <a:buFont typeface="Arial"/>
              <a:buNone/>
            </a:pPr>
            <a:endParaRPr sz="1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tx1">
                  <a:lumMod val="50000"/>
                  <a:lumOff val="50000"/>
                </a:schemeClr>
              </a:buClr>
              <a:buSzPct val="109000"/>
              <a:buFont typeface="Arial"/>
              <a:buChar char="•"/>
            </a:pPr>
            <a:r>
              <a:rPr lang="en-US" sz="2400" b="0" i="0" u="none" strike="noStrike" cap="none" dirty="0">
                <a:solidFill>
                  <a:srgbClr val="000000"/>
                </a:solidFill>
                <a:latin typeface="Calibri"/>
                <a:ea typeface="Calibri"/>
                <a:cs typeface="Calibri"/>
                <a:sym typeface="Calibri"/>
              </a:rPr>
              <a:t>Differentiated</a:t>
            </a:r>
            <a:endParaRPr sz="2400" b="0" i="0" u="none" strike="noStrike" cap="none" dirty="0">
              <a:solidFill>
                <a:srgbClr val="000000"/>
              </a:solidFill>
              <a:latin typeface="Calibri"/>
              <a:ea typeface="Calibri"/>
              <a:cs typeface="Calibri"/>
              <a:sym typeface="Calibri"/>
            </a:endParaRPr>
          </a:p>
        </p:txBody>
      </p:sp>
      <p:sp>
        <p:nvSpPr>
          <p:cNvPr id="9" name="Google Shape;141;p49">
            <a:extLst>
              <a:ext uri="{FF2B5EF4-FFF2-40B4-BE49-F238E27FC236}">
                <a16:creationId xmlns:a16="http://schemas.microsoft.com/office/drawing/2014/main" id="{36EC9CD1-B579-F147-4586-35336447D40B}"/>
              </a:ext>
            </a:extLst>
          </p:cNvPr>
          <p:cNvSpPr txBox="1">
            <a:spLocks noGrp="1"/>
          </p:cNvSpPr>
          <p:nvPr>
            <p:ph type="sldNum" idx="12"/>
          </p:nvPr>
        </p:nvSpPr>
        <p:spPr>
          <a:xfrm>
            <a:off x="9713843" y="6057496"/>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8</a:t>
            </a:fld>
            <a:endParaRPr/>
          </a:p>
        </p:txBody>
      </p:sp>
      <p:sp>
        <p:nvSpPr>
          <p:cNvPr id="3" name="Google Shape;118;p8">
            <a:extLst>
              <a:ext uri="{FF2B5EF4-FFF2-40B4-BE49-F238E27FC236}">
                <a16:creationId xmlns:a16="http://schemas.microsoft.com/office/drawing/2014/main" id="{ECD5DA82-FC73-819D-A413-018F54236921}"/>
              </a:ext>
            </a:extLst>
          </p:cNvPr>
          <p:cNvSpPr txBox="1"/>
          <p:nvPr/>
        </p:nvSpPr>
        <p:spPr>
          <a:xfrm>
            <a:off x="1429746" y="1170889"/>
            <a:ext cx="4024238" cy="52318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Learn and Confirm</a:t>
            </a:r>
            <a:endParaRPr sz="2800" b="0" i="0" u="none" strike="noStrike" cap="none" dirty="0">
              <a:solidFill>
                <a:srgbClr val="000000"/>
              </a:solidFill>
              <a:latin typeface="Trebuchet MS" panose="020B0703020202090204" pitchFamily="34" charset="0"/>
              <a:ea typeface="Calibri"/>
              <a:cs typeface="Calibri"/>
              <a:sym typeface="Calibri"/>
            </a:endParaRPr>
          </a:p>
        </p:txBody>
      </p:sp>
      <p:pic>
        <p:nvPicPr>
          <p:cNvPr id="4" name="Google Shape;119;p8">
            <a:extLst>
              <a:ext uri="{FF2B5EF4-FFF2-40B4-BE49-F238E27FC236}">
                <a16:creationId xmlns:a16="http://schemas.microsoft.com/office/drawing/2014/main" id="{885E7914-596C-5D16-B76E-E96A86D49039}"/>
              </a:ext>
            </a:extLst>
          </p:cNvPr>
          <p:cNvPicPr preferRelativeResize="0"/>
          <p:nvPr/>
        </p:nvPicPr>
        <p:blipFill rotWithShape="1">
          <a:blip r:embed="rId3">
            <a:alphaModFix/>
          </a:blip>
          <a:srcRect/>
          <a:stretch/>
        </p:blipFill>
        <p:spPr>
          <a:xfrm>
            <a:off x="902696" y="1196851"/>
            <a:ext cx="521389" cy="471255"/>
          </a:xfrm>
          <a:prstGeom prst="rect">
            <a:avLst/>
          </a:prstGeom>
          <a:noFill/>
          <a:ln>
            <a:noFill/>
          </a:ln>
        </p:spPr>
      </p:pic>
    </p:spTree>
    <p:extLst>
      <p:ext uri="{BB962C8B-B14F-4D97-AF65-F5344CB8AC3E}">
        <p14:creationId xmlns:p14="http://schemas.microsoft.com/office/powerpoint/2010/main" val="411372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7;p54">
            <a:extLst>
              <a:ext uri="{FF2B5EF4-FFF2-40B4-BE49-F238E27FC236}">
                <a16:creationId xmlns:a16="http://schemas.microsoft.com/office/drawing/2014/main" id="{14296A89-F513-9D8F-4BBB-CCA497CAACC3}"/>
              </a:ext>
            </a:extLst>
          </p:cNvPr>
          <p:cNvSpPr txBox="1">
            <a:spLocks/>
          </p:cNvSpPr>
          <p:nvPr/>
        </p:nvSpPr>
        <p:spPr>
          <a:xfrm>
            <a:off x="756623" y="2849133"/>
            <a:ext cx="5697796" cy="595500"/>
          </a:xfrm>
          <a:prstGeom prst="rect">
            <a:avLst/>
          </a:prstGeom>
          <a:noFill/>
          <a:ln>
            <a:noFill/>
          </a:ln>
        </p:spPr>
        <p:txBody>
          <a:bodyPr spcFirstLastPara="1" wrap="square" lIns="68575" tIns="34275" rIns="68575" bIns="34275"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ts val="3300"/>
              <a:buFont typeface="Times New Roman"/>
              <a:buNone/>
            </a:pPr>
            <a:r>
              <a:rPr lang="en-US" sz="2000" b="1" dirty="0">
                <a:latin typeface="Calibri"/>
                <a:ea typeface="Calibri"/>
                <a:cs typeface="Calibri"/>
                <a:sym typeface="Calibri"/>
              </a:rPr>
              <a:t>Student-Centered Coaching</a:t>
            </a:r>
          </a:p>
        </p:txBody>
      </p:sp>
      <p:sp>
        <p:nvSpPr>
          <p:cNvPr id="6" name="Google Shape;148;p54">
            <a:extLst>
              <a:ext uri="{FF2B5EF4-FFF2-40B4-BE49-F238E27FC236}">
                <a16:creationId xmlns:a16="http://schemas.microsoft.com/office/drawing/2014/main" id="{7416E423-C530-6BE8-B7FF-C9B326691F82}"/>
              </a:ext>
            </a:extLst>
          </p:cNvPr>
          <p:cNvSpPr txBox="1">
            <a:spLocks/>
          </p:cNvSpPr>
          <p:nvPr/>
        </p:nvSpPr>
        <p:spPr>
          <a:xfrm>
            <a:off x="756623" y="3395243"/>
            <a:ext cx="10589716" cy="2283108"/>
          </a:xfrm>
          <a:prstGeom prst="rect">
            <a:avLst/>
          </a:prstGeom>
          <a:noFill/>
          <a:ln>
            <a:noFill/>
          </a:ln>
        </p:spPr>
        <p:txBody>
          <a:bodyPr spcFirstLastPara="1" wrap="square" lIns="68575" tIns="34275" rIns="68575" bIns="3427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ts val="2400"/>
              <a:buFont typeface="Arial" panose="020B0604020202020204" pitchFamily="34" charset="0"/>
              <a:buNone/>
            </a:pPr>
            <a:r>
              <a:rPr lang="en-US" sz="2000" dirty="0">
                <a:latin typeface="Calibri"/>
                <a:ea typeface="Calibri"/>
                <a:cs typeface="Calibri"/>
                <a:sym typeface="Calibri"/>
              </a:rPr>
              <a:t>Student-centered coaching focuses on using student data to drive instructional decisions. Pedagogical changes are made according to student needs. Student data is used to focus on differentiation techniques and the art of teaching. As we know, no two students are exactly alike. They learn at different rates and have different abilities. It may be beneficial for coaches to work with teachers to adapt teaching to fit the needs of every individual student as possible</a:t>
            </a:r>
            <a:r>
              <a:rPr lang="en-US" sz="2000" dirty="0">
                <a:solidFill>
                  <a:schemeClr val="dk1"/>
                </a:solidFill>
                <a:latin typeface="Calibri"/>
                <a:ea typeface="Calibri"/>
                <a:cs typeface="Calibri"/>
                <a:sym typeface="Calibri"/>
              </a:rPr>
              <a:t>. </a:t>
            </a:r>
            <a:r>
              <a:rPr lang="en-US" sz="2000" dirty="0">
                <a:latin typeface="Calibri"/>
                <a:ea typeface="Calibri"/>
                <a:cs typeface="Calibri"/>
                <a:sym typeface="Calibri"/>
              </a:rPr>
              <a:t>T</a:t>
            </a:r>
            <a:r>
              <a:rPr lang="en-US" sz="2000" dirty="0">
                <a:solidFill>
                  <a:schemeClr val="dk1"/>
                </a:solidFill>
                <a:latin typeface="Calibri"/>
                <a:ea typeface="Calibri"/>
                <a:cs typeface="Calibri"/>
                <a:sym typeface="Calibri"/>
              </a:rPr>
              <a:t>he goal is to ensure that EVERY student is provided opportunities to deeply engage in grade-appropriate assignments following strong instruction. </a:t>
            </a:r>
          </a:p>
        </p:txBody>
      </p:sp>
      <p:pic>
        <p:nvPicPr>
          <p:cNvPr id="7" name="Google Shape;149;p54">
            <a:extLst>
              <a:ext uri="{FF2B5EF4-FFF2-40B4-BE49-F238E27FC236}">
                <a16:creationId xmlns:a16="http://schemas.microsoft.com/office/drawing/2014/main" id="{59CA249F-94F9-33CC-AE3E-59BFA65A1D0F}"/>
              </a:ext>
            </a:extLst>
          </p:cNvPr>
          <p:cNvPicPr preferRelativeResize="0"/>
          <p:nvPr/>
        </p:nvPicPr>
        <p:blipFill rotWithShape="1">
          <a:blip r:embed="rId3">
            <a:alphaModFix/>
          </a:blip>
          <a:srcRect/>
          <a:stretch/>
        </p:blipFill>
        <p:spPr>
          <a:xfrm>
            <a:off x="8966604" y="960463"/>
            <a:ext cx="2257906" cy="2093960"/>
          </a:xfrm>
          <a:prstGeom prst="rect">
            <a:avLst/>
          </a:prstGeom>
          <a:noFill/>
          <a:ln>
            <a:noFill/>
          </a:ln>
        </p:spPr>
      </p:pic>
      <p:sp>
        <p:nvSpPr>
          <p:cNvPr id="8" name="Google Shape;150;p54">
            <a:extLst>
              <a:ext uri="{FF2B5EF4-FFF2-40B4-BE49-F238E27FC236}">
                <a16:creationId xmlns:a16="http://schemas.microsoft.com/office/drawing/2014/main" id="{F05A4E60-1821-B6FD-EE06-DAFC2677E757}"/>
              </a:ext>
            </a:extLst>
          </p:cNvPr>
          <p:cNvSpPr/>
          <p:nvPr/>
        </p:nvSpPr>
        <p:spPr>
          <a:xfrm>
            <a:off x="756623" y="1621436"/>
            <a:ext cx="802109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0000"/>
                </a:solidFill>
                <a:latin typeface="Calibri"/>
                <a:ea typeface="Calibri"/>
                <a:cs typeface="Calibri"/>
                <a:sym typeface="Calibri"/>
              </a:rPr>
              <a:t>Observing and Analyzing the Implementation of Instructional Practices and Determining the Effectiveness of Teaching and Learning in Order to Provide Instructional Support</a:t>
            </a:r>
            <a:endParaRPr lang="en-US" sz="2400" b="1" i="0" u="none" strike="noStrike" cap="none" dirty="0">
              <a:solidFill>
                <a:srgbClr val="000000"/>
              </a:solidFill>
              <a:latin typeface="Arial"/>
              <a:ea typeface="Arial"/>
              <a:cs typeface="Arial"/>
              <a:sym typeface="Arial"/>
            </a:endParaRPr>
          </a:p>
        </p:txBody>
      </p:sp>
      <p:sp>
        <p:nvSpPr>
          <p:cNvPr id="11" name="Google Shape;152;p54">
            <a:extLst>
              <a:ext uri="{FF2B5EF4-FFF2-40B4-BE49-F238E27FC236}">
                <a16:creationId xmlns:a16="http://schemas.microsoft.com/office/drawing/2014/main" id="{4C523DA0-9B85-0657-CECA-4ADC903EF864}"/>
              </a:ext>
            </a:extLst>
          </p:cNvPr>
          <p:cNvSpPr txBox="1">
            <a:spLocks noGrp="1"/>
          </p:cNvSpPr>
          <p:nvPr>
            <p:ph type="sldNum" idx="12"/>
          </p:nvPr>
        </p:nvSpPr>
        <p:spPr>
          <a:xfrm>
            <a:off x="9778249" y="6068918"/>
            <a:ext cx="21336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9</a:t>
            </a:fld>
            <a:endParaRPr/>
          </a:p>
        </p:txBody>
      </p:sp>
      <p:sp>
        <p:nvSpPr>
          <p:cNvPr id="2" name="Google Shape;118;p8">
            <a:extLst>
              <a:ext uri="{FF2B5EF4-FFF2-40B4-BE49-F238E27FC236}">
                <a16:creationId xmlns:a16="http://schemas.microsoft.com/office/drawing/2014/main" id="{B73BA6AF-1A96-831C-656A-A466B919E0B0}"/>
              </a:ext>
            </a:extLst>
          </p:cNvPr>
          <p:cNvSpPr txBox="1"/>
          <p:nvPr/>
        </p:nvSpPr>
        <p:spPr>
          <a:xfrm>
            <a:off x="1178538" y="1020105"/>
            <a:ext cx="4024238" cy="52318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800" b="1" i="0" u="none" strike="noStrike" cap="none" dirty="0">
                <a:solidFill>
                  <a:schemeClr val="dk1"/>
                </a:solidFill>
                <a:latin typeface="Trebuchet MS" panose="020B0703020202090204" pitchFamily="34" charset="0"/>
                <a:ea typeface="Calibri"/>
                <a:cs typeface="Calibri"/>
                <a:sym typeface="Calibri"/>
              </a:rPr>
              <a:t>Learn and Confirm</a:t>
            </a:r>
            <a:endParaRPr sz="2800" b="0" i="0" u="none" strike="noStrike" cap="none" dirty="0">
              <a:solidFill>
                <a:srgbClr val="000000"/>
              </a:solidFill>
              <a:latin typeface="Trebuchet MS" panose="020B0703020202090204" pitchFamily="34" charset="0"/>
              <a:ea typeface="Calibri"/>
              <a:cs typeface="Calibri"/>
              <a:sym typeface="Calibri"/>
            </a:endParaRPr>
          </a:p>
        </p:txBody>
      </p:sp>
      <p:pic>
        <p:nvPicPr>
          <p:cNvPr id="3" name="Google Shape;119;p8">
            <a:extLst>
              <a:ext uri="{FF2B5EF4-FFF2-40B4-BE49-F238E27FC236}">
                <a16:creationId xmlns:a16="http://schemas.microsoft.com/office/drawing/2014/main" id="{5AFB9FCB-3A36-172D-E534-92197140479D}"/>
              </a:ext>
            </a:extLst>
          </p:cNvPr>
          <p:cNvPicPr preferRelativeResize="0"/>
          <p:nvPr/>
        </p:nvPicPr>
        <p:blipFill rotWithShape="1">
          <a:blip r:embed="rId4">
            <a:alphaModFix/>
          </a:blip>
          <a:srcRect/>
          <a:stretch/>
        </p:blipFill>
        <p:spPr>
          <a:xfrm>
            <a:off x="651488" y="1046067"/>
            <a:ext cx="521389" cy="471255"/>
          </a:xfrm>
          <a:prstGeom prst="rect">
            <a:avLst/>
          </a:prstGeom>
          <a:noFill/>
          <a:ln>
            <a:noFill/>
          </a:ln>
        </p:spPr>
      </p:pic>
    </p:spTree>
    <p:extLst>
      <p:ext uri="{BB962C8B-B14F-4D97-AF65-F5344CB8AC3E}">
        <p14:creationId xmlns:p14="http://schemas.microsoft.com/office/powerpoint/2010/main" val="32135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1D6A3D188B1244AE8FAD1418A03E4B" ma:contentTypeVersion="16" ma:contentTypeDescription="Create a new document." ma:contentTypeScope="" ma:versionID="a1517bbbf01a51e6098ad376a8acd7ec">
  <xsd:schema xmlns:xsd="http://www.w3.org/2001/XMLSchema" xmlns:xs="http://www.w3.org/2001/XMLSchema" xmlns:p="http://schemas.microsoft.com/office/2006/metadata/properties" xmlns:ns2="496a2341-6b8f-451c-ba40-d2260ea7ac3b" xmlns:ns3="83eaff22-c69d-47eb-bce9-d86f52f68881" targetNamespace="http://schemas.microsoft.com/office/2006/metadata/properties" ma:root="true" ma:fieldsID="df5c91ed54b4ab7701e5e5a7568cac2a" ns2:_="" ns3:_="">
    <xsd:import namespace="496a2341-6b8f-451c-ba40-d2260ea7ac3b"/>
    <xsd:import namespace="83eaff22-c69d-47eb-bce9-d86f52f68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a2341-6b8f-451c-ba40-d2260ea7ac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aff22-c69d-47eb-bce9-d86f52f6888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64cfcf-4146-46fc-b152-35f4cb8de93d}" ma:internalName="TaxCatchAll" ma:showField="CatchAllData" ma:web="83eaff22-c69d-47eb-bce9-d86f52f688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3eaff22-c69d-47eb-bce9-d86f52f68881" xsi:nil="true"/>
    <lcf76f155ced4ddcb4097134ff3c332f xmlns="496a2341-6b8f-451c-ba40-d2260ea7a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A8AF03-AAAF-4753-8CC1-595E186FC51F}">
  <ds:schemaRefs>
    <ds:schemaRef ds:uri="http://schemas.microsoft.com/sharepoint/v3/contenttype/forms"/>
  </ds:schemaRefs>
</ds:datastoreItem>
</file>

<file path=customXml/itemProps2.xml><?xml version="1.0" encoding="utf-8"?>
<ds:datastoreItem xmlns:ds="http://schemas.openxmlformats.org/officeDocument/2006/customXml" ds:itemID="{30ED0ACB-1A4B-45D4-B5C8-B564569DA228}">
  <ds:schemaRefs>
    <ds:schemaRef ds:uri="496a2341-6b8f-451c-ba40-d2260ea7ac3b"/>
    <ds:schemaRef ds:uri="83eaff22-c69d-47eb-bce9-d86f52f68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DAB6F8E-4D88-45E5-95F6-8B5D07FFDA94}">
  <ds:schemaRefs>
    <ds:schemaRef ds:uri="496a2341-6b8f-451c-ba40-d2260ea7ac3b"/>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83eaff22-c69d-47eb-bce9-d86f52f68881"/>
    <ds:schemaRef ds:uri="http://purl.org/dc/dcmitype/"/>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a36450eb-db06-42a7-8d1b-026719f701e3}" enabled="0" method="" siteId="{a36450eb-db06-42a7-8d1b-026719f701e3}" removed="1"/>
</clbl:labelList>
</file>

<file path=docProps/app.xml><?xml version="1.0" encoding="utf-8"?>
<Properties xmlns="http://schemas.openxmlformats.org/officeDocument/2006/extended-properties" xmlns:vt="http://schemas.openxmlformats.org/officeDocument/2006/docPropsVTypes">
  <TotalTime>170</TotalTime>
  <Words>4206</Words>
  <Application>Microsoft Office PowerPoint</Application>
  <PresentationFormat>Widescreen</PresentationFormat>
  <Paragraphs>379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Trebuchet MS</vt:lpstr>
      <vt:lpstr>Office Theme</vt:lpstr>
      <vt:lpstr>PowerPoint Presentation</vt:lpstr>
      <vt:lpstr>PowerPoint Presentation</vt:lpstr>
      <vt:lpstr>Bridge to Practice Projects for Coaches</vt:lpstr>
      <vt:lpstr>Norms for Our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Vinson</dc:creator>
  <cp:lastModifiedBy>Jacob Vinson</cp:lastModifiedBy>
  <cp:revision>19</cp:revision>
  <dcterms:created xsi:type="dcterms:W3CDTF">2023-12-13T15:55:56Z</dcterms:created>
  <dcterms:modified xsi:type="dcterms:W3CDTF">2025-01-21T18:21:45Z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0x010100ED1D6A3D188B1244AE8FAD1418A03E4B</vt:lpwstr>
  </property>
  <property fmtid="{D5CDD505-2E9C-101B-9397-08002B2CF9AE}" pid="3" name="MediaServiceImageTags">
    <vt:lpwstr/>
  </property>
</Properties>
</file>