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ivI/aFPp3O+kP2zIv3qTLINqS4L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27CAC8-205A-0831-A21C-ABCBD63B20A8}" name="Christa Evans Editorial" initials="CEE" userId="Christa Evans Editorial"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381CD30-05C5-483B-9728-7B9AF76D8DC1}">
  <a:tblStyle styleId="{1381CD30-05C5-483B-9728-7B9AF76D8DC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09BA4AF-27EC-4024-A18A-1A7DE842BBAC}"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51"/>
    <p:restoredTop sz="94694"/>
  </p:normalViewPr>
  <p:slideViewPr>
    <p:cSldViewPr snapToGrid="0">
      <p:cViewPr varScale="1">
        <p:scale>
          <a:sx n="130" d="100"/>
          <a:sy n="130" d="100"/>
        </p:scale>
        <p:origin x="162" y="7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 Vinson" userId="4d9785c4-bc8c-44b8-a745-b1e3ed407221" providerId="ADAL" clId="{F1AD12B2-03A7-4362-A706-45EDA4CAB303}"/>
    <pc:docChg chg="modSld">
      <pc:chgData name="Jacob Vinson" userId="4d9785c4-bc8c-44b8-a745-b1e3ed407221" providerId="ADAL" clId="{F1AD12B2-03A7-4362-A706-45EDA4CAB303}" dt="2025-01-21T18:36:31.207" v="31" actId="404"/>
      <pc:docMkLst>
        <pc:docMk/>
      </pc:docMkLst>
      <pc:sldChg chg="modSp mod">
        <pc:chgData name="Jacob Vinson" userId="4d9785c4-bc8c-44b8-a745-b1e3ed407221" providerId="ADAL" clId="{F1AD12B2-03A7-4362-A706-45EDA4CAB303}" dt="2025-01-21T18:36:31.207" v="31" actId="404"/>
        <pc:sldMkLst>
          <pc:docMk/>
          <pc:sldMk cId="0" sldId="257"/>
        </pc:sldMkLst>
        <pc:graphicFrameChg chg="modGraphic">
          <ac:chgData name="Jacob Vinson" userId="4d9785c4-bc8c-44b8-a745-b1e3ed407221" providerId="ADAL" clId="{F1AD12B2-03A7-4362-A706-45EDA4CAB303}" dt="2025-01-21T18:36:31.207" v="31" actId="404"/>
          <ac:graphicFrameMkLst>
            <pc:docMk/>
            <pc:sldMk cId="0" sldId="257"/>
            <ac:graphicFrameMk id="59" creationId="{00000000-0000-0000-0000-000000000000}"/>
          </ac:graphicFrameMkLst>
        </pc:graphicFrameChg>
      </pc:sldChg>
      <pc:sldChg chg="modSp mod">
        <pc:chgData name="Jacob Vinson" userId="4d9785c4-bc8c-44b8-a745-b1e3ed407221" providerId="ADAL" clId="{F1AD12B2-03A7-4362-A706-45EDA4CAB303}" dt="2025-01-15T22:01:07.393" v="0" actId="13926"/>
        <pc:sldMkLst>
          <pc:docMk/>
          <pc:sldMk cId="0" sldId="261"/>
        </pc:sldMkLst>
        <pc:spChg chg="mod">
          <ac:chgData name="Jacob Vinson" userId="4d9785c4-bc8c-44b8-a745-b1e3ed407221" providerId="ADAL" clId="{F1AD12B2-03A7-4362-A706-45EDA4CAB303}" dt="2025-01-15T22:01:07.393" v="0" actId="13926"/>
          <ac:spMkLst>
            <pc:docMk/>
            <pc:sldMk cId="0" sldId="261"/>
            <ac:spMk id="100" creationId="{00000000-0000-0000-0000-000000000000}"/>
          </ac:spMkLst>
        </pc:spChg>
      </pc:sldChg>
      <pc:sldChg chg="modSp mod">
        <pc:chgData name="Jacob Vinson" userId="4d9785c4-bc8c-44b8-a745-b1e3ed407221" providerId="ADAL" clId="{F1AD12B2-03A7-4362-A706-45EDA4CAB303}" dt="2025-01-15T22:01:26.313" v="1" actId="13926"/>
        <pc:sldMkLst>
          <pc:docMk/>
          <pc:sldMk cId="0" sldId="285"/>
        </pc:sldMkLst>
        <pc:spChg chg="mod">
          <ac:chgData name="Jacob Vinson" userId="4d9785c4-bc8c-44b8-a745-b1e3ed407221" providerId="ADAL" clId="{F1AD12B2-03A7-4362-A706-45EDA4CAB303}" dt="2025-01-15T22:01:26.313" v="1" actId="13926"/>
          <ac:spMkLst>
            <pc:docMk/>
            <pc:sldMk cId="0" sldId="285"/>
            <ac:spMk id="30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psu.pb.unizin.org/idhandbook/chapter/addie/#:~:text=The%20ADDIE%20model%20was%20created,effective%20training%20and%20instructional%20material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 name="Google Shape;4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SAY </a:t>
            </a:r>
            <a:r>
              <a:rPr lang="en-US"/>
              <a:t>Welcome to Fundamentals of Literacy Coaching Professional Development Modules – Session 14. This session is focused on analyzing data to help you grow professionally as a coach.</a:t>
            </a:r>
            <a:endParaRPr/>
          </a:p>
          <a:p>
            <a:pPr marL="0" lvl="0" indent="0" algn="l" rtl="0">
              <a:spcBef>
                <a:spcPts val="0"/>
              </a:spcBef>
              <a:spcAft>
                <a:spcPts val="0"/>
              </a:spcAft>
              <a:buNone/>
            </a:pPr>
            <a:endParaRPr/>
          </a:p>
        </p:txBody>
      </p:sp>
      <p:sp>
        <p:nvSpPr>
          <p:cNvPr id="45" name="Google Shape;4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Notes  </a:t>
            </a:r>
            <a:r>
              <a:rPr lang="en-US"/>
              <a:t>Play and discuss the video after you introduce it. Allow about 10 minutes for this. The video is 6:46 minutes long.</a:t>
            </a:r>
            <a:endParaRPr/>
          </a:p>
          <a:p>
            <a:pPr marL="0" lvl="0" indent="0" algn="l" rtl="0">
              <a:lnSpc>
                <a:spcPct val="100000"/>
              </a:lnSpc>
              <a:spcBef>
                <a:spcPts val="0"/>
              </a:spcBef>
              <a:spcAft>
                <a:spcPts val="0"/>
              </a:spcAft>
              <a:buClr>
                <a:schemeClr val="dk1"/>
              </a:buClr>
              <a:buSzPts val="1400"/>
              <a:buFont typeface="Calibri"/>
              <a:buNone/>
            </a:pPr>
            <a:endParaRPr b="1"/>
          </a:p>
          <a:p>
            <a:pPr marL="0" lvl="0" indent="0" algn="l" rtl="0">
              <a:lnSpc>
                <a:spcPct val="100000"/>
              </a:lnSpc>
              <a:spcBef>
                <a:spcPts val="0"/>
              </a:spcBef>
              <a:spcAft>
                <a:spcPts val="0"/>
              </a:spcAft>
              <a:buClr>
                <a:schemeClr val="dk1"/>
              </a:buClr>
              <a:buSzPts val="1400"/>
              <a:buFont typeface="Calibri"/>
              <a:buNone/>
            </a:pPr>
            <a:r>
              <a:rPr lang="en-US" b="1"/>
              <a:t>SAY  </a:t>
            </a:r>
            <a:r>
              <a:rPr lang="en-US"/>
              <a:t>To help us answer some of the questions on the preceding slide we wanted to get some advice from someone who has been doing the work of a coach for a long time. Mellissa Alonso Teston has served as a coach in our state for many years and has also coached coaches. Let’s listen to what she has to say about growing as a coach.  </a:t>
            </a:r>
            <a:endParaRPr/>
          </a:p>
          <a:p>
            <a:pPr marL="0" lvl="0" indent="0" algn="l" rtl="0">
              <a:spcBef>
                <a:spcPts val="0"/>
              </a:spcBef>
              <a:spcAft>
                <a:spcPts val="0"/>
              </a:spcAft>
              <a:buNone/>
            </a:pPr>
            <a:endParaRPr/>
          </a:p>
        </p:txBody>
      </p:sp>
      <p:sp>
        <p:nvSpPr>
          <p:cNvPr id="132" name="Google Shape;13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SAY</a:t>
            </a:r>
            <a:r>
              <a:rPr lang="en-US"/>
              <a:t> In order to determine the type of data we need to collect, we need to revisit the principal/coach partnership agreement, and the coach/teacher partnership agreement. In addition, we may want to use the ADDIE Model adapted for Instructional coaches. We’ll talk about what that looks like in a few minutes. Classroom walkthroughs and self-assessments are good sources of data as well. </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Throughout our course we have talked a great deal about using data to help teachers make decisions. Most of the time we are talking about student data. While student data can be helpful, when we talk about “individual performance data” we are talking about data that can assist you in determining your progress toward goals that have been established for your coaching. This may be student data, but it also may be data that might be collected in a coaches log that documents the teachers you work with, how often, and the progress toward goals that have been established. What other data do you think might be helpful as you reflect upon your practice?</a:t>
            </a:r>
            <a:endParaRPr/>
          </a:p>
          <a:p>
            <a:pPr marL="0" lvl="0" indent="0" algn="l" rtl="0">
              <a:spcBef>
                <a:spcPts val="0"/>
              </a:spcBef>
              <a:spcAft>
                <a:spcPts val="0"/>
              </a:spcAft>
              <a:buNone/>
            </a:pPr>
            <a:endParaRPr/>
          </a:p>
        </p:txBody>
      </p:sp>
      <p:sp>
        <p:nvSpPr>
          <p:cNvPr id="140" name="Google Shape;14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SAY </a:t>
            </a:r>
            <a:r>
              <a:rPr lang="en-US" b="0"/>
              <a:t>Reflection should include analyzing data and occur throughout the course of the year. Self-reflection is valuable, but also taking time to reflect with your administrator is also important. For both of these, among other things, you may want to think about the teachers that you are working with, the goals you established with your principal, and the progress that has been made.  </a:t>
            </a:r>
            <a:endParaRPr b="1"/>
          </a:p>
          <a:p>
            <a:pPr marL="0" lvl="0" indent="0" algn="l" rtl="0">
              <a:spcBef>
                <a:spcPts val="0"/>
              </a:spcBef>
              <a:spcAft>
                <a:spcPts val="0"/>
              </a:spcAft>
              <a:buNone/>
            </a:pPr>
            <a:endParaRPr/>
          </a:p>
        </p:txBody>
      </p:sp>
      <p:sp>
        <p:nvSpPr>
          <p:cNvPr id="148" name="Google Shape;14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SAY</a:t>
            </a:r>
            <a:r>
              <a:rPr lang="en-US"/>
              <a:t> Think about the teachers you are working with - </a:t>
            </a:r>
            <a:r>
              <a:rPr lang="en-US" b="0"/>
              <a:t>– have they responded as you hoped? Have you established good relationships with them? Do you need to keep working with them or identify others? What goals did you and your principal establish – are you making progress? If not, what are some next steps? If so, is there anything that needs to be done differently, or do additional goals need to be considered? </a:t>
            </a:r>
            <a:endParaRPr b="1"/>
          </a:p>
          <a:p>
            <a:pPr marL="0" lvl="0" indent="0" algn="l" rtl="0">
              <a:spcBef>
                <a:spcPts val="0"/>
              </a:spcBef>
              <a:spcAft>
                <a:spcPts val="0"/>
              </a:spcAft>
              <a:buNone/>
            </a:pPr>
            <a:endParaRPr/>
          </a:p>
        </p:txBody>
      </p:sp>
      <p:sp>
        <p:nvSpPr>
          <p:cNvPr id="156" name="Google Shape;15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NOTES </a:t>
            </a:r>
            <a:r>
              <a:rPr lang="en-US" b="0"/>
              <a:t>Allow 15 minutes for this activity. Ask participants to review their principal/coach partnership agreement and then talk about the questions on the slide.</a:t>
            </a:r>
            <a:endParaRPr/>
          </a:p>
          <a:p>
            <a:pPr marL="0" lvl="0" indent="0" algn="l" rtl="0">
              <a:lnSpc>
                <a:spcPct val="100000"/>
              </a:lnSpc>
              <a:spcBef>
                <a:spcPts val="0"/>
              </a:spcBef>
              <a:spcAft>
                <a:spcPts val="0"/>
              </a:spcAft>
              <a:buClr>
                <a:schemeClr val="dk1"/>
              </a:buClr>
              <a:buSzPts val="1400"/>
              <a:buFont typeface="Calibri"/>
              <a:buNone/>
            </a:pPr>
            <a:endParaRPr b="0"/>
          </a:p>
          <a:p>
            <a:pPr marL="0" lvl="0" indent="0" algn="l" rtl="0">
              <a:lnSpc>
                <a:spcPct val="100000"/>
              </a:lnSpc>
              <a:spcBef>
                <a:spcPts val="0"/>
              </a:spcBef>
              <a:spcAft>
                <a:spcPts val="0"/>
              </a:spcAft>
              <a:buClr>
                <a:schemeClr val="dk1"/>
              </a:buClr>
              <a:buSzPts val="1400"/>
              <a:buFont typeface="Calibri"/>
              <a:buNone/>
            </a:pPr>
            <a:r>
              <a:rPr lang="en-US" b="1"/>
              <a:t>SAY  </a:t>
            </a:r>
            <a:r>
              <a:rPr lang="en-US" b="0"/>
              <a:t>Please take a few minutes to reflect on the agreement you have with your principals. Talk about the questions on the slide. Please don’t divulge any confidential information</a:t>
            </a:r>
            <a:endParaRPr/>
          </a:p>
        </p:txBody>
      </p:sp>
      <p:sp>
        <p:nvSpPr>
          <p:cNvPr id="164" name="Google Shape;16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SAY </a:t>
            </a:r>
            <a:r>
              <a:rPr lang="en-US" b="0"/>
              <a:t>In addition to the principal/coach partnership agreement, the coach/teacher partnership agreement and the data collected that pertains to it, should be reflected upon often. Remind yourself of the goals you established with your teachers and their criteria. Be sure to document the progress that you’ve made and reflect upon it throughout the year. You can reflect on your own </a:t>
            </a:r>
            <a:r>
              <a:rPr lang="en-US"/>
              <a:t>or</a:t>
            </a:r>
            <a:r>
              <a:rPr lang="en-US" b="0"/>
              <a:t> meet with teachers to reflect together on how far you’ve come.</a:t>
            </a:r>
            <a:endParaRPr b="1"/>
          </a:p>
          <a:p>
            <a:pPr marL="0" lvl="0" indent="0" algn="l" rtl="0">
              <a:spcBef>
                <a:spcPts val="0"/>
              </a:spcBef>
              <a:spcAft>
                <a:spcPts val="0"/>
              </a:spcAft>
              <a:buNone/>
            </a:pPr>
            <a:endParaRPr/>
          </a:p>
        </p:txBody>
      </p:sp>
      <p:sp>
        <p:nvSpPr>
          <p:cNvPr id="172" name="Google Shape;17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SAY </a:t>
            </a:r>
            <a:r>
              <a:rPr lang="en-US" b="0"/>
              <a:t>Reviewing the data you have collected, determine if and when the goals you established have been met. Did you establish short-term and longer-term goals? Do you need to create new goals? If you are not happy with your progress, what do you need to do?</a:t>
            </a:r>
            <a:endParaRPr b="1"/>
          </a:p>
          <a:p>
            <a:pPr marL="0" lvl="0" indent="0" algn="l" rtl="0">
              <a:spcBef>
                <a:spcPts val="0"/>
              </a:spcBef>
              <a:spcAft>
                <a:spcPts val="0"/>
              </a:spcAft>
              <a:buNone/>
            </a:pPr>
            <a:endParaRPr/>
          </a:p>
        </p:txBody>
      </p:sp>
      <p:sp>
        <p:nvSpPr>
          <p:cNvPr id="180" name="Google Shape;18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t>Notes  </a:t>
            </a:r>
            <a:r>
              <a:rPr lang="en-US"/>
              <a:t>Play and discuss the video after you introduce it. Allow about 6 minutes for this. The video is 4:58 minutes long.</a:t>
            </a:r>
            <a:endParaRPr/>
          </a:p>
          <a:p>
            <a:pPr marL="0" lvl="0" indent="0" algn="l" rtl="0">
              <a:lnSpc>
                <a:spcPct val="100000"/>
              </a:lnSpc>
              <a:spcBef>
                <a:spcPts val="0"/>
              </a:spcBef>
              <a:spcAft>
                <a:spcPts val="0"/>
              </a:spcAft>
              <a:buClr>
                <a:schemeClr val="dk1"/>
              </a:buClr>
              <a:buSzPts val="1100"/>
              <a:buFont typeface="Arial"/>
              <a:buNone/>
            </a:pPr>
            <a:endParaRPr b="1"/>
          </a:p>
          <a:p>
            <a:pPr marL="0" lvl="0" indent="0" algn="l" rtl="0">
              <a:lnSpc>
                <a:spcPct val="100000"/>
              </a:lnSpc>
              <a:spcBef>
                <a:spcPts val="0"/>
              </a:spcBef>
              <a:spcAft>
                <a:spcPts val="0"/>
              </a:spcAft>
              <a:buClr>
                <a:schemeClr val="dk1"/>
              </a:buClr>
              <a:buSzPts val="1100"/>
              <a:buFont typeface="Arial"/>
              <a:buNone/>
            </a:pPr>
            <a:r>
              <a:rPr lang="en-US" b="1"/>
              <a:t>SAY  </a:t>
            </a:r>
            <a:r>
              <a:rPr lang="en-US"/>
              <a:t>To help us consider some of the ways to increase coach/teacher collaboration and partnership, we wanted to get some advice from someone who has been supporting coaches for a long time. Whitney Augustine has served as a coach and a district supporter of coaches in our state for many years. Let’s listen to what she has to say about growing as a coach through cultivating and supporting collaboration among teachers.  </a:t>
            </a:r>
            <a:endParaRPr/>
          </a:p>
          <a:p>
            <a:pPr marL="0" lvl="0" indent="0" algn="l" rtl="0">
              <a:spcBef>
                <a:spcPts val="0"/>
              </a:spcBef>
              <a:spcAft>
                <a:spcPts val="0"/>
              </a:spcAft>
              <a:buNone/>
            </a:pPr>
            <a:endParaRPr/>
          </a:p>
        </p:txBody>
      </p:sp>
      <p:sp>
        <p:nvSpPr>
          <p:cNvPr id="188" name="Google Shape;18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dirty="0"/>
              <a:t>NOTES </a:t>
            </a:r>
            <a:r>
              <a:rPr lang="en-US" b="0" dirty="0"/>
              <a:t>Allow 15 minutes for this activity. Ask participants to review their coach/teacher partnership agreement and then talk about the questions on the slide.</a:t>
            </a:r>
            <a:endParaRPr dirty="0"/>
          </a:p>
          <a:p>
            <a:pPr marL="0" lvl="0" indent="0" algn="l" rtl="0">
              <a:lnSpc>
                <a:spcPct val="100000"/>
              </a:lnSpc>
              <a:spcBef>
                <a:spcPts val="0"/>
              </a:spcBef>
              <a:spcAft>
                <a:spcPts val="0"/>
              </a:spcAft>
              <a:buClr>
                <a:schemeClr val="dk1"/>
              </a:buClr>
              <a:buSzPts val="1400"/>
              <a:buFont typeface="Calibri"/>
              <a:buNone/>
            </a:pPr>
            <a:endParaRPr b="0" dirty="0"/>
          </a:p>
          <a:p>
            <a:pPr marL="0" lvl="0" indent="0" algn="l" rtl="0">
              <a:lnSpc>
                <a:spcPct val="100000"/>
              </a:lnSpc>
              <a:spcBef>
                <a:spcPts val="0"/>
              </a:spcBef>
              <a:spcAft>
                <a:spcPts val="0"/>
              </a:spcAft>
              <a:buClr>
                <a:schemeClr val="dk1"/>
              </a:buClr>
              <a:buSzPts val="1400"/>
              <a:buFont typeface="Calibri"/>
              <a:buNone/>
            </a:pPr>
            <a:r>
              <a:rPr lang="en-US" b="1" dirty="0"/>
              <a:t>SAY  </a:t>
            </a:r>
            <a:r>
              <a:rPr lang="en-US" b="0" dirty="0"/>
              <a:t>Please take a few minutes to reflect on the agreement you have with the teachers you serve. Talk about the questions on the slide. Please don’t divulge any confidential information. </a:t>
            </a:r>
            <a:endParaRPr b="1" dirty="0"/>
          </a:p>
        </p:txBody>
      </p:sp>
      <p:sp>
        <p:nvSpPr>
          <p:cNvPr id="197" name="Google Shape;19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SAY </a:t>
            </a:r>
            <a:r>
              <a:rPr lang="en-US" b="0"/>
              <a:t>Coaching logs may be implemented by the district, school, or individual coach. These logs can be valuable in that they provide you with data you can reflect upon to determine how much time you are spending in meaningful coaching activities, which teachers you are coaching and how much time you are spending with them, the content of your coaching and how you are conducting it  (small group, whole group, individually), and any next steps you need to take. This can tell you if you need to adjust your time because you are devoting too much time to activities that are not coaching (attending meetings, substituting for someone, etc.), if you are addressing the content you need to in order to meet your goals, and what you think you need to do next. An electronic form of a coaching log might be helpful as it could track the data over time and may be quicker to complete. Do you complete a coaching log? How often? And how do you use the data?</a:t>
            </a:r>
            <a:endParaRPr b="1"/>
          </a:p>
          <a:p>
            <a:pPr marL="0" lvl="0" indent="0" algn="l" rtl="0">
              <a:spcBef>
                <a:spcPts val="0"/>
              </a:spcBef>
              <a:spcAft>
                <a:spcPts val="0"/>
              </a:spcAft>
              <a:buNone/>
            </a:pPr>
            <a:endParaRPr/>
          </a:p>
        </p:txBody>
      </p:sp>
      <p:sp>
        <p:nvSpPr>
          <p:cNvPr id="205" name="Google Shape;20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Google Shape;5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solidFill>
                  <a:schemeClr val="dk1"/>
                </a:solidFill>
              </a:rPr>
              <a:t>NOTES </a:t>
            </a:r>
            <a:endParaRPr/>
          </a:p>
          <a:p>
            <a:pPr marL="165100" lvl="0" indent="-165100" algn="l" rtl="0">
              <a:lnSpc>
                <a:spcPct val="100000"/>
              </a:lnSpc>
              <a:spcBef>
                <a:spcPts val="0"/>
              </a:spcBef>
              <a:spcAft>
                <a:spcPts val="0"/>
              </a:spcAft>
              <a:buClr>
                <a:schemeClr val="dk1"/>
              </a:buClr>
              <a:buSzPts val="300"/>
              <a:buFont typeface="Arial"/>
              <a:buChar char="•"/>
            </a:pPr>
            <a:r>
              <a:rPr lang="en-US">
                <a:solidFill>
                  <a:schemeClr val="dk1"/>
                </a:solidFill>
              </a:rPr>
              <a:t>It is recommended that the sessions are completed in sequential order. </a:t>
            </a:r>
            <a:endParaRPr/>
          </a:p>
          <a:p>
            <a:pPr marL="165100" lvl="0" indent="-165100" algn="l" rtl="0">
              <a:lnSpc>
                <a:spcPct val="100000"/>
              </a:lnSpc>
              <a:spcBef>
                <a:spcPts val="0"/>
              </a:spcBef>
              <a:spcAft>
                <a:spcPts val="0"/>
              </a:spcAft>
              <a:buClr>
                <a:schemeClr val="dk1"/>
              </a:buClr>
              <a:buSzPts val="300"/>
              <a:buFont typeface="Arial"/>
              <a:buChar char="•"/>
            </a:pPr>
            <a:r>
              <a:rPr lang="en-US">
                <a:solidFill>
                  <a:schemeClr val="dk1"/>
                </a:solidFill>
              </a:rPr>
              <a:t>The timeline for completing the sessions can be flexible. If the recommended minutes for each session are not available, complete what you can with the time you have and then pick up where you left off the next time you meet. </a:t>
            </a:r>
            <a:endParaRPr/>
          </a:p>
          <a:p>
            <a:pPr marL="165100" lvl="0" indent="-165100" algn="l" rtl="0">
              <a:lnSpc>
                <a:spcPct val="100000"/>
              </a:lnSpc>
              <a:spcBef>
                <a:spcPts val="0"/>
              </a:spcBef>
              <a:spcAft>
                <a:spcPts val="0"/>
              </a:spcAft>
              <a:buClr>
                <a:schemeClr val="dk1"/>
              </a:buClr>
              <a:buSzPts val="300"/>
              <a:buFont typeface="Arial"/>
              <a:buChar char="•"/>
            </a:pPr>
            <a:r>
              <a:rPr lang="en-US">
                <a:solidFill>
                  <a:schemeClr val="dk1"/>
                </a:solidFill>
              </a:rPr>
              <a:t>Once a schedule of the sessions is established, have participants record the schedule in their </a:t>
            </a:r>
            <a:r>
              <a:rPr lang="en-US" i="1">
                <a:solidFill>
                  <a:schemeClr val="dk1"/>
                </a:solidFill>
              </a:rPr>
              <a:t>Fundamentals of Literacy Coaching PD Guide </a:t>
            </a:r>
            <a:r>
              <a:rPr lang="en-US">
                <a:solidFill>
                  <a:schemeClr val="dk1"/>
                </a:solidFill>
              </a:rPr>
              <a:t>if printed. </a:t>
            </a:r>
            <a:endParaRPr/>
          </a:p>
          <a:p>
            <a:pPr marL="0" lvl="0" indent="0" algn="l" rtl="0">
              <a:lnSpc>
                <a:spcPct val="100000"/>
              </a:lnSpc>
              <a:spcBef>
                <a:spcPts val="0"/>
              </a:spcBef>
              <a:spcAft>
                <a:spcPts val="0"/>
              </a:spcAft>
              <a:buClr>
                <a:schemeClr val="dk1"/>
              </a:buClr>
              <a:buSzPts val="1400"/>
              <a:buFont typeface="Calibri"/>
              <a:buNone/>
            </a:pPr>
            <a:endParaRPr b="1">
              <a:solidFill>
                <a:schemeClr val="dk1"/>
              </a:solidFill>
            </a:endParaRPr>
          </a:p>
          <a:p>
            <a:pPr marL="0" lvl="0" indent="0" algn="l" rtl="0">
              <a:lnSpc>
                <a:spcPct val="100000"/>
              </a:lnSpc>
              <a:spcBef>
                <a:spcPts val="0"/>
              </a:spcBef>
              <a:spcAft>
                <a:spcPts val="0"/>
              </a:spcAft>
              <a:buClr>
                <a:schemeClr val="dk1"/>
              </a:buClr>
              <a:buSzPts val="1400"/>
              <a:buFont typeface="Calibri"/>
              <a:buNone/>
            </a:pPr>
            <a:r>
              <a:rPr lang="en-US" b="1">
                <a:solidFill>
                  <a:schemeClr val="dk1"/>
                </a:solidFill>
              </a:rPr>
              <a:t>SAY </a:t>
            </a:r>
            <a:r>
              <a:rPr lang="en-US">
                <a:solidFill>
                  <a:schemeClr val="dk1"/>
                </a:solidFill>
              </a:rPr>
              <a:t>Here is an overview of the </a:t>
            </a:r>
            <a:r>
              <a:rPr lang="en-US"/>
              <a:t>m</a:t>
            </a:r>
            <a:r>
              <a:rPr lang="en-US">
                <a:solidFill>
                  <a:schemeClr val="dk1"/>
                </a:solidFill>
              </a:rPr>
              <a:t>odules and </a:t>
            </a:r>
            <a:r>
              <a:rPr lang="en-US"/>
              <a:t>s</a:t>
            </a:r>
            <a:r>
              <a:rPr lang="en-US">
                <a:solidFill>
                  <a:schemeClr val="dk1"/>
                </a:solidFill>
              </a:rPr>
              <a:t>essions of this course. There are six </a:t>
            </a:r>
            <a:r>
              <a:rPr lang="en-US"/>
              <a:t>m</a:t>
            </a:r>
            <a:r>
              <a:rPr lang="en-US">
                <a:solidFill>
                  <a:schemeClr val="dk1"/>
                </a:solidFill>
              </a:rPr>
              <a:t>odules, and each </a:t>
            </a:r>
            <a:r>
              <a:rPr lang="en-US"/>
              <a:t>m</a:t>
            </a:r>
            <a:r>
              <a:rPr lang="en-US">
                <a:solidFill>
                  <a:schemeClr val="dk1"/>
                </a:solidFill>
              </a:rPr>
              <a:t>odule includes two to four </a:t>
            </a:r>
            <a:r>
              <a:rPr lang="en-US"/>
              <a:t>s</a:t>
            </a:r>
            <a:r>
              <a:rPr lang="en-US">
                <a:solidFill>
                  <a:schemeClr val="dk1"/>
                </a:solidFill>
              </a:rPr>
              <a:t>essions for a total of 15 content </a:t>
            </a:r>
            <a:r>
              <a:rPr lang="en-US"/>
              <a:t>s</a:t>
            </a:r>
            <a:r>
              <a:rPr lang="en-US">
                <a:solidFill>
                  <a:schemeClr val="dk1"/>
                </a:solidFill>
              </a:rPr>
              <a:t>essions. Module 1 addresses Applying Principles and Practices that Foster a Positive Culture, Module 2 covers Applying Effective Pedagogy and Andragogy, the focus o</a:t>
            </a:r>
            <a:r>
              <a:rPr lang="en-US"/>
              <a:t>f </a:t>
            </a:r>
            <a:r>
              <a:rPr lang="en-US">
                <a:solidFill>
                  <a:schemeClr val="dk1"/>
                </a:solidFill>
              </a:rPr>
              <a:t>Module 3 is Collecting Data on Instructional Practices to Inform Professional Learning, the content of Module 4 is Planning, Implementing and Analyzing Standards-Based Literacy Instruction, the content of Module 5 is Growing Professionally, and the final module, Module 6, addresses Planning and Implementing Coaching. </a:t>
            </a:r>
            <a:endParaRPr/>
          </a:p>
          <a:p>
            <a:pPr marL="0" lvl="0" indent="0" algn="l" rtl="0">
              <a:lnSpc>
                <a:spcPct val="100000"/>
              </a:lnSpc>
              <a:spcBef>
                <a:spcPts val="0"/>
              </a:spcBef>
              <a:spcAft>
                <a:spcPts val="0"/>
              </a:spcAft>
              <a:buClr>
                <a:schemeClr val="dk1"/>
              </a:buClr>
              <a:buSzPts val="1400"/>
              <a:buFont typeface="Calibri"/>
              <a:buNone/>
            </a:pPr>
            <a:endParaRPr>
              <a:solidFill>
                <a:schemeClr val="dk1"/>
              </a:solidFill>
            </a:endParaRPr>
          </a:p>
          <a:p>
            <a:pPr marL="0" lvl="0" indent="0" algn="l" rtl="0">
              <a:lnSpc>
                <a:spcPct val="100000"/>
              </a:lnSpc>
              <a:spcBef>
                <a:spcPts val="0"/>
              </a:spcBef>
              <a:spcAft>
                <a:spcPts val="0"/>
              </a:spcAft>
              <a:buClr>
                <a:schemeClr val="dk1"/>
              </a:buClr>
              <a:buSzPts val="1400"/>
              <a:buFont typeface="Calibri"/>
              <a:buNone/>
            </a:pPr>
            <a:r>
              <a:rPr lang="en-US">
                <a:solidFill>
                  <a:schemeClr val="dk1"/>
                </a:solidFill>
              </a:rPr>
              <a:t>You can record the date of each of our sessions in your </a:t>
            </a:r>
            <a:r>
              <a:rPr lang="en-US" i="1">
                <a:solidFill>
                  <a:schemeClr val="dk1"/>
                </a:solidFill>
              </a:rPr>
              <a:t>Fundamentals of Literacy Coaching PD Guide</a:t>
            </a:r>
            <a:r>
              <a:rPr lang="en-US">
                <a:solidFill>
                  <a:schemeClr val="dk1"/>
                </a:solidFill>
              </a:rPr>
              <a:t>.</a:t>
            </a:r>
            <a:endParaRPr/>
          </a:p>
          <a:p>
            <a:pPr marL="0" lvl="0" indent="0" algn="l" rtl="0">
              <a:spcBef>
                <a:spcPts val="0"/>
              </a:spcBef>
              <a:spcAft>
                <a:spcPts val="0"/>
              </a:spcAft>
              <a:buNone/>
            </a:pPr>
            <a:endParaRPr/>
          </a:p>
        </p:txBody>
      </p:sp>
      <p:sp>
        <p:nvSpPr>
          <p:cNvPr id="57" name="Google Shape;5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SAY  </a:t>
            </a:r>
            <a:r>
              <a:rPr lang="en-US" b="0"/>
              <a:t>You can collect and analyze classroom walkthrough data to improve your own performance as a coach. The goals you have as a coach are to help teachers change their practice based on professional development that has been provided, and then to see an increase in student achievement. Is that happening? If not, what do you need to do? If so, what do you do to get to the next level? </a:t>
            </a:r>
            <a:endParaRPr/>
          </a:p>
          <a:p>
            <a:pPr marL="0" lvl="0" indent="0" algn="l" rtl="0">
              <a:spcBef>
                <a:spcPts val="0"/>
              </a:spcBef>
              <a:spcAft>
                <a:spcPts val="0"/>
              </a:spcAft>
              <a:buNone/>
            </a:pPr>
            <a:endParaRPr/>
          </a:p>
        </p:txBody>
      </p:sp>
      <p:sp>
        <p:nvSpPr>
          <p:cNvPr id="214" name="Google Shape;21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SAY </a:t>
            </a:r>
            <a:r>
              <a:rPr lang="en-US" b="0"/>
              <a:t>The culminating project for Module 2 involved </a:t>
            </a:r>
            <a:r>
              <a:rPr lang="en-US">
                <a:latin typeface="Calibri"/>
                <a:ea typeface="Calibri"/>
                <a:cs typeface="Calibri"/>
                <a:sym typeface="Calibri"/>
              </a:rPr>
              <a:t>conducting a needs assessment for professional development on evidence-based instructional practices and completing an </a:t>
            </a:r>
            <a:r>
              <a:rPr lang="en-US" u="sng">
                <a:solidFill>
                  <a:schemeClr val="hlink"/>
                </a:solidFill>
                <a:latin typeface="Calibri"/>
                <a:ea typeface="Calibri"/>
                <a:cs typeface="Calibri"/>
                <a:sym typeface="Calibri"/>
                <a:hlinkClick r:id="rId3"/>
              </a:rPr>
              <a:t>ADDIE model </a:t>
            </a:r>
            <a:r>
              <a:rPr lang="en-US">
                <a:latin typeface="Calibri"/>
                <a:ea typeface="Calibri"/>
                <a:cs typeface="Calibri"/>
                <a:sym typeface="Calibri"/>
              </a:rPr>
              <a:t>for planning the professional development to meet that need. The five-step ADDIE model has been adapted to assist with implementation of the coaching process throughout the course of the school year. In the next few minutes, we’ll refresh our memories regarding the basic principles of the model and show how it has been adapted.</a:t>
            </a:r>
            <a:endParaRPr b="1"/>
          </a:p>
          <a:p>
            <a:pPr marL="0" lvl="0" indent="0" algn="l" rtl="0">
              <a:spcBef>
                <a:spcPts val="0"/>
              </a:spcBef>
              <a:spcAft>
                <a:spcPts val="0"/>
              </a:spcAft>
              <a:buNone/>
            </a:pPr>
            <a:endParaRPr/>
          </a:p>
        </p:txBody>
      </p:sp>
      <p:sp>
        <p:nvSpPr>
          <p:cNvPr id="223" name="Google Shape;22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SAY </a:t>
            </a:r>
            <a:r>
              <a:rPr lang="en-US" b="0"/>
              <a:t>These core values and principles are the same whether the ADDIE model is being used as a guide to develop specific professional development or to plan for coaching throughout the year. </a:t>
            </a:r>
            <a:endParaRPr/>
          </a:p>
          <a:p>
            <a:pPr marL="0" lvl="0" indent="0" algn="l" rtl="0">
              <a:lnSpc>
                <a:spcPct val="100000"/>
              </a:lnSpc>
              <a:spcBef>
                <a:spcPts val="0"/>
              </a:spcBef>
              <a:spcAft>
                <a:spcPts val="0"/>
              </a:spcAft>
              <a:buClr>
                <a:schemeClr val="dk1"/>
              </a:buClr>
              <a:buSzPts val="1400"/>
              <a:buFont typeface="Calibri"/>
              <a:buNone/>
            </a:pPr>
            <a:endParaRPr b="0"/>
          </a:p>
          <a:p>
            <a:pPr marL="0" lvl="0" indent="0" algn="l" rtl="0">
              <a:lnSpc>
                <a:spcPct val="100000"/>
              </a:lnSpc>
              <a:spcBef>
                <a:spcPts val="0"/>
              </a:spcBef>
              <a:spcAft>
                <a:spcPts val="0"/>
              </a:spcAft>
              <a:buClr>
                <a:schemeClr val="dk1"/>
              </a:buClr>
              <a:buSzPts val="1400"/>
              <a:buFont typeface="Calibri"/>
              <a:buNone/>
            </a:pPr>
            <a:r>
              <a:rPr lang="en-US" b="0" i="1"/>
              <a:t>Review the slide</a:t>
            </a:r>
            <a:endParaRPr/>
          </a:p>
          <a:p>
            <a:pPr marL="0" lvl="0" indent="0" algn="l" rtl="0">
              <a:lnSpc>
                <a:spcPct val="100000"/>
              </a:lnSpc>
              <a:spcBef>
                <a:spcPts val="0"/>
              </a:spcBef>
              <a:spcAft>
                <a:spcPts val="0"/>
              </a:spcAft>
              <a:buClr>
                <a:schemeClr val="dk1"/>
              </a:buClr>
              <a:buSzPts val="1400"/>
              <a:buFont typeface="Calibri"/>
              <a:buNone/>
            </a:pPr>
            <a:endParaRPr b="0"/>
          </a:p>
          <a:p>
            <a:pPr marL="0" lvl="0" indent="0" algn="l" rtl="0">
              <a:lnSpc>
                <a:spcPct val="100000"/>
              </a:lnSpc>
              <a:spcBef>
                <a:spcPts val="0"/>
              </a:spcBef>
              <a:spcAft>
                <a:spcPts val="0"/>
              </a:spcAft>
              <a:buClr>
                <a:schemeClr val="dk1"/>
              </a:buClr>
              <a:buSzPts val="1400"/>
              <a:buFont typeface="Calibri"/>
              <a:buNone/>
            </a:pPr>
            <a:r>
              <a:rPr lang="en-US" b="1"/>
              <a:t>SAY</a:t>
            </a:r>
            <a:r>
              <a:rPr lang="en-US" b="0"/>
              <a:t> Let’s look at the Addie model that has been adapted to reflect data collection and use for the instructional coach.</a:t>
            </a:r>
            <a:endParaRPr b="1"/>
          </a:p>
          <a:p>
            <a:pPr marL="0" lvl="0" indent="0" algn="l" rtl="0">
              <a:spcBef>
                <a:spcPts val="0"/>
              </a:spcBef>
              <a:spcAft>
                <a:spcPts val="0"/>
              </a:spcAft>
              <a:buNone/>
            </a:pPr>
            <a:endParaRPr/>
          </a:p>
        </p:txBody>
      </p:sp>
      <p:sp>
        <p:nvSpPr>
          <p:cNvPr id="231" name="Google Shape;23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SAY </a:t>
            </a:r>
            <a:r>
              <a:rPr lang="en-US" b="0"/>
              <a:t>Th</a:t>
            </a:r>
            <a:r>
              <a:rPr lang="en-US"/>
              <a:t>is</a:t>
            </a:r>
            <a:r>
              <a:rPr lang="en-US" b="0"/>
              <a:t> A</a:t>
            </a:r>
            <a:r>
              <a:rPr lang="en-US"/>
              <a:t>DDIE</a:t>
            </a:r>
            <a:r>
              <a:rPr lang="en-US" b="0"/>
              <a:t> model was not adapted specifically for literacy coaches but was rather designed to be applicable to all types of instructional coaches. It includes a timeline, process steps, and key activities that can assist in the implementation of the process step. Here you see several steps that you might want to take before the school year begins or early in the year:</a:t>
            </a:r>
            <a:endParaRPr/>
          </a:p>
          <a:p>
            <a:pPr marL="171450" lvl="0" indent="-171450" algn="l" rtl="0">
              <a:lnSpc>
                <a:spcPct val="100000"/>
              </a:lnSpc>
              <a:spcBef>
                <a:spcPts val="0"/>
              </a:spcBef>
              <a:spcAft>
                <a:spcPts val="0"/>
              </a:spcAft>
              <a:buClr>
                <a:schemeClr val="dk1"/>
              </a:buClr>
              <a:buSzPts val="1200"/>
              <a:buFont typeface="Arial"/>
              <a:buChar char="•"/>
            </a:pPr>
            <a:r>
              <a:rPr lang="en-US" b="0"/>
              <a:t>Conduct a needs analysis – this could be done with your principal. </a:t>
            </a:r>
            <a:endParaRPr/>
          </a:p>
          <a:p>
            <a:pPr marL="171450" lvl="0" indent="-171450" algn="l" rtl="0">
              <a:lnSpc>
                <a:spcPct val="100000"/>
              </a:lnSpc>
              <a:spcBef>
                <a:spcPts val="0"/>
              </a:spcBef>
              <a:spcAft>
                <a:spcPts val="0"/>
              </a:spcAft>
              <a:buClr>
                <a:schemeClr val="dk1"/>
              </a:buClr>
              <a:buSzPts val="1200"/>
              <a:buFont typeface="Arial"/>
              <a:buChar char="•"/>
            </a:pPr>
            <a:r>
              <a:rPr lang="en-US" b="0"/>
              <a:t>Design a support model – that is decide what needs to be done to meet the needs you have identified and how you can be sure you are intentional about addressing the needs.</a:t>
            </a:r>
            <a:endParaRPr/>
          </a:p>
          <a:p>
            <a:pPr marL="171450" lvl="0" indent="-171450" algn="l" rtl="0">
              <a:lnSpc>
                <a:spcPct val="100000"/>
              </a:lnSpc>
              <a:spcBef>
                <a:spcPts val="0"/>
              </a:spcBef>
              <a:spcAft>
                <a:spcPts val="0"/>
              </a:spcAft>
              <a:buClr>
                <a:schemeClr val="dk1"/>
              </a:buClr>
              <a:buSzPts val="1200"/>
              <a:buFont typeface="Arial"/>
              <a:buChar char="•"/>
            </a:pPr>
            <a:r>
              <a:rPr lang="en-US" b="0"/>
              <a:t>Develop some key work functions. This involves deciding what data </a:t>
            </a:r>
            <a:r>
              <a:rPr lang="en-US"/>
              <a:t>are</a:t>
            </a:r>
            <a:r>
              <a:rPr lang="en-US" b="0"/>
              <a:t> going to be collected to measure progress toward goals and ensuring that goals are communicated with all stakeholders, meaning teachers, other staff, and perhaps even students.</a:t>
            </a:r>
            <a:endParaRPr/>
          </a:p>
          <a:p>
            <a:pPr marL="0" lvl="0" indent="0" algn="l" rtl="0">
              <a:lnSpc>
                <a:spcPct val="100000"/>
              </a:lnSpc>
              <a:spcBef>
                <a:spcPts val="0"/>
              </a:spcBef>
              <a:spcAft>
                <a:spcPts val="0"/>
              </a:spcAft>
              <a:buClr>
                <a:schemeClr val="dk1"/>
              </a:buClr>
              <a:buSzPts val="1400"/>
              <a:buFont typeface="Calibri"/>
              <a:buNone/>
            </a:pPr>
            <a:endParaRPr b="0"/>
          </a:p>
          <a:p>
            <a:pPr marL="0" lvl="0" indent="0" algn="l" rtl="0">
              <a:lnSpc>
                <a:spcPct val="100000"/>
              </a:lnSpc>
              <a:spcBef>
                <a:spcPts val="0"/>
              </a:spcBef>
              <a:spcAft>
                <a:spcPts val="0"/>
              </a:spcAft>
              <a:buClr>
                <a:schemeClr val="dk1"/>
              </a:buClr>
              <a:buSzPts val="1400"/>
              <a:buFont typeface="Calibri"/>
              <a:buNone/>
            </a:pPr>
            <a:r>
              <a:rPr lang="en-US" b="0" i="1"/>
              <a:t>5 minutes: Ask if there are other key activities they think might be helpful in the implementation of the process steps.</a:t>
            </a:r>
            <a:endParaRPr b="1" i="1"/>
          </a:p>
          <a:p>
            <a:pPr marL="0" lvl="0" indent="0" algn="l" rtl="0">
              <a:spcBef>
                <a:spcPts val="0"/>
              </a:spcBef>
              <a:spcAft>
                <a:spcPts val="0"/>
              </a:spcAft>
              <a:buNone/>
            </a:pPr>
            <a:endParaRPr/>
          </a:p>
        </p:txBody>
      </p:sp>
      <p:sp>
        <p:nvSpPr>
          <p:cNvPr id="239" name="Google Shape;23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SAY </a:t>
            </a:r>
            <a:r>
              <a:rPr lang="en-US" b="0"/>
              <a:t>Here you see the timelines for the process steps you could implement during the course of the year and at the end of the school year. Throughout the year you should implement the Plan-Do-Study-Assess model to ensure that you are making progress toward your goals. At the end of the year you will want to conduct an end-of-year evaluation and present the findings of your analysis that identifies Strengths-Weaknesses-Opportunities-Threats to leadership at the school. This will help you to make recommendations for the following year.</a:t>
            </a:r>
            <a:endParaRPr/>
          </a:p>
          <a:p>
            <a:pPr marL="0" lvl="0" indent="0" algn="l" rtl="0">
              <a:lnSpc>
                <a:spcPct val="100000"/>
              </a:lnSpc>
              <a:spcBef>
                <a:spcPts val="0"/>
              </a:spcBef>
              <a:spcAft>
                <a:spcPts val="0"/>
              </a:spcAft>
              <a:buClr>
                <a:schemeClr val="dk1"/>
              </a:buClr>
              <a:buSzPts val="1400"/>
              <a:buFont typeface="Calibri"/>
              <a:buNone/>
            </a:pPr>
            <a:endParaRPr b="0"/>
          </a:p>
          <a:p>
            <a:pPr marL="0" lvl="0" indent="0" algn="l" rtl="0">
              <a:lnSpc>
                <a:spcPct val="100000"/>
              </a:lnSpc>
              <a:spcBef>
                <a:spcPts val="0"/>
              </a:spcBef>
              <a:spcAft>
                <a:spcPts val="0"/>
              </a:spcAft>
              <a:buClr>
                <a:schemeClr val="dk1"/>
              </a:buClr>
              <a:buSzPts val="1400"/>
              <a:buFont typeface="Calibri"/>
              <a:buNone/>
            </a:pPr>
            <a:r>
              <a:rPr lang="en-US" b="0" i="1"/>
              <a:t>5 minutes: Discuss other key activities that might be helpful in implementing these process steps.</a:t>
            </a:r>
            <a:endParaRPr b="1" i="1"/>
          </a:p>
          <a:p>
            <a:pPr marL="0" lvl="0" indent="0" algn="l" rtl="0">
              <a:spcBef>
                <a:spcPts val="0"/>
              </a:spcBef>
              <a:spcAft>
                <a:spcPts val="0"/>
              </a:spcAft>
              <a:buNone/>
            </a:pPr>
            <a:endParaRPr/>
          </a:p>
        </p:txBody>
      </p:sp>
      <p:sp>
        <p:nvSpPr>
          <p:cNvPr id="247" name="Google Shape;24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SAY </a:t>
            </a:r>
            <a:r>
              <a:rPr lang="en-US" b="0"/>
              <a:t>One of the key activities that could help in designing a support model – that should occur before the beginning of the school year – is developing a logic model. This is an example of a logic model for implementation of summer reading camps. Notice there are inputs which are all of the resources that are available. Now let’s skip over to the goals. You see two short-term goals, two medium term goals, and two long term goals. In the middle of the logic model, you see the outputs – those are activities and products that will help move you towards your goals. Finally at the bottom of the logic model you see some assumptions that we can make and also some external factors that are beyond our control. It is important to recognize these as we build the logic model. A logic model like this can help us think through what we want to accomplish as coaches and what it will take to get us there.</a:t>
            </a:r>
            <a:endParaRPr b="1"/>
          </a:p>
          <a:p>
            <a:pPr marL="0" lvl="0" indent="0" algn="l" rtl="0">
              <a:spcBef>
                <a:spcPts val="0"/>
              </a:spcBef>
              <a:spcAft>
                <a:spcPts val="0"/>
              </a:spcAft>
              <a:buNone/>
            </a:pPr>
            <a:endParaRPr/>
          </a:p>
        </p:txBody>
      </p:sp>
      <p:sp>
        <p:nvSpPr>
          <p:cNvPr id="255" name="Google Shape;255;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Notes </a:t>
            </a:r>
            <a:r>
              <a:rPr lang="en-US" b="0"/>
              <a:t>Allow about 15 minutes for this activity. You will lead a discussion and work together with participants to complete the logic model based on the scenario in </a:t>
            </a:r>
            <a:r>
              <a:rPr lang="en-US" b="1"/>
              <a:t>Handout 1: Scenario for Logic Model</a:t>
            </a:r>
            <a:r>
              <a:rPr lang="en-US" b="0"/>
              <a:t>.  </a:t>
            </a:r>
            <a:endParaRPr/>
          </a:p>
          <a:p>
            <a:pPr marL="0" lvl="0" indent="0" algn="l" rtl="0">
              <a:lnSpc>
                <a:spcPct val="100000"/>
              </a:lnSpc>
              <a:spcBef>
                <a:spcPts val="0"/>
              </a:spcBef>
              <a:spcAft>
                <a:spcPts val="0"/>
              </a:spcAft>
              <a:buClr>
                <a:schemeClr val="dk1"/>
              </a:buClr>
              <a:buSzPts val="1400"/>
              <a:buFont typeface="Calibri"/>
              <a:buNone/>
            </a:pPr>
            <a:endParaRPr b="0"/>
          </a:p>
          <a:p>
            <a:pPr marL="0" lvl="0" indent="0" algn="l" rtl="0">
              <a:lnSpc>
                <a:spcPct val="100000"/>
              </a:lnSpc>
              <a:spcBef>
                <a:spcPts val="0"/>
              </a:spcBef>
              <a:spcAft>
                <a:spcPts val="0"/>
              </a:spcAft>
              <a:buClr>
                <a:schemeClr val="dk1"/>
              </a:buClr>
              <a:buSzPts val="1400"/>
              <a:buFont typeface="Calibri"/>
              <a:buNone/>
            </a:pPr>
            <a:r>
              <a:rPr lang="en-US" b="1"/>
              <a:t>SAY </a:t>
            </a:r>
            <a:r>
              <a:rPr lang="en-US" b="0"/>
              <a:t>We are going to work together to complete a logic model based on the scenario in </a:t>
            </a:r>
            <a:r>
              <a:rPr lang="en-US" b="1"/>
              <a:t>Handout 1</a:t>
            </a:r>
            <a:r>
              <a:rPr lang="en-US"/>
              <a:t>. Take a few moments to read through the handout. Talk in your small groups about what your short-, medium- and long-term goals should be. You can use </a:t>
            </a:r>
            <a:r>
              <a:rPr lang="en-US" b="1"/>
              <a:t>Handout 2: Blank Logic Model Template</a:t>
            </a:r>
            <a:r>
              <a:rPr lang="en-US"/>
              <a:t> to guide your discussion. </a:t>
            </a:r>
            <a:endParaRPr/>
          </a:p>
          <a:p>
            <a:pPr marL="0" lvl="0" indent="0" algn="l" rtl="0">
              <a:lnSpc>
                <a:spcPct val="100000"/>
              </a:lnSpc>
              <a:spcBef>
                <a:spcPts val="0"/>
              </a:spcBef>
              <a:spcAft>
                <a:spcPts val="0"/>
              </a:spcAft>
              <a:buClr>
                <a:schemeClr val="dk1"/>
              </a:buClr>
              <a:buSzPts val="1400"/>
              <a:buFont typeface="Calibri"/>
              <a:buNone/>
            </a:pPr>
            <a:r>
              <a:rPr lang="en-US" i="1"/>
              <a:t>Possible responses from participants regarding goals  </a:t>
            </a:r>
            <a:endParaRPr/>
          </a:p>
          <a:p>
            <a:pPr marL="0" lvl="0" indent="0" algn="l" rtl="0">
              <a:lnSpc>
                <a:spcPct val="100000"/>
              </a:lnSpc>
              <a:spcBef>
                <a:spcPts val="0"/>
              </a:spcBef>
              <a:spcAft>
                <a:spcPts val="0"/>
              </a:spcAft>
              <a:buClr>
                <a:schemeClr val="dk1"/>
              </a:buClr>
              <a:buSzPts val="1400"/>
              <a:buFont typeface="Calibri"/>
              <a:buNone/>
            </a:pPr>
            <a:r>
              <a:rPr lang="en-US" b="0" i="1"/>
              <a:t>Short term goals could include establishing a specific number of vocabulary </a:t>
            </a:r>
            <a:r>
              <a:rPr lang="en-US" i="1"/>
              <a:t>word</a:t>
            </a:r>
            <a:r>
              <a:rPr lang="en-US" b="0" i="1"/>
              <a:t>s that should be taught; establishing how many read alouds are conducted; ensuring that teachers are explicitly teaching vocabulary.</a:t>
            </a:r>
            <a:endParaRPr/>
          </a:p>
          <a:p>
            <a:pPr marL="0" lvl="0" indent="0" algn="l" rtl="0">
              <a:lnSpc>
                <a:spcPct val="100000"/>
              </a:lnSpc>
              <a:spcBef>
                <a:spcPts val="0"/>
              </a:spcBef>
              <a:spcAft>
                <a:spcPts val="0"/>
              </a:spcAft>
              <a:buClr>
                <a:schemeClr val="dk1"/>
              </a:buClr>
              <a:buSzPts val="1400"/>
              <a:buFont typeface="Calibri"/>
              <a:buNone/>
            </a:pPr>
            <a:endParaRPr b="0" i="1"/>
          </a:p>
          <a:p>
            <a:pPr marL="0" lvl="0" indent="0" algn="l" rtl="0">
              <a:lnSpc>
                <a:spcPct val="100000"/>
              </a:lnSpc>
              <a:spcBef>
                <a:spcPts val="0"/>
              </a:spcBef>
              <a:spcAft>
                <a:spcPts val="0"/>
              </a:spcAft>
              <a:buClr>
                <a:schemeClr val="dk1"/>
              </a:buClr>
              <a:buSzPts val="1400"/>
              <a:buFont typeface="Calibri"/>
              <a:buNone/>
            </a:pPr>
            <a:r>
              <a:rPr lang="en-US" b="0" i="1"/>
              <a:t>Medium term goals could include increasing the number of words kindergarten students know at the middle and end of the year, increasing the number of words that students are using in their oral language at the middle and end of the year.</a:t>
            </a:r>
            <a:endParaRPr/>
          </a:p>
          <a:p>
            <a:pPr marL="0" lvl="0" indent="0" algn="l" rtl="0">
              <a:lnSpc>
                <a:spcPct val="100000"/>
              </a:lnSpc>
              <a:spcBef>
                <a:spcPts val="0"/>
              </a:spcBef>
              <a:spcAft>
                <a:spcPts val="0"/>
              </a:spcAft>
              <a:buClr>
                <a:schemeClr val="dk1"/>
              </a:buClr>
              <a:buSzPts val="1400"/>
              <a:buFont typeface="Calibri"/>
              <a:buNone/>
            </a:pPr>
            <a:endParaRPr b="0" i="1"/>
          </a:p>
          <a:p>
            <a:pPr marL="0" lvl="0" indent="0" algn="l" rtl="0">
              <a:lnSpc>
                <a:spcPct val="100000"/>
              </a:lnSpc>
              <a:spcBef>
                <a:spcPts val="0"/>
              </a:spcBef>
              <a:spcAft>
                <a:spcPts val="0"/>
              </a:spcAft>
              <a:buClr>
                <a:schemeClr val="dk1"/>
              </a:buClr>
              <a:buSzPts val="1400"/>
              <a:buFont typeface="Calibri"/>
              <a:buNone/>
            </a:pPr>
            <a:r>
              <a:rPr lang="en-US" b="0" i="1"/>
              <a:t>Long term goals could include sustaining practices for improving oral language and vocabulary skills from year-to-year; sustaining and continuing to increase the number of words students know and use in their oral language over time.</a:t>
            </a:r>
            <a:endParaRPr/>
          </a:p>
          <a:p>
            <a:pPr marL="0" lvl="0" indent="0" algn="l" rtl="0">
              <a:lnSpc>
                <a:spcPct val="100000"/>
              </a:lnSpc>
              <a:spcBef>
                <a:spcPts val="0"/>
              </a:spcBef>
              <a:spcAft>
                <a:spcPts val="0"/>
              </a:spcAft>
              <a:buClr>
                <a:schemeClr val="dk1"/>
              </a:buClr>
              <a:buSzPts val="1400"/>
              <a:buFont typeface="Calibri"/>
              <a:buNone/>
            </a:pPr>
            <a:endParaRPr b="0" i="1"/>
          </a:p>
          <a:p>
            <a:pPr marL="0" lvl="0" indent="0" algn="l" rtl="0">
              <a:lnSpc>
                <a:spcPct val="100000"/>
              </a:lnSpc>
              <a:spcBef>
                <a:spcPts val="0"/>
              </a:spcBef>
              <a:spcAft>
                <a:spcPts val="0"/>
              </a:spcAft>
              <a:buClr>
                <a:schemeClr val="dk1"/>
              </a:buClr>
              <a:buSzPts val="1400"/>
              <a:buFont typeface="Calibri"/>
              <a:buNone/>
            </a:pPr>
            <a:r>
              <a:rPr lang="en-US" b="1" i="0"/>
              <a:t>SAY </a:t>
            </a:r>
            <a:r>
              <a:rPr lang="en-US" b="0" i="0"/>
              <a:t>Now let’s think about the inputs – or resources we have – to help us meet our goals.</a:t>
            </a:r>
            <a:endParaRPr/>
          </a:p>
          <a:p>
            <a:pPr marL="0" lvl="0" indent="0" algn="l" rtl="0">
              <a:lnSpc>
                <a:spcPct val="100000"/>
              </a:lnSpc>
              <a:spcBef>
                <a:spcPts val="0"/>
              </a:spcBef>
              <a:spcAft>
                <a:spcPts val="0"/>
              </a:spcAft>
              <a:buClr>
                <a:schemeClr val="dk1"/>
              </a:buClr>
              <a:buSzPts val="1400"/>
              <a:buFont typeface="Calibri"/>
              <a:buNone/>
            </a:pPr>
            <a:r>
              <a:rPr lang="en-US" b="1" i="1" u="none"/>
              <a:t>Possible responses from participants regarding inputs:</a:t>
            </a:r>
            <a:endParaRPr b="1" i="0" u="none"/>
          </a:p>
          <a:p>
            <a:pPr marL="0" lvl="0" indent="0" algn="l" rtl="0">
              <a:lnSpc>
                <a:spcPct val="100000"/>
              </a:lnSpc>
              <a:spcBef>
                <a:spcPts val="0"/>
              </a:spcBef>
              <a:spcAft>
                <a:spcPts val="0"/>
              </a:spcAft>
              <a:buClr>
                <a:schemeClr val="dk1"/>
              </a:buClr>
              <a:buSzPts val="1400"/>
              <a:buFont typeface="Calibri"/>
              <a:buNone/>
            </a:pPr>
            <a:r>
              <a:rPr lang="en-US" b="0" i="1" u="none"/>
              <a:t>Teacher expertise</a:t>
            </a:r>
            <a:endParaRPr/>
          </a:p>
          <a:p>
            <a:pPr marL="0" lvl="0" indent="0" algn="l" rtl="0">
              <a:lnSpc>
                <a:spcPct val="100000"/>
              </a:lnSpc>
              <a:spcBef>
                <a:spcPts val="0"/>
              </a:spcBef>
              <a:spcAft>
                <a:spcPts val="0"/>
              </a:spcAft>
              <a:buClr>
                <a:schemeClr val="dk1"/>
              </a:buClr>
              <a:buSzPts val="1400"/>
              <a:buFont typeface="Calibri"/>
              <a:buNone/>
            </a:pPr>
            <a:r>
              <a:rPr lang="en-US" b="0" i="1" u="none"/>
              <a:t>Coaching </a:t>
            </a:r>
            <a:endParaRPr/>
          </a:p>
          <a:p>
            <a:pPr marL="0" lvl="0" indent="0" algn="l" rtl="0">
              <a:lnSpc>
                <a:spcPct val="100000"/>
              </a:lnSpc>
              <a:spcBef>
                <a:spcPts val="0"/>
              </a:spcBef>
              <a:spcAft>
                <a:spcPts val="0"/>
              </a:spcAft>
              <a:buClr>
                <a:schemeClr val="dk1"/>
              </a:buClr>
              <a:buSzPts val="1400"/>
              <a:buFont typeface="Calibri"/>
              <a:buNone/>
            </a:pPr>
            <a:r>
              <a:rPr lang="en-US" b="0" i="1" u="none"/>
              <a:t>Vocabulary program</a:t>
            </a:r>
            <a:endParaRPr/>
          </a:p>
          <a:p>
            <a:pPr marL="0" lvl="0" indent="0" algn="l" rtl="0">
              <a:lnSpc>
                <a:spcPct val="100000"/>
              </a:lnSpc>
              <a:spcBef>
                <a:spcPts val="0"/>
              </a:spcBef>
              <a:spcAft>
                <a:spcPts val="0"/>
              </a:spcAft>
              <a:buClr>
                <a:schemeClr val="dk1"/>
              </a:buClr>
              <a:buSzPts val="1400"/>
              <a:buFont typeface="Calibri"/>
              <a:buNone/>
            </a:pPr>
            <a:r>
              <a:rPr lang="en-US" b="0" i="1" u="none"/>
              <a:t>Classroom libraries</a:t>
            </a:r>
            <a:endParaRPr/>
          </a:p>
          <a:p>
            <a:pPr marL="0" lvl="0" indent="0" algn="l" rtl="0">
              <a:lnSpc>
                <a:spcPct val="100000"/>
              </a:lnSpc>
              <a:spcBef>
                <a:spcPts val="0"/>
              </a:spcBef>
              <a:spcAft>
                <a:spcPts val="0"/>
              </a:spcAft>
              <a:buClr>
                <a:schemeClr val="dk1"/>
              </a:buClr>
              <a:buSzPts val="1400"/>
              <a:buFont typeface="Calibri"/>
              <a:buNone/>
            </a:pPr>
            <a:r>
              <a:rPr lang="en-US" b="0" i="1" u="none"/>
              <a:t>Media specialist</a:t>
            </a:r>
            <a:endParaRPr/>
          </a:p>
          <a:p>
            <a:pPr marL="0" lvl="0" indent="0" algn="l" rtl="0">
              <a:lnSpc>
                <a:spcPct val="100000"/>
              </a:lnSpc>
              <a:spcBef>
                <a:spcPts val="0"/>
              </a:spcBef>
              <a:spcAft>
                <a:spcPts val="0"/>
              </a:spcAft>
              <a:buClr>
                <a:schemeClr val="dk1"/>
              </a:buClr>
              <a:buSzPts val="1400"/>
              <a:buFont typeface="Calibri"/>
              <a:buNone/>
            </a:pPr>
            <a:endParaRPr b="0" i="1" u="none"/>
          </a:p>
          <a:p>
            <a:pPr marL="0" lvl="0" indent="0" algn="l" rtl="0">
              <a:lnSpc>
                <a:spcPct val="100000"/>
              </a:lnSpc>
              <a:spcBef>
                <a:spcPts val="0"/>
              </a:spcBef>
              <a:spcAft>
                <a:spcPts val="0"/>
              </a:spcAft>
              <a:buClr>
                <a:schemeClr val="dk1"/>
              </a:buClr>
              <a:buSzPts val="1400"/>
              <a:buFont typeface="Calibri"/>
              <a:buNone/>
            </a:pPr>
            <a:r>
              <a:rPr lang="en-US" b="1" i="0" u="none"/>
              <a:t>SAY</a:t>
            </a:r>
            <a:r>
              <a:rPr lang="en-US" b="0" i="0" u="none"/>
              <a:t> What kind of activities would be helpful to conduct to make progress toward our goals?</a:t>
            </a:r>
            <a:endParaRPr/>
          </a:p>
          <a:p>
            <a:pPr marL="0" lvl="0" indent="0" algn="l" rtl="0">
              <a:lnSpc>
                <a:spcPct val="100000"/>
              </a:lnSpc>
              <a:spcBef>
                <a:spcPts val="0"/>
              </a:spcBef>
              <a:spcAft>
                <a:spcPts val="0"/>
              </a:spcAft>
              <a:buClr>
                <a:schemeClr val="dk1"/>
              </a:buClr>
              <a:buSzPts val="1400"/>
              <a:buFont typeface="Calibri"/>
              <a:buNone/>
            </a:pPr>
            <a:r>
              <a:rPr lang="en-US" b="1" i="1" u="none"/>
              <a:t>Possible responses from participants regarding activities:</a:t>
            </a:r>
            <a:endParaRPr/>
          </a:p>
          <a:p>
            <a:pPr marL="0" lvl="0" indent="0" algn="l" rtl="0">
              <a:lnSpc>
                <a:spcPct val="100000"/>
              </a:lnSpc>
              <a:spcBef>
                <a:spcPts val="0"/>
              </a:spcBef>
              <a:spcAft>
                <a:spcPts val="0"/>
              </a:spcAft>
              <a:buClr>
                <a:schemeClr val="dk1"/>
              </a:buClr>
              <a:buSzPts val="1400"/>
              <a:buFont typeface="Calibri"/>
              <a:buNone/>
            </a:pPr>
            <a:r>
              <a:rPr lang="en-US" b="0" i="1" u="none"/>
              <a:t>Dialogic reading</a:t>
            </a:r>
            <a:endParaRPr i="1"/>
          </a:p>
          <a:p>
            <a:pPr marL="0" lvl="0" indent="0" algn="l" rtl="0">
              <a:lnSpc>
                <a:spcPct val="100000"/>
              </a:lnSpc>
              <a:spcBef>
                <a:spcPts val="0"/>
              </a:spcBef>
              <a:spcAft>
                <a:spcPts val="0"/>
              </a:spcAft>
              <a:buClr>
                <a:schemeClr val="dk1"/>
              </a:buClr>
              <a:buSzPts val="1400"/>
              <a:buFont typeface="Calibri"/>
              <a:buNone/>
            </a:pPr>
            <a:r>
              <a:rPr lang="en-US" b="0" i="1" u="none"/>
              <a:t>Intentional conversations and discussions that support the use of language</a:t>
            </a:r>
            <a:endParaRPr i="1"/>
          </a:p>
          <a:p>
            <a:pPr marL="0" lvl="0" indent="0" algn="l" rtl="0">
              <a:lnSpc>
                <a:spcPct val="100000"/>
              </a:lnSpc>
              <a:spcBef>
                <a:spcPts val="0"/>
              </a:spcBef>
              <a:spcAft>
                <a:spcPts val="0"/>
              </a:spcAft>
              <a:buClr>
                <a:schemeClr val="dk1"/>
              </a:buClr>
              <a:buSzPts val="1400"/>
              <a:buFont typeface="Calibri"/>
              <a:buNone/>
            </a:pPr>
            <a:r>
              <a:rPr lang="en-US" b="0" i="1" u="none"/>
              <a:t>Explicit instruction in vocabulary</a:t>
            </a:r>
            <a:endParaRPr i="1"/>
          </a:p>
          <a:p>
            <a:pPr marL="0" lvl="0" indent="0" algn="l" rtl="0">
              <a:lnSpc>
                <a:spcPct val="100000"/>
              </a:lnSpc>
              <a:spcBef>
                <a:spcPts val="0"/>
              </a:spcBef>
              <a:spcAft>
                <a:spcPts val="0"/>
              </a:spcAft>
              <a:buClr>
                <a:schemeClr val="dk1"/>
              </a:buClr>
              <a:buSzPts val="1400"/>
              <a:buFont typeface="Calibri"/>
              <a:buNone/>
            </a:pPr>
            <a:endParaRPr b="0" i="0" u="none"/>
          </a:p>
          <a:p>
            <a:pPr marL="0" lvl="0" indent="0" algn="l" rtl="0">
              <a:lnSpc>
                <a:spcPct val="100000"/>
              </a:lnSpc>
              <a:spcBef>
                <a:spcPts val="0"/>
              </a:spcBef>
              <a:spcAft>
                <a:spcPts val="0"/>
              </a:spcAft>
              <a:buClr>
                <a:schemeClr val="dk1"/>
              </a:buClr>
              <a:buSzPts val="1400"/>
              <a:buFont typeface="Calibri"/>
              <a:buNone/>
            </a:pPr>
            <a:r>
              <a:rPr lang="en-US" b="1" i="0" u="none"/>
              <a:t>SAY</a:t>
            </a:r>
            <a:r>
              <a:rPr lang="en-US" b="0" i="0" u="none"/>
              <a:t> What kinds of products might be helpful?</a:t>
            </a:r>
            <a:endParaRPr/>
          </a:p>
          <a:p>
            <a:pPr marL="0" lvl="0" indent="0" algn="l" rtl="0">
              <a:lnSpc>
                <a:spcPct val="100000"/>
              </a:lnSpc>
              <a:spcBef>
                <a:spcPts val="0"/>
              </a:spcBef>
              <a:spcAft>
                <a:spcPts val="0"/>
              </a:spcAft>
              <a:buClr>
                <a:schemeClr val="dk1"/>
              </a:buClr>
              <a:buSzPts val="1400"/>
              <a:buFont typeface="Calibri"/>
              <a:buNone/>
            </a:pPr>
            <a:r>
              <a:rPr lang="en-US" b="1" i="1" u="none"/>
              <a:t>Possible responses from participants regarding products:</a:t>
            </a:r>
            <a:endParaRPr/>
          </a:p>
          <a:p>
            <a:pPr marL="0" lvl="0" indent="0" algn="l" rtl="0">
              <a:lnSpc>
                <a:spcPct val="100000"/>
              </a:lnSpc>
              <a:spcBef>
                <a:spcPts val="0"/>
              </a:spcBef>
              <a:spcAft>
                <a:spcPts val="0"/>
              </a:spcAft>
              <a:buClr>
                <a:schemeClr val="dk1"/>
              </a:buClr>
              <a:buSzPts val="1400"/>
              <a:buFont typeface="Calibri"/>
              <a:buNone/>
            </a:pPr>
            <a:r>
              <a:rPr lang="en-US" b="0" i="1" u="none"/>
              <a:t>Informal vocabulary assessments</a:t>
            </a:r>
            <a:endParaRPr/>
          </a:p>
          <a:p>
            <a:pPr marL="0" lvl="0" indent="0" algn="l" rtl="0">
              <a:lnSpc>
                <a:spcPct val="100000"/>
              </a:lnSpc>
              <a:spcBef>
                <a:spcPts val="0"/>
              </a:spcBef>
              <a:spcAft>
                <a:spcPts val="0"/>
              </a:spcAft>
              <a:buClr>
                <a:schemeClr val="dk1"/>
              </a:buClr>
              <a:buSzPts val="1400"/>
              <a:buFont typeface="Calibri"/>
              <a:buNone/>
            </a:pPr>
            <a:r>
              <a:rPr lang="en-US" b="0" i="1" u="none"/>
              <a:t>Logs of books read along with words taught </a:t>
            </a:r>
            <a:endParaRPr/>
          </a:p>
          <a:p>
            <a:pPr marL="0" lvl="0" indent="0" algn="l" rtl="0">
              <a:lnSpc>
                <a:spcPct val="100000"/>
              </a:lnSpc>
              <a:spcBef>
                <a:spcPts val="0"/>
              </a:spcBef>
              <a:spcAft>
                <a:spcPts val="0"/>
              </a:spcAft>
              <a:buClr>
                <a:schemeClr val="dk1"/>
              </a:buClr>
              <a:buSzPts val="1400"/>
              <a:buFont typeface="Calibri"/>
              <a:buNone/>
            </a:pPr>
            <a:r>
              <a:rPr lang="en-US" b="0" i="1" u="none"/>
              <a:t>Play centers designed for cultivating oral language</a:t>
            </a:r>
            <a:endParaRPr/>
          </a:p>
          <a:p>
            <a:pPr marL="0" lvl="0" indent="0" algn="l" rtl="0">
              <a:lnSpc>
                <a:spcPct val="100000"/>
              </a:lnSpc>
              <a:spcBef>
                <a:spcPts val="0"/>
              </a:spcBef>
              <a:spcAft>
                <a:spcPts val="0"/>
              </a:spcAft>
              <a:buClr>
                <a:schemeClr val="dk1"/>
              </a:buClr>
              <a:buSzPts val="1400"/>
              <a:buFont typeface="Calibri"/>
              <a:buNone/>
            </a:pPr>
            <a:endParaRPr b="0" i="1" u="none"/>
          </a:p>
          <a:p>
            <a:pPr marL="0" lvl="0" indent="0" algn="l" rtl="0">
              <a:lnSpc>
                <a:spcPct val="100000"/>
              </a:lnSpc>
              <a:spcBef>
                <a:spcPts val="0"/>
              </a:spcBef>
              <a:spcAft>
                <a:spcPts val="0"/>
              </a:spcAft>
              <a:buClr>
                <a:schemeClr val="dk1"/>
              </a:buClr>
              <a:buSzPts val="1400"/>
              <a:buFont typeface="Calibri"/>
              <a:buNone/>
            </a:pPr>
            <a:r>
              <a:rPr lang="en-US" b="1" i="0" u="none"/>
              <a:t>SAY </a:t>
            </a:r>
            <a:r>
              <a:rPr lang="en-US" b="0" i="0" u="none"/>
              <a:t>Let’s think about assumptions and external factors. Assumptions include anything that affects the work that we can assume to be true. For example, maybe we have to assume that most students need to improve their vocabulary and oral language skills. Or we might be able to assume that there is time in the day to conduct vocabulary instruction. What other kinds of assumptions might you make?</a:t>
            </a:r>
            <a:endParaRPr/>
          </a:p>
          <a:p>
            <a:pPr marL="0" lvl="0" indent="0" algn="l" rtl="0">
              <a:lnSpc>
                <a:spcPct val="100000"/>
              </a:lnSpc>
              <a:spcBef>
                <a:spcPts val="0"/>
              </a:spcBef>
              <a:spcAft>
                <a:spcPts val="0"/>
              </a:spcAft>
              <a:buClr>
                <a:schemeClr val="dk1"/>
              </a:buClr>
              <a:buSzPts val="1400"/>
              <a:buFont typeface="Calibri"/>
              <a:buNone/>
            </a:pPr>
            <a:r>
              <a:rPr lang="en-US" b="1" i="1" u="none"/>
              <a:t>Possible responses from participants regarding assumptions:</a:t>
            </a:r>
            <a:endParaRPr b="0" i="1" u="none"/>
          </a:p>
          <a:p>
            <a:pPr marL="0" lvl="0" indent="0" algn="l" rtl="0">
              <a:lnSpc>
                <a:spcPct val="100000"/>
              </a:lnSpc>
              <a:spcBef>
                <a:spcPts val="0"/>
              </a:spcBef>
              <a:spcAft>
                <a:spcPts val="0"/>
              </a:spcAft>
              <a:buClr>
                <a:schemeClr val="dk1"/>
              </a:buClr>
              <a:buSzPts val="1400"/>
              <a:buFont typeface="Calibri"/>
              <a:buNone/>
            </a:pPr>
            <a:r>
              <a:rPr lang="en-US" b="0" i="1" u="none"/>
              <a:t>Teachers are willing to implement practices introduced by the coach.</a:t>
            </a:r>
            <a:endParaRPr/>
          </a:p>
          <a:p>
            <a:pPr marL="0" lvl="0" indent="0" algn="l" rtl="0">
              <a:lnSpc>
                <a:spcPct val="100000"/>
              </a:lnSpc>
              <a:spcBef>
                <a:spcPts val="0"/>
              </a:spcBef>
              <a:spcAft>
                <a:spcPts val="0"/>
              </a:spcAft>
              <a:buClr>
                <a:schemeClr val="dk1"/>
              </a:buClr>
              <a:buSzPts val="1400"/>
              <a:buFont typeface="Calibri"/>
              <a:buNone/>
            </a:pPr>
            <a:r>
              <a:rPr lang="en-US" b="0" i="1" u="none"/>
              <a:t>The coach will spend time in classrooms supporting teachers.</a:t>
            </a:r>
            <a:endParaRPr/>
          </a:p>
          <a:p>
            <a:pPr marL="0" lvl="0" indent="0" algn="l" rtl="0">
              <a:lnSpc>
                <a:spcPct val="100000"/>
              </a:lnSpc>
              <a:spcBef>
                <a:spcPts val="0"/>
              </a:spcBef>
              <a:spcAft>
                <a:spcPts val="0"/>
              </a:spcAft>
              <a:buClr>
                <a:schemeClr val="dk1"/>
              </a:buClr>
              <a:buSzPts val="1400"/>
              <a:buFont typeface="Calibri"/>
              <a:buNone/>
            </a:pPr>
            <a:endParaRPr b="0" i="1" u="none"/>
          </a:p>
          <a:p>
            <a:pPr marL="0" lvl="0" indent="0" algn="l" rtl="0">
              <a:lnSpc>
                <a:spcPct val="100000"/>
              </a:lnSpc>
              <a:spcBef>
                <a:spcPts val="0"/>
              </a:spcBef>
              <a:spcAft>
                <a:spcPts val="0"/>
              </a:spcAft>
              <a:buClr>
                <a:schemeClr val="dk1"/>
              </a:buClr>
              <a:buSzPts val="1400"/>
              <a:buFont typeface="Calibri"/>
              <a:buNone/>
            </a:pPr>
            <a:r>
              <a:rPr lang="en-US" b="1" i="0" u="none"/>
              <a:t>SAY  </a:t>
            </a:r>
            <a:r>
              <a:rPr lang="en-US" b="0" i="0" u="none"/>
              <a:t>Now let’s think about external factors – these are factors that you may or may not be able to control that might affect the work. For example, an external factor might be limited budget to purchase additional read-aloud books. What other external factors might affect the work?</a:t>
            </a:r>
            <a:endParaRPr/>
          </a:p>
          <a:p>
            <a:pPr marL="0" lvl="0" indent="0" algn="l" rtl="0">
              <a:lnSpc>
                <a:spcPct val="100000"/>
              </a:lnSpc>
              <a:spcBef>
                <a:spcPts val="0"/>
              </a:spcBef>
              <a:spcAft>
                <a:spcPts val="0"/>
              </a:spcAft>
              <a:buClr>
                <a:schemeClr val="dk1"/>
              </a:buClr>
              <a:buSzPts val="1400"/>
              <a:buFont typeface="Calibri"/>
              <a:buNone/>
            </a:pPr>
            <a:r>
              <a:rPr lang="en-US" b="1" i="1" u="none"/>
              <a:t>Possible responses from participants regarding external factors</a:t>
            </a:r>
            <a:endParaRPr b="1" i="0" u="none"/>
          </a:p>
          <a:p>
            <a:pPr marL="0" lvl="0" indent="0" algn="l" rtl="0">
              <a:lnSpc>
                <a:spcPct val="100000"/>
              </a:lnSpc>
              <a:spcBef>
                <a:spcPts val="0"/>
              </a:spcBef>
              <a:spcAft>
                <a:spcPts val="0"/>
              </a:spcAft>
              <a:buClr>
                <a:schemeClr val="dk1"/>
              </a:buClr>
              <a:buSzPts val="1400"/>
              <a:buFont typeface="Calibri"/>
              <a:buNone/>
            </a:pPr>
            <a:r>
              <a:rPr lang="en-US" b="0" i="1" u="none"/>
              <a:t>Varied levels of family support.</a:t>
            </a:r>
            <a:endParaRPr/>
          </a:p>
          <a:p>
            <a:pPr marL="0" lvl="0" indent="0" algn="l" rtl="0">
              <a:lnSpc>
                <a:spcPct val="100000"/>
              </a:lnSpc>
              <a:spcBef>
                <a:spcPts val="0"/>
              </a:spcBef>
              <a:spcAft>
                <a:spcPts val="0"/>
              </a:spcAft>
              <a:buClr>
                <a:schemeClr val="dk1"/>
              </a:buClr>
              <a:buSzPts val="1400"/>
              <a:buFont typeface="Calibri"/>
              <a:buNone/>
            </a:pPr>
            <a:r>
              <a:rPr lang="en-US" b="0" i="1" u="none"/>
              <a:t>Consistent or lack of consistent school attendance.</a:t>
            </a:r>
            <a:endParaRPr/>
          </a:p>
          <a:p>
            <a:pPr marL="0" lvl="0" indent="0" algn="l" rtl="0">
              <a:lnSpc>
                <a:spcPct val="100000"/>
              </a:lnSpc>
              <a:spcBef>
                <a:spcPts val="0"/>
              </a:spcBef>
              <a:spcAft>
                <a:spcPts val="0"/>
              </a:spcAft>
              <a:buClr>
                <a:schemeClr val="dk1"/>
              </a:buClr>
              <a:buSzPts val="1400"/>
              <a:buFont typeface="Calibri"/>
              <a:buNone/>
            </a:pPr>
            <a:endParaRPr b="0" i="1" u="none"/>
          </a:p>
          <a:p>
            <a:pPr marL="0" lvl="0" indent="0" algn="l" rtl="0">
              <a:lnSpc>
                <a:spcPct val="100000"/>
              </a:lnSpc>
              <a:spcBef>
                <a:spcPts val="0"/>
              </a:spcBef>
              <a:spcAft>
                <a:spcPts val="0"/>
              </a:spcAft>
              <a:buClr>
                <a:schemeClr val="dk1"/>
              </a:buClr>
              <a:buSzPts val="1400"/>
              <a:buFont typeface="Calibri"/>
              <a:buNone/>
            </a:pPr>
            <a:r>
              <a:rPr lang="en-US" b="1" i="0" u="none"/>
              <a:t>SAY</a:t>
            </a:r>
            <a:r>
              <a:rPr lang="en-US" b="1" i="1" u="none"/>
              <a:t> </a:t>
            </a:r>
            <a:r>
              <a:rPr lang="en-US" b="0" i="0" u="none"/>
              <a:t>You can see how the logic model might guide you as you conduct professional development related to building vocabulary and oral language skills with kindergarten teachers and then support teachers as they implement what they have learned. </a:t>
            </a:r>
            <a:endParaRPr/>
          </a:p>
          <a:p>
            <a:pPr marL="0" lvl="0" indent="0" algn="l" rtl="0">
              <a:spcBef>
                <a:spcPts val="0"/>
              </a:spcBef>
              <a:spcAft>
                <a:spcPts val="0"/>
              </a:spcAft>
              <a:buNone/>
            </a:pPr>
            <a:endParaRPr/>
          </a:p>
        </p:txBody>
      </p:sp>
      <p:sp>
        <p:nvSpPr>
          <p:cNvPr id="262" name="Google Shape;262;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Notes </a:t>
            </a:r>
            <a:r>
              <a:rPr lang="en-US" b="0"/>
              <a:t>Allow five minutes for participants to discuss the questions on the slide with a partner. Then ask some participants to share out.</a:t>
            </a:r>
            <a:endParaRPr/>
          </a:p>
          <a:p>
            <a:pPr marL="0" lvl="0" indent="0" algn="l" rtl="0">
              <a:lnSpc>
                <a:spcPct val="100000"/>
              </a:lnSpc>
              <a:spcBef>
                <a:spcPts val="0"/>
              </a:spcBef>
              <a:spcAft>
                <a:spcPts val="0"/>
              </a:spcAft>
              <a:buClr>
                <a:schemeClr val="dk1"/>
              </a:buClr>
              <a:buSzPts val="1400"/>
              <a:buFont typeface="Calibri"/>
              <a:buNone/>
            </a:pPr>
            <a:endParaRPr b="0"/>
          </a:p>
          <a:p>
            <a:pPr marL="0" lvl="0" indent="0" algn="l" rtl="0">
              <a:lnSpc>
                <a:spcPct val="100000"/>
              </a:lnSpc>
              <a:spcBef>
                <a:spcPts val="0"/>
              </a:spcBef>
              <a:spcAft>
                <a:spcPts val="0"/>
              </a:spcAft>
              <a:buClr>
                <a:schemeClr val="dk1"/>
              </a:buClr>
              <a:buSzPts val="1400"/>
              <a:buFont typeface="Calibri"/>
              <a:buNone/>
            </a:pPr>
            <a:r>
              <a:rPr lang="en-US" b="1"/>
              <a:t>Possible responses from participants (based on prior possible responses - these could vary depending on the goals established by participants on the prior slide):</a:t>
            </a:r>
            <a:endParaRPr/>
          </a:p>
          <a:p>
            <a:pPr marL="0" lvl="0" indent="0" algn="l" rtl="0">
              <a:lnSpc>
                <a:spcPct val="100000"/>
              </a:lnSpc>
              <a:spcBef>
                <a:spcPts val="0"/>
              </a:spcBef>
              <a:spcAft>
                <a:spcPts val="0"/>
              </a:spcAft>
              <a:buClr>
                <a:schemeClr val="dk1"/>
              </a:buClr>
              <a:buSzPts val="1400"/>
              <a:buFont typeface="Calibri"/>
              <a:buNone/>
            </a:pPr>
            <a:r>
              <a:rPr lang="en-US" i="1"/>
              <a:t>Documentation of the establishment of the number of words that should be taught.</a:t>
            </a:r>
            <a:endParaRPr/>
          </a:p>
          <a:p>
            <a:pPr marL="0" lvl="0" indent="0" algn="l" rtl="0">
              <a:lnSpc>
                <a:spcPct val="100000"/>
              </a:lnSpc>
              <a:spcBef>
                <a:spcPts val="0"/>
              </a:spcBef>
              <a:spcAft>
                <a:spcPts val="0"/>
              </a:spcAft>
              <a:buClr>
                <a:schemeClr val="dk1"/>
              </a:buClr>
              <a:buSzPts val="1400"/>
              <a:buFont typeface="Calibri"/>
              <a:buNone/>
            </a:pPr>
            <a:r>
              <a:rPr lang="en-US" i="1"/>
              <a:t>Documentation of the number of read alouds that are conducted.</a:t>
            </a:r>
            <a:endParaRPr/>
          </a:p>
          <a:p>
            <a:pPr marL="0" lvl="0" indent="0" algn="l" rtl="0">
              <a:lnSpc>
                <a:spcPct val="100000"/>
              </a:lnSpc>
              <a:spcBef>
                <a:spcPts val="0"/>
              </a:spcBef>
              <a:spcAft>
                <a:spcPts val="0"/>
              </a:spcAft>
              <a:buClr>
                <a:schemeClr val="dk1"/>
              </a:buClr>
              <a:buSzPts val="1400"/>
              <a:buFont typeface="Calibri"/>
              <a:buNone/>
            </a:pPr>
            <a:r>
              <a:rPr lang="en-US" i="1"/>
              <a:t>Checklist to collect data on explicit teaching practices.</a:t>
            </a:r>
            <a:endParaRPr/>
          </a:p>
          <a:p>
            <a:pPr marL="0" lvl="0" indent="0" algn="l" rtl="0">
              <a:lnSpc>
                <a:spcPct val="100000"/>
              </a:lnSpc>
              <a:spcBef>
                <a:spcPts val="0"/>
              </a:spcBef>
              <a:spcAft>
                <a:spcPts val="0"/>
              </a:spcAft>
              <a:buClr>
                <a:schemeClr val="dk1"/>
              </a:buClr>
              <a:buSzPts val="1400"/>
              <a:buFont typeface="Calibri"/>
              <a:buNone/>
            </a:pPr>
            <a:endParaRPr i="1"/>
          </a:p>
          <a:p>
            <a:pPr marL="0" lvl="0" indent="0" algn="l" rtl="0">
              <a:lnSpc>
                <a:spcPct val="100000"/>
              </a:lnSpc>
              <a:spcBef>
                <a:spcPts val="0"/>
              </a:spcBef>
              <a:spcAft>
                <a:spcPts val="0"/>
              </a:spcAft>
              <a:buClr>
                <a:schemeClr val="dk1"/>
              </a:buClr>
              <a:buSzPts val="1400"/>
              <a:buFont typeface="Calibri"/>
              <a:buNone/>
            </a:pPr>
            <a:r>
              <a:rPr lang="en-US" i="1"/>
              <a:t>Documentation regarding the increase in vocabulary words taught.</a:t>
            </a:r>
            <a:endParaRPr/>
          </a:p>
          <a:p>
            <a:pPr marL="0" lvl="0" indent="0" algn="l" rtl="0">
              <a:lnSpc>
                <a:spcPct val="100000"/>
              </a:lnSpc>
              <a:spcBef>
                <a:spcPts val="0"/>
              </a:spcBef>
              <a:spcAft>
                <a:spcPts val="0"/>
              </a:spcAft>
              <a:buClr>
                <a:schemeClr val="dk1"/>
              </a:buClr>
              <a:buSzPts val="1400"/>
              <a:buFont typeface="Calibri"/>
              <a:buNone/>
            </a:pPr>
            <a:endParaRPr i="1"/>
          </a:p>
          <a:p>
            <a:pPr marL="0" lvl="0" indent="0" algn="l" rtl="0">
              <a:lnSpc>
                <a:spcPct val="100000"/>
              </a:lnSpc>
              <a:spcBef>
                <a:spcPts val="0"/>
              </a:spcBef>
              <a:spcAft>
                <a:spcPts val="0"/>
              </a:spcAft>
              <a:buClr>
                <a:schemeClr val="dk1"/>
              </a:buClr>
              <a:buSzPts val="1400"/>
              <a:buFont typeface="Calibri"/>
              <a:buNone/>
            </a:pPr>
            <a:r>
              <a:rPr lang="en-US" i="1"/>
              <a:t>Formal assessments of oral language use and vocabulary.</a:t>
            </a:r>
            <a:endParaRPr/>
          </a:p>
          <a:p>
            <a:pPr marL="0" lvl="0" indent="0" algn="l" rtl="0">
              <a:lnSpc>
                <a:spcPct val="100000"/>
              </a:lnSpc>
              <a:spcBef>
                <a:spcPts val="0"/>
              </a:spcBef>
              <a:spcAft>
                <a:spcPts val="0"/>
              </a:spcAft>
              <a:buClr>
                <a:schemeClr val="dk1"/>
              </a:buClr>
              <a:buSzPts val="1400"/>
              <a:buFont typeface="Calibri"/>
              <a:buNone/>
            </a:pPr>
            <a:endParaRPr i="1"/>
          </a:p>
          <a:p>
            <a:pPr marL="0" lvl="0" indent="0" algn="l" rtl="0">
              <a:lnSpc>
                <a:spcPct val="100000"/>
              </a:lnSpc>
              <a:spcBef>
                <a:spcPts val="0"/>
              </a:spcBef>
              <a:spcAft>
                <a:spcPts val="0"/>
              </a:spcAft>
              <a:buClr>
                <a:schemeClr val="dk1"/>
              </a:buClr>
              <a:buSzPts val="1400"/>
              <a:buFont typeface="Calibri"/>
              <a:buNone/>
            </a:pPr>
            <a:r>
              <a:rPr lang="en-US" i="1"/>
              <a:t>This data could help coaches to ensure that their coaching was on target, or help them to become aware that adjustments need to be made so they can better serve their teachers.</a:t>
            </a:r>
            <a:endParaRPr/>
          </a:p>
          <a:p>
            <a:pPr marL="0" lvl="0" indent="0" algn="l" rtl="0">
              <a:spcBef>
                <a:spcPts val="0"/>
              </a:spcBef>
              <a:spcAft>
                <a:spcPts val="0"/>
              </a:spcAft>
              <a:buNone/>
            </a:pPr>
            <a:endParaRPr/>
          </a:p>
        </p:txBody>
      </p:sp>
      <p:sp>
        <p:nvSpPr>
          <p:cNvPr id="271" name="Google Shape;27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SAY </a:t>
            </a:r>
            <a:r>
              <a:rPr lang="en-US" b="0"/>
              <a:t>How you feel about your own coaching performance is an important component of determining your own need for professional development. Even if you seem to have good results with a particular component of coaching, if you don’t have confidence in yourself, you may gain that confidence by learning more about that particular component. You will complete a self-efficacy survey as part of your self-study work after we conclude this session.</a:t>
            </a:r>
            <a:endParaRPr/>
          </a:p>
          <a:p>
            <a:pPr marL="0" lvl="0" indent="0" algn="l" rtl="0">
              <a:spcBef>
                <a:spcPts val="0"/>
              </a:spcBef>
              <a:spcAft>
                <a:spcPts val="0"/>
              </a:spcAft>
              <a:buNone/>
            </a:pPr>
            <a:endParaRPr/>
          </a:p>
        </p:txBody>
      </p:sp>
      <p:sp>
        <p:nvSpPr>
          <p:cNvPr id="279" name="Google Shape;279;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SAY </a:t>
            </a:r>
            <a:r>
              <a:rPr lang="en-US" b="0"/>
              <a:t>As we conclude Session 14, discuss these questions in your small groups. Be prepared to share out in whole group when you conclude your discussion.</a:t>
            </a:r>
            <a:endParaRPr/>
          </a:p>
          <a:p>
            <a:pPr marL="0" lvl="0" indent="0" algn="l" rtl="0">
              <a:lnSpc>
                <a:spcPct val="100000"/>
              </a:lnSpc>
              <a:spcBef>
                <a:spcPts val="0"/>
              </a:spcBef>
              <a:spcAft>
                <a:spcPts val="0"/>
              </a:spcAft>
              <a:buClr>
                <a:schemeClr val="dk1"/>
              </a:buClr>
              <a:buSzPts val="1400"/>
              <a:buFont typeface="Calibri"/>
              <a:buNone/>
            </a:pPr>
            <a:endParaRPr b="0"/>
          </a:p>
          <a:p>
            <a:pPr marL="0" lvl="0" indent="0" algn="l" rtl="0">
              <a:lnSpc>
                <a:spcPct val="100000"/>
              </a:lnSpc>
              <a:spcBef>
                <a:spcPts val="0"/>
              </a:spcBef>
              <a:spcAft>
                <a:spcPts val="0"/>
              </a:spcAft>
              <a:buClr>
                <a:schemeClr val="dk1"/>
              </a:buClr>
              <a:buSzPts val="1400"/>
              <a:buFont typeface="Calibri"/>
              <a:buNone/>
            </a:pPr>
            <a:r>
              <a:rPr lang="en-US" b="0" i="1"/>
              <a:t>10 minutes – Allow time for participants to discuss in small groups and then share out in whole group.</a:t>
            </a:r>
            <a:endParaRPr b="1" i="1"/>
          </a:p>
          <a:p>
            <a:pPr marL="0" lvl="0" indent="0" algn="l" rtl="0">
              <a:spcBef>
                <a:spcPts val="0"/>
              </a:spcBef>
              <a:spcAft>
                <a:spcPts val="0"/>
              </a:spcAft>
              <a:buNone/>
            </a:pPr>
            <a:endParaRPr/>
          </a:p>
        </p:txBody>
      </p:sp>
      <p:sp>
        <p:nvSpPr>
          <p:cNvPr id="288" name="Google Shape;288;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SAY</a:t>
            </a:r>
            <a:r>
              <a:rPr lang="en-US"/>
              <a:t> We want to remind you that participating coaches will complete a bridge to practice project after each module. These projects will provide evidence that coaches are able to apply the knowledge and skills they developed in this course in their schools. You will learn more about each project as we work through the modules. We’ve shared an overview of the projects with you on this slide.</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Coaches will </a:t>
            </a:r>
            <a:endParaRPr/>
          </a:p>
          <a:p>
            <a:pPr marL="0" lvl="0" indent="0" algn="l" rtl="0">
              <a:lnSpc>
                <a:spcPct val="100000"/>
              </a:lnSpc>
              <a:spcBef>
                <a:spcPts val="0"/>
              </a:spcBef>
              <a:spcAft>
                <a:spcPts val="0"/>
              </a:spcAft>
              <a:buClr>
                <a:schemeClr val="dk1"/>
              </a:buClr>
              <a:buSzPts val="1400"/>
              <a:buFont typeface="Calibri"/>
              <a:buNone/>
            </a:pPr>
            <a:r>
              <a:rPr lang="en-US"/>
              <a:t>Module 1: develop a principal/coach partnership agreement;</a:t>
            </a:r>
            <a:endParaRPr/>
          </a:p>
          <a:p>
            <a:pPr marL="0" lvl="0" indent="0" algn="l" rtl="0">
              <a:lnSpc>
                <a:spcPct val="100000"/>
              </a:lnSpc>
              <a:spcBef>
                <a:spcPts val="0"/>
              </a:spcBef>
              <a:spcAft>
                <a:spcPts val="0"/>
              </a:spcAft>
              <a:buClr>
                <a:schemeClr val="dk1"/>
              </a:buClr>
              <a:buSzPts val="1400"/>
              <a:buFont typeface="Calibri"/>
              <a:buNone/>
            </a:pPr>
            <a:r>
              <a:rPr lang="en-US"/>
              <a:t>Module 2: conduct a needs assessment for professional development on evidence-based instructional practices and complete an ADDIE model for planning this professional development; </a:t>
            </a:r>
            <a:endParaRPr/>
          </a:p>
          <a:p>
            <a:pPr marL="0" lvl="0" indent="0" algn="l" rtl="0">
              <a:lnSpc>
                <a:spcPct val="100000"/>
              </a:lnSpc>
              <a:spcBef>
                <a:spcPts val="0"/>
              </a:spcBef>
              <a:spcAft>
                <a:spcPts val="0"/>
              </a:spcAft>
              <a:buClr>
                <a:schemeClr val="dk1"/>
              </a:buClr>
              <a:buSzPts val="1400"/>
              <a:buFont typeface="Calibri"/>
              <a:buNone/>
            </a:pPr>
            <a:r>
              <a:rPr lang="en-US"/>
              <a:t>Module 3: develop, implement, and evaluate a professional learning action plan; </a:t>
            </a:r>
            <a:endParaRPr/>
          </a:p>
          <a:p>
            <a:pPr marL="0" lvl="0" indent="0" algn="l" rtl="0">
              <a:lnSpc>
                <a:spcPct val="100000"/>
              </a:lnSpc>
              <a:spcBef>
                <a:spcPts val="0"/>
              </a:spcBef>
              <a:spcAft>
                <a:spcPts val="0"/>
              </a:spcAft>
              <a:buClr>
                <a:schemeClr val="dk1"/>
              </a:buClr>
              <a:buSzPts val="1400"/>
              <a:buFont typeface="Calibri"/>
              <a:buNone/>
            </a:pPr>
            <a:r>
              <a:rPr lang="en-US"/>
              <a:t>Module 4: create a video that reflects coaching to help teachers plan, implement, and analyze standards-based literacy instruction; </a:t>
            </a:r>
            <a:endParaRPr/>
          </a:p>
          <a:p>
            <a:pPr marL="0" lvl="0" indent="0" algn="l" rtl="0">
              <a:lnSpc>
                <a:spcPct val="100000"/>
              </a:lnSpc>
              <a:spcBef>
                <a:spcPts val="0"/>
              </a:spcBef>
              <a:spcAft>
                <a:spcPts val="0"/>
              </a:spcAft>
              <a:buClr>
                <a:schemeClr val="dk1"/>
              </a:buClr>
              <a:buSzPts val="1400"/>
              <a:buFont typeface="Calibri"/>
              <a:buNone/>
            </a:pPr>
            <a:r>
              <a:rPr lang="en-US"/>
              <a:t>Module 5: complete a reflection on the course including plans for continued professional growth.</a:t>
            </a:r>
            <a:endParaRPr/>
          </a:p>
          <a:p>
            <a:pPr marL="0" marR="0" lvl="0" indent="0" algn="l" rtl="0">
              <a:lnSpc>
                <a:spcPct val="100000"/>
              </a:lnSpc>
              <a:spcBef>
                <a:spcPts val="0"/>
              </a:spcBef>
              <a:spcAft>
                <a:spcPts val="0"/>
              </a:spcAft>
              <a:buClr>
                <a:schemeClr val="dk1"/>
              </a:buClr>
              <a:buSzPts val="1400"/>
              <a:buFont typeface="Calibri"/>
              <a:buNone/>
            </a:pPr>
            <a:r>
              <a:rPr lang="en-US"/>
              <a:t>Module 6: </a:t>
            </a:r>
            <a:r>
              <a:rPr lang="en-US" sz="1200">
                <a:latin typeface="Calibri"/>
                <a:ea typeface="Calibri"/>
                <a:cs typeface="Calibri"/>
                <a:sym typeface="Calibri"/>
              </a:rPr>
              <a:t>Choose one teacher with whom you have seen significant growth as a result of coaching support and complete a reflection on what worked, why it worked and which areas of growth were most evident.</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Arial"/>
              <a:buNone/>
            </a:pPr>
            <a:r>
              <a:rPr lang="en-US"/>
              <a:t>You may turn in all your artifacts for the projects to your facilitator at the end of each module if requested.</a:t>
            </a:r>
            <a:endParaRPr/>
          </a:p>
          <a:p>
            <a:pPr marL="0" lvl="0" indent="0" algn="l" rtl="0">
              <a:spcBef>
                <a:spcPts val="0"/>
              </a:spcBef>
              <a:spcAft>
                <a:spcPts val="0"/>
              </a:spcAft>
              <a:buNone/>
            </a:pPr>
            <a:endParaRPr/>
          </a:p>
        </p:txBody>
      </p:sp>
      <p:sp>
        <p:nvSpPr>
          <p:cNvPr id="64" name="Google Shape;6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NOTE </a:t>
            </a:r>
            <a:r>
              <a:rPr lang="en-US"/>
              <a:t>Spend time discussing the self-study participants will complete before Session 15. </a:t>
            </a:r>
            <a:endParaRPr/>
          </a:p>
          <a:p>
            <a:pPr marL="0" lvl="0" indent="0" algn="l" rtl="0">
              <a:spcBef>
                <a:spcPts val="0"/>
              </a:spcBef>
              <a:spcAft>
                <a:spcPts val="0"/>
              </a:spcAft>
              <a:buNone/>
            </a:pPr>
            <a:endParaRPr/>
          </a:p>
        </p:txBody>
      </p:sp>
      <p:sp>
        <p:nvSpPr>
          <p:cNvPr id="296" name="Google Shape;296;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SAY</a:t>
            </a:r>
            <a:r>
              <a:rPr lang="en-US"/>
              <a:t> Are there any questions that you have regarding the content of this session, the self-study activities, or the course in general?</a:t>
            </a:r>
            <a:endParaRPr/>
          </a:p>
          <a:p>
            <a:pPr marL="0" lvl="0" indent="0" algn="l" rtl="0">
              <a:spcBef>
                <a:spcPts val="0"/>
              </a:spcBef>
              <a:spcAft>
                <a:spcPts val="0"/>
              </a:spcAft>
              <a:buNone/>
            </a:pPr>
            <a:endParaRPr/>
          </a:p>
        </p:txBody>
      </p:sp>
      <p:sp>
        <p:nvSpPr>
          <p:cNvPr id="309" name="Google Shape;309;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SAY</a:t>
            </a:r>
            <a:r>
              <a:rPr lang="en-US"/>
              <a:t> Congratulations on successfully completing Session 14!  We look forward to seeing you at Session 15! We’ll begin that session by debriefing on the self-study assignments which include an activity sheet that you complete where you will reflect on Session 14.</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i="1"/>
              <a:t>Confirm the date and time of the next session. </a:t>
            </a:r>
            <a:endParaRPr/>
          </a:p>
          <a:p>
            <a:pPr marL="0" lvl="0" indent="0" algn="l" rtl="0">
              <a:spcBef>
                <a:spcPts val="0"/>
              </a:spcBef>
              <a:spcAft>
                <a:spcPts val="0"/>
              </a:spcAft>
              <a:buNone/>
            </a:pPr>
            <a:endParaRPr/>
          </a:p>
        </p:txBody>
      </p:sp>
      <p:sp>
        <p:nvSpPr>
          <p:cNvPr id="318" name="Google Shape;318;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sz="1200" b="1">
                <a:solidFill>
                  <a:schemeClr val="dk1"/>
                </a:solidFill>
              </a:rPr>
              <a:t>NOTES </a:t>
            </a:r>
            <a:r>
              <a:rPr lang="en-US" sz="1200">
                <a:solidFill>
                  <a:schemeClr val="dk1"/>
                </a:solidFill>
              </a:rPr>
              <a:t>Consider your group to determine how much detail about the norms will be helpful to review.</a:t>
            </a:r>
            <a:endParaRPr sz="1200" b="1">
              <a:solidFill>
                <a:schemeClr val="dk1"/>
              </a:solidFill>
            </a:endParaRPr>
          </a:p>
          <a:p>
            <a:pPr marL="0" lvl="0" indent="0" algn="l" rtl="0">
              <a:lnSpc>
                <a:spcPct val="100000"/>
              </a:lnSpc>
              <a:spcBef>
                <a:spcPts val="0"/>
              </a:spcBef>
              <a:spcAft>
                <a:spcPts val="0"/>
              </a:spcAft>
              <a:buClr>
                <a:schemeClr val="dk1"/>
              </a:buClr>
              <a:buSzPts val="1400"/>
              <a:buFont typeface="Calibri"/>
              <a:buNone/>
            </a:pPr>
            <a:endParaRPr sz="1200" b="1">
              <a:solidFill>
                <a:schemeClr val="dk1"/>
              </a:solidFill>
            </a:endParaRPr>
          </a:p>
          <a:p>
            <a:pPr marL="0" lvl="0" indent="0" algn="l" rtl="0">
              <a:lnSpc>
                <a:spcPct val="100000"/>
              </a:lnSpc>
              <a:spcBef>
                <a:spcPts val="0"/>
              </a:spcBef>
              <a:spcAft>
                <a:spcPts val="0"/>
              </a:spcAft>
              <a:buClr>
                <a:schemeClr val="dk1"/>
              </a:buClr>
              <a:buSzPts val="1400"/>
              <a:buFont typeface="Calibri"/>
              <a:buNone/>
            </a:pPr>
            <a:r>
              <a:rPr lang="en-US" sz="1200" b="1">
                <a:solidFill>
                  <a:schemeClr val="dk1"/>
                </a:solidFill>
              </a:rPr>
              <a:t>SAY </a:t>
            </a:r>
            <a:r>
              <a:rPr lang="en-US" sz="1200"/>
              <a:t>Professional learning opportunities usually consist of a team of educators, like us, that meet regularly to learn new topics, share ideas, and problem solve. We will build a </a:t>
            </a:r>
            <a:r>
              <a:rPr lang="en-US" sz="1200" u="sng"/>
              <a:t>community,</a:t>
            </a:r>
            <a:r>
              <a:rPr lang="en-US" sz="1200"/>
              <a:t> meaning that we learn from each other, so sharing and participation are really important.  </a:t>
            </a:r>
            <a:endParaRPr sz="1200" b="1">
              <a:solidFill>
                <a:schemeClr val="dk1"/>
              </a:solidFill>
            </a:endParaRPr>
          </a:p>
          <a:p>
            <a:pPr marL="0" lvl="0" indent="0" algn="l" rtl="0">
              <a:lnSpc>
                <a:spcPct val="100000"/>
              </a:lnSpc>
              <a:spcBef>
                <a:spcPts val="0"/>
              </a:spcBef>
              <a:spcAft>
                <a:spcPts val="0"/>
              </a:spcAft>
              <a:buClr>
                <a:schemeClr val="dk1"/>
              </a:buClr>
              <a:buSzPts val="1400"/>
              <a:buFont typeface="Calibri"/>
              <a:buNone/>
            </a:pPr>
            <a:endParaRPr sz="1200" b="1">
              <a:solidFill>
                <a:schemeClr val="dk1"/>
              </a:solidFill>
            </a:endParaRPr>
          </a:p>
          <a:p>
            <a:pPr marL="0" lvl="0" indent="0" algn="l" rtl="0">
              <a:lnSpc>
                <a:spcPct val="100000"/>
              </a:lnSpc>
              <a:spcBef>
                <a:spcPts val="0"/>
              </a:spcBef>
              <a:spcAft>
                <a:spcPts val="0"/>
              </a:spcAft>
              <a:buClr>
                <a:schemeClr val="dk1"/>
              </a:buClr>
              <a:buSzPts val="1400"/>
              <a:buFont typeface="Calibri"/>
              <a:buNone/>
            </a:pPr>
            <a:r>
              <a:rPr lang="en-US" sz="1200">
                <a:solidFill>
                  <a:schemeClr val="dk1"/>
                </a:solidFill>
              </a:rPr>
              <a:t>Professional learning opportunities typically have norms that the group can agree to in order to be productive. Here are three norms, or ground rules, for our way of work: cell phones on silent; pay attention to yourself and others; and presume positive intentions. </a:t>
            </a:r>
            <a:endParaRPr sz="1200"/>
          </a:p>
          <a:p>
            <a:pPr marL="0" lvl="0" indent="0" algn="l" rtl="0">
              <a:lnSpc>
                <a:spcPct val="100000"/>
              </a:lnSpc>
              <a:spcBef>
                <a:spcPts val="0"/>
              </a:spcBef>
              <a:spcAft>
                <a:spcPts val="0"/>
              </a:spcAft>
              <a:buClr>
                <a:schemeClr val="dk1"/>
              </a:buClr>
              <a:buSzPts val="1400"/>
              <a:buFont typeface="Calibri"/>
              <a:buNone/>
            </a:pPr>
            <a:endParaRPr sz="1200">
              <a:solidFill>
                <a:schemeClr val="dk1"/>
              </a:solidFill>
            </a:endParaRPr>
          </a:p>
          <a:p>
            <a:pPr marL="0" lvl="0" indent="0" algn="l" rtl="0">
              <a:lnSpc>
                <a:spcPct val="100000"/>
              </a:lnSpc>
              <a:spcBef>
                <a:spcPts val="0"/>
              </a:spcBef>
              <a:spcAft>
                <a:spcPts val="0"/>
              </a:spcAft>
              <a:buClr>
                <a:schemeClr val="dk1"/>
              </a:buClr>
              <a:buSzPts val="1400"/>
              <a:buFont typeface="Calibri"/>
              <a:buNone/>
            </a:pPr>
            <a:r>
              <a:rPr lang="en-US" sz="1200" b="1">
                <a:solidFill>
                  <a:schemeClr val="dk1"/>
                </a:solidFill>
              </a:rPr>
              <a:t>Pay attention to self and others</a:t>
            </a:r>
            <a:r>
              <a:rPr lang="en-US" sz="1200">
                <a:solidFill>
                  <a:schemeClr val="dk1"/>
                </a:solidFill>
              </a:rPr>
              <a:t> This means to contribute, listen, and be aware of how you and others are responding to each other. Be sure to give everyone a chance to talk and encourage others who seem reluctant to join in. Sometimes people who are reluctant to talk are thinking. They may not be comfortable jumping in but may have something important to say. Professional learning opportunities like this one encourage educators to learn from one another. Therefore, sharing, discussing and participating are important components. </a:t>
            </a:r>
            <a:endParaRPr sz="1200"/>
          </a:p>
          <a:p>
            <a:pPr marL="0" lvl="0" indent="0" algn="l" rtl="0">
              <a:lnSpc>
                <a:spcPct val="100000"/>
              </a:lnSpc>
              <a:spcBef>
                <a:spcPts val="0"/>
              </a:spcBef>
              <a:spcAft>
                <a:spcPts val="0"/>
              </a:spcAft>
              <a:buClr>
                <a:schemeClr val="dk1"/>
              </a:buClr>
              <a:buSzPts val="1400"/>
              <a:buFont typeface="Calibri"/>
              <a:buNone/>
            </a:pPr>
            <a:endParaRPr sz="1200">
              <a:solidFill>
                <a:schemeClr val="dk1"/>
              </a:solidFill>
            </a:endParaRPr>
          </a:p>
          <a:p>
            <a:pPr marL="0" lvl="0" indent="0" algn="l" rtl="0">
              <a:lnSpc>
                <a:spcPct val="100000"/>
              </a:lnSpc>
              <a:spcBef>
                <a:spcPts val="0"/>
              </a:spcBef>
              <a:spcAft>
                <a:spcPts val="0"/>
              </a:spcAft>
              <a:buClr>
                <a:schemeClr val="dk1"/>
              </a:buClr>
              <a:buSzPts val="1400"/>
              <a:buFont typeface="Calibri"/>
              <a:buNone/>
            </a:pPr>
            <a:r>
              <a:rPr lang="en-US" sz="1200" b="1">
                <a:solidFill>
                  <a:schemeClr val="dk1"/>
                </a:solidFill>
              </a:rPr>
              <a:t>Presume positive intentions </a:t>
            </a:r>
            <a:r>
              <a:rPr lang="en-US" sz="1200">
                <a:solidFill>
                  <a:schemeClr val="dk1"/>
                </a:solidFill>
              </a:rPr>
              <a:t>This means to pause before responding. Usually when people contribute to a conversation, they intend to be constructive. So, always respond positively to keep the discussions productive. </a:t>
            </a:r>
            <a:endParaRPr sz="1200"/>
          </a:p>
          <a:p>
            <a:pPr marL="0" lvl="0" indent="0" algn="l" rtl="0">
              <a:spcBef>
                <a:spcPts val="0"/>
              </a:spcBef>
              <a:spcAft>
                <a:spcPts val="0"/>
              </a:spcAft>
              <a:buNone/>
            </a:pPr>
            <a:endParaRPr/>
          </a:p>
        </p:txBody>
      </p:sp>
      <p:sp>
        <p:nvSpPr>
          <p:cNvPr id="73" name="Google Shape;7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dirty="0">
                <a:solidFill>
                  <a:schemeClr val="dk1"/>
                </a:solidFill>
              </a:rPr>
              <a:t>NOTES </a:t>
            </a:r>
            <a:r>
              <a:rPr lang="en-US" dirty="0"/>
              <a:t>Share and discuss these goals for today’s session.</a:t>
            </a:r>
            <a:endParaRPr dirty="0"/>
          </a:p>
          <a:p>
            <a:pPr marL="0" lvl="0" indent="0" algn="l" rtl="0">
              <a:spcBef>
                <a:spcPts val="0"/>
              </a:spcBef>
              <a:spcAft>
                <a:spcPts val="0"/>
              </a:spcAft>
              <a:buNone/>
            </a:pPr>
            <a:endParaRPr dirty="0"/>
          </a:p>
        </p:txBody>
      </p:sp>
      <p:sp>
        <p:nvSpPr>
          <p:cNvPr id="86" name="Google Shape;8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NOTES</a:t>
            </a:r>
            <a:r>
              <a:rPr lang="en-US"/>
              <a:t> Allow about 7 minutes for this debrief. </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If you have a small group, ask for volunteers to share with the whole group. If you have a large group, consider having triads discuss and then ask for a volunteer from each triad to share with the large group. </a:t>
            </a:r>
            <a:endParaRPr/>
          </a:p>
        </p:txBody>
      </p:sp>
      <p:sp>
        <p:nvSpPr>
          <p:cNvPr id="96" name="Google Shape;9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SAY</a:t>
            </a:r>
            <a:r>
              <a:rPr lang="en-US"/>
              <a:t> This module has two sessions and focuses on growing professionally. This session will address the standard on the slide which relates to analyzing performance data in order to identify your own needs for professional development and to think about how you will obtain that professional development.</a:t>
            </a:r>
            <a:endParaRPr/>
          </a:p>
          <a:p>
            <a:pPr marL="0" lvl="0" indent="0" algn="l" rtl="0">
              <a:spcBef>
                <a:spcPts val="0"/>
              </a:spcBef>
              <a:spcAft>
                <a:spcPts val="0"/>
              </a:spcAft>
              <a:buNone/>
            </a:pPr>
            <a:endParaRPr/>
          </a:p>
        </p:txBody>
      </p:sp>
      <p:sp>
        <p:nvSpPr>
          <p:cNvPr id="106" name="Google Shape;10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SAY </a:t>
            </a:r>
            <a:r>
              <a:rPr lang="en-US" b="0"/>
              <a:t>William Edwards Deming was an engineer, statistician, and professor who was thought by many to be a master of continual improvement. Although he worked primarily in the business world, this quote definitely pertains to education as well as business. In this session we will be talking about collecting and analyzing data that is related to your performance as a coach. Although the session focuses on collecting and analyzing data, we know that next steps must be taken. We must use the data to increase our knowledge and improve our quality of coaching services to our teachers.</a:t>
            </a:r>
            <a:endParaRPr/>
          </a:p>
          <a:p>
            <a:pPr marL="0" lvl="0" indent="0" algn="l" rtl="0">
              <a:spcBef>
                <a:spcPts val="0"/>
              </a:spcBef>
              <a:spcAft>
                <a:spcPts val="0"/>
              </a:spcAft>
              <a:buNone/>
            </a:pPr>
            <a:endParaRPr/>
          </a:p>
        </p:txBody>
      </p:sp>
      <p:sp>
        <p:nvSpPr>
          <p:cNvPr id="114" name="Google Shape;11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SAY </a:t>
            </a:r>
            <a:r>
              <a:rPr lang="en-US"/>
              <a:t>In order to meet this standard, we first have to know what individual performance data is and how we collect it. We also need to understand how we use it to determine our needs as a coach. After we have a clear understanding of our own needs, then we can think about what to do to learn more about the aspects of coaching and instruction that may improve our coaching.</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First, when we talk about individual performance data, we are thinking about data that reflects if we accomplished the goals that we or someone else established for us, and how well we did that. We’ll talk a little bit about where we might obtain those data in a few minutes. We’ll also discuss how we use those data to determine our needs to continue our professional learning in specific areas, and we’ll think about some ways that we can ensure we are continuing to grow and develop as a coach.</a:t>
            </a:r>
            <a:endParaRPr/>
          </a:p>
          <a:p>
            <a:pPr marL="0" lvl="0" indent="0" algn="l" rtl="0">
              <a:spcBef>
                <a:spcPts val="0"/>
              </a:spcBef>
              <a:spcAft>
                <a:spcPts val="0"/>
              </a:spcAft>
              <a:buNone/>
            </a:pPr>
            <a:endParaRPr/>
          </a:p>
        </p:txBody>
      </p:sp>
      <p:sp>
        <p:nvSpPr>
          <p:cNvPr id="122" name="Google Shape;12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34"/>
          <p:cNvPicPr preferRelativeResize="0"/>
          <p:nvPr/>
        </p:nvPicPr>
        <p:blipFill rotWithShape="1">
          <a:blip r:embed="rId2">
            <a:alphaModFix/>
          </a:blip>
          <a:srcRect l="464" r="463" b="1732"/>
          <a:stretch/>
        </p:blipFill>
        <p:spPr>
          <a:xfrm>
            <a:off x="0" y="55766"/>
            <a:ext cx="12192000" cy="6802234"/>
          </a:xfrm>
          <a:prstGeom prst="rect">
            <a:avLst/>
          </a:prstGeom>
          <a:noFill/>
          <a:ln>
            <a:noFill/>
          </a:ln>
        </p:spPr>
      </p:pic>
      <p:pic>
        <p:nvPicPr>
          <p:cNvPr id="17" name="Google Shape;17;p34"/>
          <p:cNvPicPr preferRelativeResize="0"/>
          <p:nvPr/>
        </p:nvPicPr>
        <p:blipFill rotWithShape="1">
          <a:blip r:embed="rId3">
            <a:alphaModFix/>
          </a:blip>
          <a:srcRect/>
          <a:stretch/>
        </p:blipFill>
        <p:spPr>
          <a:xfrm>
            <a:off x="0" y="0"/>
            <a:ext cx="12192000" cy="914400"/>
          </a:xfrm>
          <a:prstGeom prst="rect">
            <a:avLst/>
          </a:prstGeom>
          <a:noFill/>
          <a:ln>
            <a:noFill/>
          </a:ln>
        </p:spPr>
      </p:pic>
      <p:pic>
        <p:nvPicPr>
          <p:cNvPr id="18" name="Google Shape;18;p34" descr="A black and white logo&#10;&#10;Description automatically generated"/>
          <p:cNvPicPr preferRelativeResize="0"/>
          <p:nvPr/>
        </p:nvPicPr>
        <p:blipFill rotWithShape="1">
          <a:blip r:embed="rId4">
            <a:alphaModFix/>
          </a:blip>
          <a:srcRect/>
          <a:stretch/>
        </p:blipFill>
        <p:spPr>
          <a:xfrm>
            <a:off x="10848288" y="111223"/>
            <a:ext cx="1143000" cy="395552"/>
          </a:xfrm>
          <a:prstGeom prst="rect">
            <a:avLst/>
          </a:prstGeom>
          <a:noFill/>
          <a:ln>
            <a:noFill/>
          </a:ln>
        </p:spPr>
      </p:pic>
      <p:pic>
        <p:nvPicPr>
          <p:cNvPr id="19" name="Google Shape;19;p34" descr="A black background with white text&#10;&#10;Description automatically generated"/>
          <p:cNvPicPr preferRelativeResize="0"/>
          <p:nvPr/>
        </p:nvPicPr>
        <p:blipFill rotWithShape="1">
          <a:blip r:embed="rId5">
            <a:alphaModFix/>
          </a:blip>
          <a:srcRect r="911"/>
          <a:stretch/>
        </p:blipFill>
        <p:spPr>
          <a:xfrm>
            <a:off x="200712" y="55766"/>
            <a:ext cx="2028512" cy="50646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Generic Blank">
  <p:cSld name="Generic Blank">
    <p:spTree>
      <p:nvGrpSpPr>
        <p:cNvPr id="1" name="Shape 20"/>
        <p:cNvGrpSpPr/>
        <p:nvPr/>
      </p:nvGrpSpPr>
      <p:grpSpPr>
        <a:xfrm>
          <a:off x="0" y="0"/>
          <a:ext cx="0" cy="0"/>
          <a:chOff x="0" y="0"/>
          <a:chExt cx="0" cy="0"/>
        </a:xfrm>
      </p:grpSpPr>
      <p:pic>
        <p:nvPicPr>
          <p:cNvPr id="21" name="Google Shape;21;p35"/>
          <p:cNvPicPr preferRelativeResize="0"/>
          <p:nvPr/>
        </p:nvPicPr>
        <p:blipFill rotWithShape="1">
          <a:blip r:embed="rId2">
            <a:alphaModFix/>
          </a:blip>
          <a:srcRect/>
          <a:stretch/>
        </p:blipFill>
        <p:spPr>
          <a:xfrm>
            <a:off x="0" y="0"/>
            <a:ext cx="12192000" cy="914400"/>
          </a:xfrm>
          <a:prstGeom prst="rect">
            <a:avLst/>
          </a:prstGeom>
          <a:noFill/>
          <a:ln>
            <a:noFill/>
          </a:ln>
        </p:spPr>
      </p:pic>
      <p:pic>
        <p:nvPicPr>
          <p:cNvPr id="22" name="Google Shape;22;p35" descr="A black and white logo&#10;&#10;Description automatically generated"/>
          <p:cNvPicPr preferRelativeResize="0"/>
          <p:nvPr/>
        </p:nvPicPr>
        <p:blipFill rotWithShape="1">
          <a:blip r:embed="rId3">
            <a:alphaModFix/>
          </a:blip>
          <a:srcRect/>
          <a:stretch/>
        </p:blipFill>
        <p:spPr>
          <a:xfrm>
            <a:off x="10848288" y="111223"/>
            <a:ext cx="1143000" cy="395552"/>
          </a:xfrm>
          <a:prstGeom prst="rect">
            <a:avLst/>
          </a:prstGeom>
          <a:noFill/>
          <a:ln>
            <a:noFill/>
          </a:ln>
        </p:spPr>
      </p:pic>
      <p:pic>
        <p:nvPicPr>
          <p:cNvPr id="23" name="Google Shape;23;p35" descr="A purple and black rectangle&#10;&#10;Description automatically generated"/>
          <p:cNvPicPr preferRelativeResize="0"/>
          <p:nvPr/>
        </p:nvPicPr>
        <p:blipFill rotWithShape="1">
          <a:blip r:embed="rId4">
            <a:alphaModFix/>
          </a:blip>
          <a:srcRect l="537" r="1153" b="56821"/>
          <a:stretch/>
        </p:blipFill>
        <p:spPr>
          <a:xfrm>
            <a:off x="0" y="5360670"/>
            <a:ext cx="12192000" cy="1497330"/>
          </a:xfrm>
          <a:prstGeom prst="rect">
            <a:avLst/>
          </a:prstGeom>
          <a:noFill/>
          <a:ln>
            <a:noFill/>
          </a:ln>
        </p:spPr>
      </p:pic>
      <p:sp>
        <p:nvSpPr>
          <p:cNvPr id="24" name="Google Shape;24;p35"/>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000000"/>
              </a:buClr>
              <a:buSzPts val="1200"/>
              <a:buFont typeface="Arial"/>
              <a:buNone/>
              <a:defRPr sz="1600"/>
            </a:lvl1pPr>
            <a:lvl2pPr marL="0" lvl="1" indent="0" algn="r">
              <a:lnSpc>
                <a:spcPct val="100000"/>
              </a:lnSpc>
              <a:spcBef>
                <a:spcPts val="0"/>
              </a:spcBef>
              <a:spcAft>
                <a:spcPts val="0"/>
              </a:spcAft>
              <a:buClr>
                <a:srgbClr val="000000"/>
              </a:buClr>
              <a:buSzPts val="1200"/>
              <a:buFont typeface="Arial"/>
              <a:buNone/>
              <a:defRPr sz="1600"/>
            </a:lvl2pPr>
            <a:lvl3pPr marL="0" lvl="2" indent="0" algn="r">
              <a:lnSpc>
                <a:spcPct val="100000"/>
              </a:lnSpc>
              <a:spcBef>
                <a:spcPts val="0"/>
              </a:spcBef>
              <a:spcAft>
                <a:spcPts val="0"/>
              </a:spcAft>
              <a:buClr>
                <a:srgbClr val="000000"/>
              </a:buClr>
              <a:buSzPts val="1200"/>
              <a:buFont typeface="Arial"/>
              <a:buNone/>
              <a:defRPr sz="1600"/>
            </a:lvl3pPr>
            <a:lvl4pPr marL="0" lvl="3" indent="0" algn="r">
              <a:lnSpc>
                <a:spcPct val="100000"/>
              </a:lnSpc>
              <a:spcBef>
                <a:spcPts val="0"/>
              </a:spcBef>
              <a:spcAft>
                <a:spcPts val="0"/>
              </a:spcAft>
              <a:buClr>
                <a:srgbClr val="000000"/>
              </a:buClr>
              <a:buSzPts val="1200"/>
              <a:buFont typeface="Arial"/>
              <a:buNone/>
              <a:defRPr sz="1600"/>
            </a:lvl4pPr>
            <a:lvl5pPr marL="0" lvl="4" indent="0" algn="r">
              <a:lnSpc>
                <a:spcPct val="100000"/>
              </a:lnSpc>
              <a:spcBef>
                <a:spcPts val="0"/>
              </a:spcBef>
              <a:spcAft>
                <a:spcPts val="0"/>
              </a:spcAft>
              <a:buClr>
                <a:srgbClr val="000000"/>
              </a:buClr>
              <a:buSzPts val="1200"/>
              <a:buFont typeface="Arial"/>
              <a:buNone/>
              <a:defRPr sz="1600"/>
            </a:lvl5pPr>
            <a:lvl6pPr marL="0" lvl="5" indent="0" algn="r">
              <a:lnSpc>
                <a:spcPct val="100000"/>
              </a:lnSpc>
              <a:spcBef>
                <a:spcPts val="0"/>
              </a:spcBef>
              <a:spcAft>
                <a:spcPts val="0"/>
              </a:spcAft>
              <a:buClr>
                <a:srgbClr val="000000"/>
              </a:buClr>
              <a:buSzPts val="1200"/>
              <a:buFont typeface="Arial"/>
              <a:buNone/>
              <a:defRPr sz="1600"/>
            </a:lvl6pPr>
            <a:lvl7pPr marL="0" lvl="6" indent="0" algn="r">
              <a:lnSpc>
                <a:spcPct val="100000"/>
              </a:lnSpc>
              <a:spcBef>
                <a:spcPts val="0"/>
              </a:spcBef>
              <a:spcAft>
                <a:spcPts val="0"/>
              </a:spcAft>
              <a:buClr>
                <a:srgbClr val="000000"/>
              </a:buClr>
              <a:buSzPts val="1200"/>
              <a:buFont typeface="Arial"/>
              <a:buNone/>
              <a:defRPr sz="1600"/>
            </a:lvl7pPr>
            <a:lvl8pPr marL="0" lvl="7" indent="0" algn="r">
              <a:lnSpc>
                <a:spcPct val="100000"/>
              </a:lnSpc>
              <a:spcBef>
                <a:spcPts val="0"/>
              </a:spcBef>
              <a:spcAft>
                <a:spcPts val="0"/>
              </a:spcAft>
              <a:buClr>
                <a:srgbClr val="000000"/>
              </a:buClr>
              <a:buSzPts val="1200"/>
              <a:buFont typeface="Arial"/>
              <a:buNone/>
              <a:defRPr sz="1600"/>
            </a:lvl8pPr>
            <a:lvl9pPr marL="0" lvl="8" indent="0" algn="r">
              <a:lnSpc>
                <a:spcPct val="100000"/>
              </a:lnSpc>
              <a:spcBef>
                <a:spcPts val="0"/>
              </a:spcBef>
              <a:spcAft>
                <a:spcPts val="0"/>
              </a:spcAft>
              <a:buClr>
                <a:srgbClr val="000000"/>
              </a:buClr>
              <a:buSzPts val="1200"/>
              <a:buFont typeface="Arial"/>
              <a:buNone/>
              <a:defRPr sz="1600"/>
            </a:lvl9pPr>
          </a:lstStyle>
          <a:p>
            <a:pPr marL="0" lvl="0" indent="0" algn="r" rtl="0">
              <a:spcBef>
                <a:spcPts val="0"/>
              </a:spcBef>
              <a:spcAft>
                <a:spcPts val="0"/>
              </a:spcAft>
              <a:buNone/>
            </a:pPr>
            <a:fld id="{00000000-1234-1234-1234-123412341234}" type="slidenum">
              <a:rPr lang="en-US"/>
              <a:t>‹#›</a:t>
            </a:fld>
            <a:endParaRPr sz="1200"/>
          </a:p>
        </p:txBody>
      </p:sp>
      <p:pic>
        <p:nvPicPr>
          <p:cNvPr id="25" name="Google Shape;25;p35" descr="A black background with white text&#10;&#10;Description automatically generated"/>
          <p:cNvPicPr preferRelativeResize="0"/>
          <p:nvPr/>
        </p:nvPicPr>
        <p:blipFill rotWithShape="1">
          <a:blip r:embed="rId5">
            <a:alphaModFix/>
          </a:blip>
          <a:srcRect r="911"/>
          <a:stretch/>
        </p:blipFill>
        <p:spPr>
          <a:xfrm>
            <a:off x="200712" y="55766"/>
            <a:ext cx="2028512" cy="50646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Generic with Text 1">
  <p:cSld name="Generic with Text 1">
    <p:spTree>
      <p:nvGrpSpPr>
        <p:cNvPr id="1" name="Shape 26"/>
        <p:cNvGrpSpPr/>
        <p:nvPr/>
      </p:nvGrpSpPr>
      <p:grpSpPr>
        <a:xfrm>
          <a:off x="0" y="0"/>
          <a:ext cx="0" cy="0"/>
          <a:chOff x="0" y="0"/>
          <a:chExt cx="0" cy="0"/>
        </a:xfrm>
      </p:grpSpPr>
      <p:pic>
        <p:nvPicPr>
          <p:cNvPr id="27" name="Google Shape;27;p36"/>
          <p:cNvPicPr preferRelativeResize="0"/>
          <p:nvPr/>
        </p:nvPicPr>
        <p:blipFill rotWithShape="1">
          <a:blip r:embed="rId2">
            <a:alphaModFix/>
          </a:blip>
          <a:srcRect/>
          <a:stretch/>
        </p:blipFill>
        <p:spPr>
          <a:xfrm>
            <a:off x="0" y="0"/>
            <a:ext cx="12192000" cy="914400"/>
          </a:xfrm>
          <a:prstGeom prst="rect">
            <a:avLst/>
          </a:prstGeom>
          <a:noFill/>
          <a:ln>
            <a:noFill/>
          </a:ln>
        </p:spPr>
      </p:pic>
      <p:pic>
        <p:nvPicPr>
          <p:cNvPr id="28" name="Google Shape;28;p36" descr="A black and white logo&#10;&#10;Description automatically generated"/>
          <p:cNvPicPr preferRelativeResize="0"/>
          <p:nvPr/>
        </p:nvPicPr>
        <p:blipFill rotWithShape="1">
          <a:blip r:embed="rId3">
            <a:alphaModFix/>
          </a:blip>
          <a:srcRect/>
          <a:stretch/>
        </p:blipFill>
        <p:spPr>
          <a:xfrm>
            <a:off x="10848288" y="111223"/>
            <a:ext cx="1143000" cy="395552"/>
          </a:xfrm>
          <a:prstGeom prst="rect">
            <a:avLst/>
          </a:prstGeom>
          <a:noFill/>
          <a:ln>
            <a:noFill/>
          </a:ln>
        </p:spPr>
      </p:pic>
      <p:pic>
        <p:nvPicPr>
          <p:cNvPr id="29" name="Google Shape;29;p36" descr="A purple and black rectangle&#10;&#10;Description automatically generated"/>
          <p:cNvPicPr preferRelativeResize="0"/>
          <p:nvPr/>
        </p:nvPicPr>
        <p:blipFill rotWithShape="1">
          <a:blip r:embed="rId4">
            <a:alphaModFix/>
          </a:blip>
          <a:srcRect l="537" r="1153" b="56821"/>
          <a:stretch/>
        </p:blipFill>
        <p:spPr>
          <a:xfrm>
            <a:off x="0" y="5360670"/>
            <a:ext cx="12192000" cy="1497330"/>
          </a:xfrm>
          <a:prstGeom prst="rect">
            <a:avLst/>
          </a:prstGeom>
          <a:noFill/>
          <a:ln>
            <a:noFill/>
          </a:ln>
        </p:spPr>
      </p:pic>
      <p:sp>
        <p:nvSpPr>
          <p:cNvPr id="30" name="Google Shape;30;p36"/>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000000"/>
              </a:buClr>
              <a:buSzPts val="1200"/>
              <a:buFont typeface="Arial"/>
              <a:buNone/>
              <a:defRPr sz="1600"/>
            </a:lvl1pPr>
            <a:lvl2pPr marL="0" lvl="1" indent="0" algn="r">
              <a:lnSpc>
                <a:spcPct val="100000"/>
              </a:lnSpc>
              <a:spcBef>
                <a:spcPts val="0"/>
              </a:spcBef>
              <a:spcAft>
                <a:spcPts val="0"/>
              </a:spcAft>
              <a:buClr>
                <a:srgbClr val="000000"/>
              </a:buClr>
              <a:buSzPts val="1200"/>
              <a:buFont typeface="Arial"/>
              <a:buNone/>
              <a:defRPr sz="1600"/>
            </a:lvl2pPr>
            <a:lvl3pPr marL="0" lvl="2" indent="0" algn="r">
              <a:lnSpc>
                <a:spcPct val="100000"/>
              </a:lnSpc>
              <a:spcBef>
                <a:spcPts val="0"/>
              </a:spcBef>
              <a:spcAft>
                <a:spcPts val="0"/>
              </a:spcAft>
              <a:buClr>
                <a:srgbClr val="000000"/>
              </a:buClr>
              <a:buSzPts val="1200"/>
              <a:buFont typeface="Arial"/>
              <a:buNone/>
              <a:defRPr sz="1600"/>
            </a:lvl3pPr>
            <a:lvl4pPr marL="0" lvl="3" indent="0" algn="r">
              <a:lnSpc>
                <a:spcPct val="100000"/>
              </a:lnSpc>
              <a:spcBef>
                <a:spcPts val="0"/>
              </a:spcBef>
              <a:spcAft>
                <a:spcPts val="0"/>
              </a:spcAft>
              <a:buClr>
                <a:srgbClr val="000000"/>
              </a:buClr>
              <a:buSzPts val="1200"/>
              <a:buFont typeface="Arial"/>
              <a:buNone/>
              <a:defRPr sz="1600"/>
            </a:lvl4pPr>
            <a:lvl5pPr marL="0" lvl="4" indent="0" algn="r">
              <a:lnSpc>
                <a:spcPct val="100000"/>
              </a:lnSpc>
              <a:spcBef>
                <a:spcPts val="0"/>
              </a:spcBef>
              <a:spcAft>
                <a:spcPts val="0"/>
              </a:spcAft>
              <a:buClr>
                <a:srgbClr val="000000"/>
              </a:buClr>
              <a:buSzPts val="1200"/>
              <a:buFont typeface="Arial"/>
              <a:buNone/>
              <a:defRPr sz="1600"/>
            </a:lvl5pPr>
            <a:lvl6pPr marL="0" lvl="5" indent="0" algn="r">
              <a:lnSpc>
                <a:spcPct val="100000"/>
              </a:lnSpc>
              <a:spcBef>
                <a:spcPts val="0"/>
              </a:spcBef>
              <a:spcAft>
                <a:spcPts val="0"/>
              </a:spcAft>
              <a:buClr>
                <a:srgbClr val="000000"/>
              </a:buClr>
              <a:buSzPts val="1200"/>
              <a:buFont typeface="Arial"/>
              <a:buNone/>
              <a:defRPr sz="1600"/>
            </a:lvl6pPr>
            <a:lvl7pPr marL="0" lvl="6" indent="0" algn="r">
              <a:lnSpc>
                <a:spcPct val="100000"/>
              </a:lnSpc>
              <a:spcBef>
                <a:spcPts val="0"/>
              </a:spcBef>
              <a:spcAft>
                <a:spcPts val="0"/>
              </a:spcAft>
              <a:buClr>
                <a:srgbClr val="000000"/>
              </a:buClr>
              <a:buSzPts val="1200"/>
              <a:buFont typeface="Arial"/>
              <a:buNone/>
              <a:defRPr sz="1600"/>
            </a:lvl7pPr>
            <a:lvl8pPr marL="0" lvl="7" indent="0" algn="r">
              <a:lnSpc>
                <a:spcPct val="100000"/>
              </a:lnSpc>
              <a:spcBef>
                <a:spcPts val="0"/>
              </a:spcBef>
              <a:spcAft>
                <a:spcPts val="0"/>
              </a:spcAft>
              <a:buClr>
                <a:srgbClr val="000000"/>
              </a:buClr>
              <a:buSzPts val="1200"/>
              <a:buFont typeface="Arial"/>
              <a:buNone/>
              <a:defRPr sz="1600"/>
            </a:lvl8pPr>
            <a:lvl9pPr marL="0" lvl="8" indent="0" algn="r">
              <a:lnSpc>
                <a:spcPct val="100000"/>
              </a:lnSpc>
              <a:spcBef>
                <a:spcPts val="0"/>
              </a:spcBef>
              <a:spcAft>
                <a:spcPts val="0"/>
              </a:spcAft>
              <a:buClr>
                <a:srgbClr val="000000"/>
              </a:buClr>
              <a:buSzPts val="1200"/>
              <a:buFont typeface="Arial"/>
              <a:buNone/>
              <a:defRPr sz="1600"/>
            </a:lvl9pPr>
          </a:lstStyle>
          <a:p>
            <a:pPr marL="0" lvl="0" indent="0" algn="r" rtl="0">
              <a:spcBef>
                <a:spcPts val="0"/>
              </a:spcBef>
              <a:spcAft>
                <a:spcPts val="0"/>
              </a:spcAft>
              <a:buNone/>
            </a:pPr>
            <a:fld id="{00000000-1234-1234-1234-123412341234}" type="slidenum">
              <a:rPr lang="en-US"/>
              <a:t>‹#›</a:t>
            </a:fld>
            <a:endParaRPr sz="1200"/>
          </a:p>
        </p:txBody>
      </p:sp>
      <p:pic>
        <p:nvPicPr>
          <p:cNvPr id="31" name="Google Shape;31;p36" descr="A black background with white text&#10;&#10;Description automatically generated"/>
          <p:cNvPicPr preferRelativeResize="0"/>
          <p:nvPr/>
        </p:nvPicPr>
        <p:blipFill rotWithShape="1">
          <a:blip r:embed="rId5">
            <a:alphaModFix/>
          </a:blip>
          <a:srcRect r="911"/>
          <a:stretch/>
        </p:blipFill>
        <p:spPr>
          <a:xfrm>
            <a:off x="200712" y="55766"/>
            <a:ext cx="2028512" cy="506466"/>
          </a:xfrm>
          <a:prstGeom prst="rect">
            <a:avLst/>
          </a:prstGeom>
          <a:noFill/>
          <a:ln>
            <a:noFill/>
          </a:ln>
        </p:spPr>
      </p:pic>
      <p:sp>
        <p:nvSpPr>
          <p:cNvPr id="32" name="Google Shape;32;p36"/>
          <p:cNvSpPr txBox="1">
            <a:spLocks noGrp="1"/>
          </p:cNvSpPr>
          <p:nvPr>
            <p:ph type="title"/>
          </p:nvPr>
        </p:nvSpPr>
        <p:spPr>
          <a:xfrm>
            <a:off x="1552575" y="1687673"/>
            <a:ext cx="9848850" cy="149733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6"/>
          <p:cNvSpPr txBox="1"/>
          <p:nvPr/>
        </p:nvSpPr>
        <p:spPr>
          <a:xfrm>
            <a:off x="1552575" y="3185002"/>
            <a:ext cx="8277226" cy="2279861"/>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7F7F7F"/>
              </a:buClr>
              <a:buSzPts val="2400"/>
              <a:buFont typeface="Arial"/>
              <a:buNone/>
            </a:pPr>
            <a:r>
              <a:rPr lang="en-US" sz="2300">
                <a:solidFill>
                  <a:schemeClr val="dk1"/>
                </a:solidFill>
                <a:latin typeface="Calibri"/>
                <a:ea typeface="Calibri"/>
                <a:cs typeface="Calibri"/>
                <a:sym typeface="Calibri"/>
              </a:rPr>
              <a:t>Ut enim ad minim veniam, quis nostrud exercitation ullamco laboris nisi ut aliquip ex ea commodo consequat.</a:t>
            </a:r>
            <a:endParaRPr sz="900">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Generic with Text 2">
  <p:cSld name="Generic with Text 2">
    <p:spTree>
      <p:nvGrpSpPr>
        <p:cNvPr id="1" name="Shape 34"/>
        <p:cNvGrpSpPr/>
        <p:nvPr/>
      </p:nvGrpSpPr>
      <p:grpSpPr>
        <a:xfrm>
          <a:off x="0" y="0"/>
          <a:ext cx="0" cy="0"/>
          <a:chOff x="0" y="0"/>
          <a:chExt cx="0" cy="0"/>
        </a:xfrm>
      </p:grpSpPr>
      <p:pic>
        <p:nvPicPr>
          <p:cNvPr id="35" name="Google Shape;35;p37"/>
          <p:cNvPicPr preferRelativeResize="0"/>
          <p:nvPr/>
        </p:nvPicPr>
        <p:blipFill rotWithShape="1">
          <a:blip r:embed="rId2">
            <a:alphaModFix/>
          </a:blip>
          <a:srcRect/>
          <a:stretch/>
        </p:blipFill>
        <p:spPr>
          <a:xfrm>
            <a:off x="0" y="0"/>
            <a:ext cx="12192000" cy="914400"/>
          </a:xfrm>
          <a:prstGeom prst="rect">
            <a:avLst/>
          </a:prstGeom>
          <a:noFill/>
          <a:ln>
            <a:noFill/>
          </a:ln>
        </p:spPr>
      </p:pic>
      <p:pic>
        <p:nvPicPr>
          <p:cNvPr id="36" name="Google Shape;36;p37" descr="A black and white logo&#10;&#10;Description automatically generated"/>
          <p:cNvPicPr preferRelativeResize="0"/>
          <p:nvPr/>
        </p:nvPicPr>
        <p:blipFill rotWithShape="1">
          <a:blip r:embed="rId3">
            <a:alphaModFix/>
          </a:blip>
          <a:srcRect/>
          <a:stretch/>
        </p:blipFill>
        <p:spPr>
          <a:xfrm>
            <a:off x="10848288" y="111223"/>
            <a:ext cx="1143000" cy="395552"/>
          </a:xfrm>
          <a:prstGeom prst="rect">
            <a:avLst/>
          </a:prstGeom>
          <a:noFill/>
          <a:ln>
            <a:noFill/>
          </a:ln>
        </p:spPr>
      </p:pic>
      <p:pic>
        <p:nvPicPr>
          <p:cNvPr id="37" name="Google Shape;37;p37" descr="A purple and black rectangle&#10;&#10;Description automatically generated"/>
          <p:cNvPicPr preferRelativeResize="0"/>
          <p:nvPr/>
        </p:nvPicPr>
        <p:blipFill rotWithShape="1">
          <a:blip r:embed="rId4">
            <a:alphaModFix/>
          </a:blip>
          <a:srcRect l="537" r="1153" b="56821"/>
          <a:stretch/>
        </p:blipFill>
        <p:spPr>
          <a:xfrm>
            <a:off x="0" y="5360670"/>
            <a:ext cx="12192000" cy="1497330"/>
          </a:xfrm>
          <a:prstGeom prst="rect">
            <a:avLst/>
          </a:prstGeom>
          <a:noFill/>
          <a:ln>
            <a:noFill/>
          </a:ln>
        </p:spPr>
      </p:pic>
      <p:sp>
        <p:nvSpPr>
          <p:cNvPr id="38" name="Google Shape;38;p37"/>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000000"/>
              </a:buClr>
              <a:buSzPts val="1200"/>
              <a:buFont typeface="Arial"/>
              <a:buNone/>
              <a:defRPr sz="1600"/>
            </a:lvl1pPr>
            <a:lvl2pPr marL="0" lvl="1" indent="0" algn="r">
              <a:lnSpc>
                <a:spcPct val="100000"/>
              </a:lnSpc>
              <a:spcBef>
                <a:spcPts val="0"/>
              </a:spcBef>
              <a:spcAft>
                <a:spcPts val="0"/>
              </a:spcAft>
              <a:buClr>
                <a:srgbClr val="000000"/>
              </a:buClr>
              <a:buSzPts val="1200"/>
              <a:buFont typeface="Arial"/>
              <a:buNone/>
              <a:defRPr sz="1600"/>
            </a:lvl2pPr>
            <a:lvl3pPr marL="0" lvl="2" indent="0" algn="r">
              <a:lnSpc>
                <a:spcPct val="100000"/>
              </a:lnSpc>
              <a:spcBef>
                <a:spcPts val="0"/>
              </a:spcBef>
              <a:spcAft>
                <a:spcPts val="0"/>
              </a:spcAft>
              <a:buClr>
                <a:srgbClr val="000000"/>
              </a:buClr>
              <a:buSzPts val="1200"/>
              <a:buFont typeface="Arial"/>
              <a:buNone/>
              <a:defRPr sz="1600"/>
            </a:lvl3pPr>
            <a:lvl4pPr marL="0" lvl="3" indent="0" algn="r">
              <a:lnSpc>
                <a:spcPct val="100000"/>
              </a:lnSpc>
              <a:spcBef>
                <a:spcPts val="0"/>
              </a:spcBef>
              <a:spcAft>
                <a:spcPts val="0"/>
              </a:spcAft>
              <a:buClr>
                <a:srgbClr val="000000"/>
              </a:buClr>
              <a:buSzPts val="1200"/>
              <a:buFont typeface="Arial"/>
              <a:buNone/>
              <a:defRPr sz="1600"/>
            </a:lvl4pPr>
            <a:lvl5pPr marL="0" lvl="4" indent="0" algn="r">
              <a:lnSpc>
                <a:spcPct val="100000"/>
              </a:lnSpc>
              <a:spcBef>
                <a:spcPts val="0"/>
              </a:spcBef>
              <a:spcAft>
                <a:spcPts val="0"/>
              </a:spcAft>
              <a:buClr>
                <a:srgbClr val="000000"/>
              </a:buClr>
              <a:buSzPts val="1200"/>
              <a:buFont typeface="Arial"/>
              <a:buNone/>
              <a:defRPr sz="1600"/>
            </a:lvl5pPr>
            <a:lvl6pPr marL="0" lvl="5" indent="0" algn="r">
              <a:lnSpc>
                <a:spcPct val="100000"/>
              </a:lnSpc>
              <a:spcBef>
                <a:spcPts val="0"/>
              </a:spcBef>
              <a:spcAft>
                <a:spcPts val="0"/>
              </a:spcAft>
              <a:buClr>
                <a:srgbClr val="000000"/>
              </a:buClr>
              <a:buSzPts val="1200"/>
              <a:buFont typeface="Arial"/>
              <a:buNone/>
              <a:defRPr sz="1600"/>
            </a:lvl6pPr>
            <a:lvl7pPr marL="0" lvl="6" indent="0" algn="r">
              <a:lnSpc>
                <a:spcPct val="100000"/>
              </a:lnSpc>
              <a:spcBef>
                <a:spcPts val="0"/>
              </a:spcBef>
              <a:spcAft>
                <a:spcPts val="0"/>
              </a:spcAft>
              <a:buClr>
                <a:srgbClr val="000000"/>
              </a:buClr>
              <a:buSzPts val="1200"/>
              <a:buFont typeface="Arial"/>
              <a:buNone/>
              <a:defRPr sz="1600"/>
            </a:lvl7pPr>
            <a:lvl8pPr marL="0" lvl="7" indent="0" algn="r">
              <a:lnSpc>
                <a:spcPct val="100000"/>
              </a:lnSpc>
              <a:spcBef>
                <a:spcPts val="0"/>
              </a:spcBef>
              <a:spcAft>
                <a:spcPts val="0"/>
              </a:spcAft>
              <a:buClr>
                <a:srgbClr val="000000"/>
              </a:buClr>
              <a:buSzPts val="1200"/>
              <a:buFont typeface="Arial"/>
              <a:buNone/>
              <a:defRPr sz="1600"/>
            </a:lvl8pPr>
            <a:lvl9pPr marL="0" lvl="8" indent="0" algn="r">
              <a:lnSpc>
                <a:spcPct val="100000"/>
              </a:lnSpc>
              <a:spcBef>
                <a:spcPts val="0"/>
              </a:spcBef>
              <a:spcAft>
                <a:spcPts val="0"/>
              </a:spcAft>
              <a:buClr>
                <a:srgbClr val="000000"/>
              </a:buClr>
              <a:buSzPts val="1200"/>
              <a:buFont typeface="Arial"/>
              <a:buNone/>
              <a:defRPr sz="1600"/>
            </a:lvl9pPr>
          </a:lstStyle>
          <a:p>
            <a:pPr marL="0" lvl="0" indent="0" algn="r" rtl="0">
              <a:spcBef>
                <a:spcPts val="0"/>
              </a:spcBef>
              <a:spcAft>
                <a:spcPts val="0"/>
              </a:spcAft>
              <a:buNone/>
            </a:pPr>
            <a:fld id="{00000000-1234-1234-1234-123412341234}" type="slidenum">
              <a:rPr lang="en-US"/>
              <a:t>‹#›</a:t>
            </a:fld>
            <a:endParaRPr sz="1200"/>
          </a:p>
        </p:txBody>
      </p:sp>
      <p:pic>
        <p:nvPicPr>
          <p:cNvPr id="39" name="Google Shape;39;p37" descr="A black background with white text&#10;&#10;Description automatically generated"/>
          <p:cNvPicPr preferRelativeResize="0"/>
          <p:nvPr/>
        </p:nvPicPr>
        <p:blipFill rotWithShape="1">
          <a:blip r:embed="rId5">
            <a:alphaModFix/>
          </a:blip>
          <a:srcRect r="911"/>
          <a:stretch/>
        </p:blipFill>
        <p:spPr>
          <a:xfrm>
            <a:off x="200712" y="55766"/>
            <a:ext cx="2028512" cy="506466"/>
          </a:xfrm>
          <a:prstGeom prst="rect">
            <a:avLst/>
          </a:prstGeom>
          <a:noFill/>
          <a:ln>
            <a:noFill/>
          </a:ln>
        </p:spPr>
      </p:pic>
      <p:sp>
        <p:nvSpPr>
          <p:cNvPr id="40" name="Google Shape;40;p37"/>
          <p:cNvSpPr txBox="1">
            <a:spLocks noGrp="1"/>
          </p:cNvSpPr>
          <p:nvPr>
            <p:ph type="title"/>
          </p:nvPr>
        </p:nvSpPr>
        <p:spPr>
          <a:xfrm>
            <a:off x="1604555" y="1535429"/>
            <a:ext cx="8686800" cy="4572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7"/>
          <p:cNvSpPr txBox="1"/>
          <p:nvPr/>
        </p:nvSpPr>
        <p:spPr>
          <a:xfrm>
            <a:off x="1604555" y="2221230"/>
            <a:ext cx="9403080" cy="3430689"/>
          </a:xfrm>
          <a:prstGeom prst="rect">
            <a:avLst/>
          </a:prstGeom>
          <a:no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chemeClr val="dk1"/>
              </a:buClr>
              <a:buSzPts val="2400"/>
              <a:buFont typeface="Arial"/>
              <a:buNone/>
            </a:pPr>
            <a:r>
              <a:rPr lang="en-US" sz="2200">
                <a:solidFill>
                  <a:schemeClr val="dk1"/>
                </a:solidFill>
                <a:latin typeface="Calibri"/>
                <a:ea typeface="Calibri"/>
                <a:cs typeface="Calibri"/>
                <a:sym typeface="Calibri"/>
              </a:rPr>
              <a:t>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Duis aute irure dolor in reprehenderit in voluptate velit esse cillum dolore eu fugiat nulla pariatur. Excepteur sint occaecat cupidatat non proident, sunt in culpa qui officia deserunt mollit anim id est laborum.</a:t>
            </a:r>
            <a:endParaRPr sz="2200">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drive.google.com/file/d/1B6C9Ph1vpnkCopSwlbmgulwY3r3hh6j-/view"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drive.google.com/file/d/1MEqSlr190PF35wOXFSAyjPzwuXorGBwo/view?usp=sharing"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rive.google.com/file/d/1O8YAZ47JlYwFgq_5uO_-akPs2GaDvCC4/view?usp=shar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drive.google.com/file/d/1c9AvyL602bcRvSKqi0sJpf-YbxfQQNkV/view?usp=sharin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
          <p:cNvSpPr/>
          <p:nvPr/>
        </p:nvSpPr>
        <p:spPr>
          <a:xfrm>
            <a:off x="4619647" y="2593357"/>
            <a:ext cx="2777494" cy="458685"/>
          </a:xfrm>
          <a:prstGeom prst="rect">
            <a:avLst/>
          </a:prstGeom>
          <a:solidFill>
            <a:srgbClr val="7938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8" name="Google Shape;48;p1"/>
          <p:cNvSpPr/>
          <p:nvPr/>
        </p:nvSpPr>
        <p:spPr>
          <a:xfrm>
            <a:off x="4575263" y="2555257"/>
            <a:ext cx="2777494" cy="4586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9" name="Google Shape;49;p1"/>
          <p:cNvSpPr txBox="1">
            <a:spLocks noGrp="1"/>
          </p:cNvSpPr>
          <p:nvPr>
            <p:ph type="subTitle" idx="4294967295"/>
          </p:nvPr>
        </p:nvSpPr>
        <p:spPr>
          <a:xfrm>
            <a:off x="4619016" y="2553549"/>
            <a:ext cx="2778125" cy="458788"/>
          </a:xfrm>
          <a:prstGeom prst="rect">
            <a:avLst/>
          </a:prstGeom>
          <a:noFill/>
          <a:ln>
            <a:noFill/>
          </a:ln>
        </p:spPr>
        <p:txBody>
          <a:bodyPr spcFirstLastPara="1" wrap="square" lIns="91425" tIns="45700" rIns="91425" bIns="45700" anchor="t" anchorCtr="0">
            <a:normAutofit lnSpcReduction="10000"/>
          </a:bodyPr>
          <a:lstStyle/>
          <a:p>
            <a:pPr marL="342900" marR="0" lvl="0" indent="-317500" algn="l" rtl="0">
              <a:lnSpc>
                <a:spcPct val="100000"/>
              </a:lnSpc>
              <a:spcBef>
                <a:spcPts val="600"/>
              </a:spcBef>
              <a:spcAft>
                <a:spcPts val="0"/>
              </a:spcAft>
              <a:buClr>
                <a:schemeClr val="accent1"/>
              </a:buClr>
              <a:buSzPts val="2400"/>
              <a:buFont typeface="Arial"/>
              <a:buNone/>
            </a:pPr>
            <a:r>
              <a:rPr lang="en-US" sz="2000" b="1" i="0" u="none" strike="noStrike" cap="none" dirty="0">
                <a:solidFill>
                  <a:srgbClr val="793889"/>
                </a:solidFill>
                <a:latin typeface="Trebuchet MS"/>
                <a:ea typeface="Trebuchet MS"/>
                <a:cs typeface="Trebuchet MS"/>
                <a:sym typeface="Trebuchet MS"/>
              </a:rPr>
              <a:t>Module 5, Session 14</a:t>
            </a:r>
            <a:endParaRPr dirty="0"/>
          </a:p>
        </p:txBody>
      </p:sp>
      <p:sp>
        <p:nvSpPr>
          <p:cNvPr id="50" name="Google Shape;50;p1"/>
          <p:cNvSpPr txBox="1"/>
          <p:nvPr/>
        </p:nvSpPr>
        <p:spPr>
          <a:xfrm>
            <a:off x="927922" y="1037223"/>
            <a:ext cx="9506654" cy="126188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i="0" u="none" strike="noStrike" cap="none">
                <a:solidFill>
                  <a:schemeClr val="dk1"/>
                </a:solidFill>
                <a:latin typeface="Trebuchet MS"/>
                <a:ea typeface="Trebuchet MS"/>
                <a:cs typeface="Trebuchet MS"/>
                <a:sym typeface="Trebuchet MS"/>
              </a:rPr>
              <a:t>Fundamentals of Literacy Coaching</a:t>
            </a:r>
            <a:endParaRPr sz="4400" b="1" i="0" u="none" strike="noStrike" cap="none">
              <a:solidFill>
                <a:schemeClr val="dk1"/>
              </a:solidFill>
              <a:latin typeface="Trebuchet MS"/>
              <a:ea typeface="Trebuchet MS"/>
              <a:cs typeface="Trebuchet MS"/>
              <a:sym typeface="Trebuchet MS"/>
            </a:endParaRPr>
          </a:p>
          <a:p>
            <a:pPr marL="0" marR="0" lvl="0" indent="0" algn="ctr" rtl="0">
              <a:spcBef>
                <a:spcPts val="0"/>
              </a:spcBef>
              <a:spcAft>
                <a:spcPts val="0"/>
              </a:spcAft>
              <a:buNone/>
            </a:pPr>
            <a:r>
              <a:rPr lang="en-US" sz="3200" b="0" i="0" u="none" strike="noStrike" cap="none">
                <a:solidFill>
                  <a:schemeClr val="dk1"/>
                </a:solidFill>
                <a:latin typeface="Trebuchet MS"/>
                <a:ea typeface="Trebuchet MS"/>
                <a:cs typeface="Trebuchet MS"/>
                <a:sym typeface="Trebuchet MS"/>
              </a:rPr>
              <a:t>Professional Development Modules</a:t>
            </a:r>
            <a:endParaRPr sz="3200" b="0" i="0" u="none" strike="noStrike" cap="none">
              <a:solidFill>
                <a:schemeClr val="dk1"/>
              </a:solidFill>
              <a:latin typeface="Trebuchet MS"/>
              <a:ea typeface="Trebuchet MS"/>
              <a:cs typeface="Trebuchet MS"/>
              <a:sym typeface="Trebuchet MS"/>
            </a:endParaRPr>
          </a:p>
        </p:txBody>
      </p:sp>
      <p:sp>
        <p:nvSpPr>
          <p:cNvPr id="51" name="Google Shape;51;p1"/>
          <p:cNvSpPr/>
          <p:nvPr/>
        </p:nvSpPr>
        <p:spPr>
          <a:xfrm>
            <a:off x="3650625" y="3196476"/>
            <a:ext cx="4993939" cy="458685"/>
          </a:xfrm>
          <a:prstGeom prst="rect">
            <a:avLst/>
          </a:prstGeom>
          <a:solidFill>
            <a:srgbClr val="7938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2" name="Google Shape;52;p1"/>
          <p:cNvSpPr/>
          <p:nvPr/>
        </p:nvSpPr>
        <p:spPr>
          <a:xfrm>
            <a:off x="3606241" y="3158376"/>
            <a:ext cx="4993939" cy="4586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3" name="Google Shape;53;p1"/>
          <p:cNvSpPr txBox="1"/>
          <p:nvPr/>
        </p:nvSpPr>
        <p:spPr>
          <a:xfrm>
            <a:off x="3652083" y="3124259"/>
            <a:ext cx="4992482" cy="458685"/>
          </a:xfrm>
          <a:prstGeom prst="rect">
            <a:avLst/>
          </a:prstGeom>
          <a:noFill/>
          <a:ln>
            <a:noFill/>
          </a:ln>
        </p:spPr>
        <p:txBody>
          <a:bodyPr spcFirstLastPara="1" wrap="square" lIns="91425" tIns="45700" rIns="91425" bIns="45700" anchor="t" anchorCtr="0">
            <a:normAutofit lnSpcReduction="10000"/>
          </a:bodyPr>
          <a:lstStyle/>
          <a:p>
            <a:pPr marL="342900" marR="0" lvl="0" indent="-317500" algn="ctr" rtl="0">
              <a:lnSpc>
                <a:spcPct val="100000"/>
              </a:lnSpc>
              <a:spcBef>
                <a:spcPts val="600"/>
              </a:spcBef>
              <a:spcAft>
                <a:spcPts val="0"/>
              </a:spcAft>
              <a:buClr>
                <a:schemeClr val="accent1"/>
              </a:buClr>
              <a:buSzPts val="2400"/>
              <a:buFont typeface="Arial"/>
              <a:buNone/>
            </a:pPr>
            <a:r>
              <a:rPr lang="en-US" sz="2000" b="1" i="0" u="none" strike="noStrike" cap="none">
                <a:solidFill>
                  <a:srgbClr val="793889"/>
                </a:solidFill>
                <a:latin typeface="Trebuchet MS"/>
                <a:ea typeface="Trebuchet MS"/>
                <a:cs typeface="Trebuchet MS"/>
                <a:sym typeface="Trebuchet MS"/>
              </a:rPr>
              <a:t>Analyzing Data to Grow as a Coach</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0"/>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10</a:t>
            </a:fld>
            <a:endParaRPr/>
          </a:p>
        </p:txBody>
      </p:sp>
      <p:pic>
        <p:nvPicPr>
          <p:cNvPr id="135" name="Google Shape;135;p10"/>
          <p:cNvPicPr preferRelativeResize="0"/>
          <p:nvPr/>
        </p:nvPicPr>
        <p:blipFill rotWithShape="1">
          <a:blip r:embed="rId3">
            <a:alphaModFix/>
          </a:blip>
          <a:srcRect/>
          <a:stretch/>
        </p:blipFill>
        <p:spPr>
          <a:xfrm>
            <a:off x="2712611" y="1239619"/>
            <a:ext cx="6766777" cy="3777570"/>
          </a:xfrm>
          <a:prstGeom prst="rect">
            <a:avLst/>
          </a:prstGeom>
          <a:noFill/>
          <a:ln>
            <a:noFill/>
          </a:ln>
        </p:spPr>
      </p:pic>
      <p:sp>
        <p:nvSpPr>
          <p:cNvPr id="136" name="Google Shape;136;p10"/>
          <p:cNvSpPr txBox="1"/>
          <p:nvPr/>
        </p:nvSpPr>
        <p:spPr>
          <a:xfrm>
            <a:off x="3858767" y="5077534"/>
            <a:ext cx="4474464" cy="446254"/>
          </a:xfrm>
          <a:prstGeom prst="rect">
            <a:avLst/>
          </a:prstGeom>
          <a:noFill/>
          <a:ln>
            <a:noFill/>
          </a:ln>
        </p:spPr>
        <p:txBody>
          <a:bodyPr spcFirstLastPara="1" wrap="square" lIns="68550" tIns="68550" rIns="68550" bIns="68550" anchor="t" anchorCtr="0">
            <a:spAutoFit/>
          </a:bodyPr>
          <a:lstStyle/>
          <a:p>
            <a:pPr marL="0" marR="0" lvl="0" indent="0" algn="ctr" rtl="0">
              <a:spcBef>
                <a:spcPts val="0"/>
              </a:spcBef>
              <a:spcAft>
                <a:spcPts val="0"/>
              </a:spcAft>
              <a:buNone/>
            </a:pPr>
            <a:r>
              <a:rPr lang="en-US" sz="2000" b="1" u="sng" dirty="0">
                <a:solidFill>
                  <a:schemeClr val="hlink"/>
                </a:solidFill>
                <a:latin typeface="Calibri"/>
                <a:ea typeface="Calibri"/>
                <a:cs typeface="Calibri"/>
                <a:sym typeface="Calibri"/>
                <a:hlinkClick r:id="rId4"/>
              </a:rPr>
              <a:t>Video 1: Coaching the Coach</a:t>
            </a:r>
            <a:endParaRPr sz="2000" b="1"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1"/>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11</a:t>
            </a:fld>
            <a:endParaRPr/>
          </a:p>
        </p:txBody>
      </p:sp>
      <p:sp>
        <p:nvSpPr>
          <p:cNvPr id="143" name="Google Shape;143;p11"/>
          <p:cNvSpPr txBox="1"/>
          <p:nvPr/>
        </p:nvSpPr>
        <p:spPr>
          <a:xfrm>
            <a:off x="1109472" y="1071029"/>
            <a:ext cx="908715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dirty="0">
                <a:solidFill>
                  <a:schemeClr val="dk1"/>
                </a:solidFill>
                <a:latin typeface="Calibri"/>
                <a:ea typeface="Calibri"/>
                <a:cs typeface="Calibri"/>
                <a:sym typeface="Calibri"/>
              </a:rPr>
              <a:t>Sources of Individual Performance Data</a:t>
            </a:r>
            <a:endParaRPr sz="2800" b="0" i="0" u="none" strike="noStrike" cap="none" dirty="0">
              <a:solidFill>
                <a:srgbClr val="000000"/>
              </a:solidFill>
              <a:latin typeface="Trebuchet MS"/>
              <a:ea typeface="Trebuchet MS"/>
              <a:cs typeface="Trebuchet MS"/>
              <a:sym typeface="Trebuchet MS"/>
            </a:endParaRPr>
          </a:p>
        </p:txBody>
      </p:sp>
      <p:sp>
        <p:nvSpPr>
          <p:cNvPr id="144" name="Google Shape;144;p11"/>
          <p:cNvSpPr txBox="1"/>
          <p:nvPr/>
        </p:nvSpPr>
        <p:spPr>
          <a:xfrm>
            <a:off x="1109472" y="1594209"/>
            <a:ext cx="10290048" cy="4425696"/>
          </a:xfrm>
          <a:prstGeom prst="rect">
            <a:avLst/>
          </a:prstGeom>
          <a:noFill/>
          <a:ln>
            <a:noFill/>
          </a:ln>
        </p:spPr>
        <p:txBody>
          <a:bodyPr spcFirstLastPara="1" wrap="square" lIns="91425" tIns="45700" rIns="91425" bIns="45700" anchor="t" anchorCtr="0">
            <a:noAutofit/>
          </a:bodyPr>
          <a:lstStyle/>
          <a:p>
            <a:pPr marL="342892" marR="0" lvl="0" indent="-342892" algn="l" rtl="0">
              <a:lnSpc>
                <a:spcPct val="150000"/>
              </a:lnSpc>
              <a:spcBef>
                <a:spcPts val="0"/>
              </a:spcBef>
              <a:spcAft>
                <a:spcPts val="0"/>
              </a:spcAft>
              <a:buClr>
                <a:schemeClr val="dk1"/>
              </a:buClr>
              <a:buSzPts val="2800"/>
              <a:buFont typeface="Arial"/>
              <a:buChar char="•"/>
            </a:pPr>
            <a:r>
              <a:rPr lang="en-US" sz="2400" dirty="0">
                <a:solidFill>
                  <a:schemeClr val="dk1"/>
                </a:solidFill>
                <a:latin typeface="Calibri"/>
                <a:ea typeface="Calibri"/>
                <a:cs typeface="Calibri"/>
                <a:sym typeface="Calibri"/>
              </a:rPr>
              <a:t>Principal-Coach Partnership Agreement</a:t>
            </a:r>
            <a:endParaRPr sz="2400" dirty="0">
              <a:solidFill>
                <a:schemeClr val="dk1"/>
              </a:solidFill>
              <a:latin typeface="Calibri"/>
              <a:ea typeface="Calibri"/>
              <a:cs typeface="Calibri"/>
              <a:sym typeface="Calibri"/>
            </a:endParaRPr>
          </a:p>
          <a:p>
            <a:pPr marL="342892" marR="0" lvl="0" indent="-342892" algn="l" rtl="0">
              <a:lnSpc>
                <a:spcPct val="150000"/>
              </a:lnSpc>
              <a:spcBef>
                <a:spcPts val="0"/>
              </a:spcBef>
              <a:spcAft>
                <a:spcPts val="0"/>
              </a:spcAft>
              <a:buClr>
                <a:schemeClr val="dk1"/>
              </a:buClr>
              <a:buSzPts val="2800"/>
              <a:buFont typeface="Arial"/>
              <a:buChar char="•"/>
            </a:pPr>
            <a:r>
              <a:rPr lang="en-US" sz="2400" dirty="0">
                <a:solidFill>
                  <a:schemeClr val="dk1"/>
                </a:solidFill>
                <a:latin typeface="Calibri"/>
                <a:ea typeface="Calibri"/>
                <a:cs typeface="Calibri"/>
                <a:sym typeface="Calibri"/>
              </a:rPr>
              <a:t>Coach-Teacher Partnership Agreement</a:t>
            </a:r>
            <a:endParaRPr sz="2400" dirty="0">
              <a:solidFill>
                <a:schemeClr val="dk1"/>
              </a:solidFill>
              <a:latin typeface="Calibri"/>
              <a:ea typeface="Calibri"/>
              <a:cs typeface="Calibri"/>
              <a:sym typeface="Calibri"/>
            </a:endParaRPr>
          </a:p>
          <a:p>
            <a:pPr marL="342892" marR="0" lvl="0" indent="-342892" algn="l" rtl="0">
              <a:lnSpc>
                <a:spcPct val="150000"/>
              </a:lnSpc>
              <a:spcBef>
                <a:spcPts val="0"/>
              </a:spcBef>
              <a:spcAft>
                <a:spcPts val="0"/>
              </a:spcAft>
              <a:buClr>
                <a:schemeClr val="dk1"/>
              </a:buClr>
              <a:buSzPts val="2800"/>
              <a:buFont typeface="Arial"/>
              <a:buChar char="•"/>
            </a:pPr>
            <a:r>
              <a:rPr lang="en-US" sz="2400" dirty="0">
                <a:solidFill>
                  <a:schemeClr val="dk1"/>
                </a:solidFill>
                <a:latin typeface="Calibri"/>
                <a:ea typeface="Calibri"/>
                <a:cs typeface="Calibri"/>
                <a:sym typeface="Calibri"/>
              </a:rPr>
              <a:t>Coaching Logs</a:t>
            </a:r>
            <a:endParaRPr sz="2400" dirty="0">
              <a:solidFill>
                <a:schemeClr val="dk1"/>
              </a:solidFill>
              <a:latin typeface="Calibri"/>
              <a:ea typeface="Calibri"/>
              <a:cs typeface="Calibri"/>
              <a:sym typeface="Calibri"/>
            </a:endParaRPr>
          </a:p>
          <a:p>
            <a:pPr marL="342892" marR="0" lvl="0" indent="-342892" algn="l" rtl="0">
              <a:lnSpc>
                <a:spcPct val="150000"/>
              </a:lnSpc>
              <a:spcBef>
                <a:spcPts val="0"/>
              </a:spcBef>
              <a:spcAft>
                <a:spcPts val="0"/>
              </a:spcAft>
              <a:buClr>
                <a:schemeClr val="dk1"/>
              </a:buClr>
              <a:buSzPts val="2800"/>
              <a:buFont typeface="Arial"/>
              <a:buChar char="•"/>
            </a:pPr>
            <a:r>
              <a:rPr lang="en-US" sz="2400" dirty="0">
                <a:solidFill>
                  <a:schemeClr val="dk1"/>
                </a:solidFill>
                <a:latin typeface="Calibri"/>
                <a:ea typeface="Calibri"/>
                <a:cs typeface="Calibri"/>
                <a:sym typeface="Calibri"/>
              </a:rPr>
              <a:t>Classroom Walkthrough Data</a:t>
            </a:r>
            <a:endParaRPr sz="2400" dirty="0">
              <a:solidFill>
                <a:schemeClr val="dk1"/>
              </a:solidFill>
              <a:latin typeface="Calibri"/>
              <a:ea typeface="Calibri"/>
              <a:cs typeface="Calibri"/>
              <a:sym typeface="Calibri"/>
            </a:endParaRPr>
          </a:p>
          <a:p>
            <a:pPr marL="342892" marR="0" lvl="0" indent="-342892" algn="l" rtl="0">
              <a:lnSpc>
                <a:spcPct val="150000"/>
              </a:lnSpc>
              <a:spcBef>
                <a:spcPts val="0"/>
              </a:spcBef>
              <a:spcAft>
                <a:spcPts val="0"/>
              </a:spcAft>
              <a:buClr>
                <a:schemeClr val="dk1"/>
              </a:buClr>
              <a:buSzPts val="2800"/>
              <a:buFont typeface="Arial"/>
              <a:buChar char="•"/>
            </a:pPr>
            <a:r>
              <a:rPr lang="en-US" sz="2400" dirty="0">
                <a:solidFill>
                  <a:schemeClr val="dk1"/>
                </a:solidFill>
                <a:latin typeface="Calibri"/>
                <a:ea typeface="Calibri"/>
                <a:cs typeface="Calibri"/>
                <a:sym typeface="Calibri"/>
              </a:rPr>
              <a:t>ADDIE Model Adapted for Instructional Coaches</a:t>
            </a:r>
            <a:endParaRPr sz="2400" dirty="0">
              <a:solidFill>
                <a:schemeClr val="dk1"/>
              </a:solidFill>
              <a:latin typeface="Calibri"/>
              <a:ea typeface="Calibri"/>
              <a:cs typeface="Calibri"/>
              <a:sym typeface="Calibri"/>
            </a:endParaRPr>
          </a:p>
          <a:p>
            <a:pPr marL="342892" marR="0" lvl="0" indent="-342892" algn="l" rtl="0">
              <a:lnSpc>
                <a:spcPct val="150000"/>
              </a:lnSpc>
              <a:spcBef>
                <a:spcPts val="0"/>
              </a:spcBef>
              <a:spcAft>
                <a:spcPts val="0"/>
              </a:spcAft>
              <a:buClr>
                <a:schemeClr val="dk1"/>
              </a:buClr>
              <a:buSzPts val="2800"/>
              <a:buFont typeface="Arial"/>
              <a:buChar char="•"/>
            </a:pPr>
            <a:r>
              <a:rPr lang="en-US" sz="2400" dirty="0">
                <a:solidFill>
                  <a:schemeClr val="dk1"/>
                </a:solidFill>
                <a:latin typeface="Calibri"/>
                <a:ea typeface="Calibri"/>
                <a:cs typeface="Calibri"/>
                <a:sym typeface="Calibri"/>
              </a:rPr>
              <a:t>Self-assessments</a:t>
            </a:r>
            <a:endParaRPr sz="2400" dirty="0">
              <a:solidFill>
                <a:schemeClr val="dk1"/>
              </a:solidFill>
              <a:latin typeface="Calibri"/>
              <a:ea typeface="Calibri"/>
              <a:cs typeface="Calibri"/>
              <a:sym typeface="Calibri"/>
            </a:endParaRPr>
          </a:p>
          <a:p>
            <a:pPr marL="342892" marR="0" lvl="0" indent="-342892" algn="l" rtl="0">
              <a:lnSpc>
                <a:spcPct val="150000"/>
              </a:lnSpc>
              <a:spcBef>
                <a:spcPts val="0"/>
              </a:spcBef>
              <a:spcAft>
                <a:spcPts val="0"/>
              </a:spcAft>
              <a:buClr>
                <a:schemeClr val="dk1"/>
              </a:buClr>
              <a:buSzPts val="2800"/>
              <a:buFont typeface="Arial"/>
              <a:buChar char="•"/>
            </a:pPr>
            <a:r>
              <a:rPr lang="en-US" sz="2400" dirty="0">
                <a:solidFill>
                  <a:schemeClr val="dk1"/>
                </a:solidFill>
                <a:latin typeface="Calibri"/>
                <a:ea typeface="Calibri"/>
                <a:cs typeface="Calibri"/>
                <a:sym typeface="Calibri"/>
              </a:rPr>
              <a:t>Other</a:t>
            </a:r>
            <a:endParaRPr sz="2400" dirty="0">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rgbClr val="7F7F7F"/>
              </a:buClr>
              <a:buSzPts val="1800"/>
              <a:buFont typeface="Arial"/>
              <a:buNone/>
            </a:pPr>
            <a:endParaRPr sz="2200"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2"/>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12</a:t>
            </a:fld>
            <a:endParaRPr/>
          </a:p>
        </p:txBody>
      </p:sp>
      <p:sp>
        <p:nvSpPr>
          <p:cNvPr id="151" name="Google Shape;151;p12"/>
          <p:cNvSpPr txBox="1"/>
          <p:nvPr/>
        </p:nvSpPr>
        <p:spPr>
          <a:xfrm>
            <a:off x="924120" y="1256819"/>
            <a:ext cx="1066887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dirty="0">
                <a:solidFill>
                  <a:schemeClr val="dk1"/>
                </a:solidFill>
                <a:latin typeface="Calibri"/>
                <a:ea typeface="Calibri"/>
                <a:cs typeface="Calibri"/>
                <a:sym typeface="Calibri"/>
              </a:rPr>
              <a:t>Analyzing Data Using Your Principal-Coach Partnership Agreement</a:t>
            </a:r>
            <a:endParaRPr sz="2800" b="0" i="0" u="none" strike="noStrike" cap="none" dirty="0">
              <a:solidFill>
                <a:srgbClr val="000000"/>
              </a:solidFill>
              <a:latin typeface="Trebuchet MS"/>
              <a:ea typeface="Trebuchet MS"/>
              <a:cs typeface="Trebuchet MS"/>
              <a:sym typeface="Trebuchet MS"/>
            </a:endParaRPr>
          </a:p>
        </p:txBody>
      </p:sp>
      <p:sp>
        <p:nvSpPr>
          <p:cNvPr id="152" name="Google Shape;152;p12"/>
          <p:cNvSpPr txBox="1"/>
          <p:nvPr/>
        </p:nvSpPr>
        <p:spPr>
          <a:xfrm>
            <a:off x="924121" y="2048256"/>
            <a:ext cx="10304712" cy="2375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400" dirty="0">
                <a:solidFill>
                  <a:schemeClr val="dk1"/>
                </a:solidFill>
                <a:latin typeface="Calibri"/>
                <a:ea typeface="Calibri"/>
                <a:cs typeface="Calibri"/>
                <a:sym typeface="Calibri"/>
              </a:rPr>
              <a:t>Revisit:</a:t>
            </a:r>
          </a:p>
          <a:p>
            <a:pPr marL="0" marR="0" lvl="0" indent="0" algn="l" rtl="0">
              <a:lnSpc>
                <a:spcPct val="90000"/>
              </a:lnSpc>
              <a:spcBef>
                <a:spcPts val="0"/>
              </a:spcBef>
              <a:spcAft>
                <a:spcPts val="0"/>
              </a:spcAft>
              <a:buClr>
                <a:schemeClr val="dk1"/>
              </a:buClr>
              <a:buSzPts val="2800"/>
              <a:buFont typeface="Arial"/>
              <a:buNone/>
            </a:pPr>
            <a:endParaRPr sz="1200" dirty="0">
              <a:solidFill>
                <a:schemeClr val="dk1"/>
              </a:solidFill>
              <a:latin typeface="Calibri"/>
              <a:ea typeface="Calibri"/>
              <a:cs typeface="Calibri"/>
              <a:sym typeface="Calibri"/>
            </a:endParaRPr>
          </a:p>
          <a:p>
            <a:pPr marL="342892" marR="0" lvl="0" indent="-342892" algn="l" rtl="0">
              <a:spcBef>
                <a:spcPts val="0"/>
              </a:spcBef>
              <a:spcAft>
                <a:spcPts val="1000"/>
              </a:spcAft>
              <a:buClr>
                <a:schemeClr val="dk1"/>
              </a:buClr>
              <a:buSzPts val="2800"/>
              <a:buFont typeface="Arial"/>
              <a:buChar char="•"/>
            </a:pPr>
            <a:r>
              <a:rPr lang="en-US" sz="2400" dirty="0">
                <a:solidFill>
                  <a:schemeClr val="dk1"/>
                </a:solidFill>
                <a:latin typeface="Calibri"/>
                <a:ea typeface="Calibri"/>
                <a:cs typeface="Calibri"/>
                <a:sym typeface="Calibri"/>
              </a:rPr>
              <a:t>The teachers you are working with</a:t>
            </a:r>
            <a:endParaRPr sz="2400" dirty="0">
              <a:solidFill>
                <a:schemeClr val="dk1"/>
              </a:solidFill>
              <a:latin typeface="Calibri"/>
              <a:ea typeface="Calibri"/>
              <a:cs typeface="Calibri"/>
              <a:sym typeface="Calibri"/>
            </a:endParaRPr>
          </a:p>
          <a:p>
            <a:pPr marL="342892" marR="0" lvl="0" indent="-342892" algn="l" rtl="0">
              <a:spcBef>
                <a:spcPts val="0"/>
              </a:spcBef>
              <a:spcAft>
                <a:spcPts val="1000"/>
              </a:spcAft>
              <a:buClr>
                <a:schemeClr val="dk1"/>
              </a:buClr>
              <a:buSzPts val="2800"/>
              <a:buFont typeface="Arial"/>
              <a:buChar char="•"/>
            </a:pPr>
            <a:r>
              <a:rPr lang="en-US" sz="2400" dirty="0">
                <a:solidFill>
                  <a:schemeClr val="dk1"/>
                </a:solidFill>
                <a:latin typeface="Calibri"/>
                <a:ea typeface="Calibri"/>
                <a:cs typeface="Calibri"/>
                <a:sym typeface="Calibri"/>
              </a:rPr>
              <a:t>The goals that were established and their criteria</a:t>
            </a:r>
            <a:endParaRPr sz="2400" dirty="0">
              <a:solidFill>
                <a:schemeClr val="dk1"/>
              </a:solidFill>
              <a:latin typeface="Calibri"/>
              <a:ea typeface="Calibri"/>
              <a:cs typeface="Calibri"/>
              <a:sym typeface="Calibri"/>
            </a:endParaRPr>
          </a:p>
          <a:p>
            <a:pPr marL="342892" marR="0" lvl="0" indent="-342892" algn="l" rtl="0">
              <a:spcBef>
                <a:spcPts val="0"/>
              </a:spcBef>
              <a:spcAft>
                <a:spcPts val="1000"/>
              </a:spcAft>
              <a:buClr>
                <a:schemeClr val="dk1"/>
              </a:buClr>
              <a:buSzPts val="2800"/>
              <a:buFont typeface="Arial"/>
              <a:buChar char="•"/>
            </a:pPr>
            <a:r>
              <a:rPr lang="en-US" sz="2400" dirty="0">
                <a:solidFill>
                  <a:schemeClr val="dk1"/>
                </a:solidFill>
                <a:latin typeface="Calibri"/>
                <a:ea typeface="Calibri"/>
                <a:cs typeface="Calibri"/>
                <a:sym typeface="Calibri"/>
              </a:rPr>
              <a:t>The progress that has been made and how that progress has been documented</a:t>
            </a:r>
            <a:endParaRPr sz="2400" dirty="0">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rgbClr val="7F7F7F"/>
              </a:buClr>
              <a:buSzPts val="1800"/>
              <a:buFont typeface="Arial"/>
              <a:buNone/>
            </a:pPr>
            <a:endParaRPr sz="2200"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3"/>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13</a:t>
            </a:fld>
            <a:endParaRPr/>
          </a:p>
        </p:txBody>
      </p:sp>
      <p:sp>
        <p:nvSpPr>
          <p:cNvPr id="159" name="Google Shape;159;p13"/>
          <p:cNvSpPr txBox="1"/>
          <p:nvPr/>
        </p:nvSpPr>
        <p:spPr>
          <a:xfrm>
            <a:off x="761550" y="1213203"/>
            <a:ext cx="106689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dirty="0">
                <a:solidFill>
                  <a:schemeClr val="dk1"/>
                </a:solidFill>
                <a:latin typeface="Calibri"/>
                <a:ea typeface="Calibri"/>
                <a:cs typeface="Calibri"/>
                <a:sym typeface="Calibri"/>
              </a:rPr>
              <a:t>Analyzing Data Using Your Principal-Coach Partnership Agreement</a:t>
            </a:r>
            <a:endParaRPr sz="2800" b="0" i="0" u="none" strike="noStrike" cap="none" dirty="0">
              <a:solidFill>
                <a:srgbClr val="000000"/>
              </a:solidFill>
              <a:latin typeface="Trebuchet MS"/>
              <a:ea typeface="Trebuchet MS"/>
              <a:cs typeface="Trebuchet MS"/>
              <a:sym typeface="Trebuchet MS"/>
            </a:endParaRPr>
          </a:p>
        </p:txBody>
      </p:sp>
      <p:sp>
        <p:nvSpPr>
          <p:cNvPr id="160" name="Google Shape;160;p13"/>
          <p:cNvSpPr txBox="1"/>
          <p:nvPr/>
        </p:nvSpPr>
        <p:spPr>
          <a:xfrm>
            <a:off x="761550" y="1983255"/>
            <a:ext cx="10569596" cy="280690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600"/>
              <a:buFont typeface="Arial"/>
              <a:buNone/>
            </a:pPr>
            <a:r>
              <a:rPr lang="en-US" sz="2400" dirty="0">
                <a:solidFill>
                  <a:schemeClr val="dk1"/>
                </a:solidFill>
                <a:latin typeface="Calibri"/>
                <a:ea typeface="Calibri"/>
                <a:cs typeface="Calibri"/>
                <a:sym typeface="Calibri"/>
              </a:rPr>
              <a:t>Determine:</a:t>
            </a:r>
          </a:p>
          <a:p>
            <a:pPr marL="0" marR="0" lvl="0" indent="0" algn="l" rtl="0">
              <a:lnSpc>
                <a:spcPct val="90000"/>
              </a:lnSpc>
              <a:spcBef>
                <a:spcPts val="0"/>
              </a:spcBef>
              <a:spcAft>
                <a:spcPts val="0"/>
              </a:spcAft>
              <a:buClr>
                <a:schemeClr val="dk1"/>
              </a:buClr>
              <a:buSzPts val="2600"/>
              <a:buFont typeface="Arial"/>
              <a:buNone/>
            </a:pPr>
            <a:endParaRPr sz="800" dirty="0">
              <a:solidFill>
                <a:schemeClr val="dk1"/>
              </a:solidFill>
              <a:latin typeface="Calibri"/>
              <a:ea typeface="Calibri"/>
              <a:cs typeface="Calibri"/>
              <a:sym typeface="Calibri"/>
            </a:endParaRPr>
          </a:p>
          <a:p>
            <a:pPr marL="342892" marR="0" lvl="0" indent="-342892" algn="l" rtl="0">
              <a:lnSpc>
                <a:spcPct val="100000"/>
              </a:lnSpc>
              <a:spcBef>
                <a:spcPts val="0"/>
              </a:spcBef>
              <a:spcAft>
                <a:spcPts val="0"/>
              </a:spcAft>
              <a:buClr>
                <a:schemeClr val="dk1"/>
              </a:buClr>
              <a:buSzPts val="2600"/>
              <a:buFont typeface="Arial"/>
              <a:buChar char="•"/>
            </a:pPr>
            <a:r>
              <a:rPr lang="en-US" sz="2400" dirty="0">
                <a:solidFill>
                  <a:schemeClr val="dk1"/>
                </a:solidFill>
                <a:latin typeface="Calibri"/>
                <a:ea typeface="Calibri"/>
                <a:cs typeface="Calibri"/>
                <a:sym typeface="Calibri"/>
              </a:rPr>
              <a:t>If you need to continue working with the same teachers or identify others</a:t>
            </a:r>
            <a:endParaRPr sz="2400" dirty="0">
              <a:solidFill>
                <a:schemeClr val="dk1"/>
              </a:solidFill>
              <a:latin typeface="Calibri"/>
              <a:ea typeface="Calibri"/>
              <a:cs typeface="Calibri"/>
              <a:sym typeface="Calibri"/>
            </a:endParaRPr>
          </a:p>
          <a:p>
            <a:pPr marL="342892" marR="0" lvl="0" indent="-342892" algn="l" rtl="0">
              <a:lnSpc>
                <a:spcPct val="90000"/>
              </a:lnSpc>
              <a:spcBef>
                <a:spcPts val="800"/>
              </a:spcBef>
              <a:spcAft>
                <a:spcPts val="0"/>
              </a:spcAft>
              <a:buClr>
                <a:schemeClr val="dk1"/>
              </a:buClr>
              <a:buSzPts val="2600"/>
              <a:buFont typeface="Arial"/>
              <a:buChar char="•"/>
            </a:pPr>
            <a:r>
              <a:rPr lang="en-US" sz="2400" dirty="0">
                <a:solidFill>
                  <a:schemeClr val="dk1"/>
                </a:solidFill>
                <a:latin typeface="Calibri"/>
                <a:ea typeface="Calibri"/>
                <a:cs typeface="Calibri"/>
                <a:sym typeface="Calibri"/>
              </a:rPr>
              <a:t>If you have met your goals, and if you need to establish new ones</a:t>
            </a:r>
            <a:endParaRPr sz="2400" dirty="0">
              <a:solidFill>
                <a:schemeClr val="dk1"/>
              </a:solidFill>
              <a:latin typeface="Calibri"/>
              <a:ea typeface="Calibri"/>
              <a:cs typeface="Calibri"/>
              <a:sym typeface="Calibri"/>
            </a:endParaRPr>
          </a:p>
          <a:p>
            <a:pPr marL="342892" marR="0" lvl="0" indent="-342892" algn="l" rtl="0">
              <a:lnSpc>
                <a:spcPct val="90000"/>
              </a:lnSpc>
              <a:spcBef>
                <a:spcPts val="800"/>
              </a:spcBef>
              <a:spcAft>
                <a:spcPts val="0"/>
              </a:spcAft>
              <a:buClr>
                <a:schemeClr val="dk1"/>
              </a:buClr>
              <a:buSzPts val="2600"/>
              <a:buFont typeface="Arial"/>
              <a:buChar char="•"/>
            </a:pPr>
            <a:r>
              <a:rPr lang="en-US" sz="2400" dirty="0">
                <a:solidFill>
                  <a:schemeClr val="dk1"/>
                </a:solidFill>
                <a:latin typeface="Calibri"/>
                <a:ea typeface="Calibri"/>
                <a:cs typeface="Calibri"/>
                <a:sym typeface="Calibri"/>
              </a:rPr>
              <a:t>If you have not met your goals, whether the progress that has been made is adequate</a:t>
            </a:r>
            <a:endParaRPr sz="2400" dirty="0">
              <a:solidFill>
                <a:schemeClr val="dk1"/>
              </a:solidFill>
              <a:latin typeface="Calibri"/>
              <a:ea typeface="Calibri"/>
              <a:cs typeface="Calibri"/>
              <a:sym typeface="Calibri"/>
            </a:endParaRPr>
          </a:p>
          <a:p>
            <a:pPr marL="342892" marR="0" lvl="0" indent="-342892" algn="l" rtl="0">
              <a:lnSpc>
                <a:spcPct val="90000"/>
              </a:lnSpc>
              <a:spcBef>
                <a:spcPts val="800"/>
              </a:spcBef>
              <a:spcAft>
                <a:spcPts val="0"/>
              </a:spcAft>
              <a:buClr>
                <a:schemeClr val="dk1"/>
              </a:buClr>
              <a:buSzPts val="2600"/>
              <a:buFont typeface="Arial"/>
              <a:buChar char="•"/>
            </a:pPr>
            <a:r>
              <a:rPr lang="en-US" sz="2400" dirty="0">
                <a:solidFill>
                  <a:schemeClr val="dk1"/>
                </a:solidFill>
                <a:latin typeface="Calibri"/>
                <a:ea typeface="Calibri"/>
                <a:cs typeface="Calibri"/>
                <a:sym typeface="Calibri"/>
              </a:rPr>
              <a:t>Resources that can help you grow as a coach so you can progress toward your established goals</a:t>
            </a:r>
            <a:endParaRPr sz="2400" dirty="0">
              <a:solidFill>
                <a:schemeClr val="dk1"/>
              </a:solidFill>
              <a:latin typeface="Calibri"/>
              <a:ea typeface="Calibri"/>
              <a:cs typeface="Calibri"/>
              <a:sym typeface="Calibri"/>
            </a:endParaRPr>
          </a:p>
          <a:p>
            <a:pPr marL="342900" marR="0" lvl="0" indent="-228600" algn="l" rtl="0">
              <a:lnSpc>
                <a:spcPct val="100000"/>
              </a:lnSpc>
              <a:spcBef>
                <a:spcPts val="800"/>
              </a:spcBef>
              <a:spcAft>
                <a:spcPts val="0"/>
              </a:spcAft>
              <a:buClr>
                <a:srgbClr val="7F7F7F"/>
              </a:buClr>
              <a:buSzPts val="1800"/>
              <a:buFont typeface="Arial"/>
              <a:buNone/>
            </a:pPr>
            <a:endParaRPr sz="2200"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4"/>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14</a:t>
            </a:fld>
            <a:endParaRPr/>
          </a:p>
        </p:txBody>
      </p:sp>
      <p:sp>
        <p:nvSpPr>
          <p:cNvPr id="167" name="Google Shape;167;p14"/>
          <p:cNvSpPr txBox="1"/>
          <p:nvPr/>
        </p:nvSpPr>
        <p:spPr>
          <a:xfrm>
            <a:off x="718939" y="1159118"/>
            <a:ext cx="1066887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dirty="0">
                <a:solidFill>
                  <a:schemeClr val="dk1"/>
                </a:solidFill>
                <a:latin typeface="Calibri"/>
                <a:ea typeface="Calibri"/>
                <a:cs typeface="Calibri"/>
                <a:sym typeface="Calibri"/>
              </a:rPr>
              <a:t>Analyzing Data Using Your Principal-Coach Partnership Agreement</a:t>
            </a:r>
            <a:endParaRPr sz="2800" b="0" i="0" u="none" strike="noStrike" cap="none" dirty="0">
              <a:solidFill>
                <a:srgbClr val="000000"/>
              </a:solidFill>
              <a:latin typeface="Trebuchet MS"/>
              <a:ea typeface="Trebuchet MS"/>
              <a:cs typeface="Trebuchet MS"/>
              <a:sym typeface="Trebuchet MS"/>
            </a:endParaRPr>
          </a:p>
        </p:txBody>
      </p:sp>
      <p:sp>
        <p:nvSpPr>
          <p:cNvPr id="168" name="Google Shape;168;p14"/>
          <p:cNvSpPr txBox="1"/>
          <p:nvPr/>
        </p:nvSpPr>
        <p:spPr>
          <a:xfrm>
            <a:off x="792511" y="1951110"/>
            <a:ext cx="10290049" cy="387705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US" sz="2400" dirty="0">
                <a:solidFill>
                  <a:schemeClr val="dk1"/>
                </a:solidFill>
                <a:latin typeface="Calibri"/>
                <a:ea typeface="Calibri"/>
                <a:cs typeface="Calibri"/>
                <a:sym typeface="Calibri"/>
              </a:rPr>
              <a:t>In your small groups talk about:</a:t>
            </a:r>
            <a:endParaRPr sz="2400" dirty="0">
              <a:solidFill>
                <a:schemeClr val="dk1"/>
              </a:solidFill>
              <a:latin typeface="Calibri"/>
              <a:ea typeface="Calibri"/>
              <a:cs typeface="Calibri"/>
              <a:sym typeface="Calibri"/>
            </a:endParaRPr>
          </a:p>
          <a:p>
            <a:pPr marL="342892" marR="0" lvl="0" indent="-342892" algn="l" rtl="0">
              <a:lnSpc>
                <a:spcPct val="90000"/>
              </a:lnSpc>
              <a:spcBef>
                <a:spcPts val="80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How many teachers are you working with—do you have enough time to adequately coach them?</a:t>
            </a:r>
            <a:endParaRPr sz="2400" dirty="0">
              <a:solidFill>
                <a:schemeClr val="dk1"/>
              </a:solidFill>
              <a:latin typeface="Calibri"/>
              <a:ea typeface="Calibri"/>
              <a:cs typeface="Calibri"/>
              <a:sym typeface="Calibri"/>
            </a:endParaRPr>
          </a:p>
          <a:p>
            <a:pPr marL="342892" marR="0" lvl="0" indent="-342892" algn="l" rtl="0">
              <a:lnSpc>
                <a:spcPct val="90000"/>
              </a:lnSpc>
              <a:spcBef>
                <a:spcPts val="60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What are the coaching goals you and your principal established? What progress are you making? How do you know?</a:t>
            </a:r>
            <a:endParaRPr sz="2400" dirty="0">
              <a:solidFill>
                <a:schemeClr val="dk1"/>
              </a:solidFill>
              <a:latin typeface="Calibri"/>
              <a:ea typeface="Calibri"/>
              <a:cs typeface="Calibri"/>
              <a:sym typeface="Calibri"/>
            </a:endParaRPr>
          </a:p>
          <a:p>
            <a:pPr marL="342892" marR="0" lvl="0" indent="-342892" algn="l" rtl="0">
              <a:lnSpc>
                <a:spcPct val="90000"/>
              </a:lnSpc>
              <a:spcBef>
                <a:spcPts val="60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What support has your principal agreed to provide—is this enough?</a:t>
            </a:r>
            <a:endParaRPr sz="2400" dirty="0">
              <a:solidFill>
                <a:schemeClr val="dk1"/>
              </a:solidFill>
              <a:latin typeface="Calibri"/>
              <a:ea typeface="Calibri"/>
              <a:cs typeface="Calibri"/>
              <a:sym typeface="Calibri"/>
            </a:endParaRPr>
          </a:p>
          <a:p>
            <a:pPr marL="342892" marR="0" lvl="0" indent="-342892" algn="l" rtl="0">
              <a:lnSpc>
                <a:spcPct val="90000"/>
              </a:lnSpc>
              <a:spcBef>
                <a:spcPts val="60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What is going well and how do you know?</a:t>
            </a:r>
            <a:endParaRPr sz="2400" dirty="0">
              <a:solidFill>
                <a:schemeClr val="dk1"/>
              </a:solidFill>
              <a:latin typeface="Calibri"/>
              <a:ea typeface="Calibri"/>
              <a:cs typeface="Calibri"/>
              <a:sym typeface="Calibri"/>
            </a:endParaRPr>
          </a:p>
          <a:p>
            <a:pPr marL="342892" marR="0" lvl="0" indent="-342892" algn="l" rtl="0">
              <a:lnSpc>
                <a:spcPct val="90000"/>
              </a:lnSpc>
              <a:spcBef>
                <a:spcPts val="60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What is challenging and how do you know?</a:t>
            </a:r>
            <a:endParaRPr sz="2400" dirty="0">
              <a:solidFill>
                <a:schemeClr val="dk1"/>
              </a:solidFill>
              <a:latin typeface="Calibri"/>
              <a:ea typeface="Calibri"/>
              <a:cs typeface="Calibri"/>
              <a:sym typeface="Calibri"/>
            </a:endParaRPr>
          </a:p>
          <a:p>
            <a:pPr marL="342892" marR="0" lvl="0" indent="-342892" algn="l" rtl="0">
              <a:lnSpc>
                <a:spcPct val="90000"/>
              </a:lnSpc>
              <a:spcBef>
                <a:spcPts val="60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What do you need to grow as a coach?</a:t>
            </a:r>
            <a:endParaRPr sz="2400" dirty="0">
              <a:solidFill>
                <a:schemeClr val="dk1"/>
              </a:solidFill>
              <a:latin typeface="Calibri"/>
              <a:ea typeface="Calibri"/>
              <a:cs typeface="Calibri"/>
              <a:sym typeface="Calibri"/>
            </a:endParaRPr>
          </a:p>
          <a:p>
            <a:pPr marL="342900" marR="0" lvl="0" indent="-228600" algn="l" rtl="0">
              <a:lnSpc>
                <a:spcPct val="100000"/>
              </a:lnSpc>
              <a:spcBef>
                <a:spcPts val="600"/>
              </a:spcBef>
              <a:spcAft>
                <a:spcPts val="0"/>
              </a:spcAft>
              <a:buClr>
                <a:srgbClr val="7F7F7F"/>
              </a:buClr>
              <a:buSzPts val="1800"/>
              <a:buFont typeface="Arial"/>
              <a:buNone/>
            </a:pPr>
            <a:endParaRPr sz="2200" dirty="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5"/>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15</a:t>
            </a:fld>
            <a:endParaRPr/>
          </a:p>
        </p:txBody>
      </p:sp>
      <p:sp>
        <p:nvSpPr>
          <p:cNvPr id="175" name="Google Shape;175;p15"/>
          <p:cNvSpPr txBox="1"/>
          <p:nvPr/>
        </p:nvSpPr>
        <p:spPr>
          <a:xfrm>
            <a:off x="912395" y="1188515"/>
            <a:ext cx="1066887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dirty="0">
                <a:solidFill>
                  <a:schemeClr val="dk1"/>
                </a:solidFill>
                <a:latin typeface="Calibri"/>
                <a:ea typeface="Calibri"/>
                <a:cs typeface="Calibri"/>
                <a:sym typeface="Calibri"/>
              </a:rPr>
              <a:t>Analyzing Data Using Your Coach-Teacher Partnership Agreement</a:t>
            </a:r>
            <a:endParaRPr sz="2800" b="0" i="0" u="none" strike="noStrike" cap="none" dirty="0">
              <a:solidFill>
                <a:srgbClr val="000000"/>
              </a:solidFill>
              <a:latin typeface="Trebuchet MS"/>
              <a:ea typeface="Trebuchet MS"/>
              <a:cs typeface="Trebuchet MS"/>
              <a:sym typeface="Trebuchet MS"/>
            </a:endParaRPr>
          </a:p>
        </p:txBody>
      </p:sp>
      <p:sp>
        <p:nvSpPr>
          <p:cNvPr id="176" name="Google Shape;176;p15"/>
          <p:cNvSpPr txBox="1"/>
          <p:nvPr/>
        </p:nvSpPr>
        <p:spPr>
          <a:xfrm>
            <a:off x="912395" y="1972962"/>
            <a:ext cx="10290049" cy="379171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400" dirty="0">
                <a:solidFill>
                  <a:schemeClr val="dk1"/>
                </a:solidFill>
                <a:latin typeface="Calibri"/>
                <a:ea typeface="Calibri"/>
                <a:cs typeface="Calibri"/>
                <a:sym typeface="Calibri"/>
              </a:rPr>
              <a:t>Revisit:</a:t>
            </a:r>
            <a:endParaRPr sz="2400" dirty="0">
              <a:solidFill>
                <a:schemeClr val="dk1"/>
              </a:solidFill>
              <a:latin typeface="Calibri"/>
              <a:ea typeface="Calibri"/>
              <a:cs typeface="Calibri"/>
              <a:sym typeface="Calibri"/>
            </a:endParaRPr>
          </a:p>
          <a:p>
            <a:pPr marL="342892" marR="0" lvl="0" indent="-342892" algn="l" rtl="0">
              <a:lnSpc>
                <a:spcPct val="150000"/>
              </a:lnSpc>
              <a:spcBef>
                <a:spcPts val="0"/>
              </a:spcBef>
              <a:spcAft>
                <a:spcPts val="0"/>
              </a:spcAft>
              <a:buClr>
                <a:schemeClr val="dk1"/>
              </a:buClr>
              <a:buSzPts val="2800"/>
              <a:buFont typeface="Arial"/>
              <a:buChar char="•"/>
            </a:pPr>
            <a:r>
              <a:rPr lang="en-US" sz="2400" dirty="0">
                <a:solidFill>
                  <a:schemeClr val="dk1"/>
                </a:solidFill>
                <a:latin typeface="Calibri"/>
                <a:ea typeface="Calibri"/>
                <a:cs typeface="Calibri"/>
                <a:sym typeface="Calibri"/>
              </a:rPr>
              <a:t>The goals that were established and their criteria</a:t>
            </a:r>
            <a:endParaRPr sz="2400" dirty="0">
              <a:solidFill>
                <a:schemeClr val="dk1"/>
              </a:solidFill>
              <a:latin typeface="Calibri"/>
              <a:ea typeface="Calibri"/>
              <a:cs typeface="Calibri"/>
              <a:sym typeface="Calibri"/>
            </a:endParaRPr>
          </a:p>
          <a:p>
            <a:pPr marL="342892" marR="0" lvl="0" indent="-342892" algn="l" rtl="0">
              <a:spcBef>
                <a:spcPts val="800"/>
              </a:spcBef>
              <a:spcAft>
                <a:spcPts val="0"/>
              </a:spcAft>
              <a:buClr>
                <a:schemeClr val="dk1"/>
              </a:buClr>
              <a:buSzPts val="2800"/>
              <a:buFont typeface="Arial"/>
              <a:buChar char="•"/>
            </a:pPr>
            <a:r>
              <a:rPr lang="en-US" sz="2400" dirty="0">
                <a:solidFill>
                  <a:schemeClr val="dk1"/>
                </a:solidFill>
                <a:latin typeface="Calibri"/>
                <a:ea typeface="Calibri"/>
                <a:cs typeface="Calibri"/>
                <a:sym typeface="Calibri"/>
              </a:rPr>
              <a:t>The progress that has been made and how that progress has been documented</a:t>
            </a:r>
            <a:endParaRPr sz="2400" dirty="0">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rgbClr val="7F7F7F"/>
              </a:buClr>
              <a:buSzPts val="1800"/>
              <a:buFont typeface="Arial"/>
              <a:buNone/>
            </a:pPr>
            <a:endParaRPr sz="2200"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6"/>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16</a:t>
            </a:fld>
            <a:endParaRPr/>
          </a:p>
        </p:txBody>
      </p:sp>
      <p:sp>
        <p:nvSpPr>
          <p:cNvPr id="183" name="Google Shape;183;p16"/>
          <p:cNvSpPr txBox="1"/>
          <p:nvPr/>
        </p:nvSpPr>
        <p:spPr>
          <a:xfrm>
            <a:off x="932897" y="1159283"/>
            <a:ext cx="1066887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dirty="0">
                <a:solidFill>
                  <a:schemeClr val="dk1"/>
                </a:solidFill>
                <a:latin typeface="Calibri"/>
                <a:ea typeface="Calibri"/>
                <a:cs typeface="Calibri"/>
                <a:sym typeface="Calibri"/>
              </a:rPr>
              <a:t>Analyzing Data Using Your Coach-Teacher Partnership Agreement</a:t>
            </a:r>
            <a:endParaRPr sz="2800" b="0" i="0" u="none" strike="noStrike" cap="none" dirty="0">
              <a:solidFill>
                <a:srgbClr val="000000"/>
              </a:solidFill>
              <a:latin typeface="Trebuchet MS"/>
              <a:ea typeface="Trebuchet MS"/>
              <a:cs typeface="Trebuchet MS"/>
              <a:sym typeface="Trebuchet MS"/>
            </a:endParaRPr>
          </a:p>
        </p:txBody>
      </p:sp>
      <p:sp>
        <p:nvSpPr>
          <p:cNvPr id="184" name="Google Shape;184;p16"/>
          <p:cNvSpPr txBox="1"/>
          <p:nvPr/>
        </p:nvSpPr>
        <p:spPr>
          <a:xfrm>
            <a:off x="932897" y="1951275"/>
            <a:ext cx="10290049" cy="292964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600"/>
              <a:buFont typeface="Arial"/>
              <a:buNone/>
            </a:pPr>
            <a:r>
              <a:rPr lang="en-US" sz="2400" dirty="0">
                <a:solidFill>
                  <a:schemeClr val="dk1"/>
                </a:solidFill>
                <a:latin typeface="Calibri"/>
                <a:ea typeface="Calibri"/>
                <a:cs typeface="Calibri"/>
                <a:sym typeface="Calibri"/>
              </a:rPr>
              <a:t>Determine:</a:t>
            </a:r>
            <a:endParaRPr lang="en-US" sz="2400" dirty="0"/>
          </a:p>
          <a:p>
            <a:pPr marL="0" marR="0" lvl="0" indent="0" algn="l" rtl="0">
              <a:lnSpc>
                <a:spcPct val="90000"/>
              </a:lnSpc>
              <a:spcBef>
                <a:spcPts val="0"/>
              </a:spcBef>
              <a:spcAft>
                <a:spcPts val="0"/>
              </a:spcAft>
              <a:buClr>
                <a:schemeClr val="dk1"/>
              </a:buClr>
              <a:buSzPts val="2600"/>
              <a:buFont typeface="Arial"/>
              <a:buNone/>
            </a:pPr>
            <a:endParaRPr lang="en-US" sz="800" dirty="0">
              <a:solidFill>
                <a:schemeClr val="dk1"/>
              </a:solidFill>
              <a:latin typeface="Calibri"/>
              <a:ea typeface="Calibri"/>
              <a:cs typeface="Calibri"/>
              <a:sym typeface="Calibri"/>
            </a:endParaRPr>
          </a:p>
          <a:p>
            <a:pPr marL="342892" marR="0" lvl="0" indent="-342892" algn="l" rtl="0">
              <a:lnSpc>
                <a:spcPct val="90000"/>
              </a:lnSpc>
              <a:spcBef>
                <a:spcPts val="0"/>
              </a:spcBef>
              <a:spcAft>
                <a:spcPts val="0"/>
              </a:spcAft>
              <a:buClr>
                <a:schemeClr val="dk1"/>
              </a:buClr>
              <a:buSzPts val="2800"/>
              <a:buFont typeface="Arial"/>
              <a:buChar char="•"/>
            </a:pPr>
            <a:r>
              <a:rPr lang="en-US" sz="2400" dirty="0">
                <a:solidFill>
                  <a:schemeClr val="dk1"/>
                </a:solidFill>
                <a:latin typeface="Calibri"/>
                <a:ea typeface="Calibri"/>
                <a:cs typeface="Calibri"/>
                <a:sym typeface="Calibri"/>
              </a:rPr>
              <a:t>If you have met your goals, and if you need to establish new ones</a:t>
            </a:r>
            <a:endParaRPr sz="2400" dirty="0">
              <a:solidFill>
                <a:schemeClr val="dk1"/>
              </a:solidFill>
              <a:latin typeface="Calibri"/>
              <a:ea typeface="Calibri"/>
              <a:cs typeface="Calibri"/>
              <a:sym typeface="Calibri"/>
            </a:endParaRPr>
          </a:p>
          <a:p>
            <a:pPr marL="342892" marR="0" lvl="0" indent="-342892" algn="l" rtl="0">
              <a:lnSpc>
                <a:spcPct val="90000"/>
              </a:lnSpc>
              <a:spcBef>
                <a:spcPts val="800"/>
              </a:spcBef>
              <a:spcAft>
                <a:spcPts val="0"/>
              </a:spcAft>
              <a:buClr>
                <a:schemeClr val="dk1"/>
              </a:buClr>
              <a:buSzPts val="2800"/>
              <a:buFont typeface="Arial"/>
              <a:buChar char="•"/>
            </a:pPr>
            <a:r>
              <a:rPr lang="en-US" sz="2400" dirty="0">
                <a:solidFill>
                  <a:schemeClr val="dk1"/>
                </a:solidFill>
                <a:latin typeface="Calibri"/>
                <a:ea typeface="Calibri"/>
                <a:cs typeface="Calibri"/>
                <a:sym typeface="Calibri"/>
              </a:rPr>
              <a:t>If you have not met your goals, whether the progress that has been made is adequate</a:t>
            </a:r>
            <a:endParaRPr sz="2400" dirty="0">
              <a:solidFill>
                <a:schemeClr val="dk1"/>
              </a:solidFill>
              <a:latin typeface="Calibri"/>
              <a:ea typeface="Calibri"/>
              <a:cs typeface="Calibri"/>
              <a:sym typeface="Calibri"/>
            </a:endParaRPr>
          </a:p>
          <a:p>
            <a:pPr marL="342892" marR="0" lvl="0" indent="-342892" algn="l" rtl="0">
              <a:lnSpc>
                <a:spcPct val="90000"/>
              </a:lnSpc>
              <a:spcBef>
                <a:spcPts val="800"/>
              </a:spcBef>
              <a:spcAft>
                <a:spcPts val="0"/>
              </a:spcAft>
              <a:buClr>
                <a:schemeClr val="dk1"/>
              </a:buClr>
              <a:buSzPts val="2800"/>
              <a:buFont typeface="Arial"/>
              <a:buChar char="•"/>
            </a:pPr>
            <a:r>
              <a:rPr lang="en-US" sz="2400" dirty="0">
                <a:solidFill>
                  <a:schemeClr val="dk1"/>
                </a:solidFill>
                <a:latin typeface="Calibri"/>
                <a:ea typeface="Calibri"/>
                <a:cs typeface="Calibri"/>
                <a:sym typeface="Calibri"/>
              </a:rPr>
              <a:t>Resources that will help you develop your coaching abilities and knowledge base to better serve your teachers</a:t>
            </a:r>
            <a:endParaRPr sz="2400" dirty="0">
              <a:solidFill>
                <a:schemeClr val="dk1"/>
              </a:solidFill>
              <a:latin typeface="Calibri"/>
              <a:ea typeface="Calibri"/>
              <a:cs typeface="Calibri"/>
              <a:sym typeface="Calibri"/>
            </a:endParaRPr>
          </a:p>
          <a:p>
            <a:pPr marL="342900" marR="0" lvl="0" indent="-228600" algn="l" rtl="0">
              <a:lnSpc>
                <a:spcPct val="100000"/>
              </a:lnSpc>
              <a:spcBef>
                <a:spcPts val="800"/>
              </a:spcBef>
              <a:spcAft>
                <a:spcPts val="0"/>
              </a:spcAft>
              <a:buClr>
                <a:srgbClr val="7F7F7F"/>
              </a:buClr>
              <a:buSzPts val="1800"/>
              <a:buFont typeface="Arial"/>
              <a:buNone/>
            </a:pPr>
            <a:endParaRPr sz="2200" dirty="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7"/>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17</a:t>
            </a:fld>
            <a:endParaRPr/>
          </a:p>
        </p:txBody>
      </p:sp>
      <p:sp>
        <p:nvSpPr>
          <p:cNvPr id="191" name="Google Shape;191;p17"/>
          <p:cNvSpPr txBox="1"/>
          <p:nvPr/>
        </p:nvSpPr>
        <p:spPr>
          <a:xfrm>
            <a:off x="1109472" y="1011088"/>
            <a:ext cx="1066887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dirty="0">
                <a:solidFill>
                  <a:schemeClr val="dk1"/>
                </a:solidFill>
                <a:latin typeface="Calibri"/>
                <a:ea typeface="Calibri"/>
                <a:cs typeface="Calibri"/>
                <a:sym typeface="Calibri"/>
              </a:rPr>
              <a:t>Coach-Teacher Collaboration</a:t>
            </a:r>
            <a:endParaRPr sz="2800" b="0" i="0" u="none" strike="noStrike" cap="none" dirty="0">
              <a:solidFill>
                <a:srgbClr val="000000"/>
              </a:solidFill>
              <a:latin typeface="Trebuchet MS"/>
              <a:ea typeface="Trebuchet MS"/>
              <a:cs typeface="Trebuchet MS"/>
              <a:sym typeface="Trebuchet MS"/>
            </a:endParaRPr>
          </a:p>
        </p:txBody>
      </p:sp>
      <p:pic>
        <p:nvPicPr>
          <p:cNvPr id="192" name="Google Shape;192;p17"/>
          <p:cNvPicPr preferRelativeResize="0"/>
          <p:nvPr/>
        </p:nvPicPr>
        <p:blipFill rotWithShape="1">
          <a:blip r:embed="rId3">
            <a:alphaModFix/>
          </a:blip>
          <a:srcRect/>
          <a:stretch/>
        </p:blipFill>
        <p:spPr>
          <a:xfrm>
            <a:off x="3669372" y="1618348"/>
            <a:ext cx="5078151" cy="3486912"/>
          </a:xfrm>
          <a:prstGeom prst="rect">
            <a:avLst/>
          </a:prstGeom>
          <a:noFill/>
          <a:ln>
            <a:noFill/>
          </a:ln>
        </p:spPr>
      </p:pic>
      <p:sp>
        <p:nvSpPr>
          <p:cNvPr id="193" name="Google Shape;193;p17"/>
          <p:cNvSpPr txBox="1"/>
          <p:nvPr/>
        </p:nvSpPr>
        <p:spPr>
          <a:xfrm>
            <a:off x="3449916" y="5105260"/>
            <a:ext cx="5547360" cy="473184"/>
          </a:xfrm>
          <a:prstGeom prst="rect">
            <a:avLst/>
          </a:prstGeom>
          <a:noFill/>
          <a:ln>
            <a:noFill/>
          </a:ln>
        </p:spPr>
        <p:txBody>
          <a:bodyPr spcFirstLastPara="1" wrap="square" lIns="68550" tIns="68550" rIns="68550" bIns="68550" anchor="t" anchorCtr="0">
            <a:spAutoFit/>
          </a:bodyPr>
          <a:lstStyle/>
          <a:p>
            <a:pPr marL="0" marR="0" lvl="0" indent="0" algn="ctr" rtl="0">
              <a:spcBef>
                <a:spcPts val="0"/>
              </a:spcBef>
              <a:spcAft>
                <a:spcPts val="0"/>
              </a:spcAft>
              <a:buNone/>
            </a:pPr>
            <a:r>
              <a:rPr lang="en-US" sz="2175" b="1" u="sng">
                <a:solidFill>
                  <a:schemeClr val="hlink"/>
                </a:solidFill>
                <a:latin typeface="Calibri"/>
                <a:ea typeface="Calibri"/>
                <a:cs typeface="Calibri"/>
                <a:sym typeface="Calibri"/>
                <a:hlinkClick r:id="rId4"/>
              </a:rPr>
              <a:t>Video 2: Coaching for Collaboration</a:t>
            </a:r>
            <a:endParaRPr sz="2175" b="1">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8"/>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18</a:t>
            </a:fld>
            <a:endParaRPr/>
          </a:p>
        </p:txBody>
      </p:sp>
      <p:sp>
        <p:nvSpPr>
          <p:cNvPr id="200" name="Google Shape;200;p18"/>
          <p:cNvSpPr txBox="1"/>
          <p:nvPr/>
        </p:nvSpPr>
        <p:spPr>
          <a:xfrm>
            <a:off x="972837" y="1030164"/>
            <a:ext cx="1066887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dirty="0">
                <a:solidFill>
                  <a:schemeClr val="dk1"/>
                </a:solidFill>
                <a:latin typeface="Calibri"/>
                <a:ea typeface="Calibri"/>
                <a:cs typeface="Calibri"/>
                <a:sym typeface="Calibri"/>
              </a:rPr>
              <a:t>Reviewing the Coach-Teacher Partnership Agreement</a:t>
            </a:r>
            <a:endParaRPr sz="2800" b="0" i="0" u="none" strike="noStrike" cap="none" dirty="0">
              <a:solidFill>
                <a:srgbClr val="000000"/>
              </a:solidFill>
              <a:latin typeface="Trebuchet MS"/>
              <a:ea typeface="Trebuchet MS"/>
              <a:cs typeface="Trebuchet MS"/>
              <a:sym typeface="Trebuchet MS"/>
            </a:endParaRPr>
          </a:p>
        </p:txBody>
      </p:sp>
      <p:sp>
        <p:nvSpPr>
          <p:cNvPr id="201" name="Google Shape;201;p18"/>
          <p:cNvSpPr txBox="1"/>
          <p:nvPr/>
        </p:nvSpPr>
        <p:spPr>
          <a:xfrm>
            <a:off x="972837" y="1697739"/>
            <a:ext cx="10115577" cy="416966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US" sz="2400" dirty="0">
                <a:solidFill>
                  <a:schemeClr val="dk1"/>
                </a:solidFill>
                <a:latin typeface="Calibri"/>
                <a:ea typeface="Calibri"/>
                <a:cs typeface="Calibri"/>
                <a:sym typeface="Calibri"/>
              </a:rPr>
              <a:t>In your small groups talk about:</a:t>
            </a:r>
            <a:endParaRPr sz="2400" dirty="0">
              <a:solidFill>
                <a:schemeClr val="dk1"/>
              </a:solidFill>
              <a:latin typeface="Calibri"/>
              <a:ea typeface="Calibri"/>
              <a:cs typeface="Calibri"/>
              <a:sym typeface="Calibri"/>
            </a:endParaRPr>
          </a:p>
          <a:p>
            <a:pPr marL="342891" marR="0" lvl="0" indent="-342891" algn="l" rtl="0">
              <a:lnSpc>
                <a:spcPct val="150000"/>
              </a:lnSpc>
              <a:spcBef>
                <a:spcPts val="80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Are the goals for all your teachers the same or similar?</a:t>
            </a:r>
            <a:endParaRPr sz="2400" dirty="0">
              <a:solidFill>
                <a:schemeClr val="dk1"/>
              </a:solidFill>
              <a:latin typeface="Calibri"/>
              <a:ea typeface="Calibri"/>
              <a:cs typeface="Calibri"/>
              <a:sym typeface="Calibri"/>
            </a:endParaRPr>
          </a:p>
          <a:p>
            <a:pPr marL="342891" marR="0" lvl="0" indent="-342891" algn="l" rtl="0">
              <a:lnSpc>
                <a:spcPct val="150000"/>
              </a:lnSpc>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How are you monitoring progress?</a:t>
            </a:r>
            <a:endParaRPr sz="2400" dirty="0">
              <a:solidFill>
                <a:schemeClr val="dk1"/>
              </a:solidFill>
              <a:latin typeface="Calibri"/>
              <a:ea typeface="Calibri"/>
              <a:cs typeface="Calibri"/>
              <a:sym typeface="Calibri"/>
            </a:endParaRPr>
          </a:p>
          <a:p>
            <a:pPr marL="342891" marR="0" lvl="0" indent="-342891" algn="l" rtl="0">
              <a:lnSpc>
                <a:spcPct val="150000"/>
              </a:lnSpc>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Have you completed some goals? If so, do you need to establish new ones?</a:t>
            </a:r>
            <a:endParaRPr sz="2400" dirty="0">
              <a:solidFill>
                <a:schemeClr val="dk1"/>
              </a:solidFill>
              <a:latin typeface="Calibri"/>
              <a:ea typeface="Calibri"/>
              <a:cs typeface="Calibri"/>
              <a:sym typeface="Calibri"/>
            </a:endParaRPr>
          </a:p>
          <a:p>
            <a:pPr marL="342891" marR="0" lvl="0" indent="-342891" algn="l" rtl="0">
              <a:lnSpc>
                <a:spcPct val="150000"/>
              </a:lnSpc>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How much time are you spending with your teachers?</a:t>
            </a:r>
            <a:endParaRPr sz="2400" dirty="0">
              <a:solidFill>
                <a:schemeClr val="dk1"/>
              </a:solidFill>
              <a:latin typeface="Calibri"/>
              <a:ea typeface="Calibri"/>
              <a:cs typeface="Calibri"/>
              <a:sym typeface="Calibri"/>
            </a:endParaRPr>
          </a:p>
          <a:p>
            <a:pPr marL="342891" marR="0" lvl="0" indent="-342891" algn="l" rtl="0">
              <a:lnSpc>
                <a:spcPct val="150000"/>
              </a:lnSpc>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How are you differentiating?</a:t>
            </a:r>
          </a:p>
          <a:p>
            <a:pPr marL="342891" marR="0" lvl="0" indent="-342891" algn="l" rtl="0">
              <a:spcBef>
                <a:spcPts val="80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Describe how you are establishing positive relationships with the teachers you serve.</a:t>
            </a:r>
            <a:endParaRPr sz="2400" dirty="0">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rgbClr val="7F7F7F"/>
              </a:buClr>
              <a:buSzPts val="1800"/>
              <a:buFont typeface="Arial"/>
              <a:buNone/>
            </a:pPr>
            <a:endParaRPr sz="2200" dirty="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9"/>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19</a:t>
            </a:fld>
            <a:endParaRPr/>
          </a:p>
        </p:txBody>
      </p:sp>
      <p:sp>
        <p:nvSpPr>
          <p:cNvPr id="208" name="Google Shape;208;p19"/>
          <p:cNvSpPr txBox="1"/>
          <p:nvPr/>
        </p:nvSpPr>
        <p:spPr>
          <a:xfrm>
            <a:off x="499872" y="1126717"/>
            <a:ext cx="1082649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dirty="0">
                <a:solidFill>
                  <a:schemeClr val="dk1"/>
                </a:solidFill>
                <a:latin typeface="Calibri"/>
                <a:ea typeface="Calibri"/>
                <a:cs typeface="Calibri"/>
                <a:sym typeface="Calibri"/>
              </a:rPr>
              <a:t>Using Data from Coaching Logs as Individual Performance Data</a:t>
            </a:r>
            <a:endParaRPr sz="2800" b="1" i="0" u="none" strike="noStrike" cap="none" dirty="0">
              <a:solidFill>
                <a:srgbClr val="000000"/>
              </a:solidFill>
              <a:latin typeface="Trebuchet MS"/>
              <a:ea typeface="Trebuchet MS"/>
              <a:cs typeface="Trebuchet MS"/>
              <a:sym typeface="Trebuchet MS"/>
            </a:endParaRPr>
          </a:p>
        </p:txBody>
      </p:sp>
      <p:pic>
        <p:nvPicPr>
          <p:cNvPr id="209" name="Google Shape;209;p19"/>
          <p:cNvPicPr preferRelativeResize="0"/>
          <p:nvPr/>
        </p:nvPicPr>
        <p:blipFill rotWithShape="1">
          <a:blip r:embed="rId3">
            <a:alphaModFix/>
          </a:blip>
          <a:srcRect l="1306" r="692"/>
          <a:stretch/>
        </p:blipFill>
        <p:spPr>
          <a:xfrm>
            <a:off x="5334211" y="2379548"/>
            <a:ext cx="6559295" cy="2903325"/>
          </a:xfrm>
          <a:prstGeom prst="rect">
            <a:avLst/>
          </a:prstGeom>
          <a:noFill/>
          <a:ln>
            <a:noFill/>
          </a:ln>
        </p:spPr>
      </p:pic>
      <p:sp>
        <p:nvSpPr>
          <p:cNvPr id="210" name="Google Shape;210;p19"/>
          <p:cNvSpPr txBox="1"/>
          <p:nvPr/>
        </p:nvSpPr>
        <p:spPr>
          <a:xfrm>
            <a:off x="499872" y="1764355"/>
            <a:ext cx="5217756" cy="3691305"/>
          </a:xfrm>
          <a:prstGeom prst="rect">
            <a:avLst/>
          </a:prstGeom>
          <a:noFill/>
          <a:ln>
            <a:noFill/>
          </a:ln>
        </p:spPr>
        <p:txBody>
          <a:bodyPr spcFirstLastPara="1" wrap="square" lIns="68550" tIns="34275" rIns="68550" bIns="34275" anchor="t" anchorCtr="0">
            <a:normAutofit lnSpcReduction="10000"/>
          </a:bodyPr>
          <a:lstStyle/>
          <a:p>
            <a:pPr marL="0" marR="0" lvl="0" indent="0" algn="l" rtl="0">
              <a:lnSpc>
                <a:spcPct val="90000"/>
              </a:lnSpc>
              <a:spcBef>
                <a:spcPts val="0"/>
              </a:spcBef>
              <a:spcAft>
                <a:spcPts val="0"/>
              </a:spcAft>
              <a:buClr>
                <a:schemeClr val="dk1"/>
              </a:buClr>
              <a:buSzPts val="2400"/>
              <a:buFont typeface="Arial"/>
              <a:buNone/>
            </a:pPr>
            <a:r>
              <a:rPr lang="en-US" sz="2600" dirty="0">
                <a:solidFill>
                  <a:schemeClr val="dk1"/>
                </a:solidFill>
                <a:latin typeface="Calibri"/>
                <a:ea typeface="Calibri"/>
                <a:cs typeface="Calibri"/>
                <a:sym typeface="Calibri"/>
              </a:rPr>
              <a:t>Components of a coaching log may include:</a:t>
            </a:r>
            <a:endParaRPr sz="2600"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400"/>
              <a:buFont typeface="Arial"/>
              <a:buNone/>
            </a:pPr>
            <a:endParaRPr sz="1600" dirty="0">
              <a:solidFill>
                <a:schemeClr val="dk1"/>
              </a:solidFill>
              <a:latin typeface="Calibri"/>
              <a:ea typeface="Calibri"/>
              <a:cs typeface="Calibri"/>
              <a:sym typeface="Calibri"/>
            </a:endParaRPr>
          </a:p>
          <a:p>
            <a:pPr marL="342892" marR="0" lvl="0" indent="-342892" algn="l" rtl="0">
              <a:lnSpc>
                <a:spcPct val="90000"/>
              </a:lnSpc>
              <a:spcBef>
                <a:spcPts val="800"/>
              </a:spcBef>
              <a:spcAft>
                <a:spcPts val="0"/>
              </a:spcAft>
              <a:buClr>
                <a:schemeClr val="tx1"/>
              </a:buClr>
              <a:buSzPts val="2400"/>
              <a:buFont typeface="Arial"/>
              <a:buChar char="•"/>
            </a:pPr>
            <a:r>
              <a:rPr lang="en-US" sz="2400" dirty="0">
                <a:solidFill>
                  <a:schemeClr val="dk1"/>
                </a:solidFill>
                <a:latin typeface="Calibri"/>
                <a:ea typeface="Calibri"/>
                <a:cs typeface="Calibri"/>
                <a:sym typeface="Calibri"/>
              </a:rPr>
              <a:t>Time spent in various activities</a:t>
            </a:r>
            <a:endParaRPr sz="2400" dirty="0">
              <a:solidFill>
                <a:schemeClr val="dk1"/>
              </a:solidFill>
              <a:latin typeface="Calibri"/>
              <a:ea typeface="Calibri"/>
              <a:cs typeface="Calibri"/>
              <a:sym typeface="Calibri"/>
            </a:endParaRPr>
          </a:p>
          <a:p>
            <a:pPr marL="342892" marR="0" lvl="0" indent="-342892" algn="l" rtl="0">
              <a:lnSpc>
                <a:spcPct val="90000"/>
              </a:lnSpc>
              <a:spcBef>
                <a:spcPts val="800"/>
              </a:spcBef>
              <a:spcAft>
                <a:spcPts val="0"/>
              </a:spcAft>
              <a:buClr>
                <a:schemeClr val="tx1"/>
              </a:buClr>
              <a:buSzPts val="2400"/>
              <a:buFont typeface="Arial"/>
              <a:buChar char="•"/>
            </a:pPr>
            <a:r>
              <a:rPr lang="en-US" sz="2400" dirty="0">
                <a:solidFill>
                  <a:schemeClr val="dk1"/>
                </a:solidFill>
                <a:latin typeface="Calibri"/>
                <a:ea typeface="Calibri"/>
                <a:cs typeface="Calibri"/>
                <a:sym typeface="Calibri"/>
              </a:rPr>
              <a:t>Teachers who are being coached</a:t>
            </a:r>
            <a:endParaRPr sz="2400" dirty="0">
              <a:solidFill>
                <a:schemeClr val="dk1"/>
              </a:solidFill>
              <a:latin typeface="Calibri"/>
              <a:ea typeface="Calibri"/>
              <a:cs typeface="Calibri"/>
              <a:sym typeface="Calibri"/>
            </a:endParaRPr>
          </a:p>
          <a:p>
            <a:pPr marL="342892" marR="0" lvl="0" indent="-342892" algn="l" rtl="0">
              <a:lnSpc>
                <a:spcPct val="90000"/>
              </a:lnSpc>
              <a:spcBef>
                <a:spcPts val="800"/>
              </a:spcBef>
              <a:spcAft>
                <a:spcPts val="0"/>
              </a:spcAft>
              <a:buClr>
                <a:schemeClr val="tx1"/>
              </a:buClr>
              <a:buSzPts val="2400"/>
              <a:buFont typeface="Arial"/>
              <a:buChar char="•"/>
            </a:pPr>
            <a:r>
              <a:rPr lang="en-US" sz="2400" dirty="0">
                <a:solidFill>
                  <a:schemeClr val="dk1"/>
                </a:solidFill>
                <a:latin typeface="Calibri"/>
                <a:ea typeface="Calibri"/>
                <a:cs typeface="Calibri"/>
                <a:sym typeface="Calibri"/>
              </a:rPr>
              <a:t>Activities such as whole or small-group professional development </a:t>
            </a:r>
            <a:br>
              <a:rPr lang="en-US" sz="2400" dirty="0">
                <a:solidFill>
                  <a:schemeClr val="dk1"/>
                </a:solidFill>
                <a:latin typeface="Calibri"/>
                <a:ea typeface="Calibri"/>
                <a:cs typeface="Calibri"/>
                <a:sym typeface="Calibri"/>
              </a:rPr>
            </a:br>
            <a:r>
              <a:rPr lang="en-US" sz="2400" dirty="0">
                <a:solidFill>
                  <a:schemeClr val="dk1"/>
                </a:solidFill>
                <a:latin typeface="Calibri"/>
                <a:ea typeface="Calibri"/>
                <a:cs typeface="Calibri"/>
                <a:sym typeface="Calibri"/>
              </a:rPr>
              <a:t>and individual coaching sessions as </a:t>
            </a:r>
            <a:br>
              <a:rPr lang="en-US" sz="2400" dirty="0">
                <a:solidFill>
                  <a:schemeClr val="dk1"/>
                </a:solidFill>
                <a:latin typeface="Calibri"/>
                <a:ea typeface="Calibri"/>
                <a:cs typeface="Calibri"/>
                <a:sym typeface="Calibri"/>
              </a:rPr>
            </a:br>
            <a:r>
              <a:rPr lang="en-US" sz="2400" dirty="0">
                <a:solidFill>
                  <a:schemeClr val="dk1"/>
                </a:solidFill>
                <a:latin typeface="Calibri"/>
                <a:ea typeface="Calibri"/>
                <a:cs typeface="Calibri"/>
                <a:sym typeface="Calibri"/>
              </a:rPr>
              <a:t>well as the content of that coaching</a:t>
            </a:r>
            <a:endParaRPr sz="2400" dirty="0">
              <a:solidFill>
                <a:schemeClr val="dk1"/>
              </a:solidFill>
              <a:latin typeface="Calibri"/>
              <a:ea typeface="Calibri"/>
              <a:cs typeface="Calibri"/>
              <a:sym typeface="Calibri"/>
            </a:endParaRPr>
          </a:p>
          <a:p>
            <a:pPr marL="342892" marR="0" lvl="0" indent="-342892" algn="l" rtl="0">
              <a:lnSpc>
                <a:spcPct val="90000"/>
              </a:lnSpc>
              <a:spcBef>
                <a:spcPts val="800"/>
              </a:spcBef>
              <a:spcAft>
                <a:spcPts val="0"/>
              </a:spcAft>
              <a:buClr>
                <a:schemeClr val="tx1"/>
              </a:buClr>
              <a:buSzPts val="2400"/>
              <a:buFont typeface="Arial"/>
              <a:buChar char="•"/>
            </a:pPr>
            <a:r>
              <a:rPr lang="en-US" sz="2400" dirty="0">
                <a:solidFill>
                  <a:schemeClr val="dk1"/>
                </a:solidFill>
                <a:latin typeface="Calibri"/>
                <a:ea typeface="Calibri"/>
                <a:cs typeface="Calibri"/>
                <a:sym typeface="Calibri"/>
              </a:rPr>
              <a:t>Next steps</a:t>
            </a:r>
            <a:endParaRPr sz="2400"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graphicFrame>
        <p:nvGraphicFramePr>
          <p:cNvPr id="59" name="Google Shape;59;p2"/>
          <p:cNvGraphicFramePr/>
          <p:nvPr>
            <p:extLst>
              <p:ext uri="{D42A27DB-BD31-4B8C-83A1-F6EECF244321}">
                <p14:modId xmlns:p14="http://schemas.microsoft.com/office/powerpoint/2010/main" val="2692178541"/>
              </p:ext>
            </p:extLst>
          </p:nvPr>
        </p:nvGraphicFramePr>
        <p:xfrm>
          <a:off x="655319" y="970166"/>
          <a:ext cx="10944500" cy="4759000"/>
        </p:xfrm>
        <a:graphic>
          <a:graphicData uri="http://schemas.openxmlformats.org/drawingml/2006/table">
            <a:tbl>
              <a:tblPr>
                <a:noFill/>
                <a:tableStyleId>{1381CD30-05C5-483B-9728-7B9AF76D8DC1}</a:tableStyleId>
              </a:tblPr>
              <a:tblGrid>
                <a:gridCol w="942650">
                  <a:extLst>
                    <a:ext uri="{9D8B030D-6E8A-4147-A177-3AD203B41FA5}">
                      <a16:colId xmlns:a16="http://schemas.microsoft.com/office/drawing/2014/main" val="20000"/>
                    </a:ext>
                  </a:extLst>
                </a:gridCol>
                <a:gridCol w="5447250">
                  <a:extLst>
                    <a:ext uri="{9D8B030D-6E8A-4147-A177-3AD203B41FA5}">
                      <a16:colId xmlns:a16="http://schemas.microsoft.com/office/drawing/2014/main" val="20001"/>
                    </a:ext>
                  </a:extLst>
                </a:gridCol>
                <a:gridCol w="1066250">
                  <a:extLst>
                    <a:ext uri="{9D8B030D-6E8A-4147-A177-3AD203B41FA5}">
                      <a16:colId xmlns:a16="http://schemas.microsoft.com/office/drawing/2014/main" val="20002"/>
                    </a:ext>
                  </a:extLst>
                </a:gridCol>
                <a:gridCol w="1744175">
                  <a:extLst>
                    <a:ext uri="{9D8B030D-6E8A-4147-A177-3AD203B41FA5}">
                      <a16:colId xmlns:a16="http://schemas.microsoft.com/office/drawing/2014/main" val="20003"/>
                    </a:ext>
                  </a:extLst>
                </a:gridCol>
                <a:gridCol w="1744175">
                  <a:extLst>
                    <a:ext uri="{9D8B030D-6E8A-4147-A177-3AD203B41FA5}">
                      <a16:colId xmlns:a16="http://schemas.microsoft.com/office/drawing/2014/main" val="20004"/>
                    </a:ext>
                  </a:extLst>
                </a:gridCol>
              </a:tblGrid>
              <a:tr h="316600">
                <a:tc>
                  <a:txBody>
                    <a:bodyPr/>
                    <a:lstStyle/>
                    <a:p>
                      <a:pPr marL="0" marR="0" lvl="0" indent="0" algn="ctr" rtl="0">
                        <a:lnSpc>
                          <a:spcPct val="100000"/>
                        </a:lnSpc>
                        <a:spcBef>
                          <a:spcPts val="0"/>
                        </a:spcBef>
                        <a:spcAft>
                          <a:spcPts val="0"/>
                        </a:spcAft>
                        <a:buClr>
                          <a:srgbClr val="000000"/>
                        </a:buClr>
                        <a:buSzPts val="1200"/>
                        <a:buFont typeface="Arial"/>
                        <a:buNone/>
                      </a:pPr>
                      <a:r>
                        <a:rPr lang="en-US" sz="1400" b="1" u="none" strike="noStrike" cap="none">
                          <a:solidFill>
                            <a:schemeClr val="lt1"/>
                          </a:solidFill>
                          <a:latin typeface="Calibri"/>
                          <a:ea typeface="Calibri"/>
                          <a:cs typeface="Calibri"/>
                          <a:sym typeface="Calibri"/>
                        </a:rPr>
                        <a:t>Module</a:t>
                      </a:r>
                      <a:endParaRPr sz="1400" b="1" u="none" strike="noStrike" cap="none">
                        <a:solidFill>
                          <a:schemeClr val="lt1"/>
                        </a:solidFill>
                        <a:latin typeface="Calibri"/>
                        <a:ea typeface="Calibri"/>
                        <a:cs typeface="Calibri"/>
                        <a:sym typeface="Calibri"/>
                      </a:endParaRPr>
                    </a:p>
                  </a:txBody>
                  <a:tcPr marL="53950" marR="53950" marT="26975" marB="26975" anchor="b">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a:solidFill>
                            <a:schemeClr val="lt1"/>
                          </a:solidFill>
                          <a:latin typeface="Calibri"/>
                          <a:ea typeface="Calibri"/>
                          <a:cs typeface="Calibri"/>
                          <a:sym typeface="Calibri"/>
                        </a:rPr>
                        <a:t>Topic</a:t>
                      </a:r>
                      <a:endParaRPr sz="1400" b="1" u="none" strike="noStrike" cap="none">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a:solidFill>
                            <a:schemeClr val="lt1"/>
                          </a:solidFill>
                          <a:latin typeface="Calibri"/>
                          <a:ea typeface="Calibri"/>
                          <a:cs typeface="Calibri"/>
                          <a:sym typeface="Calibri"/>
                        </a:rPr>
                        <a:t>Session</a:t>
                      </a:r>
                      <a:endParaRPr sz="1400" b="1" u="none" strike="noStrike" cap="none">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a:solidFill>
                            <a:schemeClr val="lt1"/>
                          </a:solidFill>
                          <a:latin typeface="Calibri"/>
                          <a:ea typeface="Calibri"/>
                          <a:cs typeface="Calibri"/>
                          <a:sym typeface="Calibri"/>
                        </a:rPr>
                        <a:t>Minutes</a:t>
                      </a:r>
                      <a:endParaRPr sz="1400" b="1" u="none" strike="noStrike" cap="none">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a:solidFill>
                            <a:schemeClr val="lt1"/>
                          </a:solidFill>
                          <a:latin typeface="Calibri"/>
                          <a:ea typeface="Calibri"/>
                          <a:cs typeface="Calibri"/>
                          <a:sym typeface="Calibri"/>
                        </a:rPr>
                        <a:t>Session Date</a:t>
                      </a:r>
                      <a:endParaRPr sz="1500" b="1" u="none" strike="noStrike" cap="none">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261000">
                <a:tc rowSpan="4">
                  <a:txBody>
                    <a:bodyPr/>
                    <a:lstStyle/>
                    <a:p>
                      <a:pPr marL="0" marR="0" lvl="0" indent="0" algn="ctr" rtl="0">
                        <a:lnSpc>
                          <a:spcPct val="100000"/>
                        </a:lnSpc>
                        <a:spcBef>
                          <a:spcPts val="0"/>
                        </a:spcBef>
                        <a:spcAft>
                          <a:spcPts val="0"/>
                        </a:spcAft>
                        <a:buClr>
                          <a:srgbClr val="000000"/>
                        </a:buClr>
                        <a:buSzPts val="1800"/>
                        <a:buFont typeface="Arial"/>
                        <a:buNone/>
                      </a:pPr>
                      <a:r>
                        <a:rPr lang="en-US" sz="1400" b="1" i="0" u="none" strike="noStrike" cap="none">
                          <a:solidFill>
                            <a:srgbClr val="000000"/>
                          </a:solidFill>
                          <a:latin typeface="Calibri"/>
                          <a:ea typeface="Calibri"/>
                          <a:cs typeface="Calibri"/>
                          <a:sym typeface="Calibri"/>
                        </a:rPr>
                        <a:t>1</a:t>
                      </a:r>
                      <a:endParaRPr sz="1600" b="1" i="0" u="none" strike="noStrike" cap="none">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rowSpan="4">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a:solidFill>
                            <a:srgbClr val="000000"/>
                          </a:solidFill>
                          <a:latin typeface="Calibri"/>
                          <a:ea typeface="Calibri"/>
                          <a:cs typeface="Calibri"/>
                          <a:sym typeface="Calibri"/>
                        </a:rPr>
                        <a:t>Applying Principles and Practices that Foster a Positive Culture</a:t>
                      </a:r>
                      <a:endParaRPr sz="1400" b="1" i="0" u="none" strike="noStrike" cap="none">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Intro</a:t>
                      </a: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60 </a:t>
                      </a: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10001"/>
                  </a:ext>
                </a:extLst>
              </a:tr>
              <a:tr h="26100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120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6100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2</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150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10003"/>
                  </a:ext>
                </a:extLst>
              </a:tr>
              <a:tr h="245125">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3</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150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261000">
                <a:tc rowSpan="3">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a:solidFill>
                            <a:srgbClr val="000000"/>
                          </a:solidFill>
                          <a:latin typeface="Calibri"/>
                          <a:ea typeface="Calibri"/>
                          <a:cs typeface="Calibri"/>
                          <a:sym typeface="Calibri"/>
                        </a:rPr>
                        <a:t>2</a:t>
                      </a:r>
                      <a:endParaRPr sz="1600" b="1" i="0" u="none" strike="noStrike" cap="none">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rowSpan="3">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a:solidFill>
                            <a:srgbClr val="000000"/>
                          </a:solidFill>
                          <a:latin typeface="Calibri"/>
                          <a:ea typeface="Calibri"/>
                          <a:cs typeface="Calibri"/>
                          <a:sym typeface="Calibri"/>
                        </a:rPr>
                        <a:t>Applying Effective Pedagogy and Andragogy</a:t>
                      </a:r>
                      <a:endParaRPr sz="1400" b="1" i="0" u="none" strike="noStrike" cap="none">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4</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120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10005"/>
                  </a:ext>
                </a:extLst>
              </a:tr>
              <a:tr h="26100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5</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120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245125">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6</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165</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extLst>
                  <a:ext uri="{0D108BD9-81ED-4DB2-BD59-A6C34878D82A}">
                    <a16:rowId xmlns:a16="http://schemas.microsoft.com/office/drawing/2014/main" val="10007"/>
                  </a:ext>
                </a:extLst>
              </a:tr>
              <a:tr h="261000">
                <a:tc rowSpan="3">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a:solidFill>
                            <a:srgbClr val="000000"/>
                          </a:solidFill>
                          <a:latin typeface="Calibri"/>
                          <a:ea typeface="Calibri"/>
                          <a:cs typeface="Calibri"/>
                          <a:sym typeface="Calibri"/>
                        </a:rPr>
                        <a:t>3</a:t>
                      </a:r>
                      <a:endParaRPr sz="1600" b="1" i="0" u="none" strike="noStrike" cap="none">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rowSpan="3">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a:solidFill>
                            <a:srgbClr val="000000"/>
                          </a:solidFill>
                          <a:latin typeface="Calibri"/>
                          <a:ea typeface="Calibri"/>
                          <a:cs typeface="Calibri"/>
                          <a:sym typeface="Calibri"/>
                        </a:rPr>
                        <a:t>Collecting Data to Inform Professional Learning</a:t>
                      </a:r>
                      <a:endParaRPr sz="1400" b="1" i="0" u="none" strike="noStrike" cap="none">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7</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150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26100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8</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140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10009"/>
                  </a:ext>
                </a:extLst>
              </a:tr>
              <a:tr h="245125">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9</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170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261000">
                <a:tc rowSpan="4">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a:solidFill>
                            <a:srgbClr val="000000"/>
                          </a:solidFill>
                          <a:latin typeface="Calibri"/>
                          <a:ea typeface="Calibri"/>
                          <a:cs typeface="Calibri"/>
                          <a:sym typeface="Calibri"/>
                        </a:rPr>
                        <a:t>4</a:t>
                      </a:r>
                      <a:endParaRPr sz="1600" b="1" i="0" u="none" strike="noStrike" cap="none">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rowSpan="4">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a:solidFill>
                            <a:srgbClr val="000000"/>
                          </a:solidFill>
                          <a:latin typeface="Calibri"/>
                          <a:ea typeface="Calibri"/>
                          <a:cs typeface="Calibri"/>
                          <a:sym typeface="Calibri"/>
                        </a:rPr>
                        <a:t>Planning, Implementing, and Analyzing Literacy Instruction</a:t>
                      </a:r>
                      <a:endParaRPr sz="1400" b="1" i="0" u="none" strike="noStrike" cap="none">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175</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10011"/>
                  </a:ext>
                </a:extLst>
              </a:tr>
              <a:tr h="26100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11</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135</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r h="245125">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12</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165</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10013"/>
                  </a:ext>
                </a:extLst>
              </a:tr>
              <a:tr h="245125">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13</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130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tcPr>
                </a:tc>
                <a:extLst>
                  <a:ext uri="{0D108BD9-81ED-4DB2-BD59-A6C34878D82A}">
                    <a16:rowId xmlns:a16="http://schemas.microsoft.com/office/drawing/2014/main" val="10014"/>
                  </a:ext>
                </a:extLst>
              </a:tr>
              <a:tr h="245125">
                <a:tc rowSpan="2">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a:solidFill>
                            <a:srgbClr val="000000"/>
                          </a:solidFill>
                          <a:latin typeface="Calibri"/>
                          <a:ea typeface="Calibri"/>
                          <a:cs typeface="Calibri"/>
                          <a:sym typeface="Calibri"/>
                        </a:rPr>
                        <a:t>5</a:t>
                      </a:r>
                      <a:endParaRPr sz="1800" b="1" i="0" u="none" strike="noStrike" cap="none">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rowSpan="2">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a:solidFill>
                            <a:srgbClr val="000000"/>
                          </a:solidFill>
                          <a:latin typeface="Calibri"/>
                          <a:ea typeface="Calibri"/>
                          <a:cs typeface="Calibri"/>
                          <a:sym typeface="Calibri"/>
                        </a:rPr>
                        <a:t>Growing Professionally</a:t>
                      </a:r>
                      <a:endParaRPr sz="1400" b="1" i="0" u="none" strike="noStrike" cap="none">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14</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8AEC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120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8AECC"/>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8AECC"/>
                    </a:solidFill>
                  </a:tcPr>
                </a:tc>
                <a:extLst>
                  <a:ext uri="{0D108BD9-81ED-4DB2-BD59-A6C34878D82A}">
                    <a16:rowId xmlns:a16="http://schemas.microsoft.com/office/drawing/2014/main" val="10015"/>
                  </a:ext>
                </a:extLst>
              </a:tr>
              <a:tr h="245125">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15</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120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6"/>
                  </a:ext>
                </a:extLst>
              </a:tr>
              <a:tr h="377525">
                <a:tc>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a:solidFill>
                            <a:srgbClr val="000000"/>
                          </a:solidFill>
                          <a:latin typeface="Calibri"/>
                          <a:ea typeface="Calibri"/>
                          <a:cs typeface="Calibri"/>
                          <a:sym typeface="Calibri"/>
                        </a:rPr>
                        <a:t>6</a:t>
                      </a:r>
                      <a:endParaRPr sz="1800" b="1" i="0" u="none" strike="noStrike" cap="none">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a:solidFill>
                            <a:srgbClr val="000000"/>
                          </a:solidFill>
                          <a:latin typeface="Calibri"/>
                          <a:ea typeface="Calibri"/>
                          <a:cs typeface="Calibri"/>
                          <a:sym typeface="Calibri"/>
                        </a:rPr>
                        <a:t>Planning and Implementing Coaching</a:t>
                      </a:r>
                      <a:endParaRPr sz="1400" b="1" i="0" u="none" strike="noStrike" cap="none">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16</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120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lt1"/>
                    </a:solidFill>
                  </a:tcPr>
                </a:tc>
                <a:extLst>
                  <a:ext uri="{0D108BD9-81ED-4DB2-BD59-A6C34878D82A}">
                    <a16:rowId xmlns:a16="http://schemas.microsoft.com/office/drawing/2014/main" val="10017"/>
                  </a:ext>
                </a:extLst>
              </a:tr>
            </a:tbl>
          </a:graphicData>
        </a:graphic>
      </p:graphicFrame>
      <p:sp>
        <p:nvSpPr>
          <p:cNvPr id="60" name="Google Shape;60;p2"/>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0"/>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20</a:t>
            </a:fld>
            <a:endParaRPr/>
          </a:p>
        </p:txBody>
      </p:sp>
      <p:sp>
        <p:nvSpPr>
          <p:cNvPr id="217" name="Google Shape;217;p20"/>
          <p:cNvSpPr txBox="1"/>
          <p:nvPr/>
        </p:nvSpPr>
        <p:spPr>
          <a:xfrm>
            <a:off x="499872" y="1126717"/>
            <a:ext cx="10826496"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dirty="0">
                <a:solidFill>
                  <a:schemeClr val="dk1"/>
                </a:solidFill>
                <a:latin typeface="Calibri"/>
                <a:ea typeface="Calibri"/>
                <a:cs typeface="Calibri"/>
                <a:sym typeface="Calibri"/>
              </a:rPr>
              <a:t>Using a Classroom Walkthrough to Collect and Analyze Individual Performance Data</a:t>
            </a:r>
            <a:endParaRPr sz="2800" b="1" i="0" u="none" strike="noStrike" cap="none" dirty="0">
              <a:solidFill>
                <a:srgbClr val="000000"/>
              </a:solidFill>
              <a:latin typeface="Trebuchet MS"/>
              <a:ea typeface="Trebuchet MS"/>
              <a:cs typeface="Trebuchet MS"/>
              <a:sym typeface="Trebuchet MS"/>
            </a:endParaRPr>
          </a:p>
        </p:txBody>
      </p:sp>
      <p:sp>
        <p:nvSpPr>
          <p:cNvPr id="218" name="Google Shape;218;p20"/>
          <p:cNvSpPr txBox="1"/>
          <p:nvPr/>
        </p:nvSpPr>
        <p:spPr>
          <a:xfrm>
            <a:off x="499872" y="2157074"/>
            <a:ext cx="6119341" cy="3327529"/>
          </a:xfrm>
          <a:prstGeom prst="rect">
            <a:avLst/>
          </a:prstGeom>
          <a:noFill/>
          <a:ln>
            <a:noFill/>
          </a:ln>
        </p:spPr>
        <p:txBody>
          <a:bodyPr spcFirstLastPara="1" wrap="square" lIns="68550" tIns="34275" rIns="68550" bIns="34275"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en-US" sz="2400" dirty="0">
                <a:solidFill>
                  <a:schemeClr val="dk1"/>
                </a:solidFill>
                <a:latin typeface="Calibri"/>
                <a:ea typeface="Calibri"/>
                <a:cs typeface="Calibri"/>
                <a:sym typeface="Calibri"/>
              </a:rPr>
              <a:t>Use the data you collect with a classroom walkthrough tool to answer questions like:</a:t>
            </a:r>
          </a:p>
          <a:p>
            <a:pPr marL="0" marR="0" lvl="0" indent="0" algn="l" rtl="0">
              <a:lnSpc>
                <a:spcPct val="90000"/>
              </a:lnSpc>
              <a:spcBef>
                <a:spcPts val="0"/>
              </a:spcBef>
              <a:spcAft>
                <a:spcPts val="0"/>
              </a:spcAft>
              <a:buClr>
                <a:schemeClr val="dk1"/>
              </a:buClr>
              <a:buSzPts val="2800"/>
              <a:buFont typeface="Arial"/>
              <a:buNone/>
            </a:pPr>
            <a:endParaRPr sz="800" dirty="0">
              <a:solidFill>
                <a:schemeClr val="dk1"/>
              </a:solidFill>
              <a:latin typeface="Calibri"/>
              <a:ea typeface="Calibri"/>
              <a:cs typeface="Calibri"/>
              <a:sym typeface="Calibri"/>
            </a:endParaRPr>
          </a:p>
          <a:p>
            <a:pPr marL="342892" marR="0" lvl="0" indent="-342892" algn="l" rtl="0">
              <a:lnSpc>
                <a:spcPct val="90000"/>
              </a:lnSpc>
              <a:spcBef>
                <a:spcPts val="800"/>
              </a:spcBef>
              <a:spcAft>
                <a:spcPts val="0"/>
              </a:spcAft>
              <a:buClr>
                <a:schemeClr val="tx1"/>
              </a:buClr>
              <a:buSzPts val="2400"/>
              <a:buFont typeface="Arial"/>
              <a:buChar char="•"/>
            </a:pPr>
            <a:r>
              <a:rPr lang="en-US" sz="2400" dirty="0">
                <a:solidFill>
                  <a:schemeClr val="dk1"/>
                </a:solidFill>
                <a:latin typeface="Calibri"/>
                <a:ea typeface="Calibri"/>
                <a:cs typeface="Calibri"/>
                <a:sym typeface="Calibri"/>
              </a:rPr>
              <a:t>Do I see residue of my coaching in </a:t>
            </a:r>
            <a:br>
              <a:rPr lang="en-US" sz="2400" dirty="0">
                <a:solidFill>
                  <a:schemeClr val="dk1"/>
                </a:solidFill>
                <a:latin typeface="Calibri"/>
                <a:ea typeface="Calibri"/>
                <a:cs typeface="Calibri"/>
                <a:sym typeface="Calibri"/>
              </a:rPr>
            </a:br>
            <a:r>
              <a:rPr lang="en-US" sz="2400" dirty="0">
                <a:solidFill>
                  <a:schemeClr val="dk1"/>
                </a:solidFill>
                <a:latin typeface="Calibri"/>
                <a:ea typeface="Calibri"/>
                <a:cs typeface="Calibri"/>
                <a:sym typeface="Calibri"/>
              </a:rPr>
              <a:t>the lesson?</a:t>
            </a:r>
            <a:endParaRPr sz="2400" dirty="0">
              <a:solidFill>
                <a:schemeClr val="dk1"/>
              </a:solidFill>
              <a:latin typeface="Calibri"/>
              <a:ea typeface="Calibri"/>
              <a:cs typeface="Calibri"/>
              <a:sym typeface="Calibri"/>
            </a:endParaRPr>
          </a:p>
          <a:p>
            <a:pPr marL="342892" marR="0" lvl="0" indent="-342892" algn="l" rtl="0">
              <a:lnSpc>
                <a:spcPct val="90000"/>
              </a:lnSpc>
              <a:spcBef>
                <a:spcPts val="800"/>
              </a:spcBef>
              <a:spcAft>
                <a:spcPts val="0"/>
              </a:spcAft>
              <a:buClr>
                <a:schemeClr val="tx1"/>
              </a:buClr>
              <a:buSzPts val="2400"/>
              <a:buFont typeface="Arial"/>
              <a:buChar char="•"/>
            </a:pPr>
            <a:r>
              <a:rPr lang="en-US" sz="2400" dirty="0">
                <a:solidFill>
                  <a:schemeClr val="dk1"/>
                </a:solidFill>
                <a:latin typeface="Calibri"/>
                <a:ea typeface="Calibri"/>
                <a:cs typeface="Calibri"/>
                <a:sym typeface="Calibri"/>
              </a:rPr>
              <a:t>Do I need to spend more time with </a:t>
            </a:r>
            <a:br>
              <a:rPr lang="en-US" sz="2400" dirty="0">
                <a:solidFill>
                  <a:schemeClr val="dk1"/>
                </a:solidFill>
                <a:latin typeface="Calibri"/>
                <a:ea typeface="Calibri"/>
                <a:cs typeface="Calibri"/>
                <a:sym typeface="Calibri"/>
              </a:rPr>
            </a:br>
            <a:r>
              <a:rPr lang="en-US" sz="2400" dirty="0">
                <a:solidFill>
                  <a:schemeClr val="dk1"/>
                </a:solidFill>
                <a:latin typeface="Calibri"/>
                <a:ea typeface="Calibri"/>
                <a:cs typeface="Calibri"/>
                <a:sym typeface="Calibri"/>
              </a:rPr>
              <a:t>this teacher?</a:t>
            </a:r>
            <a:endParaRPr sz="2400" dirty="0">
              <a:solidFill>
                <a:schemeClr val="dk1"/>
              </a:solidFill>
              <a:latin typeface="Calibri"/>
              <a:ea typeface="Calibri"/>
              <a:cs typeface="Calibri"/>
              <a:sym typeface="Calibri"/>
            </a:endParaRPr>
          </a:p>
          <a:p>
            <a:pPr marL="342892" marR="0" lvl="0" indent="-342892" algn="l" rtl="0">
              <a:lnSpc>
                <a:spcPct val="90000"/>
              </a:lnSpc>
              <a:spcBef>
                <a:spcPts val="800"/>
              </a:spcBef>
              <a:spcAft>
                <a:spcPts val="0"/>
              </a:spcAft>
              <a:buClr>
                <a:schemeClr val="tx1"/>
              </a:buClr>
              <a:buSzPts val="2400"/>
              <a:buFont typeface="Arial"/>
              <a:buChar char="•"/>
            </a:pPr>
            <a:r>
              <a:rPr lang="en-US" sz="2400" dirty="0">
                <a:solidFill>
                  <a:schemeClr val="dk1"/>
                </a:solidFill>
                <a:latin typeface="Calibri"/>
                <a:ea typeface="Calibri"/>
                <a:cs typeface="Calibri"/>
                <a:sym typeface="Calibri"/>
              </a:rPr>
              <a:t>Is there evidence that I am making progress toward my goals?</a:t>
            </a:r>
            <a:endParaRPr sz="2400" dirty="0">
              <a:solidFill>
                <a:schemeClr val="dk1"/>
              </a:solidFill>
              <a:latin typeface="Calibri"/>
              <a:ea typeface="Calibri"/>
              <a:cs typeface="Calibri"/>
              <a:sym typeface="Calibri"/>
            </a:endParaRPr>
          </a:p>
        </p:txBody>
      </p:sp>
      <p:pic>
        <p:nvPicPr>
          <p:cNvPr id="219" name="Google Shape;219;p20"/>
          <p:cNvPicPr preferRelativeResize="0"/>
          <p:nvPr/>
        </p:nvPicPr>
        <p:blipFill rotWithShape="1">
          <a:blip r:embed="rId3">
            <a:alphaModFix/>
          </a:blip>
          <a:srcRect/>
          <a:stretch/>
        </p:blipFill>
        <p:spPr>
          <a:xfrm>
            <a:off x="6619213" y="1954664"/>
            <a:ext cx="4987571" cy="37323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1"/>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21</a:t>
            </a:fld>
            <a:endParaRPr/>
          </a:p>
        </p:txBody>
      </p:sp>
      <p:sp>
        <p:nvSpPr>
          <p:cNvPr id="226" name="Google Shape;226;p21"/>
          <p:cNvSpPr txBox="1"/>
          <p:nvPr/>
        </p:nvSpPr>
        <p:spPr>
          <a:xfrm>
            <a:off x="891540" y="1091334"/>
            <a:ext cx="939652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dirty="0">
                <a:solidFill>
                  <a:schemeClr val="dk1"/>
                </a:solidFill>
                <a:latin typeface="Calibri"/>
                <a:ea typeface="Calibri"/>
                <a:cs typeface="Calibri"/>
                <a:sym typeface="Calibri"/>
              </a:rPr>
              <a:t>Revisiting the ADDIE Model</a:t>
            </a:r>
            <a:endParaRPr sz="2800" b="0" i="0" u="none" strike="noStrike" cap="none" dirty="0">
              <a:solidFill>
                <a:srgbClr val="000000"/>
              </a:solidFill>
              <a:latin typeface="Trebuchet MS"/>
              <a:ea typeface="Trebuchet MS"/>
              <a:cs typeface="Trebuchet MS"/>
              <a:sym typeface="Trebuchet MS"/>
            </a:endParaRPr>
          </a:p>
        </p:txBody>
      </p:sp>
      <p:sp>
        <p:nvSpPr>
          <p:cNvPr id="227" name="Google Shape;227;p21"/>
          <p:cNvSpPr txBox="1"/>
          <p:nvPr/>
        </p:nvSpPr>
        <p:spPr>
          <a:xfrm>
            <a:off x="891540" y="1880724"/>
            <a:ext cx="9881563" cy="3962400"/>
          </a:xfrm>
          <a:prstGeom prst="rect">
            <a:avLst/>
          </a:prstGeom>
          <a:noFill/>
          <a:ln>
            <a:noFill/>
          </a:ln>
        </p:spPr>
        <p:txBody>
          <a:bodyPr spcFirstLastPara="1" wrap="square" lIns="91425" tIns="45700" rIns="91425" bIns="45700" anchor="t" anchorCtr="0">
            <a:noAutofit/>
          </a:bodyPr>
          <a:lstStyle/>
          <a:p>
            <a:pPr marL="342892" marR="0" lvl="0" indent="-342892" algn="l" rtl="0">
              <a:lnSpc>
                <a:spcPct val="90000"/>
              </a:lnSpc>
              <a:spcBef>
                <a:spcPts val="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The ADDIE Model was first presented in Module 2.</a:t>
            </a:r>
            <a:endParaRPr sz="2800" dirty="0">
              <a:solidFill>
                <a:schemeClr val="dk1"/>
              </a:solidFill>
              <a:latin typeface="Calibri"/>
              <a:ea typeface="Calibri"/>
              <a:cs typeface="Calibri"/>
              <a:sym typeface="Calibri"/>
            </a:endParaRPr>
          </a:p>
          <a:p>
            <a:pPr marL="342892" marR="0" lvl="0" indent="-342892" algn="l" rtl="0">
              <a:lnSpc>
                <a:spcPct val="90000"/>
              </a:lnSpc>
              <a:spcBef>
                <a:spcPts val="120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The ADDIE Model is a five-step instructional design and project management tool commonly used to develop, implement, and evaluate performance improvement services. </a:t>
            </a:r>
            <a:endParaRPr sz="2800" dirty="0">
              <a:solidFill>
                <a:schemeClr val="dk1"/>
              </a:solidFill>
              <a:latin typeface="Calibri"/>
              <a:ea typeface="Calibri"/>
              <a:cs typeface="Calibri"/>
              <a:sym typeface="Calibri"/>
            </a:endParaRPr>
          </a:p>
          <a:p>
            <a:pPr marL="342892" marR="0" lvl="0" indent="-342892" algn="l" rtl="0">
              <a:lnSpc>
                <a:spcPct val="90000"/>
              </a:lnSpc>
              <a:spcBef>
                <a:spcPts val="120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An adapted version has been developed to help with implementation of the coaching process.</a:t>
            </a:r>
            <a:endParaRPr sz="2800" dirty="0">
              <a:solidFill>
                <a:schemeClr val="dk1"/>
              </a:solidFill>
              <a:latin typeface="Calibri"/>
              <a:ea typeface="Calibri"/>
              <a:cs typeface="Calibri"/>
              <a:sym typeface="Calibri"/>
            </a:endParaRPr>
          </a:p>
          <a:p>
            <a:pPr marL="342900" marR="0" lvl="0" indent="-228600" algn="l" rtl="0">
              <a:lnSpc>
                <a:spcPct val="100000"/>
              </a:lnSpc>
              <a:spcBef>
                <a:spcPts val="1200"/>
              </a:spcBef>
              <a:spcAft>
                <a:spcPts val="0"/>
              </a:spcAft>
              <a:buClr>
                <a:srgbClr val="7F7F7F"/>
              </a:buClr>
              <a:buSzPts val="1800"/>
              <a:buFont typeface="Arial"/>
              <a:buNone/>
            </a:pPr>
            <a:endParaRPr sz="2200" dirty="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2"/>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22</a:t>
            </a:fld>
            <a:endParaRPr/>
          </a:p>
        </p:txBody>
      </p:sp>
      <p:sp>
        <p:nvSpPr>
          <p:cNvPr id="234" name="Google Shape;234;p22"/>
          <p:cNvSpPr txBox="1"/>
          <p:nvPr/>
        </p:nvSpPr>
        <p:spPr>
          <a:xfrm>
            <a:off x="933582" y="1017762"/>
            <a:ext cx="939652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dirty="0">
                <a:solidFill>
                  <a:schemeClr val="dk1"/>
                </a:solidFill>
                <a:latin typeface="Calibri"/>
                <a:ea typeface="Calibri"/>
                <a:cs typeface="Calibri"/>
                <a:sym typeface="Calibri"/>
              </a:rPr>
              <a:t>Revisiting the ADDIE Model</a:t>
            </a:r>
            <a:endParaRPr sz="2800" b="0" i="0" u="none" strike="noStrike" cap="none" dirty="0">
              <a:solidFill>
                <a:srgbClr val="000000"/>
              </a:solidFill>
              <a:latin typeface="Trebuchet MS"/>
              <a:ea typeface="Trebuchet MS"/>
              <a:cs typeface="Trebuchet MS"/>
              <a:sym typeface="Trebuchet MS"/>
            </a:endParaRPr>
          </a:p>
        </p:txBody>
      </p:sp>
      <p:sp>
        <p:nvSpPr>
          <p:cNvPr id="235" name="Google Shape;235;p22"/>
          <p:cNvSpPr txBox="1"/>
          <p:nvPr/>
        </p:nvSpPr>
        <p:spPr>
          <a:xfrm>
            <a:off x="975622" y="1685232"/>
            <a:ext cx="10568940" cy="3962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Arial"/>
              <a:buNone/>
            </a:pPr>
            <a:r>
              <a:rPr lang="en-US" sz="2800" dirty="0">
                <a:solidFill>
                  <a:schemeClr val="dk1"/>
                </a:solidFill>
                <a:latin typeface="Calibri"/>
                <a:ea typeface="Calibri"/>
                <a:cs typeface="Calibri"/>
                <a:sym typeface="Calibri"/>
              </a:rPr>
              <a:t>Some core values and principles of the ADDIE Model include:</a:t>
            </a:r>
            <a:endParaRPr sz="2800" dirty="0"/>
          </a:p>
          <a:p>
            <a:pPr marL="342892" marR="0" lvl="0" indent="-342892" algn="l" rtl="0">
              <a:lnSpc>
                <a:spcPct val="150000"/>
              </a:lnSpc>
              <a:spcBef>
                <a:spcPts val="80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A focus on outcomes</a:t>
            </a:r>
            <a:endParaRPr sz="2800" dirty="0"/>
          </a:p>
          <a:p>
            <a:pPr marL="342892" marR="0" lvl="0" indent="-342892" algn="l" rtl="0">
              <a:lnSpc>
                <a:spcPct val="150000"/>
              </a:lnSpc>
              <a:spcBef>
                <a:spcPts val="80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A systems perspective</a:t>
            </a:r>
            <a:endParaRPr sz="2800" dirty="0"/>
          </a:p>
          <a:p>
            <a:pPr marL="342892" marR="0" lvl="0" indent="-342892" algn="l" rtl="0">
              <a:lnSpc>
                <a:spcPct val="150000"/>
              </a:lnSpc>
              <a:spcBef>
                <a:spcPts val="80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The intent to add value</a:t>
            </a:r>
            <a:endParaRPr sz="2800" dirty="0"/>
          </a:p>
          <a:p>
            <a:pPr marL="342892" marR="0" lvl="0" indent="-342892" algn="l" rtl="0">
              <a:lnSpc>
                <a:spcPct val="90000"/>
              </a:lnSpc>
              <a:spcBef>
                <a:spcPts val="160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The effort to be systematic in all aspects in the design of interventions and solutions</a:t>
            </a:r>
            <a:endParaRPr sz="2800" dirty="0"/>
          </a:p>
          <a:p>
            <a:pPr marL="342900" marR="0" lvl="0" indent="-228600" algn="l" rtl="0">
              <a:lnSpc>
                <a:spcPct val="100000"/>
              </a:lnSpc>
              <a:spcBef>
                <a:spcPts val="0"/>
              </a:spcBef>
              <a:spcAft>
                <a:spcPts val="0"/>
              </a:spcAft>
              <a:buClr>
                <a:srgbClr val="7F7F7F"/>
              </a:buClr>
              <a:buSzPts val="1800"/>
              <a:buFont typeface="Arial"/>
              <a:buNone/>
            </a:pPr>
            <a:endParaRPr sz="2200" dirty="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3"/>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23</a:t>
            </a:fld>
            <a:endParaRPr/>
          </a:p>
        </p:txBody>
      </p:sp>
      <p:sp>
        <p:nvSpPr>
          <p:cNvPr id="242" name="Google Shape;242;p23"/>
          <p:cNvSpPr txBox="1"/>
          <p:nvPr/>
        </p:nvSpPr>
        <p:spPr>
          <a:xfrm>
            <a:off x="891540" y="1091334"/>
            <a:ext cx="939652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dirty="0">
                <a:solidFill>
                  <a:schemeClr val="dk1"/>
                </a:solidFill>
                <a:latin typeface="Calibri"/>
                <a:ea typeface="Calibri"/>
                <a:cs typeface="Calibri"/>
                <a:sym typeface="Calibri"/>
              </a:rPr>
              <a:t>The ADDIE Model Adapted for an Instructional Coach</a:t>
            </a:r>
            <a:endParaRPr sz="2800" b="0" i="0" u="none" strike="noStrike" cap="none" dirty="0">
              <a:solidFill>
                <a:srgbClr val="000000"/>
              </a:solidFill>
              <a:latin typeface="Trebuchet MS"/>
              <a:ea typeface="Trebuchet MS"/>
              <a:cs typeface="Trebuchet MS"/>
              <a:sym typeface="Trebuchet MS"/>
            </a:endParaRPr>
          </a:p>
        </p:txBody>
      </p:sp>
      <p:pic>
        <p:nvPicPr>
          <p:cNvPr id="243" name="Google Shape;243;p23"/>
          <p:cNvPicPr preferRelativeResize="0"/>
          <p:nvPr/>
        </p:nvPicPr>
        <p:blipFill rotWithShape="1">
          <a:blip r:embed="rId3">
            <a:alphaModFix/>
          </a:blip>
          <a:srcRect/>
          <a:stretch/>
        </p:blipFill>
        <p:spPr>
          <a:xfrm>
            <a:off x="891540" y="1816608"/>
            <a:ext cx="10264140" cy="410870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4"/>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24</a:t>
            </a:fld>
            <a:endParaRPr/>
          </a:p>
        </p:txBody>
      </p:sp>
      <p:sp>
        <p:nvSpPr>
          <p:cNvPr id="250" name="Google Shape;250;p24"/>
          <p:cNvSpPr txBox="1"/>
          <p:nvPr/>
        </p:nvSpPr>
        <p:spPr>
          <a:xfrm>
            <a:off x="891540" y="1091334"/>
            <a:ext cx="939652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dirty="0">
                <a:solidFill>
                  <a:schemeClr val="dk1"/>
                </a:solidFill>
                <a:latin typeface="Calibri"/>
                <a:ea typeface="Calibri"/>
                <a:cs typeface="Calibri"/>
                <a:sym typeface="Calibri"/>
              </a:rPr>
              <a:t>The ADDIE Model Adapted for an Instructional Coach</a:t>
            </a:r>
            <a:endParaRPr sz="2800" b="0" i="0" u="none" strike="noStrike" cap="none" dirty="0">
              <a:solidFill>
                <a:srgbClr val="000000"/>
              </a:solidFill>
              <a:latin typeface="Trebuchet MS"/>
              <a:ea typeface="Trebuchet MS"/>
              <a:cs typeface="Trebuchet MS"/>
              <a:sym typeface="Trebuchet MS"/>
            </a:endParaRPr>
          </a:p>
        </p:txBody>
      </p:sp>
      <p:pic>
        <p:nvPicPr>
          <p:cNvPr id="251" name="Google Shape;251;p24"/>
          <p:cNvPicPr preferRelativeResize="0"/>
          <p:nvPr/>
        </p:nvPicPr>
        <p:blipFill rotWithShape="1">
          <a:blip r:embed="rId3">
            <a:alphaModFix/>
          </a:blip>
          <a:srcRect/>
          <a:stretch/>
        </p:blipFill>
        <p:spPr>
          <a:xfrm>
            <a:off x="891540" y="1583214"/>
            <a:ext cx="10081260" cy="429333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25"/>
          <p:cNvPicPr preferRelativeResize="0"/>
          <p:nvPr/>
        </p:nvPicPr>
        <p:blipFill rotWithShape="1">
          <a:blip r:embed="rId3">
            <a:alphaModFix/>
          </a:blip>
          <a:srcRect l="687" t="3780" r="904"/>
          <a:stretch/>
        </p:blipFill>
        <p:spPr>
          <a:xfrm>
            <a:off x="1524000" y="1072896"/>
            <a:ext cx="9204960" cy="4767072"/>
          </a:xfrm>
          <a:prstGeom prst="rect">
            <a:avLst/>
          </a:prstGeom>
          <a:noFill/>
          <a:ln>
            <a:noFill/>
          </a:ln>
        </p:spPr>
      </p:pic>
      <p:sp>
        <p:nvSpPr>
          <p:cNvPr id="258" name="Google Shape;258;p25"/>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26"/>
          <p:cNvPicPr preferRelativeResize="0"/>
          <p:nvPr/>
        </p:nvPicPr>
        <p:blipFill rotWithShape="1">
          <a:blip r:embed="rId3">
            <a:alphaModFix/>
          </a:blip>
          <a:srcRect/>
          <a:stretch/>
        </p:blipFill>
        <p:spPr>
          <a:xfrm>
            <a:off x="1267968" y="1515825"/>
            <a:ext cx="8570976" cy="4171897"/>
          </a:xfrm>
          <a:prstGeom prst="rect">
            <a:avLst/>
          </a:prstGeom>
          <a:noFill/>
          <a:ln>
            <a:noFill/>
          </a:ln>
        </p:spPr>
      </p:pic>
      <p:pic>
        <p:nvPicPr>
          <p:cNvPr id="265" name="Google Shape;265;p26"/>
          <p:cNvPicPr preferRelativeResize="0"/>
          <p:nvPr/>
        </p:nvPicPr>
        <p:blipFill rotWithShape="1">
          <a:blip r:embed="rId4">
            <a:alphaModFix/>
          </a:blip>
          <a:srcRect/>
          <a:stretch/>
        </p:blipFill>
        <p:spPr>
          <a:xfrm>
            <a:off x="1267968" y="942566"/>
            <a:ext cx="533541" cy="384791"/>
          </a:xfrm>
          <a:prstGeom prst="rect">
            <a:avLst/>
          </a:prstGeom>
          <a:noFill/>
          <a:ln>
            <a:noFill/>
          </a:ln>
        </p:spPr>
      </p:pic>
      <p:sp>
        <p:nvSpPr>
          <p:cNvPr id="266" name="Google Shape;266;p26"/>
          <p:cNvSpPr/>
          <p:nvPr/>
        </p:nvSpPr>
        <p:spPr>
          <a:xfrm>
            <a:off x="1801508" y="890016"/>
            <a:ext cx="4578271" cy="500107"/>
          </a:xfrm>
          <a:prstGeom prst="rect">
            <a:avLst/>
          </a:prstGeom>
          <a:noFill/>
          <a:ln>
            <a:noFill/>
          </a:ln>
        </p:spPr>
        <p:txBody>
          <a:bodyPr spcFirstLastPara="1" wrap="square" lIns="68550" tIns="34275" rIns="68550" bIns="34275" anchor="t" anchorCtr="0">
            <a:spAutoFit/>
          </a:bodyPr>
          <a:lstStyle/>
          <a:p>
            <a:pPr marL="0" marR="0" lvl="0" indent="0" algn="l" rtl="0">
              <a:spcBef>
                <a:spcPts val="0"/>
              </a:spcBef>
              <a:spcAft>
                <a:spcPts val="0"/>
              </a:spcAft>
              <a:buNone/>
            </a:pPr>
            <a:r>
              <a:rPr lang="en-US" sz="2800" b="1" dirty="0">
                <a:solidFill>
                  <a:schemeClr val="dk1"/>
                </a:solidFill>
                <a:latin typeface="Trebuchet MS" panose="020B0703020202090204" pitchFamily="34" charset="0"/>
                <a:ea typeface="Calibri"/>
                <a:cs typeface="Calibri"/>
                <a:sym typeface="Calibri"/>
              </a:rPr>
              <a:t>Collaborate and Practice</a:t>
            </a:r>
            <a:endParaRPr sz="2800" dirty="0">
              <a:solidFill>
                <a:schemeClr val="dk1"/>
              </a:solidFill>
              <a:latin typeface="Trebuchet MS" panose="020B0703020202090204" pitchFamily="34" charset="0"/>
              <a:ea typeface="Calibri"/>
              <a:cs typeface="Calibri"/>
              <a:sym typeface="Calibri"/>
            </a:endParaRPr>
          </a:p>
        </p:txBody>
      </p:sp>
      <p:sp>
        <p:nvSpPr>
          <p:cNvPr id="267" name="Google Shape;267;p26"/>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7"/>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27</a:t>
            </a:fld>
            <a:endParaRPr/>
          </a:p>
        </p:txBody>
      </p:sp>
      <p:sp>
        <p:nvSpPr>
          <p:cNvPr id="274" name="Google Shape;274;p27"/>
          <p:cNvSpPr txBox="1"/>
          <p:nvPr/>
        </p:nvSpPr>
        <p:spPr>
          <a:xfrm>
            <a:off x="891540" y="1091334"/>
            <a:ext cx="939652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dirty="0">
                <a:solidFill>
                  <a:schemeClr val="dk1"/>
                </a:solidFill>
                <a:latin typeface="Calibri"/>
                <a:ea typeface="Calibri"/>
                <a:cs typeface="Calibri"/>
                <a:sym typeface="Calibri"/>
              </a:rPr>
              <a:t>Logic Model Data – Think-Pair-Share</a:t>
            </a:r>
            <a:endParaRPr sz="2800" b="0" i="0" u="none" strike="noStrike" cap="none" dirty="0">
              <a:solidFill>
                <a:srgbClr val="000000"/>
              </a:solidFill>
              <a:latin typeface="Trebuchet MS"/>
              <a:ea typeface="Trebuchet MS"/>
              <a:cs typeface="Trebuchet MS"/>
              <a:sym typeface="Trebuchet MS"/>
            </a:endParaRPr>
          </a:p>
        </p:txBody>
      </p:sp>
      <p:sp>
        <p:nvSpPr>
          <p:cNvPr id="275" name="Google Shape;275;p27"/>
          <p:cNvSpPr txBox="1"/>
          <p:nvPr/>
        </p:nvSpPr>
        <p:spPr>
          <a:xfrm>
            <a:off x="891540" y="1869580"/>
            <a:ext cx="9752076" cy="2250475"/>
          </a:xfrm>
          <a:prstGeom prst="rect">
            <a:avLst/>
          </a:prstGeom>
          <a:noFill/>
          <a:ln>
            <a:noFill/>
          </a:ln>
        </p:spPr>
        <p:txBody>
          <a:bodyPr spcFirstLastPara="1" wrap="square" lIns="91425" tIns="45700" rIns="91425" bIns="45700" anchor="t" anchorCtr="0">
            <a:noAutofit/>
          </a:bodyPr>
          <a:lstStyle/>
          <a:p>
            <a:pPr marL="342892" marR="0" lvl="0" indent="-342892" algn="l" rtl="0">
              <a:lnSpc>
                <a:spcPct val="90000"/>
              </a:lnSpc>
              <a:spcBef>
                <a:spcPts val="0"/>
              </a:spcBef>
              <a:spcAft>
                <a:spcPts val="0"/>
              </a:spcAft>
              <a:buClr>
                <a:schemeClr val="dk1"/>
              </a:buClr>
              <a:buSzPts val="2800"/>
              <a:buFont typeface="Arial"/>
              <a:buChar char="•"/>
            </a:pPr>
            <a:r>
              <a:rPr lang="en-US" sz="2400" dirty="0">
                <a:solidFill>
                  <a:schemeClr val="dk1"/>
                </a:solidFill>
                <a:latin typeface="Calibri"/>
                <a:ea typeface="Calibri"/>
                <a:cs typeface="Calibri"/>
                <a:sym typeface="Calibri"/>
              </a:rPr>
              <a:t>What kind of data can be collected that is related to the logic model we just created?</a:t>
            </a:r>
            <a:endParaRPr sz="2400" dirty="0">
              <a:solidFill>
                <a:schemeClr val="dk1"/>
              </a:solidFill>
              <a:latin typeface="Calibri"/>
              <a:ea typeface="Calibri"/>
              <a:cs typeface="Calibri"/>
              <a:sym typeface="Calibri"/>
            </a:endParaRPr>
          </a:p>
          <a:p>
            <a:pPr marL="342892" marR="0" lvl="0" indent="-209542" algn="l" rtl="0">
              <a:lnSpc>
                <a:spcPct val="90000"/>
              </a:lnSpc>
              <a:spcBef>
                <a:spcPts val="0"/>
              </a:spcBef>
              <a:spcAft>
                <a:spcPts val="0"/>
              </a:spcAft>
              <a:buClr>
                <a:schemeClr val="dk1"/>
              </a:buClr>
              <a:buSzPts val="2800"/>
              <a:buFont typeface="Arial"/>
              <a:buNone/>
            </a:pPr>
            <a:endParaRPr sz="2400" dirty="0">
              <a:solidFill>
                <a:schemeClr val="dk1"/>
              </a:solidFill>
              <a:latin typeface="Calibri"/>
              <a:ea typeface="Calibri"/>
              <a:cs typeface="Calibri"/>
              <a:sym typeface="Calibri"/>
            </a:endParaRPr>
          </a:p>
          <a:p>
            <a:pPr marL="342892" marR="0" lvl="0" indent="-342892" algn="l" rtl="0">
              <a:lnSpc>
                <a:spcPct val="90000"/>
              </a:lnSpc>
              <a:spcBef>
                <a:spcPts val="0"/>
              </a:spcBef>
              <a:spcAft>
                <a:spcPts val="0"/>
              </a:spcAft>
              <a:buClr>
                <a:schemeClr val="dk1"/>
              </a:buClr>
              <a:buSzPts val="2800"/>
              <a:buFont typeface="Arial"/>
              <a:buChar char="•"/>
            </a:pPr>
            <a:r>
              <a:rPr lang="en-US" sz="2400" dirty="0">
                <a:solidFill>
                  <a:schemeClr val="dk1"/>
                </a:solidFill>
                <a:latin typeface="Calibri"/>
                <a:ea typeface="Calibri"/>
                <a:cs typeface="Calibri"/>
                <a:sym typeface="Calibri"/>
              </a:rPr>
              <a:t>How might you use these data to help you grow as a coach?</a:t>
            </a:r>
            <a:endParaRPr sz="2400" dirty="0">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rgbClr val="7F7F7F"/>
              </a:buClr>
              <a:buSzPts val="1800"/>
              <a:buFont typeface="Arial"/>
              <a:buNone/>
            </a:pPr>
            <a:endParaRPr sz="2200" dirty="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8"/>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28</a:t>
            </a:fld>
            <a:endParaRPr/>
          </a:p>
        </p:txBody>
      </p:sp>
      <p:sp>
        <p:nvSpPr>
          <p:cNvPr id="282" name="Google Shape;282;p28"/>
          <p:cNvSpPr txBox="1"/>
          <p:nvPr/>
        </p:nvSpPr>
        <p:spPr>
          <a:xfrm>
            <a:off x="679543" y="812735"/>
            <a:ext cx="8965200" cy="101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459"/>
              <a:buFont typeface="Arial"/>
              <a:buNone/>
            </a:pPr>
            <a:r>
              <a:rPr lang="en-US" sz="2800" b="1" dirty="0">
                <a:solidFill>
                  <a:schemeClr val="dk1"/>
                </a:solidFill>
                <a:latin typeface="Calibri"/>
                <a:ea typeface="Calibri"/>
                <a:cs typeface="Calibri"/>
                <a:sym typeface="Calibri"/>
              </a:rPr>
              <a:t>Analyzing Self-Assessment Data</a:t>
            </a:r>
            <a:endParaRPr sz="2800" b="1" dirty="0">
              <a:solidFill>
                <a:schemeClr val="dk1"/>
              </a:solidFill>
              <a:latin typeface="Calibri"/>
              <a:ea typeface="Calibri"/>
              <a:cs typeface="Calibri"/>
              <a:sym typeface="Calibri"/>
            </a:endParaRPr>
          </a:p>
        </p:txBody>
      </p:sp>
      <p:sp>
        <p:nvSpPr>
          <p:cNvPr id="283" name="Google Shape;283;p28"/>
          <p:cNvSpPr txBox="1"/>
          <p:nvPr/>
        </p:nvSpPr>
        <p:spPr>
          <a:xfrm>
            <a:off x="681764" y="1320635"/>
            <a:ext cx="105399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800"/>
              <a:buFont typeface="Calibri"/>
              <a:buNone/>
            </a:pPr>
            <a:r>
              <a:rPr lang="en-US" sz="2400" dirty="0">
                <a:solidFill>
                  <a:schemeClr val="dk1"/>
                </a:solidFill>
                <a:latin typeface="Calibri"/>
                <a:ea typeface="Calibri"/>
                <a:cs typeface="Calibri"/>
                <a:sym typeface="Calibri"/>
              </a:rPr>
              <a:t>Self-assessments in conjunction with other data can help to identify areas where you are strong and where you might need additional professional development.</a:t>
            </a:r>
            <a:endParaRPr sz="3600" dirty="0">
              <a:solidFill>
                <a:schemeClr val="dk1"/>
              </a:solidFill>
              <a:latin typeface="Calibri"/>
              <a:ea typeface="Calibri"/>
              <a:cs typeface="Calibri"/>
              <a:sym typeface="Calibri"/>
            </a:endParaRPr>
          </a:p>
        </p:txBody>
      </p:sp>
      <p:pic>
        <p:nvPicPr>
          <p:cNvPr id="284" name="Google Shape;284;p28"/>
          <p:cNvPicPr preferRelativeResize="0"/>
          <p:nvPr/>
        </p:nvPicPr>
        <p:blipFill>
          <a:blip r:embed="rId3">
            <a:alphaModFix/>
          </a:blip>
          <a:stretch>
            <a:fillRect/>
          </a:stretch>
        </p:blipFill>
        <p:spPr>
          <a:xfrm>
            <a:off x="1852400" y="2193675"/>
            <a:ext cx="8198651" cy="40946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9"/>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29</a:t>
            </a:fld>
            <a:endParaRPr/>
          </a:p>
        </p:txBody>
      </p:sp>
      <p:sp>
        <p:nvSpPr>
          <p:cNvPr id="291" name="Google Shape;291;p29"/>
          <p:cNvSpPr txBox="1"/>
          <p:nvPr/>
        </p:nvSpPr>
        <p:spPr>
          <a:xfrm>
            <a:off x="891540" y="1766806"/>
            <a:ext cx="10438612" cy="3962400"/>
          </a:xfrm>
          <a:prstGeom prst="rect">
            <a:avLst/>
          </a:prstGeom>
          <a:noFill/>
          <a:ln>
            <a:noFill/>
          </a:ln>
        </p:spPr>
        <p:txBody>
          <a:bodyPr spcFirstLastPara="1" wrap="square" lIns="91425" tIns="45700" rIns="91425" bIns="45700" anchor="t" anchorCtr="0">
            <a:noAutofit/>
          </a:bodyPr>
          <a:lstStyle/>
          <a:p>
            <a:pPr marL="342892" marR="0" lvl="0" indent="-342892" algn="l" rtl="0">
              <a:lnSpc>
                <a:spcPct val="90000"/>
              </a:lnSpc>
              <a:spcBef>
                <a:spcPts val="0"/>
              </a:spcBef>
              <a:spcAft>
                <a:spcPts val="0"/>
              </a:spcAft>
              <a:buClr>
                <a:schemeClr val="dk1"/>
              </a:buClr>
              <a:buSzPts val="2800"/>
              <a:buFont typeface="Arial"/>
              <a:buChar char="•"/>
            </a:pPr>
            <a:r>
              <a:rPr lang="en-US" sz="2400" dirty="0">
                <a:solidFill>
                  <a:schemeClr val="dk1"/>
                </a:solidFill>
                <a:latin typeface="Calibri"/>
                <a:ea typeface="Calibri"/>
                <a:cs typeface="Calibri"/>
                <a:sym typeface="Calibri"/>
              </a:rPr>
              <a:t>What data do you think will be most helpful as you plan for professional learning to broaden personal coaching and instructional knowledge?</a:t>
            </a:r>
            <a:endParaRPr sz="2400" dirty="0">
              <a:solidFill>
                <a:schemeClr val="dk1"/>
              </a:solidFill>
              <a:latin typeface="Calibri"/>
              <a:ea typeface="Calibri"/>
              <a:cs typeface="Calibri"/>
              <a:sym typeface="Calibri"/>
            </a:endParaRPr>
          </a:p>
          <a:p>
            <a:pPr marL="342892" marR="0" lvl="0" indent="-209542" algn="l" rtl="0">
              <a:lnSpc>
                <a:spcPct val="90000"/>
              </a:lnSpc>
              <a:spcBef>
                <a:spcPts val="0"/>
              </a:spcBef>
              <a:spcAft>
                <a:spcPts val="0"/>
              </a:spcAft>
              <a:buClr>
                <a:schemeClr val="dk1"/>
              </a:buClr>
              <a:buSzPts val="2800"/>
              <a:buFont typeface="Arial"/>
              <a:buNone/>
            </a:pPr>
            <a:endParaRPr sz="2400" dirty="0">
              <a:solidFill>
                <a:schemeClr val="dk1"/>
              </a:solidFill>
              <a:latin typeface="Calibri"/>
              <a:ea typeface="Calibri"/>
              <a:cs typeface="Calibri"/>
              <a:sym typeface="Calibri"/>
            </a:endParaRPr>
          </a:p>
          <a:p>
            <a:pPr marL="342892" marR="0" lvl="0" indent="-342892" algn="l" rtl="0">
              <a:lnSpc>
                <a:spcPct val="90000"/>
              </a:lnSpc>
              <a:spcBef>
                <a:spcPts val="0"/>
              </a:spcBef>
              <a:spcAft>
                <a:spcPts val="0"/>
              </a:spcAft>
              <a:buClr>
                <a:schemeClr val="dk1"/>
              </a:buClr>
              <a:buSzPts val="2800"/>
              <a:buFont typeface="Arial"/>
              <a:buChar char="•"/>
            </a:pPr>
            <a:r>
              <a:rPr lang="en-US" sz="2400" dirty="0">
                <a:solidFill>
                  <a:schemeClr val="dk1"/>
                </a:solidFill>
                <a:latin typeface="Calibri"/>
                <a:ea typeface="Calibri"/>
                <a:cs typeface="Calibri"/>
                <a:sym typeface="Calibri"/>
              </a:rPr>
              <a:t>Who will you need to talk with to help you analyze the data?</a:t>
            </a:r>
            <a:endParaRPr sz="2400" dirty="0">
              <a:solidFill>
                <a:schemeClr val="dk1"/>
              </a:solidFill>
              <a:latin typeface="Calibri"/>
              <a:ea typeface="Calibri"/>
              <a:cs typeface="Calibri"/>
              <a:sym typeface="Calibri"/>
            </a:endParaRPr>
          </a:p>
          <a:p>
            <a:pPr marL="342892" marR="0" lvl="0" indent="-209542" algn="l" rtl="0">
              <a:lnSpc>
                <a:spcPct val="90000"/>
              </a:lnSpc>
              <a:spcBef>
                <a:spcPts val="0"/>
              </a:spcBef>
              <a:spcAft>
                <a:spcPts val="0"/>
              </a:spcAft>
              <a:buClr>
                <a:schemeClr val="dk1"/>
              </a:buClr>
              <a:buSzPts val="2800"/>
              <a:buFont typeface="Arial"/>
              <a:buNone/>
            </a:pPr>
            <a:endParaRPr sz="2400" dirty="0">
              <a:solidFill>
                <a:schemeClr val="dk1"/>
              </a:solidFill>
              <a:latin typeface="Calibri"/>
              <a:ea typeface="Calibri"/>
              <a:cs typeface="Calibri"/>
              <a:sym typeface="Calibri"/>
            </a:endParaRPr>
          </a:p>
          <a:p>
            <a:pPr marL="342892" marR="0" lvl="0" indent="-342892" algn="l" rtl="0">
              <a:lnSpc>
                <a:spcPct val="90000"/>
              </a:lnSpc>
              <a:spcBef>
                <a:spcPts val="0"/>
              </a:spcBef>
              <a:spcAft>
                <a:spcPts val="0"/>
              </a:spcAft>
              <a:buClr>
                <a:schemeClr val="dk1"/>
              </a:buClr>
              <a:buSzPts val="2800"/>
              <a:buFont typeface="Arial"/>
              <a:buChar char="•"/>
            </a:pPr>
            <a:r>
              <a:rPr lang="en-US" sz="2400" dirty="0">
                <a:solidFill>
                  <a:schemeClr val="dk1"/>
                </a:solidFill>
                <a:latin typeface="Calibri"/>
                <a:ea typeface="Calibri"/>
                <a:cs typeface="Calibri"/>
                <a:sym typeface="Calibri"/>
              </a:rPr>
              <a:t>How often do you think you should analyze data in order to make decisions regarding your own professional development?</a:t>
            </a:r>
            <a:endParaRPr sz="2400" dirty="0">
              <a:solidFill>
                <a:schemeClr val="dk1"/>
              </a:solidFill>
              <a:latin typeface="Calibri"/>
              <a:ea typeface="Calibri"/>
              <a:cs typeface="Calibri"/>
              <a:sym typeface="Calibri"/>
            </a:endParaRPr>
          </a:p>
          <a:p>
            <a:pPr marL="342892" marR="0" lvl="0" indent="-209542" algn="l" rtl="0">
              <a:lnSpc>
                <a:spcPct val="90000"/>
              </a:lnSpc>
              <a:spcBef>
                <a:spcPts val="0"/>
              </a:spcBef>
              <a:spcAft>
                <a:spcPts val="0"/>
              </a:spcAft>
              <a:buClr>
                <a:schemeClr val="dk1"/>
              </a:buClr>
              <a:buSzPts val="2800"/>
              <a:buFont typeface="Arial"/>
              <a:buNone/>
            </a:pPr>
            <a:endParaRPr sz="2400" dirty="0">
              <a:solidFill>
                <a:schemeClr val="dk1"/>
              </a:solidFill>
              <a:latin typeface="Calibri"/>
              <a:ea typeface="Calibri"/>
              <a:cs typeface="Calibri"/>
              <a:sym typeface="Calibri"/>
            </a:endParaRPr>
          </a:p>
          <a:p>
            <a:pPr marL="342892" marR="0" lvl="0" indent="-342892" algn="l" rtl="0">
              <a:lnSpc>
                <a:spcPct val="90000"/>
              </a:lnSpc>
              <a:spcBef>
                <a:spcPts val="0"/>
              </a:spcBef>
              <a:spcAft>
                <a:spcPts val="0"/>
              </a:spcAft>
              <a:buClr>
                <a:schemeClr val="dk1"/>
              </a:buClr>
              <a:buSzPts val="2800"/>
              <a:buFont typeface="Arial"/>
              <a:buChar char="•"/>
            </a:pPr>
            <a:r>
              <a:rPr lang="en-US" sz="2400" dirty="0">
                <a:solidFill>
                  <a:schemeClr val="dk1"/>
                </a:solidFill>
                <a:latin typeface="Calibri"/>
                <a:ea typeface="Calibri"/>
                <a:cs typeface="Calibri"/>
                <a:sym typeface="Calibri"/>
              </a:rPr>
              <a:t>What kind of professional development does your district have available </a:t>
            </a:r>
            <a:br>
              <a:rPr lang="en-US" sz="2400" dirty="0">
                <a:solidFill>
                  <a:schemeClr val="dk1"/>
                </a:solidFill>
                <a:latin typeface="Calibri"/>
                <a:ea typeface="Calibri"/>
                <a:cs typeface="Calibri"/>
                <a:sym typeface="Calibri"/>
              </a:rPr>
            </a:br>
            <a:r>
              <a:rPr lang="en-US" sz="2400" dirty="0">
                <a:solidFill>
                  <a:schemeClr val="dk1"/>
                </a:solidFill>
                <a:latin typeface="Calibri"/>
                <a:ea typeface="Calibri"/>
                <a:cs typeface="Calibri"/>
                <a:sym typeface="Calibri"/>
              </a:rPr>
              <a:t>for coaches?</a:t>
            </a:r>
            <a:endParaRPr sz="2400" dirty="0">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rgbClr val="7F7F7F"/>
              </a:buClr>
              <a:buSzPts val="1800"/>
              <a:buFont typeface="Arial"/>
              <a:buNone/>
            </a:pPr>
            <a:endParaRPr sz="2200" dirty="0">
              <a:solidFill>
                <a:schemeClr val="dk1"/>
              </a:solidFill>
              <a:latin typeface="Calibri"/>
              <a:ea typeface="Calibri"/>
              <a:cs typeface="Calibri"/>
              <a:sym typeface="Calibri"/>
            </a:endParaRPr>
          </a:p>
        </p:txBody>
      </p:sp>
      <p:sp>
        <p:nvSpPr>
          <p:cNvPr id="292" name="Google Shape;292;p29"/>
          <p:cNvSpPr txBox="1"/>
          <p:nvPr/>
        </p:nvSpPr>
        <p:spPr>
          <a:xfrm>
            <a:off x="891540" y="1090957"/>
            <a:ext cx="825531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Summing It All Up…</a:t>
            </a:r>
            <a:endParaRPr sz="2800"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3"/>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600" b="0" i="0" u="none" strike="noStrike" cap="none">
                <a:solidFill>
                  <a:srgbClr val="888888"/>
                </a:solidFill>
                <a:latin typeface="Calibri"/>
                <a:ea typeface="Calibri"/>
                <a:cs typeface="Calibri"/>
                <a:sym typeface="Calibri"/>
              </a:rPr>
              <a:t>3</a:t>
            </a:fld>
            <a:endParaRPr sz="1200" b="0" i="0" u="none" strike="noStrike" cap="none">
              <a:solidFill>
                <a:srgbClr val="888888"/>
              </a:solidFill>
              <a:latin typeface="Calibri"/>
              <a:ea typeface="Calibri"/>
              <a:cs typeface="Calibri"/>
              <a:sym typeface="Calibri"/>
            </a:endParaRPr>
          </a:p>
        </p:txBody>
      </p:sp>
      <p:sp>
        <p:nvSpPr>
          <p:cNvPr id="67" name="Google Shape;67;p3"/>
          <p:cNvSpPr txBox="1">
            <a:spLocks noGrp="1"/>
          </p:cNvSpPr>
          <p:nvPr>
            <p:ph type="title" idx="4294967295"/>
          </p:nvPr>
        </p:nvSpPr>
        <p:spPr>
          <a:xfrm>
            <a:off x="357250" y="718638"/>
            <a:ext cx="8294914" cy="86001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200" b="1" dirty="0">
                <a:latin typeface="Trebuchet MS" panose="020B0703020202090204" pitchFamily="34" charset="0"/>
                <a:ea typeface="Trebuchet MS"/>
                <a:cs typeface="Calibri" panose="020F0502020204030204" pitchFamily="34" charset="0"/>
                <a:sym typeface="Trebuchet MS"/>
              </a:rPr>
              <a:t>Bridge to Practice Projects for Coaches</a:t>
            </a:r>
            <a:endParaRPr sz="3200" b="1" dirty="0">
              <a:latin typeface="Trebuchet MS" panose="020B0703020202090204" pitchFamily="34" charset="0"/>
              <a:ea typeface="Trebuchet MS"/>
              <a:cs typeface="Calibri" panose="020F0502020204030204" pitchFamily="34" charset="0"/>
              <a:sym typeface="Trebuchet MS"/>
            </a:endParaRPr>
          </a:p>
        </p:txBody>
      </p:sp>
      <p:sp>
        <p:nvSpPr>
          <p:cNvPr id="68" name="Google Shape;68;p3"/>
          <p:cNvSpPr txBox="1"/>
          <p:nvPr/>
        </p:nvSpPr>
        <p:spPr>
          <a:xfrm>
            <a:off x="1015312" y="1364435"/>
            <a:ext cx="9735821" cy="421279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7F7F7F"/>
              </a:buClr>
              <a:buSzPts val="1600"/>
              <a:buFont typeface="Arial"/>
              <a:buChar char="•"/>
            </a:pPr>
            <a:r>
              <a:rPr lang="en-US" sz="1800" b="0" i="0" u="none" strike="noStrike" cap="none" dirty="0">
                <a:solidFill>
                  <a:srgbClr val="000000"/>
                </a:solidFill>
                <a:latin typeface="Calibri"/>
                <a:ea typeface="Calibri"/>
                <a:cs typeface="Calibri"/>
                <a:sym typeface="Calibri"/>
              </a:rPr>
              <a:t>An activity designed to serve as a Bridge to Practice after each Module will provide evidence that coaches are able to apply the knowledge and skills they developed in this course in their schools. Coaches will complete the following activities: </a:t>
            </a:r>
            <a:endParaRPr dirty="0"/>
          </a:p>
          <a:p>
            <a:pPr marL="342900" marR="0" lvl="0" indent="-241300" algn="l" rtl="0">
              <a:lnSpc>
                <a:spcPct val="100000"/>
              </a:lnSpc>
              <a:spcBef>
                <a:spcPts val="0"/>
              </a:spcBef>
              <a:spcAft>
                <a:spcPts val="0"/>
              </a:spcAft>
              <a:buClr>
                <a:srgbClr val="7F7F7F"/>
              </a:buClr>
              <a:buSzPts val="1600"/>
              <a:buFont typeface="Arial"/>
              <a:buNone/>
            </a:pPr>
            <a:endParaRPr sz="1800" b="0" i="0" u="none" strike="noStrike" cap="none" dirty="0">
              <a:solidFill>
                <a:srgbClr val="000000"/>
              </a:solidFill>
              <a:latin typeface="Calibri"/>
              <a:ea typeface="Calibri"/>
              <a:cs typeface="Calibri"/>
              <a:sym typeface="Calibri"/>
            </a:endParaRPr>
          </a:p>
          <a:p>
            <a:pPr marL="342900" marR="0" lvl="0" indent="-241300" algn="l" rtl="0">
              <a:lnSpc>
                <a:spcPct val="100000"/>
              </a:lnSpc>
              <a:spcBef>
                <a:spcPts val="0"/>
              </a:spcBef>
              <a:spcAft>
                <a:spcPts val="0"/>
              </a:spcAft>
              <a:buClr>
                <a:srgbClr val="7F7F7F"/>
              </a:buClr>
              <a:buSzPts val="1600"/>
              <a:buFont typeface="Arial"/>
              <a:buNone/>
            </a:pPr>
            <a:endParaRPr sz="1800" b="0" i="0" u="none" strike="noStrike" cap="none" dirty="0">
              <a:solidFill>
                <a:srgbClr val="000000"/>
              </a:solidFill>
              <a:latin typeface="Calibri"/>
              <a:ea typeface="Calibri"/>
              <a:cs typeface="Calibri"/>
              <a:sym typeface="Calibri"/>
            </a:endParaRPr>
          </a:p>
          <a:p>
            <a:pPr marL="342900" marR="0" lvl="0" indent="-241300" algn="l" rtl="0">
              <a:lnSpc>
                <a:spcPct val="100000"/>
              </a:lnSpc>
              <a:spcBef>
                <a:spcPts val="0"/>
              </a:spcBef>
              <a:spcAft>
                <a:spcPts val="0"/>
              </a:spcAft>
              <a:buClr>
                <a:srgbClr val="7F7F7F"/>
              </a:buClr>
              <a:buSzPts val="1600"/>
              <a:buFont typeface="Arial"/>
              <a:buNone/>
            </a:pPr>
            <a:endParaRPr sz="1800" b="0" i="0" u="none" strike="noStrike" cap="none" dirty="0">
              <a:solidFill>
                <a:srgbClr val="000000"/>
              </a:solidFill>
              <a:latin typeface="Calibri"/>
              <a:ea typeface="Calibri"/>
              <a:cs typeface="Calibri"/>
              <a:sym typeface="Calibri"/>
            </a:endParaRPr>
          </a:p>
          <a:p>
            <a:pPr marL="342900" marR="0" lvl="0" indent="-241300" algn="l" rtl="0">
              <a:lnSpc>
                <a:spcPct val="100000"/>
              </a:lnSpc>
              <a:spcBef>
                <a:spcPts val="0"/>
              </a:spcBef>
              <a:spcAft>
                <a:spcPts val="0"/>
              </a:spcAft>
              <a:buClr>
                <a:srgbClr val="7F7F7F"/>
              </a:buClr>
              <a:buSzPts val="1600"/>
              <a:buFont typeface="Arial"/>
              <a:buNone/>
            </a:pPr>
            <a:endParaRPr sz="1800" b="0" i="0" u="none" strike="noStrike" cap="none" dirty="0">
              <a:solidFill>
                <a:srgbClr val="000000"/>
              </a:solidFill>
              <a:latin typeface="Calibri"/>
              <a:ea typeface="Calibri"/>
              <a:cs typeface="Calibri"/>
              <a:sym typeface="Calibri"/>
            </a:endParaRPr>
          </a:p>
          <a:p>
            <a:pPr marL="342900" marR="0" lvl="0" indent="-241300" algn="l" rtl="0">
              <a:lnSpc>
                <a:spcPct val="100000"/>
              </a:lnSpc>
              <a:spcBef>
                <a:spcPts val="0"/>
              </a:spcBef>
              <a:spcAft>
                <a:spcPts val="0"/>
              </a:spcAft>
              <a:buClr>
                <a:srgbClr val="7F7F7F"/>
              </a:buClr>
              <a:buSzPts val="1600"/>
              <a:buFont typeface="Arial"/>
              <a:buNone/>
            </a:pPr>
            <a:endParaRPr sz="1800" b="0" i="0" u="none" strike="noStrike" cap="none" dirty="0">
              <a:solidFill>
                <a:srgbClr val="000000"/>
              </a:solidFill>
              <a:latin typeface="Calibri"/>
              <a:ea typeface="Calibri"/>
              <a:cs typeface="Calibri"/>
              <a:sym typeface="Calibri"/>
            </a:endParaRPr>
          </a:p>
          <a:p>
            <a:pPr marL="342900" marR="0" lvl="0" indent="-241300" algn="l" rtl="0">
              <a:lnSpc>
                <a:spcPct val="100000"/>
              </a:lnSpc>
              <a:spcBef>
                <a:spcPts val="0"/>
              </a:spcBef>
              <a:spcAft>
                <a:spcPts val="0"/>
              </a:spcAft>
              <a:buClr>
                <a:srgbClr val="7F7F7F"/>
              </a:buClr>
              <a:buSzPts val="1600"/>
              <a:buFont typeface="Arial"/>
              <a:buNone/>
            </a:pPr>
            <a:endParaRPr sz="1800" b="0" i="0" u="none" strike="noStrike" cap="none" dirty="0">
              <a:solidFill>
                <a:srgbClr val="000000"/>
              </a:solidFill>
              <a:latin typeface="Calibri"/>
              <a:ea typeface="Calibri"/>
              <a:cs typeface="Calibri"/>
              <a:sym typeface="Calibri"/>
            </a:endParaRPr>
          </a:p>
          <a:p>
            <a:pPr marL="342900" marR="0" lvl="0" indent="-241300" algn="l" rtl="0">
              <a:lnSpc>
                <a:spcPct val="100000"/>
              </a:lnSpc>
              <a:spcBef>
                <a:spcPts val="0"/>
              </a:spcBef>
              <a:spcAft>
                <a:spcPts val="0"/>
              </a:spcAft>
              <a:buClr>
                <a:srgbClr val="7F7F7F"/>
              </a:buClr>
              <a:buSzPts val="1600"/>
              <a:buFont typeface="Arial"/>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7F7F7F"/>
              </a:buClr>
              <a:buSzPts val="1600"/>
              <a:buFont typeface="Arial"/>
              <a:buNone/>
            </a:pPr>
            <a:r>
              <a:rPr lang="en-US" sz="1800" b="0" i="0" u="none" strike="noStrike" cap="none" dirty="0">
                <a:solidFill>
                  <a:srgbClr val="000000"/>
                </a:solidFill>
                <a:latin typeface="Calibri"/>
                <a:ea typeface="Calibri"/>
                <a:cs typeface="Calibri"/>
                <a:sym typeface="Calibri"/>
              </a:rPr>
              <a:t> </a:t>
            </a:r>
            <a:endParaRPr sz="3200" b="0" i="0" u="none" strike="noStrike" cap="none" dirty="0">
              <a:solidFill>
                <a:srgbClr val="000000"/>
              </a:solidFill>
              <a:latin typeface="Calibri"/>
              <a:ea typeface="Calibri"/>
              <a:cs typeface="Calibri"/>
              <a:sym typeface="Calibri"/>
            </a:endParaRPr>
          </a:p>
          <a:p>
            <a:pPr marL="342900" marR="0" lvl="0" indent="-285750" algn="l" rtl="0">
              <a:lnSpc>
                <a:spcPct val="100000"/>
              </a:lnSpc>
              <a:spcBef>
                <a:spcPts val="180"/>
              </a:spcBef>
              <a:spcAft>
                <a:spcPts val="0"/>
              </a:spcAft>
              <a:buClr>
                <a:srgbClr val="7F7F7F"/>
              </a:buClr>
              <a:buSzPts val="900"/>
              <a:buFont typeface="Arial"/>
              <a:buNone/>
            </a:pPr>
            <a:endParaRPr sz="1000" b="0" i="0" u="none" strike="noStrike" cap="none" dirty="0">
              <a:solidFill>
                <a:srgbClr val="000000"/>
              </a:solidFill>
              <a:latin typeface="Calibri"/>
              <a:ea typeface="Calibri"/>
              <a:cs typeface="Calibri"/>
              <a:sym typeface="Calibri"/>
            </a:endParaRPr>
          </a:p>
          <a:p>
            <a:pPr marL="342900" marR="0" lvl="0" indent="-241300" algn="l" rtl="0">
              <a:lnSpc>
                <a:spcPct val="100000"/>
              </a:lnSpc>
              <a:spcBef>
                <a:spcPts val="320"/>
              </a:spcBef>
              <a:spcAft>
                <a:spcPts val="0"/>
              </a:spcAft>
              <a:buClr>
                <a:srgbClr val="7F7F7F"/>
              </a:buClr>
              <a:buSzPts val="1600"/>
              <a:buFont typeface="Arial"/>
              <a:buNone/>
            </a:pPr>
            <a:endParaRPr sz="1800" b="0" i="0" u="none" strike="noStrike" cap="none" dirty="0">
              <a:solidFill>
                <a:srgbClr val="000000"/>
              </a:solidFill>
              <a:latin typeface="Calibri"/>
              <a:ea typeface="Calibri"/>
              <a:cs typeface="Calibri"/>
              <a:sym typeface="Calibri"/>
            </a:endParaRPr>
          </a:p>
          <a:p>
            <a:pPr marL="342900" marR="0" lvl="0" indent="-241300" algn="l" rtl="0">
              <a:lnSpc>
                <a:spcPct val="100000"/>
              </a:lnSpc>
              <a:spcBef>
                <a:spcPts val="320"/>
              </a:spcBef>
              <a:spcAft>
                <a:spcPts val="0"/>
              </a:spcAft>
              <a:buClr>
                <a:srgbClr val="7F7F7F"/>
              </a:buClr>
              <a:buSzPts val="1600"/>
              <a:buFont typeface="Arial"/>
              <a:buNone/>
            </a:pPr>
            <a:endParaRPr sz="1800" b="0" i="0" u="none" strike="noStrike" cap="none" dirty="0">
              <a:solidFill>
                <a:srgbClr val="000000"/>
              </a:solidFill>
              <a:latin typeface="Calibri"/>
              <a:ea typeface="Calibri"/>
              <a:cs typeface="Calibri"/>
              <a:sym typeface="Calibri"/>
            </a:endParaRPr>
          </a:p>
          <a:p>
            <a:pPr marL="342900" marR="0" lvl="0" indent="-241300" algn="l" rtl="0">
              <a:lnSpc>
                <a:spcPct val="100000"/>
              </a:lnSpc>
              <a:spcBef>
                <a:spcPts val="320"/>
              </a:spcBef>
              <a:spcAft>
                <a:spcPts val="0"/>
              </a:spcAft>
              <a:buClr>
                <a:srgbClr val="7F7F7F"/>
              </a:buClr>
              <a:buSzPts val="1600"/>
              <a:buFont typeface="Arial"/>
              <a:buNone/>
            </a:pPr>
            <a:endParaRPr sz="18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320"/>
              </a:spcBef>
              <a:spcAft>
                <a:spcPts val="0"/>
              </a:spcAft>
              <a:buClr>
                <a:srgbClr val="7F7F7F"/>
              </a:buClr>
              <a:buSzPts val="1600"/>
              <a:buFont typeface="Arial"/>
              <a:buChar char="•"/>
            </a:pPr>
            <a:r>
              <a:rPr lang="en-US" sz="1800" b="0" i="0" u="none" strike="noStrike" cap="none" dirty="0">
                <a:solidFill>
                  <a:srgbClr val="000000"/>
                </a:solidFill>
                <a:latin typeface="Calibri"/>
                <a:ea typeface="Calibri"/>
                <a:cs typeface="Calibri"/>
                <a:sym typeface="Calibri"/>
              </a:rPr>
              <a:t>A rubric is provided at the end of each Module for the corresponding Bridge to Practice project.</a:t>
            </a:r>
            <a:endParaRPr sz="3200" b="0" i="0" u="none" strike="noStrike" cap="none" dirty="0">
              <a:solidFill>
                <a:srgbClr val="000000"/>
              </a:solidFill>
              <a:latin typeface="Calibri"/>
              <a:ea typeface="Calibri"/>
              <a:cs typeface="Calibri"/>
              <a:sym typeface="Calibri"/>
            </a:endParaRPr>
          </a:p>
        </p:txBody>
      </p:sp>
      <p:graphicFrame>
        <p:nvGraphicFramePr>
          <p:cNvPr id="69" name="Google Shape;69;p3"/>
          <p:cNvGraphicFramePr/>
          <p:nvPr>
            <p:extLst>
              <p:ext uri="{D42A27DB-BD31-4B8C-83A1-F6EECF244321}">
                <p14:modId xmlns:p14="http://schemas.microsoft.com/office/powerpoint/2010/main" val="1988307793"/>
              </p:ext>
            </p:extLst>
          </p:nvPr>
        </p:nvGraphicFramePr>
        <p:xfrm>
          <a:off x="498763" y="2259290"/>
          <a:ext cx="11409200" cy="3296980"/>
        </p:xfrm>
        <a:graphic>
          <a:graphicData uri="http://schemas.openxmlformats.org/drawingml/2006/table">
            <a:tbl>
              <a:tblPr firstRow="1" bandRow="1">
                <a:noFill/>
                <a:tableStyleId>{409BA4AF-27EC-4024-A18A-1A7DE842BBAC}</a:tableStyleId>
              </a:tblPr>
              <a:tblGrid>
                <a:gridCol w="2135975">
                  <a:extLst>
                    <a:ext uri="{9D8B030D-6E8A-4147-A177-3AD203B41FA5}">
                      <a16:colId xmlns:a16="http://schemas.microsoft.com/office/drawing/2014/main" val="20000"/>
                    </a:ext>
                  </a:extLst>
                </a:gridCol>
                <a:gridCol w="9273225">
                  <a:extLst>
                    <a:ext uri="{9D8B030D-6E8A-4147-A177-3AD203B41FA5}">
                      <a16:colId xmlns:a16="http://schemas.microsoft.com/office/drawing/2014/main" val="20001"/>
                    </a:ext>
                  </a:extLst>
                </a:gridCol>
              </a:tblGrid>
              <a:tr h="228600">
                <a:tc>
                  <a:txBody>
                    <a:bodyPr/>
                    <a:lstStyle/>
                    <a:p>
                      <a:pPr marL="0" marR="0" lvl="0" indent="0" algn="l" rtl="0">
                        <a:spcBef>
                          <a:spcPts val="0"/>
                        </a:spcBef>
                        <a:spcAft>
                          <a:spcPts val="0"/>
                        </a:spcAft>
                        <a:buNone/>
                      </a:pPr>
                      <a:r>
                        <a:rPr lang="en-US" sz="1800" b="0" u="none" strike="noStrike" cap="none">
                          <a:solidFill>
                            <a:schemeClr val="dk1"/>
                          </a:solidFill>
                          <a:latin typeface="Calibri"/>
                          <a:ea typeface="Calibri"/>
                          <a:cs typeface="Calibri"/>
                          <a:sym typeface="Calibri"/>
                        </a:rPr>
                        <a:t>Module 1</a:t>
                      </a:r>
                      <a:endParaRPr/>
                    </a:p>
                  </a:txBody>
                  <a:tcPr marL="91450" marR="91450" marT="45725" marB="45725">
                    <a:solidFill>
                      <a:srgbClr val="D5DBE5"/>
                    </a:solidFill>
                  </a:tcPr>
                </a:tc>
                <a:tc>
                  <a:txBody>
                    <a:bodyPr/>
                    <a:lstStyle/>
                    <a:p>
                      <a:pPr marL="0" marR="0" lvl="0" indent="0" algn="l" rtl="0">
                        <a:spcBef>
                          <a:spcPts val="0"/>
                        </a:spcBef>
                        <a:spcAft>
                          <a:spcPts val="0"/>
                        </a:spcAft>
                        <a:buNone/>
                      </a:pPr>
                      <a:r>
                        <a:rPr lang="en-US" sz="1800" b="0" dirty="0">
                          <a:solidFill>
                            <a:schemeClr val="dk1"/>
                          </a:solidFill>
                          <a:latin typeface="Calibri"/>
                          <a:ea typeface="Calibri"/>
                          <a:cs typeface="Calibri"/>
                          <a:sym typeface="Calibri"/>
                        </a:rPr>
                        <a:t>Develop a principal-coach partnership agreement.</a:t>
                      </a:r>
                      <a:endParaRPr dirty="0"/>
                    </a:p>
                  </a:txBody>
                  <a:tcPr marL="91450" marR="91450" marT="45725" marB="45725">
                    <a:solidFill>
                      <a:srgbClr val="D5DBE5"/>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t>Module 2</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800" dirty="0">
                          <a:latin typeface="Calibri"/>
                          <a:ea typeface="Calibri"/>
                          <a:cs typeface="Calibri"/>
                          <a:sym typeface="Calibri"/>
                        </a:rPr>
                        <a:t>Develop a needs assessment for professional development on evidence-based instructional practices and complete an </a:t>
                      </a:r>
                      <a:r>
                        <a:rPr lang="en-US" sz="1800" u="sng" dirty="0">
                          <a:solidFill>
                            <a:schemeClr val="hlink"/>
                          </a:solidFill>
                          <a:latin typeface="Calibri"/>
                          <a:ea typeface="Calibri"/>
                          <a:cs typeface="Calibri"/>
                          <a:sym typeface="Calibri"/>
                          <a:hlinkClick r:id="rId3"/>
                        </a:rPr>
                        <a:t>ADDIE model </a:t>
                      </a:r>
                      <a:r>
                        <a:rPr lang="en-US" sz="1800" dirty="0">
                          <a:latin typeface="Calibri"/>
                          <a:ea typeface="Calibri"/>
                          <a:cs typeface="Calibri"/>
                          <a:sym typeface="Calibri"/>
                        </a:rPr>
                        <a:t>for planning this professional development. </a:t>
                      </a:r>
                      <a:endParaRPr sz="1800" dirty="0"/>
                    </a:p>
                  </a:txBody>
                  <a:tcPr marL="91450" marR="91450" marT="45725" marB="45725"/>
                </a:tc>
                <a:extLst>
                  <a:ext uri="{0D108BD9-81ED-4DB2-BD59-A6C34878D82A}">
                    <a16:rowId xmlns:a16="http://schemas.microsoft.com/office/drawing/2014/main" val="10001"/>
                  </a:ext>
                </a:extLst>
              </a:tr>
              <a:tr h="228600">
                <a:tc>
                  <a:txBody>
                    <a:bodyPr/>
                    <a:lstStyle/>
                    <a:p>
                      <a:pPr marL="0" marR="0" lvl="0" indent="0" algn="l" rtl="0">
                        <a:spcBef>
                          <a:spcPts val="0"/>
                        </a:spcBef>
                        <a:spcAft>
                          <a:spcPts val="0"/>
                        </a:spcAft>
                        <a:buNone/>
                      </a:pPr>
                      <a:r>
                        <a:rPr lang="en-US" sz="1800"/>
                        <a:t>Module 3</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800">
                          <a:latin typeface="Calibri"/>
                          <a:ea typeface="Calibri"/>
                          <a:cs typeface="Calibri"/>
                          <a:sym typeface="Calibri"/>
                        </a:rPr>
                        <a:t>Develop and describe planned implementation of a professional learning action plan. </a:t>
                      </a:r>
                      <a:endParaRPr sz="180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t>Module 4</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800" dirty="0">
                          <a:latin typeface="Calibri"/>
                          <a:ea typeface="Calibri"/>
                          <a:cs typeface="Calibri"/>
                          <a:sym typeface="Calibri"/>
                        </a:rPr>
                        <a:t>Create a video that reflects coaching to help teachers plan, implement, and analyze standards-based literacy instruction.</a:t>
                      </a:r>
                      <a:endParaRPr sz="1800" dirty="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a:t>Module 5</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800" dirty="0">
                          <a:latin typeface="Calibri"/>
                          <a:ea typeface="Calibri"/>
                          <a:cs typeface="Calibri"/>
                          <a:sym typeface="Calibri"/>
                        </a:rPr>
                        <a:t>Complete a reflection on the course, including plans for continued professional growth.</a:t>
                      </a:r>
                      <a:endParaRPr dirty="0"/>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800"/>
                        <a:t>Module 6</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800" dirty="0">
                          <a:latin typeface="Calibri"/>
                          <a:ea typeface="Calibri"/>
                          <a:cs typeface="Calibri"/>
                          <a:sym typeface="Calibri"/>
                        </a:rPr>
                        <a:t>Choose one teacher with whom you have seen significant growth as a result of coaching support and complete a reflection on what worked, why it worked, and which areas of growth were most evident.</a:t>
                      </a:r>
                      <a:endParaRPr dirty="0"/>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0"/>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30</a:t>
            </a:fld>
            <a:endParaRPr/>
          </a:p>
        </p:txBody>
      </p:sp>
      <p:sp>
        <p:nvSpPr>
          <p:cNvPr id="299" name="Google Shape;299;p30"/>
          <p:cNvSpPr txBox="1"/>
          <p:nvPr/>
        </p:nvSpPr>
        <p:spPr>
          <a:xfrm>
            <a:off x="2524572" y="1073962"/>
            <a:ext cx="847755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u="none" strike="noStrike" cap="none" dirty="0">
                <a:solidFill>
                  <a:schemeClr val="dk1"/>
                </a:solidFill>
                <a:latin typeface="Trebuchet MS" panose="020B0703020202090204" pitchFamily="34" charset="0"/>
                <a:ea typeface="Trebuchet MS"/>
                <a:cs typeface="Calibri" panose="020F0502020204030204" pitchFamily="34" charset="0"/>
                <a:sym typeface="Trebuchet MS"/>
              </a:rPr>
              <a:t>Reflect, Plan, and Implement</a:t>
            </a:r>
            <a:endParaRPr sz="1600" b="1" u="none" strike="noStrike" cap="none" dirty="0">
              <a:solidFill>
                <a:srgbClr val="000000"/>
              </a:solidFill>
              <a:latin typeface="Trebuchet MS" panose="020B0703020202090204" pitchFamily="34" charset="0"/>
              <a:ea typeface="Trebuchet MS"/>
              <a:cs typeface="Calibri" panose="020F0502020204030204" pitchFamily="34" charset="0"/>
              <a:sym typeface="Trebuchet MS"/>
            </a:endParaRPr>
          </a:p>
        </p:txBody>
      </p:sp>
      <p:sp>
        <p:nvSpPr>
          <p:cNvPr id="300" name="Google Shape;300;p30"/>
          <p:cNvSpPr txBox="1">
            <a:spLocks noGrp="1"/>
          </p:cNvSpPr>
          <p:nvPr>
            <p:ph type="title" idx="4294967295"/>
          </p:nvPr>
        </p:nvSpPr>
        <p:spPr>
          <a:xfrm>
            <a:off x="1730274" y="1705824"/>
            <a:ext cx="9324399" cy="76801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2400" b="1" dirty="0">
                <a:latin typeface="Calibri" panose="020F0502020204030204" pitchFamily="34" charset="0"/>
                <a:ea typeface="Trebuchet MS"/>
                <a:cs typeface="Calibri" panose="020F0502020204030204" pitchFamily="34" charset="0"/>
                <a:sym typeface="Trebuchet MS"/>
              </a:rPr>
              <a:t>Post-Session Reflection, Planning, and Implementation</a:t>
            </a:r>
            <a:endParaRPr sz="2400" b="1" dirty="0">
              <a:latin typeface="Calibri" panose="020F0502020204030204" pitchFamily="34" charset="0"/>
              <a:ea typeface="Trebuchet MS"/>
              <a:cs typeface="Calibri" panose="020F0502020204030204" pitchFamily="34" charset="0"/>
              <a:sym typeface="Trebuchet MS"/>
            </a:endParaRPr>
          </a:p>
        </p:txBody>
      </p:sp>
      <p:pic>
        <p:nvPicPr>
          <p:cNvPr id="301" name="Google Shape;301;p30"/>
          <p:cNvPicPr preferRelativeResize="0"/>
          <p:nvPr/>
        </p:nvPicPr>
        <p:blipFill rotWithShape="1">
          <a:blip r:embed="rId3">
            <a:alphaModFix/>
          </a:blip>
          <a:srcRect/>
          <a:stretch/>
        </p:blipFill>
        <p:spPr>
          <a:xfrm>
            <a:off x="1804416" y="1011875"/>
            <a:ext cx="666099" cy="585267"/>
          </a:xfrm>
          <a:prstGeom prst="rect">
            <a:avLst/>
          </a:prstGeom>
          <a:noFill/>
          <a:ln>
            <a:noFill/>
          </a:ln>
        </p:spPr>
      </p:pic>
      <p:sp>
        <p:nvSpPr>
          <p:cNvPr id="302" name="Google Shape;302;p30"/>
          <p:cNvSpPr txBox="1"/>
          <p:nvPr/>
        </p:nvSpPr>
        <p:spPr>
          <a:xfrm>
            <a:off x="689605" y="2570721"/>
            <a:ext cx="89979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READ</a:t>
            </a:r>
            <a:endParaRPr dirty="0"/>
          </a:p>
        </p:txBody>
      </p:sp>
      <p:sp>
        <p:nvSpPr>
          <p:cNvPr id="303" name="Google Shape;303;p30"/>
          <p:cNvSpPr txBox="1"/>
          <p:nvPr/>
        </p:nvSpPr>
        <p:spPr>
          <a:xfrm>
            <a:off x="805495" y="3148475"/>
            <a:ext cx="58521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DO</a:t>
            </a:r>
            <a:endParaRPr dirty="0"/>
          </a:p>
        </p:txBody>
      </p:sp>
      <p:sp>
        <p:nvSpPr>
          <p:cNvPr id="304" name="Google Shape;304;p30"/>
          <p:cNvSpPr txBox="1"/>
          <p:nvPr/>
        </p:nvSpPr>
        <p:spPr>
          <a:xfrm>
            <a:off x="689605" y="4779379"/>
            <a:ext cx="105467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WATCH</a:t>
            </a:r>
            <a:endParaRPr dirty="0"/>
          </a:p>
        </p:txBody>
      </p:sp>
      <p:sp>
        <p:nvSpPr>
          <p:cNvPr id="305" name="Google Shape;305;p30"/>
          <p:cNvSpPr txBox="1"/>
          <p:nvPr/>
        </p:nvSpPr>
        <p:spPr>
          <a:xfrm>
            <a:off x="1730274" y="2521713"/>
            <a:ext cx="9857298" cy="3105769"/>
          </a:xfrm>
          <a:prstGeom prst="rect">
            <a:avLst/>
          </a:prstGeom>
          <a:noFill/>
          <a:ln>
            <a:noFill/>
          </a:ln>
        </p:spPr>
        <p:txBody>
          <a:bodyPr spcFirstLastPara="1" wrap="square" lIns="91425" tIns="45675" rIns="91425" bIns="45675" anchor="t" anchorCtr="0">
            <a:noAutofit/>
          </a:bodyPr>
          <a:lstStyle/>
          <a:p>
            <a:pPr marL="0" marR="0" lvl="0" indent="0" algn="l" rtl="0">
              <a:lnSpc>
                <a:spcPct val="120000"/>
              </a:lnSpc>
              <a:spcBef>
                <a:spcPts val="0"/>
              </a:spcBef>
              <a:spcAft>
                <a:spcPts val="0"/>
              </a:spcAft>
              <a:buClr>
                <a:schemeClr val="dk1"/>
              </a:buClr>
              <a:buSzPts val="2000"/>
              <a:buFont typeface="Arial"/>
              <a:buNone/>
            </a:pPr>
            <a:r>
              <a:rPr lang="en-US" sz="2000" b="1" dirty="0">
                <a:solidFill>
                  <a:schemeClr val="dk1"/>
                </a:solidFill>
                <a:latin typeface="Calibri"/>
                <a:ea typeface="Calibri"/>
                <a:cs typeface="Calibri"/>
                <a:sym typeface="Calibri"/>
              </a:rPr>
              <a:t>Handout 3: The ADDIE Model: Designing, Evaluating Instructional Coach Effectiveness</a:t>
            </a:r>
            <a:endParaRPr sz="2000" dirty="0">
              <a:solidFill>
                <a:schemeClr val="dk1"/>
              </a:solidFill>
              <a:latin typeface="Calibri"/>
              <a:ea typeface="Calibri"/>
              <a:cs typeface="Calibri"/>
              <a:sym typeface="Calibri"/>
            </a:endParaRPr>
          </a:p>
          <a:p>
            <a:pPr marL="0" marR="0" lvl="0" indent="0" algn="l" rtl="0">
              <a:lnSpc>
                <a:spcPct val="120000"/>
              </a:lnSpc>
              <a:spcBef>
                <a:spcPts val="0"/>
              </a:spcBef>
              <a:spcAft>
                <a:spcPts val="0"/>
              </a:spcAft>
              <a:buClr>
                <a:schemeClr val="dk1"/>
              </a:buClr>
              <a:buSzPts val="2000"/>
              <a:buFont typeface="Arial"/>
              <a:buNone/>
            </a:pPr>
            <a:endParaRPr sz="1500" dirty="0">
              <a:solidFill>
                <a:schemeClr val="dk1"/>
              </a:solidFill>
              <a:latin typeface="Calibri"/>
              <a:ea typeface="Calibri"/>
              <a:cs typeface="Calibri"/>
              <a:sym typeface="Calibri"/>
            </a:endParaRPr>
          </a:p>
          <a:p>
            <a:pPr marL="285750" marR="0" lvl="0" indent="-285750" algn="l" rtl="0">
              <a:lnSpc>
                <a:spcPct val="108000"/>
              </a:lnSpc>
              <a:spcBef>
                <a:spcPts val="0"/>
              </a:spcBef>
              <a:spcAft>
                <a:spcPts val="0"/>
              </a:spcAft>
              <a:buClr>
                <a:srgbClr val="7F7F7F"/>
              </a:buClr>
              <a:buSzPts val="2000"/>
              <a:buFont typeface="Arial"/>
              <a:buChar char="•"/>
            </a:pPr>
            <a:r>
              <a:rPr lang="en-US" sz="2000" dirty="0">
                <a:solidFill>
                  <a:schemeClr val="dk1"/>
                </a:solidFill>
                <a:latin typeface="Calibri"/>
                <a:ea typeface="Calibri"/>
                <a:cs typeface="Calibri"/>
                <a:sym typeface="Calibri"/>
              </a:rPr>
              <a:t>Complete </a:t>
            </a:r>
            <a:r>
              <a:rPr lang="en-US" sz="2000" b="1" dirty="0">
                <a:solidFill>
                  <a:schemeClr val="dk1"/>
                </a:solidFill>
                <a:latin typeface="Calibri"/>
                <a:ea typeface="Calibri"/>
                <a:cs typeface="Calibri"/>
                <a:sym typeface="Calibri"/>
              </a:rPr>
              <a:t>Self-Study 1: Reflecting on the ADDIE Model</a:t>
            </a:r>
            <a:r>
              <a:rPr lang="en-US"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a:p>
            <a:pPr marL="285750" marR="0" lvl="0" indent="-285750" algn="l" rtl="0">
              <a:lnSpc>
                <a:spcPct val="108000"/>
              </a:lnSpc>
              <a:spcBef>
                <a:spcPts val="0"/>
              </a:spcBef>
              <a:spcAft>
                <a:spcPts val="0"/>
              </a:spcAft>
              <a:buClr>
                <a:srgbClr val="7F7F7F"/>
              </a:buClr>
              <a:buSzPts val="2000"/>
              <a:buFont typeface="Arial"/>
              <a:buChar char="•"/>
            </a:pPr>
            <a:r>
              <a:rPr lang="en-US" sz="2000" dirty="0">
                <a:solidFill>
                  <a:schemeClr val="dk1"/>
                </a:solidFill>
                <a:latin typeface="Calibri"/>
                <a:ea typeface="Calibri"/>
                <a:cs typeface="Calibri"/>
                <a:sym typeface="Calibri"/>
              </a:rPr>
              <a:t>Complete </a:t>
            </a:r>
            <a:r>
              <a:rPr lang="en-US" sz="2000" b="1" dirty="0">
                <a:solidFill>
                  <a:schemeClr val="dk1"/>
                </a:solidFill>
                <a:latin typeface="Calibri"/>
                <a:ea typeface="Calibri"/>
                <a:cs typeface="Calibri"/>
                <a:sym typeface="Calibri"/>
              </a:rPr>
              <a:t>Self-Study 2: Elementary Literacy Coach Self-Efficacy Survey.</a:t>
            </a:r>
            <a:endParaRPr b="1" dirty="0"/>
          </a:p>
          <a:p>
            <a:pPr marL="285750" marR="0" lvl="0" indent="-285750" algn="l" rtl="0">
              <a:lnSpc>
                <a:spcPct val="108000"/>
              </a:lnSpc>
              <a:spcBef>
                <a:spcPts val="0"/>
              </a:spcBef>
              <a:spcAft>
                <a:spcPts val="0"/>
              </a:spcAft>
              <a:buClr>
                <a:srgbClr val="7F7F7F"/>
              </a:buClr>
              <a:buSzPts val="2000"/>
              <a:buFont typeface="Arial"/>
              <a:buChar char="•"/>
            </a:pPr>
            <a:r>
              <a:rPr lang="en-US" sz="2000" dirty="0">
                <a:solidFill>
                  <a:schemeClr val="dk1"/>
                </a:solidFill>
                <a:latin typeface="Calibri"/>
                <a:ea typeface="Calibri"/>
                <a:cs typeface="Calibri"/>
                <a:sym typeface="Calibri"/>
              </a:rPr>
              <a:t>Reflect on your participation in Session 14 by completing </a:t>
            </a:r>
            <a:r>
              <a:rPr lang="en-US" sz="2000" b="1" dirty="0">
                <a:solidFill>
                  <a:schemeClr val="dk1"/>
                </a:solidFill>
                <a:latin typeface="Calibri"/>
                <a:ea typeface="Calibri"/>
                <a:cs typeface="Calibri"/>
                <a:sym typeface="Calibri"/>
              </a:rPr>
              <a:t>Self-Study 3: Reflection </a:t>
            </a:r>
            <a:r>
              <a:rPr lang="en-US" sz="2000" dirty="0">
                <a:solidFill>
                  <a:schemeClr val="dk1"/>
                </a:solidFill>
                <a:latin typeface="Calibri"/>
                <a:ea typeface="Calibri"/>
                <a:cs typeface="Calibri"/>
                <a:sym typeface="Calibri"/>
              </a:rPr>
              <a:t>and noting any questions. Bring the self-study assignments to Session 15.</a:t>
            </a:r>
            <a:endParaRPr dirty="0"/>
          </a:p>
          <a:p>
            <a:pPr marL="0" marR="0" lvl="0" indent="0" algn="l" rtl="0">
              <a:lnSpc>
                <a:spcPct val="120000"/>
              </a:lnSpc>
              <a:spcBef>
                <a:spcPts val="0"/>
              </a:spcBef>
              <a:spcAft>
                <a:spcPts val="0"/>
              </a:spcAft>
              <a:buClr>
                <a:schemeClr val="dk1"/>
              </a:buClr>
              <a:buSzPts val="2000"/>
              <a:buFont typeface="Arial"/>
              <a:buNone/>
            </a:pPr>
            <a:endParaRPr sz="1500" dirty="0">
              <a:solidFill>
                <a:schemeClr val="dk1"/>
              </a:solidFill>
              <a:latin typeface="Calibri"/>
              <a:ea typeface="Calibri"/>
              <a:cs typeface="Calibri"/>
              <a:sym typeface="Calibri"/>
            </a:endParaRPr>
          </a:p>
          <a:p>
            <a:pPr marL="0" marR="0" lvl="0" indent="0" algn="l" rtl="0">
              <a:lnSpc>
                <a:spcPct val="120000"/>
              </a:lnSpc>
              <a:spcBef>
                <a:spcPts val="0"/>
              </a:spcBef>
              <a:spcAft>
                <a:spcPts val="0"/>
              </a:spcAft>
              <a:buClr>
                <a:schemeClr val="hlink"/>
              </a:buClr>
              <a:buSzPts val="2000"/>
              <a:buFont typeface="Arial"/>
              <a:buNone/>
            </a:pPr>
            <a:r>
              <a:rPr lang="en-US" sz="2000" b="1" u="sng" dirty="0">
                <a:solidFill>
                  <a:schemeClr val="hlink"/>
                </a:solidFill>
                <a:latin typeface="Calibri"/>
                <a:ea typeface="Calibri"/>
                <a:cs typeface="Calibri"/>
                <a:sym typeface="Calibri"/>
                <a:hlinkClick r:id="rId4"/>
              </a:rPr>
              <a:t>Video 3: Everybody Needs a Coach</a:t>
            </a:r>
            <a:r>
              <a:rPr lang="en-US" sz="2000" dirty="0">
                <a:solidFill>
                  <a:schemeClr val="dk1"/>
                </a:solidFill>
                <a:latin typeface="Calibri"/>
                <a:ea typeface="Calibri"/>
                <a:cs typeface="Calibri"/>
                <a:sym typeface="Calibri"/>
              </a:rPr>
              <a:t>. Be prepared to debrief at the beginning of Session 15. </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31"/>
          <p:cNvPicPr preferRelativeResize="0"/>
          <p:nvPr/>
        </p:nvPicPr>
        <p:blipFill rotWithShape="1">
          <a:blip r:embed="rId3">
            <a:alphaModFix/>
          </a:blip>
          <a:srcRect/>
          <a:stretch/>
        </p:blipFill>
        <p:spPr>
          <a:xfrm>
            <a:off x="0" y="0"/>
            <a:ext cx="12192000" cy="914400"/>
          </a:xfrm>
          <a:prstGeom prst="rect">
            <a:avLst/>
          </a:prstGeom>
          <a:noFill/>
          <a:ln>
            <a:noFill/>
          </a:ln>
        </p:spPr>
      </p:pic>
      <p:sp>
        <p:nvSpPr>
          <p:cNvPr id="312" name="Google Shape;312;p31"/>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31</a:t>
            </a:fld>
            <a:endParaRPr/>
          </a:p>
        </p:txBody>
      </p:sp>
      <p:sp>
        <p:nvSpPr>
          <p:cNvPr id="313" name="Google Shape;313;p31"/>
          <p:cNvSpPr txBox="1"/>
          <p:nvPr/>
        </p:nvSpPr>
        <p:spPr>
          <a:xfrm>
            <a:off x="2027476" y="3041985"/>
            <a:ext cx="382819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chemeClr val="dk1"/>
                </a:solidFill>
                <a:latin typeface="Calibri"/>
                <a:ea typeface="Calibri"/>
                <a:cs typeface="Calibri"/>
                <a:sym typeface="Calibri"/>
              </a:rPr>
              <a:t>Questions?</a:t>
            </a:r>
            <a:endParaRPr sz="1400" b="0" i="0" u="none" strike="noStrike" cap="none">
              <a:solidFill>
                <a:srgbClr val="000000"/>
              </a:solidFill>
              <a:latin typeface="Arial"/>
              <a:ea typeface="Arial"/>
              <a:cs typeface="Arial"/>
              <a:sym typeface="Arial"/>
            </a:endParaRPr>
          </a:p>
        </p:txBody>
      </p:sp>
      <p:pic>
        <p:nvPicPr>
          <p:cNvPr id="314" name="Google Shape;314;p31" descr="Questions with solid fill"/>
          <p:cNvPicPr preferRelativeResize="0"/>
          <p:nvPr/>
        </p:nvPicPr>
        <p:blipFill rotWithShape="1">
          <a:blip r:embed="rId4">
            <a:alphaModFix/>
          </a:blip>
          <a:srcRect/>
          <a:stretch/>
        </p:blipFill>
        <p:spPr>
          <a:xfrm>
            <a:off x="5919448" y="1906424"/>
            <a:ext cx="3102078" cy="310207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32"/>
          <p:cNvPicPr preferRelativeResize="0"/>
          <p:nvPr/>
        </p:nvPicPr>
        <p:blipFill rotWithShape="1">
          <a:blip r:embed="rId3">
            <a:alphaModFix/>
          </a:blip>
          <a:srcRect/>
          <a:stretch/>
        </p:blipFill>
        <p:spPr>
          <a:xfrm>
            <a:off x="0" y="0"/>
            <a:ext cx="12192000" cy="914400"/>
          </a:xfrm>
          <a:prstGeom prst="rect">
            <a:avLst/>
          </a:prstGeom>
          <a:noFill/>
          <a:ln>
            <a:noFill/>
          </a:ln>
        </p:spPr>
      </p:pic>
      <p:pic>
        <p:nvPicPr>
          <p:cNvPr id="321" name="Google Shape;321;p32" descr="A black and white logo&#10;&#10;Description automatically generated"/>
          <p:cNvPicPr preferRelativeResize="0"/>
          <p:nvPr/>
        </p:nvPicPr>
        <p:blipFill rotWithShape="1">
          <a:blip r:embed="rId4">
            <a:alphaModFix/>
          </a:blip>
          <a:srcRect/>
          <a:stretch/>
        </p:blipFill>
        <p:spPr>
          <a:xfrm>
            <a:off x="10848288" y="111223"/>
            <a:ext cx="1143000" cy="395552"/>
          </a:xfrm>
          <a:prstGeom prst="rect">
            <a:avLst/>
          </a:prstGeom>
          <a:noFill/>
          <a:ln>
            <a:noFill/>
          </a:ln>
        </p:spPr>
      </p:pic>
      <p:pic>
        <p:nvPicPr>
          <p:cNvPr id="322" name="Google Shape;322;p32" descr="A purple and black rectangle&#10;&#10;Description automatically generated"/>
          <p:cNvPicPr preferRelativeResize="0"/>
          <p:nvPr/>
        </p:nvPicPr>
        <p:blipFill rotWithShape="1">
          <a:blip r:embed="rId5">
            <a:alphaModFix/>
          </a:blip>
          <a:srcRect l="537" r="1153" b="56821"/>
          <a:stretch/>
        </p:blipFill>
        <p:spPr>
          <a:xfrm>
            <a:off x="0" y="5360670"/>
            <a:ext cx="12192000" cy="1497330"/>
          </a:xfrm>
          <a:prstGeom prst="rect">
            <a:avLst/>
          </a:prstGeom>
          <a:noFill/>
          <a:ln>
            <a:noFill/>
          </a:ln>
        </p:spPr>
      </p:pic>
      <p:pic>
        <p:nvPicPr>
          <p:cNvPr id="323" name="Google Shape;323;p32" descr="Graphic of a projector screen."/>
          <p:cNvPicPr preferRelativeResize="0"/>
          <p:nvPr/>
        </p:nvPicPr>
        <p:blipFill rotWithShape="1">
          <a:blip r:embed="rId6">
            <a:alphaModFix/>
          </a:blip>
          <a:srcRect/>
          <a:stretch/>
        </p:blipFill>
        <p:spPr>
          <a:xfrm>
            <a:off x="3494203" y="1149532"/>
            <a:ext cx="5203595" cy="4760324"/>
          </a:xfrm>
          <a:prstGeom prst="rect">
            <a:avLst/>
          </a:prstGeom>
          <a:noFill/>
          <a:ln>
            <a:noFill/>
          </a:ln>
        </p:spPr>
      </p:pic>
      <p:sp>
        <p:nvSpPr>
          <p:cNvPr id="324" name="Google Shape;324;p32"/>
          <p:cNvSpPr txBox="1"/>
          <p:nvPr/>
        </p:nvSpPr>
        <p:spPr>
          <a:xfrm>
            <a:off x="3885415" y="2391510"/>
            <a:ext cx="4421171" cy="126184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3800" b="1" i="0" u="none" strike="noStrike" cap="none">
                <a:solidFill>
                  <a:schemeClr val="dk1"/>
                </a:solidFill>
                <a:latin typeface="Calibri"/>
                <a:ea typeface="Calibri"/>
                <a:cs typeface="Calibri"/>
                <a:sym typeface="Calibri"/>
              </a:rPr>
              <a:t>We have completed </a:t>
            </a:r>
            <a:endParaRPr sz="3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US" sz="3800" b="1" i="0" u="none" strike="noStrike" cap="none">
                <a:solidFill>
                  <a:schemeClr val="dk1"/>
                </a:solidFill>
                <a:latin typeface="Calibri"/>
                <a:ea typeface="Calibri"/>
                <a:cs typeface="Calibri"/>
                <a:sym typeface="Calibri"/>
              </a:rPr>
              <a:t>Session 14</a:t>
            </a:r>
            <a:endParaRPr sz="3800" b="0" i="0" u="none" strike="noStrike" cap="none">
              <a:solidFill>
                <a:srgbClr val="000000"/>
              </a:solidFill>
              <a:latin typeface="Arial"/>
              <a:ea typeface="Arial"/>
              <a:cs typeface="Arial"/>
              <a:sym typeface="Arial"/>
            </a:endParaRPr>
          </a:p>
        </p:txBody>
      </p:sp>
      <p:sp>
        <p:nvSpPr>
          <p:cNvPr id="325" name="Google Shape;325;p32"/>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32</a:t>
            </a:fld>
            <a:endParaRPr/>
          </a:p>
        </p:txBody>
      </p:sp>
      <p:pic>
        <p:nvPicPr>
          <p:cNvPr id="326" name="Google Shape;326;p32" descr="A black background with white text&#10;&#10;Description automatically generated"/>
          <p:cNvPicPr preferRelativeResize="0"/>
          <p:nvPr/>
        </p:nvPicPr>
        <p:blipFill rotWithShape="1">
          <a:blip r:embed="rId7">
            <a:alphaModFix/>
          </a:blip>
          <a:srcRect r="911"/>
          <a:stretch/>
        </p:blipFill>
        <p:spPr>
          <a:xfrm>
            <a:off x="200712" y="55766"/>
            <a:ext cx="2028512" cy="50646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4"/>
          <p:cNvSpPr txBox="1">
            <a:spLocks noGrp="1"/>
          </p:cNvSpPr>
          <p:nvPr>
            <p:ph type="title" idx="4294967295"/>
          </p:nvPr>
        </p:nvSpPr>
        <p:spPr>
          <a:xfrm>
            <a:off x="1752600" y="1436829"/>
            <a:ext cx="8686800" cy="64008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200"/>
              <a:buFont typeface="Calibri"/>
              <a:buNone/>
            </a:pPr>
            <a:r>
              <a:rPr lang="en-US" sz="3600" b="1" dirty="0">
                <a:latin typeface="Trebuchet MS"/>
                <a:ea typeface="Trebuchet MS"/>
                <a:cs typeface="Trebuchet MS"/>
                <a:sym typeface="Trebuchet MS"/>
              </a:rPr>
              <a:t>Norms for Our Course</a:t>
            </a:r>
            <a:endParaRPr sz="4800" dirty="0">
              <a:latin typeface="Trebuchet MS"/>
              <a:ea typeface="Trebuchet MS"/>
              <a:cs typeface="Trebuchet MS"/>
              <a:sym typeface="Trebuchet MS"/>
            </a:endParaRPr>
          </a:p>
        </p:txBody>
      </p:sp>
      <p:sp>
        <p:nvSpPr>
          <p:cNvPr id="76" name="Google Shape;76;p4"/>
          <p:cNvSpPr txBox="1"/>
          <p:nvPr/>
        </p:nvSpPr>
        <p:spPr>
          <a:xfrm>
            <a:off x="1846299" y="2458148"/>
            <a:ext cx="1678660" cy="82296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Calibri"/>
                <a:ea typeface="Calibri"/>
                <a:cs typeface="Calibri"/>
                <a:sym typeface="Calibri"/>
              </a:rPr>
              <a:t>Cell phones on silent</a:t>
            </a:r>
            <a:endParaRPr sz="2800" b="0" i="0" u="none" strike="noStrike" cap="none">
              <a:solidFill>
                <a:schemeClr val="dk1"/>
              </a:solidFill>
              <a:latin typeface="Calibri"/>
              <a:ea typeface="Calibri"/>
              <a:cs typeface="Calibri"/>
              <a:sym typeface="Calibri"/>
            </a:endParaRPr>
          </a:p>
        </p:txBody>
      </p:sp>
      <p:pic>
        <p:nvPicPr>
          <p:cNvPr id="77" name="Google Shape;77;p4"/>
          <p:cNvPicPr preferRelativeResize="0"/>
          <p:nvPr/>
        </p:nvPicPr>
        <p:blipFill rotWithShape="1">
          <a:blip r:embed="rId3">
            <a:alphaModFix/>
          </a:blip>
          <a:srcRect/>
          <a:stretch/>
        </p:blipFill>
        <p:spPr>
          <a:xfrm>
            <a:off x="2247900" y="3429000"/>
            <a:ext cx="875458" cy="1507140"/>
          </a:xfrm>
          <a:prstGeom prst="rect">
            <a:avLst/>
          </a:prstGeom>
          <a:noFill/>
          <a:ln>
            <a:noFill/>
          </a:ln>
        </p:spPr>
      </p:pic>
      <p:pic>
        <p:nvPicPr>
          <p:cNvPr id="78" name="Google Shape;78;p4"/>
          <p:cNvPicPr preferRelativeResize="0"/>
          <p:nvPr/>
        </p:nvPicPr>
        <p:blipFill rotWithShape="1">
          <a:blip r:embed="rId4">
            <a:alphaModFix/>
          </a:blip>
          <a:srcRect/>
          <a:stretch/>
        </p:blipFill>
        <p:spPr>
          <a:xfrm>
            <a:off x="9053850" y="3429000"/>
            <a:ext cx="1263070" cy="1502983"/>
          </a:xfrm>
          <a:prstGeom prst="rect">
            <a:avLst/>
          </a:prstGeom>
          <a:noFill/>
          <a:ln>
            <a:noFill/>
          </a:ln>
        </p:spPr>
      </p:pic>
      <p:pic>
        <p:nvPicPr>
          <p:cNvPr id="79" name="Google Shape;79;p4"/>
          <p:cNvPicPr preferRelativeResize="0"/>
          <p:nvPr/>
        </p:nvPicPr>
        <p:blipFill rotWithShape="1">
          <a:blip r:embed="rId5">
            <a:alphaModFix/>
          </a:blip>
          <a:srcRect/>
          <a:stretch/>
        </p:blipFill>
        <p:spPr>
          <a:xfrm>
            <a:off x="5032809" y="3429000"/>
            <a:ext cx="2126381" cy="1502984"/>
          </a:xfrm>
          <a:prstGeom prst="rect">
            <a:avLst/>
          </a:prstGeom>
          <a:noFill/>
          <a:ln>
            <a:noFill/>
          </a:ln>
        </p:spPr>
      </p:pic>
      <p:sp>
        <p:nvSpPr>
          <p:cNvPr id="80" name="Google Shape;80;p4"/>
          <p:cNvSpPr txBox="1"/>
          <p:nvPr/>
        </p:nvSpPr>
        <p:spPr>
          <a:xfrm>
            <a:off x="4810670" y="2440956"/>
            <a:ext cx="2570657" cy="82296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Calibri"/>
                <a:ea typeface="Calibri"/>
                <a:cs typeface="Calibri"/>
                <a:sym typeface="Calibri"/>
              </a:rPr>
              <a:t>Pay attention to self and others</a:t>
            </a:r>
            <a:endParaRPr/>
          </a:p>
        </p:txBody>
      </p:sp>
      <p:sp>
        <p:nvSpPr>
          <p:cNvPr id="81" name="Google Shape;81;p4"/>
          <p:cNvSpPr txBox="1"/>
          <p:nvPr/>
        </p:nvSpPr>
        <p:spPr>
          <a:xfrm>
            <a:off x="8277631" y="2440956"/>
            <a:ext cx="2570657" cy="82296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Calibri"/>
                <a:ea typeface="Calibri"/>
                <a:cs typeface="Calibri"/>
                <a:sym typeface="Calibri"/>
              </a:rPr>
              <a:t>Presume </a:t>
            </a:r>
            <a:endParaRPr/>
          </a:p>
          <a:p>
            <a:pPr marL="0" marR="0" lvl="0" indent="0" algn="ctr"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Calibri"/>
                <a:ea typeface="Calibri"/>
                <a:cs typeface="Calibri"/>
                <a:sym typeface="Calibri"/>
              </a:rPr>
              <a:t>positive intentions</a:t>
            </a:r>
            <a:endParaRPr/>
          </a:p>
        </p:txBody>
      </p:sp>
      <p:sp>
        <p:nvSpPr>
          <p:cNvPr id="82" name="Google Shape;82;p4"/>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5"/>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5</a:t>
            </a:fld>
            <a:endParaRPr/>
          </a:p>
        </p:txBody>
      </p:sp>
      <p:sp>
        <p:nvSpPr>
          <p:cNvPr id="89" name="Google Shape;89;p5"/>
          <p:cNvSpPr txBox="1"/>
          <p:nvPr/>
        </p:nvSpPr>
        <p:spPr>
          <a:xfrm>
            <a:off x="1577437" y="1182809"/>
            <a:ext cx="821455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u="none" strike="noStrike" cap="none" dirty="0">
                <a:solidFill>
                  <a:schemeClr val="dk1"/>
                </a:solidFill>
                <a:latin typeface="Trebuchet MS" panose="020B0703020202090204" pitchFamily="34" charset="0"/>
                <a:ea typeface="Trebuchet MS"/>
                <a:cs typeface="Calibri" panose="020F0502020204030204" pitchFamily="34" charset="0"/>
                <a:sym typeface="Trebuchet MS"/>
              </a:rPr>
              <a:t>Define and Discuss Session Goals and Content</a:t>
            </a:r>
            <a:endParaRPr sz="1600" b="1" u="none" strike="noStrike" cap="none" dirty="0">
              <a:solidFill>
                <a:srgbClr val="000000"/>
              </a:solidFill>
              <a:latin typeface="Trebuchet MS" panose="020B0703020202090204" pitchFamily="34" charset="0"/>
              <a:ea typeface="Trebuchet MS"/>
              <a:cs typeface="Calibri" panose="020F0502020204030204" pitchFamily="34" charset="0"/>
              <a:sym typeface="Trebuchet MS"/>
            </a:endParaRPr>
          </a:p>
        </p:txBody>
      </p:sp>
      <p:pic>
        <p:nvPicPr>
          <p:cNvPr id="90" name="Google Shape;90;p5"/>
          <p:cNvPicPr preferRelativeResize="0"/>
          <p:nvPr/>
        </p:nvPicPr>
        <p:blipFill rotWithShape="1">
          <a:blip r:embed="rId3">
            <a:alphaModFix/>
          </a:blip>
          <a:srcRect/>
          <a:stretch/>
        </p:blipFill>
        <p:spPr>
          <a:xfrm>
            <a:off x="1025446" y="1232155"/>
            <a:ext cx="551991" cy="424489"/>
          </a:xfrm>
          <a:prstGeom prst="rect">
            <a:avLst/>
          </a:prstGeom>
          <a:noFill/>
          <a:ln>
            <a:noFill/>
          </a:ln>
        </p:spPr>
      </p:pic>
      <p:sp>
        <p:nvSpPr>
          <p:cNvPr id="91" name="Google Shape;91;p5"/>
          <p:cNvSpPr txBox="1"/>
          <p:nvPr/>
        </p:nvSpPr>
        <p:spPr>
          <a:xfrm>
            <a:off x="1025446" y="2349739"/>
            <a:ext cx="10472928" cy="3085619"/>
          </a:xfrm>
          <a:prstGeom prst="rect">
            <a:avLst/>
          </a:prstGeom>
          <a:noFill/>
          <a:ln>
            <a:noFill/>
          </a:ln>
        </p:spPr>
        <p:txBody>
          <a:bodyPr spcFirstLastPara="1" wrap="square" lIns="91425" tIns="45700" rIns="91425" bIns="45700" anchor="t" anchorCtr="0">
            <a:noAutofit/>
          </a:bodyPr>
          <a:lstStyle/>
          <a:p>
            <a:pPr marL="342892" marR="0" lvl="0" indent="-342892" algn="l" rtl="0">
              <a:lnSpc>
                <a:spcPct val="90000"/>
              </a:lnSpc>
              <a:spcBef>
                <a:spcPts val="0"/>
              </a:spcBef>
              <a:spcAft>
                <a:spcPts val="60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Review Session 13 and debrief the self-study activities completed after the session.</a:t>
            </a:r>
            <a:endParaRPr dirty="0"/>
          </a:p>
          <a:p>
            <a:pPr marL="342892" marR="0" lvl="0" indent="-342892" algn="l" rtl="0">
              <a:lnSpc>
                <a:spcPct val="90000"/>
              </a:lnSpc>
              <a:spcBef>
                <a:spcPts val="0"/>
              </a:spcBef>
              <a:spcAft>
                <a:spcPts val="60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Explore how to analyze individual performance data to determine and engage in professional learning to broaden your personal coaching and instructional knowledge.</a:t>
            </a:r>
            <a:endParaRPr sz="1600" b="0" i="0" u="none" strike="noStrike" cap="none" dirty="0">
              <a:solidFill>
                <a:schemeClr val="dk1"/>
              </a:solidFill>
              <a:latin typeface="Calibri"/>
              <a:ea typeface="Calibri"/>
              <a:cs typeface="Calibri"/>
              <a:sym typeface="Calibri"/>
            </a:endParaRPr>
          </a:p>
          <a:p>
            <a:pPr marL="342892" marR="0" lvl="0" indent="-342892" algn="l" rtl="0">
              <a:lnSpc>
                <a:spcPct val="90000"/>
              </a:lnSpc>
              <a:spcBef>
                <a:spcPts val="0"/>
              </a:spcBef>
              <a:spcAft>
                <a:spcPts val="60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Review previously developed principal-coach and coach-teacher partnership agreements.</a:t>
            </a:r>
            <a:endParaRPr sz="1600" b="0" i="0" u="none" strike="noStrike" cap="none" dirty="0">
              <a:solidFill>
                <a:schemeClr val="dk1"/>
              </a:solidFill>
              <a:latin typeface="Calibri"/>
              <a:ea typeface="Calibri"/>
              <a:cs typeface="Calibri"/>
              <a:sym typeface="Calibri"/>
            </a:endParaRPr>
          </a:p>
          <a:p>
            <a:pPr marL="342892" marR="0" lvl="0" indent="-342892" algn="l" rtl="0">
              <a:lnSpc>
                <a:spcPct val="90000"/>
              </a:lnSpc>
              <a:spcBef>
                <a:spcPts val="0"/>
              </a:spcBef>
              <a:spcAft>
                <a:spcPts val="60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Preview the self-study activities to be completed before Session 15.</a:t>
            </a:r>
            <a:endParaRPr dirty="0"/>
          </a:p>
        </p:txBody>
      </p:sp>
      <p:sp>
        <p:nvSpPr>
          <p:cNvPr id="92" name="Google Shape;92;p5"/>
          <p:cNvSpPr txBox="1">
            <a:spLocks noGrp="1"/>
          </p:cNvSpPr>
          <p:nvPr>
            <p:ph type="title" idx="4294967295"/>
          </p:nvPr>
        </p:nvSpPr>
        <p:spPr>
          <a:xfrm>
            <a:off x="1025446" y="1804180"/>
            <a:ext cx="8909871" cy="40452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2800" b="1" dirty="0">
                <a:latin typeface="Calibri" panose="020F0502020204030204" pitchFamily="34" charset="0"/>
                <a:ea typeface="Trebuchet MS"/>
                <a:cs typeface="Calibri" panose="020F0502020204030204" pitchFamily="34" charset="0"/>
                <a:sym typeface="Trebuchet MS"/>
              </a:rPr>
              <a:t>Goals for Today</a:t>
            </a:r>
            <a:endParaRPr sz="2800" b="1" dirty="0">
              <a:latin typeface="Calibri" panose="020F0502020204030204" pitchFamily="34" charset="0"/>
              <a:ea typeface="Trebuchet MS"/>
              <a:cs typeface="Calibri" panose="020F0502020204030204" pitchFamily="34" charset="0"/>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6"/>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6</a:t>
            </a:fld>
            <a:endParaRPr/>
          </a:p>
        </p:txBody>
      </p:sp>
      <p:sp>
        <p:nvSpPr>
          <p:cNvPr id="99" name="Google Shape;99;p6"/>
          <p:cNvSpPr txBox="1"/>
          <p:nvPr/>
        </p:nvSpPr>
        <p:spPr>
          <a:xfrm>
            <a:off x="1558520" y="1152966"/>
            <a:ext cx="8489742"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u="none" strike="noStrike" cap="none" dirty="0">
                <a:solidFill>
                  <a:schemeClr val="dk1"/>
                </a:solidFill>
                <a:latin typeface="Trebuchet MS" panose="020B0703020202090204" pitchFamily="34" charset="0"/>
                <a:ea typeface="Trebuchet MS"/>
                <a:cs typeface="Calibri" panose="020F0502020204030204" pitchFamily="34" charset="0"/>
                <a:sym typeface="Trebuchet MS"/>
              </a:rPr>
              <a:t>Debrief</a:t>
            </a:r>
            <a:endParaRPr sz="1600" b="1" u="none" strike="noStrike" cap="none" dirty="0">
              <a:solidFill>
                <a:srgbClr val="000000"/>
              </a:solidFill>
              <a:latin typeface="Trebuchet MS" panose="020B0703020202090204" pitchFamily="34" charset="0"/>
              <a:ea typeface="Trebuchet MS"/>
              <a:cs typeface="Calibri" panose="020F0502020204030204" pitchFamily="34" charset="0"/>
              <a:sym typeface="Trebuchet MS"/>
            </a:endParaRPr>
          </a:p>
        </p:txBody>
      </p:sp>
      <p:sp>
        <p:nvSpPr>
          <p:cNvPr id="100" name="Google Shape;100;p6"/>
          <p:cNvSpPr txBox="1"/>
          <p:nvPr/>
        </p:nvSpPr>
        <p:spPr>
          <a:xfrm>
            <a:off x="950976" y="2465510"/>
            <a:ext cx="9704831" cy="2848389"/>
          </a:xfrm>
          <a:prstGeom prst="rect">
            <a:avLst/>
          </a:prstGeom>
          <a:noFill/>
          <a:ln>
            <a:noFill/>
          </a:ln>
        </p:spPr>
        <p:txBody>
          <a:bodyPr spcFirstLastPara="1" wrap="square" lIns="91425" tIns="45700" rIns="91425" bIns="45700" anchor="t" anchorCtr="0">
            <a:noAutofit/>
          </a:bodyPr>
          <a:lstStyle/>
          <a:p>
            <a:pPr marL="257175" marR="0" lvl="0" indent="-257175" algn="l" rtl="0">
              <a:lnSpc>
                <a:spcPct val="90000"/>
              </a:lnSpc>
              <a:spcBef>
                <a:spcPts val="0"/>
              </a:spcBef>
              <a:spcAft>
                <a:spcPts val="0"/>
              </a:spcAft>
              <a:buClr>
                <a:schemeClr val="dk1"/>
              </a:buClr>
              <a:buSzPts val="2800"/>
              <a:buFont typeface="Arial"/>
              <a:buChar char="•"/>
            </a:pPr>
            <a:r>
              <a:rPr lang="en-US" sz="2400" b="0" i="0" u="none" strike="noStrike" cap="none" dirty="0">
                <a:solidFill>
                  <a:schemeClr val="dk1"/>
                </a:solidFill>
                <a:latin typeface="Calibri"/>
                <a:ea typeface="Calibri"/>
                <a:cs typeface="Calibri"/>
                <a:sym typeface="Calibri"/>
              </a:rPr>
              <a:t>Discuss </a:t>
            </a:r>
            <a:r>
              <a:rPr lang="en-US" sz="2400" b="1" i="0" u="none" strike="noStrike" cap="none" dirty="0">
                <a:solidFill>
                  <a:schemeClr val="dk1"/>
                </a:solidFill>
                <a:latin typeface="Calibri"/>
                <a:ea typeface="Calibri"/>
                <a:cs typeface="Calibri"/>
                <a:sym typeface="Calibri"/>
              </a:rPr>
              <a:t>Handout 5: Leveraging Video for Learning from the Center for Education Policy Research at Harvard University</a:t>
            </a:r>
            <a:r>
              <a:rPr lang="en-US" sz="2400" i="0" u="none" strike="noStrike" cap="none" dirty="0">
                <a:solidFill>
                  <a:schemeClr val="dk1"/>
                </a:solidFill>
                <a:latin typeface="Calibri"/>
                <a:ea typeface="Calibri"/>
                <a:cs typeface="Calibri"/>
                <a:sym typeface="Calibri"/>
              </a:rPr>
              <a:t>.</a:t>
            </a:r>
            <a:endParaRPr sz="2400" dirty="0"/>
          </a:p>
          <a:p>
            <a:pPr marL="257175" marR="0" lvl="0" indent="-79375" algn="l" rtl="0">
              <a:lnSpc>
                <a:spcPct val="90000"/>
              </a:lnSpc>
              <a:spcBef>
                <a:spcPts val="0"/>
              </a:spcBef>
              <a:spcAft>
                <a:spcPts val="0"/>
              </a:spcAft>
              <a:buClr>
                <a:schemeClr val="dk1"/>
              </a:buClr>
              <a:buSzPts val="2800"/>
              <a:buFont typeface="Arial"/>
              <a:buNone/>
            </a:pPr>
            <a:endParaRPr sz="2400" b="0" i="0" u="none" strike="noStrike" cap="none" dirty="0">
              <a:solidFill>
                <a:schemeClr val="dk1"/>
              </a:solidFill>
              <a:latin typeface="Calibri"/>
              <a:ea typeface="Calibri"/>
              <a:cs typeface="Calibri"/>
              <a:sym typeface="Calibri"/>
            </a:endParaRPr>
          </a:p>
          <a:p>
            <a:pPr marL="257175" marR="0" lvl="0" indent="-257175" algn="l" rtl="0">
              <a:lnSpc>
                <a:spcPct val="90000"/>
              </a:lnSpc>
              <a:spcBef>
                <a:spcPts val="0"/>
              </a:spcBef>
              <a:spcAft>
                <a:spcPts val="0"/>
              </a:spcAft>
              <a:buClr>
                <a:schemeClr val="dk1"/>
              </a:buClr>
              <a:buSzPts val="2800"/>
              <a:buFont typeface="Arial"/>
              <a:buChar char="•"/>
            </a:pPr>
            <a:r>
              <a:rPr lang="en-US" sz="2400" b="0" i="0" u="none" strike="noStrike" cap="none" dirty="0">
                <a:solidFill>
                  <a:schemeClr val="dk1"/>
                </a:solidFill>
                <a:latin typeface="Calibri"/>
                <a:ea typeface="Calibri"/>
                <a:cs typeface="Calibri"/>
                <a:sym typeface="Calibri"/>
              </a:rPr>
              <a:t>Discuss </a:t>
            </a:r>
            <a:r>
              <a:rPr lang="en-US" sz="2400" b="1" i="0" u="none" strike="noStrike" cap="none" dirty="0">
                <a:solidFill>
                  <a:schemeClr val="dk1"/>
                </a:solidFill>
                <a:latin typeface="Calibri"/>
                <a:ea typeface="Calibri"/>
                <a:cs typeface="Calibri"/>
                <a:sym typeface="Calibri"/>
              </a:rPr>
              <a:t>Video 6:</a:t>
            </a:r>
            <a:r>
              <a:rPr lang="en-US" sz="2400" b="1" dirty="0">
                <a:solidFill>
                  <a:schemeClr val="dk1"/>
                </a:solidFill>
                <a:latin typeface="Calibri"/>
                <a:ea typeface="Calibri"/>
                <a:cs typeface="Calibri"/>
                <a:sym typeface="Calibri"/>
              </a:rPr>
              <a:t> </a:t>
            </a:r>
            <a:r>
              <a:rPr lang="en-US" sz="2400" b="1" i="0" u="none" strike="noStrike" cap="none" dirty="0">
                <a:solidFill>
                  <a:schemeClr val="dk1"/>
                </a:solidFill>
                <a:latin typeface="Calibri"/>
                <a:ea typeface="Calibri"/>
                <a:cs typeface="Calibri"/>
                <a:sym typeface="Calibri"/>
              </a:rPr>
              <a:t>Visibly Better</a:t>
            </a:r>
            <a:r>
              <a:rPr lang="en-US" sz="2400" b="0" i="0" u="none" strike="noStrike" cap="none" dirty="0">
                <a:solidFill>
                  <a:schemeClr val="dk1"/>
                </a:solidFill>
                <a:latin typeface="Calibri"/>
                <a:ea typeface="Calibri"/>
                <a:cs typeface="Calibri"/>
                <a:sym typeface="Calibri"/>
              </a:rPr>
              <a:t>.</a:t>
            </a:r>
            <a:endParaRPr sz="2400" dirty="0"/>
          </a:p>
          <a:p>
            <a:pPr marL="257175" marR="0" lvl="0" indent="-79375" algn="l" rtl="0">
              <a:lnSpc>
                <a:spcPct val="90000"/>
              </a:lnSpc>
              <a:spcBef>
                <a:spcPts val="0"/>
              </a:spcBef>
              <a:spcAft>
                <a:spcPts val="0"/>
              </a:spcAft>
              <a:buClr>
                <a:schemeClr val="dk1"/>
              </a:buClr>
              <a:buSzPts val="2800"/>
              <a:buFont typeface="Arial"/>
              <a:buNone/>
            </a:pPr>
            <a:endParaRPr sz="2400" b="0" i="0" u="none" strike="noStrike" cap="none" dirty="0">
              <a:solidFill>
                <a:schemeClr val="dk1"/>
              </a:solidFill>
              <a:latin typeface="Calibri"/>
              <a:ea typeface="Calibri"/>
              <a:cs typeface="Calibri"/>
              <a:sym typeface="Calibri"/>
            </a:endParaRPr>
          </a:p>
          <a:p>
            <a:pPr marL="257175" marR="0" lvl="0" indent="-257175" algn="l" rtl="0">
              <a:lnSpc>
                <a:spcPct val="90000"/>
              </a:lnSpc>
              <a:spcBef>
                <a:spcPts val="0"/>
              </a:spcBef>
              <a:spcAft>
                <a:spcPts val="0"/>
              </a:spcAft>
              <a:buClr>
                <a:schemeClr val="dk1"/>
              </a:buClr>
              <a:buSzPts val="2800"/>
              <a:buFont typeface="Arial"/>
              <a:buChar char="•"/>
            </a:pPr>
            <a:r>
              <a:rPr lang="en-US" sz="2400" b="0" i="0" u="none" strike="noStrike" cap="none" dirty="0">
                <a:solidFill>
                  <a:schemeClr val="dk1"/>
                </a:solidFill>
                <a:latin typeface="Calibri"/>
                <a:ea typeface="Calibri"/>
                <a:cs typeface="Calibri"/>
                <a:sym typeface="Calibri"/>
              </a:rPr>
              <a:t>Discuss any questions regarding Session 13.</a:t>
            </a:r>
            <a:endParaRPr sz="2400" dirty="0"/>
          </a:p>
          <a:p>
            <a:pPr marL="257175" marR="0" lvl="0" indent="-79375" algn="l" rtl="0">
              <a:lnSpc>
                <a:spcPct val="90000"/>
              </a:lnSpc>
              <a:spcBef>
                <a:spcPts val="0"/>
              </a:spcBef>
              <a:spcAft>
                <a:spcPts val="0"/>
              </a:spcAft>
              <a:buClr>
                <a:schemeClr val="dk1"/>
              </a:buClr>
              <a:buSzPts val="2800"/>
              <a:buFont typeface="Arial"/>
              <a:buNone/>
            </a:pPr>
            <a:endParaRPr sz="2400" b="0" i="0" u="none" strike="noStrike" cap="none" dirty="0">
              <a:solidFill>
                <a:schemeClr val="dk1"/>
              </a:solidFill>
              <a:latin typeface="Calibri"/>
              <a:ea typeface="Calibri"/>
              <a:cs typeface="Calibri"/>
              <a:sym typeface="Calibri"/>
            </a:endParaRPr>
          </a:p>
          <a:p>
            <a:pPr marL="257175" marR="0" lvl="0" indent="-257175" algn="l" rtl="0">
              <a:lnSpc>
                <a:spcPct val="90000"/>
              </a:lnSpc>
              <a:spcBef>
                <a:spcPts val="0"/>
              </a:spcBef>
              <a:spcAft>
                <a:spcPts val="0"/>
              </a:spcAft>
              <a:buClr>
                <a:schemeClr val="dk1"/>
              </a:buClr>
              <a:buSzPts val="2800"/>
              <a:buFont typeface="Arial"/>
              <a:buChar char="•"/>
            </a:pPr>
            <a:r>
              <a:rPr lang="en-US" sz="2400" b="0" i="0" u="none" strike="noStrike" cap="none" dirty="0">
                <a:solidFill>
                  <a:schemeClr val="dk1"/>
                </a:solidFill>
                <a:latin typeface="Calibri"/>
                <a:ea typeface="Calibri"/>
                <a:cs typeface="Calibri"/>
                <a:sym typeface="Calibri"/>
              </a:rPr>
              <a:t>Submit the Bridge to Practice Project for Module 4 - coaching video.</a:t>
            </a:r>
            <a:endParaRPr sz="2400" dirty="0"/>
          </a:p>
        </p:txBody>
      </p:sp>
      <p:sp>
        <p:nvSpPr>
          <p:cNvPr id="101" name="Google Shape;101;p6"/>
          <p:cNvSpPr txBox="1">
            <a:spLocks noGrp="1"/>
          </p:cNvSpPr>
          <p:nvPr>
            <p:ph type="title" idx="4294967295"/>
          </p:nvPr>
        </p:nvSpPr>
        <p:spPr>
          <a:xfrm>
            <a:off x="950976" y="1809238"/>
            <a:ext cx="11119104" cy="52318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2800" b="1" dirty="0">
                <a:latin typeface="Calibri"/>
                <a:ea typeface="Calibri"/>
                <a:cs typeface="Calibri"/>
                <a:sym typeface="Calibri"/>
              </a:rPr>
              <a:t>Review of Module 4, Session 13</a:t>
            </a:r>
            <a:endParaRPr sz="2800" dirty="0">
              <a:latin typeface="Trebuchet MS"/>
              <a:ea typeface="Trebuchet MS"/>
              <a:cs typeface="Trebuchet MS"/>
              <a:sym typeface="Trebuchet MS"/>
            </a:endParaRPr>
          </a:p>
        </p:txBody>
      </p:sp>
      <p:pic>
        <p:nvPicPr>
          <p:cNvPr id="102" name="Google Shape;102;p6"/>
          <p:cNvPicPr preferRelativeResize="0"/>
          <p:nvPr/>
        </p:nvPicPr>
        <p:blipFill rotWithShape="1">
          <a:blip r:embed="rId3">
            <a:alphaModFix/>
          </a:blip>
          <a:srcRect/>
          <a:stretch/>
        </p:blipFill>
        <p:spPr>
          <a:xfrm>
            <a:off x="950976" y="1180813"/>
            <a:ext cx="530398" cy="46333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7"/>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7</a:t>
            </a:fld>
            <a:endParaRPr/>
          </a:p>
        </p:txBody>
      </p:sp>
      <p:sp>
        <p:nvSpPr>
          <p:cNvPr id="109" name="Google Shape;109;p7"/>
          <p:cNvSpPr txBox="1">
            <a:spLocks noGrp="1"/>
          </p:cNvSpPr>
          <p:nvPr>
            <p:ph type="title" idx="4294967295"/>
          </p:nvPr>
        </p:nvSpPr>
        <p:spPr>
          <a:xfrm>
            <a:off x="816864" y="1053455"/>
            <a:ext cx="9936480" cy="110337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2800" b="1" dirty="0">
                <a:latin typeface="Calibri" panose="020F0502020204030204" pitchFamily="34" charset="0"/>
                <a:ea typeface="Trebuchet MS"/>
                <a:cs typeface="Calibri" panose="020F0502020204030204" pitchFamily="34" charset="0"/>
                <a:sym typeface="Trebuchet MS"/>
              </a:rPr>
              <a:t>Literacy Coach Domain and Standards: Session 14</a:t>
            </a:r>
            <a:endParaRPr sz="2800" b="1" dirty="0">
              <a:latin typeface="Calibri" panose="020F0502020204030204" pitchFamily="34" charset="0"/>
              <a:ea typeface="Trebuchet MS"/>
              <a:cs typeface="Calibri" panose="020F0502020204030204" pitchFamily="34" charset="0"/>
              <a:sym typeface="Trebuchet MS"/>
            </a:endParaRPr>
          </a:p>
        </p:txBody>
      </p:sp>
      <p:sp>
        <p:nvSpPr>
          <p:cNvPr id="110" name="Google Shape;110;p7"/>
          <p:cNvSpPr txBox="1"/>
          <p:nvPr/>
        </p:nvSpPr>
        <p:spPr>
          <a:xfrm>
            <a:off x="816864" y="2156831"/>
            <a:ext cx="10119360" cy="274880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US" sz="2400" b="1" i="0" u="none" strike="noStrike" cap="none" dirty="0">
                <a:solidFill>
                  <a:schemeClr val="dk1"/>
                </a:solidFill>
                <a:latin typeface="Calibri"/>
                <a:ea typeface="Calibri"/>
                <a:cs typeface="Calibri"/>
                <a:sym typeface="Calibri"/>
              </a:rPr>
              <a:t>E. </a:t>
            </a:r>
            <a:r>
              <a:rPr lang="en-US" sz="2400" b="0" i="0" u="none" strike="noStrike" cap="none" dirty="0">
                <a:solidFill>
                  <a:schemeClr val="dk1"/>
                </a:solidFill>
                <a:latin typeface="Calibri"/>
                <a:ea typeface="Calibri"/>
                <a:cs typeface="Calibri"/>
                <a:sym typeface="Calibri"/>
              </a:rPr>
              <a:t>Ability to grow professionally. Coaches will be able to:</a:t>
            </a:r>
            <a:endParaRPr sz="24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a:p>
            <a:pPr marL="463550" marR="0" lvl="0" indent="-320040" algn="l" rtl="0">
              <a:lnSpc>
                <a:spcPct val="110000"/>
              </a:lnSpc>
              <a:spcBef>
                <a:spcPts val="0"/>
              </a:spcBef>
              <a:spcAft>
                <a:spcPts val="0"/>
              </a:spcAft>
              <a:buClr>
                <a:schemeClr val="dk1"/>
              </a:buClr>
              <a:buSzPts val="2400"/>
              <a:buFont typeface="Arial"/>
              <a:buNone/>
            </a:pPr>
            <a:r>
              <a:rPr lang="en-US" sz="2400" b="1" i="0" u="none" strike="noStrike" cap="none" dirty="0">
                <a:solidFill>
                  <a:schemeClr val="dk1"/>
                </a:solidFill>
                <a:latin typeface="Calibri"/>
                <a:ea typeface="Calibri"/>
                <a:cs typeface="Calibri"/>
                <a:sym typeface="Calibri"/>
              </a:rPr>
              <a:t>1. </a:t>
            </a:r>
            <a:r>
              <a:rPr lang="en-US" sz="2400" b="0" i="0" u="none" strike="noStrike" cap="none" dirty="0">
                <a:solidFill>
                  <a:schemeClr val="dk1"/>
                </a:solidFill>
                <a:latin typeface="Calibri"/>
                <a:ea typeface="Calibri"/>
                <a:cs typeface="Calibri"/>
                <a:sym typeface="Calibri"/>
              </a:rPr>
              <a:t>Analyze individual performance data to determine and engage in professional learning to broaden personal coaching and instructional knowledge.</a:t>
            </a:r>
            <a:endParaRPr sz="2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8"/>
          <p:cNvSpPr txBox="1"/>
          <p:nvPr/>
        </p:nvSpPr>
        <p:spPr>
          <a:xfrm>
            <a:off x="1548384" y="2047267"/>
            <a:ext cx="9034272" cy="20620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dirty="0">
                <a:solidFill>
                  <a:schemeClr val="dk1"/>
                </a:solidFill>
                <a:latin typeface="Calibri"/>
                <a:ea typeface="Calibri"/>
                <a:cs typeface="Calibri"/>
                <a:sym typeface="Calibri"/>
              </a:rPr>
              <a:t>"Data are not taken for museum purposes; they are taken as a basis for doing something. If nothing is to be done with the data, then there is no use in collecting any.”</a:t>
            </a:r>
            <a:endParaRPr sz="3200" b="0" i="0" u="none" strike="noStrike" cap="none" dirty="0">
              <a:solidFill>
                <a:schemeClr val="dk1"/>
              </a:solidFill>
              <a:latin typeface="Calibri"/>
              <a:ea typeface="Calibri"/>
              <a:cs typeface="Calibri"/>
              <a:sym typeface="Calibri"/>
            </a:endParaRPr>
          </a:p>
        </p:txBody>
      </p:sp>
      <p:sp>
        <p:nvSpPr>
          <p:cNvPr id="117" name="Google Shape;117;p8"/>
          <p:cNvSpPr txBox="1"/>
          <p:nvPr/>
        </p:nvSpPr>
        <p:spPr>
          <a:xfrm>
            <a:off x="6022007" y="5888990"/>
            <a:ext cx="6327648" cy="8617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0" i="0" u="none" strike="noStrike" cap="none" dirty="0">
                <a:solidFill>
                  <a:schemeClr val="dk1"/>
                </a:solidFill>
                <a:latin typeface="Calibri"/>
                <a:ea typeface="Calibri"/>
                <a:cs typeface="Calibri"/>
                <a:sym typeface="Calibri"/>
              </a:rPr>
              <a:t>William Edwards Deming</a:t>
            </a:r>
            <a:endParaRPr sz="16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b="0" i="0" u="none" strike="noStrike" cap="none" dirty="0">
                <a:solidFill>
                  <a:schemeClr val="dk1"/>
                </a:solidFill>
                <a:latin typeface="Calibri"/>
                <a:ea typeface="Calibri"/>
                <a:cs typeface="Calibri"/>
                <a:sym typeface="Calibri"/>
              </a:rPr>
              <a:t>The New Economics for Industry, Government, and Education</a:t>
            </a:r>
            <a:endParaRPr sz="16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18" name="Google Shape;118;p8"/>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8</a:t>
            </a:fld>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9"/>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9</a:t>
            </a:fld>
            <a:endParaRPr/>
          </a:p>
        </p:txBody>
      </p:sp>
      <p:sp>
        <p:nvSpPr>
          <p:cNvPr id="125" name="Google Shape;125;p9"/>
          <p:cNvSpPr txBox="1"/>
          <p:nvPr/>
        </p:nvSpPr>
        <p:spPr>
          <a:xfrm>
            <a:off x="1679658" y="1224696"/>
            <a:ext cx="821455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u="none" strike="noStrike" cap="none" dirty="0">
                <a:solidFill>
                  <a:schemeClr val="dk1"/>
                </a:solidFill>
                <a:latin typeface="Trebuchet MS" panose="020B0703020202090204" pitchFamily="34" charset="0"/>
                <a:ea typeface="Trebuchet MS"/>
                <a:cs typeface="Calibri" panose="020F0502020204030204" pitchFamily="34" charset="0"/>
                <a:sym typeface="Trebuchet MS"/>
              </a:rPr>
              <a:t>Learn and Confirm</a:t>
            </a:r>
            <a:endParaRPr sz="1600" b="1" u="none" strike="noStrike" cap="none" dirty="0">
              <a:solidFill>
                <a:srgbClr val="000000"/>
              </a:solidFill>
              <a:latin typeface="Trebuchet MS" panose="020B0703020202090204" pitchFamily="34" charset="0"/>
              <a:ea typeface="Trebuchet MS"/>
              <a:cs typeface="Calibri" panose="020F0502020204030204" pitchFamily="34" charset="0"/>
              <a:sym typeface="Trebuchet MS"/>
            </a:endParaRPr>
          </a:p>
        </p:txBody>
      </p:sp>
      <p:sp>
        <p:nvSpPr>
          <p:cNvPr id="126" name="Google Shape;126;p9"/>
          <p:cNvSpPr txBox="1"/>
          <p:nvPr/>
        </p:nvSpPr>
        <p:spPr>
          <a:xfrm>
            <a:off x="1072896" y="2668618"/>
            <a:ext cx="10326624" cy="2964686"/>
          </a:xfrm>
          <a:prstGeom prst="rect">
            <a:avLst/>
          </a:prstGeom>
          <a:noFill/>
          <a:ln>
            <a:noFill/>
          </a:ln>
        </p:spPr>
        <p:txBody>
          <a:bodyPr spcFirstLastPara="1" wrap="square" lIns="91425" tIns="45700" rIns="91425" bIns="45700" anchor="t" anchorCtr="0">
            <a:noAutofit/>
          </a:bodyPr>
          <a:lstStyle/>
          <a:p>
            <a:pPr marL="342892" marR="0" lvl="0" indent="-342892" algn="l" rtl="0">
              <a:lnSpc>
                <a:spcPct val="90000"/>
              </a:lnSpc>
              <a:spcBef>
                <a:spcPts val="0"/>
              </a:spcBef>
              <a:spcAft>
                <a:spcPts val="0"/>
              </a:spcAft>
              <a:buClr>
                <a:schemeClr val="dk1"/>
              </a:buClr>
              <a:buSzPts val="2800"/>
              <a:buFont typeface="Arial"/>
              <a:buChar char="•"/>
            </a:pPr>
            <a:r>
              <a:rPr lang="en-US" sz="2400" dirty="0">
                <a:solidFill>
                  <a:schemeClr val="dk1"/>
                </a:solidFill>
                <a:latin typeface="Calibri"/>
                <a:ea typeface="Calibri"/>
                <a:cs typeface="Calibri"/>
                <a:sym typeface="Calibri"/>
              </a:rPr>
              <a:t>What is “individual performance data”?</a:t>
            </a:r>
            <a:endParaRPr sz="2400" dirty="0">
              <a:solidFill>
                <a:schemeClr val="dk1"/>
              </a:solidFill>
              <a:latin typeface="Calibri"/>
              <a:ea typeface="Calibri"/>
              <a:cs typeface="Calibri"/>
              <a:sym typeface="Calibri"/>
            </a:endParaRPr>
          </a:p>
          <a:p>
            <a:pPr marL="342892" marR="0" lvl="0" indent="-209542" algn="l" rtl="0">
              <a:lnSpc>
                <a:spcPct val="90000"/>
              </a:lnSpc>
              <a:spcBef>
                <a:spcPts val="0"/>
              </a:spcBef>
              <a:spcAft>
                <a:spcPts val="0"/>
              </a:spcAft>
              <a:buClr>
                <a:schemeClr val="dk1"/>
              </a:buClr>
              <a:buSzPts val="2800"/>
              <a:buFont typeface="Arial"/>
              <a:buNone/>
            </a:pPr>
            <a:endParaRPr sz="2400" dirty="0">
              <a:solidFill>
                <a:schemeClr val="dk1"/>
              </a:solidFill>
              <a:latin typeface="Calibri"/>
              <a:ea typeface="Calibri"/>
              <a:cs typeface="Calibri"/>
              <a:sym typeface="Calibri"/>
            </a:endParaRPr>
          </a:p>
          <a:p>
            <a:pPr marL="342892" marR="0" lvl="0" indent="-342892" algn="l" rtl="0">
              <a:lnSpc>
                <a:spcPct val="90000"/>
              </a:lnSpc>
              <a:spcBef>
                <a:spcPts val="0"/>
              </a:spcBef>
              <a:spcAft>
                <a:spcPts val="0"/>
              </a:spcAft>
              <a:buClr>
                <a:schemeClr val="dk1"/>
              </a:buClr>
              <a:buSzPts val="2800"/>
              <a:buFont typeface="Arial"/>
              <a:buChar char="•"/>
            </a:pPr>
            <a:r>
              <a:rPr lang="en-US" sz="2400" dirty="0">
                <a:solidFill>
                  <a:schemeClr val="dk1"/>
                </a:solidFill>
                <a:latin typeface="Calibri"/>
                <a:ea typeface="Calibri"/>
                <a:cs typeface="Calibri"/>
                <a:sym typeface="Calibri"/>
              </a:rPr>
              <a:t>How do you use it to determine your own needs as a coach?</a:t>
            </a:r>
            <a:endParaRPr sz="2400" dirty="0">
              <a:solidFill>
                <a:schemeClr val="dk1"/>
              </a:solidFill>
              <a:latin typeface="Calibri"/>
              <a:ea typeface="Calibri"/>
              <a:cs typeface="Calibri"/>
              <a:sym typeface="Calibri"/>
            </a:endParaRPr>
          </a:p>
          <a:p>
            <a:pPr marL="342892" marR="0" lvl="0" indent="-209542" algn="l" rtl="0">
              <a:lnSpc>
                <a:spcPct val="90000"/>
              </a:lnSpc>
              <a:spcBef>
                <a:spcPts val="0"/>
              </a:spcBef>
              <a:spcAft>
                <a:spcPts val="0"/>
              </a:spcAft>
              <a:buClr>
                <a:schemeClr val="dk1"/>
              </a:buClr>
              <a:buSzPts val="2800"/>
              <a:buFont typeface="Arial"/>
              <a:buNone/>
            </a:pPr>
            <a:endParaRPr sz="2400" dirty="0">
              <a:solidFill>
                <a:schemeClr val="dk1"/>
              </a:solidFill>
              <a:latin typeface="Calibri"/>
              <a:ea typeface="Calibri"/>
              <a:cs typeface="Calibri"/>
              <a:sym typeface="Calibri"/>
            </a:endParaRPr>
          </a:p>
          <a:p>
            <a:pPr marL="342892" marR="0" lvl="0" indent="-342892" algn="l" rtl="0">
              <a:lnSpc>
                <a:spcPct val="90000"/>
              </a:lnSpc>
              <a:spcBef>
                <a:spcPts val="0"/>
              </a:spcBef>
              <a:spcAft>
                <a:spcPts val="0"/>
              </a:spcAft>
              <a:buClr>
                <a:schemeClr val="dk1"/>
              </a:buClr>
              <a:buSzPts val="2800"/>
              <a:buFont typeface="Arial"/>
              <a:buChar char="•"/>
            </a:pPr>
            <a:r>
              <a:rPr lang="en-US" sz="2400" dirty="0">
                <a:solidFill>
                  <a:schemeClr val="dk1"/>
                </a:solidFill>
                <a:latin typeface="Calibri"/>
                <a:ea typeface="Calibri"/>
                <a:cs typeface="Calibri"/>
                <a:sym typeface="Calibri"/>
              </a:rPr>
              <a:t>What can you do to learn more about coaching and instruction?</a:t>
            </a:r>
            <a:endParaRPr sz="2400" dirty="0">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rgbClr val="7F7F7F"/>
              </a:buClr>
              <a:buSzPts val="1800"/>
              <a:buFont typeface="Arial"/>
              <a:buNone/>
            </a:pPr>
            <a:endParaRPr sz="2200" dirty="0">
              <a:solidFill>
                <a:schemeClr val="dk1"/>
              </a:solidFill>
              <a:latin typeface="Calibri"/>
              <a:ea typeface="Calibri"/>
              <a:cs typeface="Calibri"/>
              <a:sym typeface="Calibri"/>
            </a:endParaRPr>
          </a:p>
        </p:txBody>
      </p:sp>
      <p:sp>
        <p:nvSpPr>
          <p:cNvPr id="127" name="Google Shape;127;p9"/>
          <p:cNvSpPr txBox="1">
            <a:spLocks noGrp="1"/>
          </p:cNvSpPr>
          <p:nvPr>
            <p:ph type="title" idx="4294967295"/>
          </p:nvPr>
        </p:nvSpPr>
        <p:spPr>
          <a:xfrm>
            <a:off x="1118451" y="1844264"/>
            <a:ext cx="8909871" cy="71595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2800" b="1" dirty="0">
                <a:latin typeface="Calibri"/>
                <a:ea typeface="Calibri"/>
                <a:cs typeface="Calibri"/>
                <a:sym typeface="Calibri"/>
              </a:rPr>
              <a:t>Meeting the Standard</a:t>
            </a:r>
            <a:endParaRPr sz="2800" dirty="0">
              <a:latin typeface="Trebuchet MS"/>
              <a:ea typeface="Trebuchet MS"/>
              <a:cs typeface="Trebuchet MS"/>
              <a:sym typeface="Trebuchet MS"/>
            </a:endParaRPr>
          </a:p>
        </p:txBody>
      </p:sp>
      <p:pic>
        <p:nvPicPr>
          <p:cNvPr id="128" name="Google Shape;128;p9"/>
          <p:cNvPicPr preferRelativeResize="0"/>
          <p:nvPr/>
        </p:nvPicPr>
        <p:blipFill rotWithShape="1">
          <a:blip r:embed="rId3">
            <a:alphaModFix/>
          </a:blip>
          <a:srcRect/>
          <a:stretch/>
        </p:blipFill>
        <p:spPr>
          <a:xfrm>
            <a:off x="1072896" y="1245929"/>
            <a:ext cx="518205" cy="46943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5178</Words>
  <Application>Microsoft Office PowerPoint</Application>
  <PresentationFormat>Widescreen</PresentationFormat>
  <Paragraphs>421</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Trebuchet MS</vt:lpstr>
      <vt:lpstr>Office Theme</vt:lpstr>
      <vt:lpstr>PowerPoint Presentation</vt:lpstr>
      <vt:lpstr>PowerPoint Presentation</vt:lpstr>
      <vt:lpstr>Bridge to Practice Projects for Coaches</vt:lpstr>
      <vt:lpstr>Norms for Our Course</vt:lpstr>
      <vt:lpstr>Goals for Today</vt:lpstr>
      <vt:lpstr>Review of Module 4, Session 13</vt:lpstr>
      <vt:lpstr>Literacy Coach Domain and Standards: Session 14</vt:lpstr>
      <vt:lpstr>PowerPoint Presentation</vt:lpstr>
      <vt:lpstr>Meeting the Standard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Post-Session Reflection, Planning, and Implementation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Jacob Vinson</dc:creator>
  <cp:lastModifiedBy>Jacob Vinson</cp:lastModifiedBy>
  <cp:revision>8</cp:revision>
  <dcterms:created xsi:type="dcterms:W3CDTF">2023-12-13T15:55:56Z</dcterms:created>
  <dcterms:modified xsi:type="dcterms:W3CDTF">2025-01-21T18:36:38Z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0x010100ED1D6A3D188B1244AE8FAD1418A03E4B</vt:lpwstr>
  </property>
  <property fmtid="{D5CDD505-2E9C-101B-9397-08002B2CF9AE}" pid="3" name="MediaServiceImageTags">
    <vt:lpwstr/>
  </property>
</Properties>
</file>