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6" roundtripDataSignature="AMtx7mhICQqNWxIoU1EdZj4EIROLrtROX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27CAC8-205A-0831-A21C-ABCBD63B20A8}" name="Christa Evans Editorial" initials="CEE" userId="Christa Evans Editorial"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6E7C0AD-DC8C-4068-9F1E-2CCE87B19E03}">
  <a:tblStyle styleId="{86E7C0AD-DC8C-4068-9F1E-2CCE87B19E0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771F686-8BDB-4A75-9607-37E6A59C22CD}"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301"/>
    <p:restoredTop sz="94694"/>
  </p:normalViewPr>
  <p:slideViewPr>
    <p:cSldViewPr snapToGrid="0">
      <p:cViewPr varScale="1">
        <p:scale>
          <a:sx n="125" d="100"/>
          <a:sy n="125" d="100"/>
        </p:scale>
        <p:origin x="114"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ob Vinson" userId="4d9785c4-bc8c-44b8-a745-b1e3ed407221" providerId="ADAL" clId="{FBA7EFB3-63F9-4788-9A69-B4B5B92B36A6}"/>
    <pc:docChg chg="modSld">
      <pc:chgData name="Jacob Vinson" userId="4d9785c4-bc8c-44b8-a745-b1e3ed407221" providerId="ADAL" clId="{FBA7EFB3-63F9-4788-9A69-B4B5B92B36A6}" dt="2025-01-21T18:48:56.381" v="34" actId="404"/>
      <pc:docMkLst>
        <pc:docMk/>
      </pc:docMkLst>
      <pc:sldChg chg="modSp mod">
        <pc:chgData name="Jacob Vinson" userId="4d9785c4-bc8c-44b8-a745-b1e3ed407221" providerId="ADAL" clId="{FBA7EFB3-63F9-4788-9A69-B4B5B92B36A6}" dt="2025-01-21T18:48:56.381" v="34" actId="404"/>
        <pc:sldMkLst>
          <pc:docMk/>
          <pc:sldMk cId="0" sldId="257"/>
        </pc:sldMkLst>
        <pc:graphicFrameChg chg="modGraphic">
          <ac:chgData name="Jacob Vinson" userId="4d9785c4-bc8c-44b8-a745-b1e3ed407221" providerId="ADAL" clId="{FBA7EFB3-63F9-4788-9A69-B4B5B92B36A6}" dt="2025-01-21T18:48:56.381" v="34" actId="404"/>
          <ac:graphicFrameMkLst>
            <pc:docMk/>
            <pc:sldMk cId="0" sldId="257"/>
            <ac:graphicFrameMk id="59" creationId="{00000000-0000-0000-0000-000000000000}"/>
          </ac:graphicFrameMkLst>
        </pc:graphicFrameChg>
      </pc:sldChg>
      <pc:sldChg chg="modSp mod">
        <pc:chgData name="Jacob Vinson" userId="4d9785c4-bc8c-44b8-a745-b1e3ed407221" providerId="ADAL" clId="{FBA7EFB3-63F9-4788-9A69-B4B5B92B36A6}" dt="2025-01-15T21:59:45.576" v="0" actId="13926"/>
        <pc:sldMkLst>
          <pc:docMk/>
          <pc:sldMk cId="0" sldId="263"/>
        </pc:sldMkLst>
        <pc:spChg chg="mod">
          <ac:chgData name="Jacob Vinson" userId="4d9785c4-bc8c-44b8-a745-b1e3ed407221" providerId="ADAL" clId="{FBA7EFB3-63F9-4788-9A69-B4B5B92B36A6}" dt="2025-01-15T21:59:45.576" v="0" actId="13926"/>
          <ac:spMkLst>
            <pc:docMk/>
            <pc:sldMk cId="0" sldId="263"/>
            <ac:spMk id="118" creationId="{00000000-0000-0000-0000-000000000000}"/>
          </ac:spMkLst>
        </pc:spChg>
      </pc:sldChg>
      <pc:sldChg chg="modSp mod">
        <pc:chgData name="Jacob Vinson" userId="4d9785c4-bc8c-44b8-a745-b1e3ed407221" providerId="ADAL" clId="{FBA7EFB3-63F9-4788-9A69-B4B5B92B36A6}" dt="2025-01-15T21:59:55.415" v="1" actId="13926"/>
        <pc:sldMkLst>
          <pc:docMk/>
          <pc:sldMk cId="0" sldId="271"/>
        </pc:sldMkLst>
        <pc:spChg chg="mod">
          <ac:chgData name="Jacob Vinson" userId="4d9785c4-bc8c-44b8-a745-b1e3ed407221" providerId="ADAL" clId="{FBA7EFB3-63F9-4788-9A69-B4B5B92B36A6}" dt="2025-01-15T21:59:55.415" v="1" actId="13926"/>
          <ac:spMkLst>
            <pc:docMk/>
            <pc:sldMk cId="0" sldId="271"/>
            <ac:spMk id="192" creationId="{00000000-0000-0000-0000-000000000000}"/>
          </ac:spMkLst>
        </pc:spChg>
      </pc:sldChg>
      <pc:sldChg chg="modSp mod">
        <pc:chgData name="Jacob Vinson" userId="4d9785c4-bc8c-44b8-a745-b1e3ed407221" providerId="ADAL" clId="{FBA7EFB3-63F9-4788-9A69-B4B5B92B36A6}" dt="2025-01-15T21:59:59.955" v="2" actId="13926"/>
        <pc:sldMkLst>
          <pc:docMk/>
          <pc:sldMk cId="0" sldId="272"/>
        </pc:sldMkLst>
        <pc:spChg chg="mod">
          <ac:chgData name="Jacob Vinson" userId="4d9785c4-bc8c-44b8-a745-b1e3ed407221" providerId="ADAL" clId="{FBA7EFB3-63F9-4788-9A69-B4B5B92B36A6}" dt="2025-01-15T21:59:59.955" v="2" actId="13926"/>
          <ac:spMkLst>
            <pc:docMk/>
            <pc:sldMk cId="0" sldId="272"/>
            <ac:spMk id="20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 name="Google Shape;44;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b="1"/>
              <a:t>SAY </a:t>
            </a:r>
            <a:r>
              <a:rPr lang="en-US"/>
              <a:t>Welcome to Fundamentals of Literacy Coaching Professional Development Modules – Session 15. This session is focused on growing in professional knowledge and practice as a coach.</a:t>
            </a:r>
            <a:endParaRPr/>
          </a:p>
          <a:p>
            <a:pPr marL="0" lvl="0" indent="0" algn="l" rtl="0">
              <a:spcBef>
                <a:spcPts val="0"/>
              </a:spcBef>
              <a:spcAft>
                <a:spcPts val="0"/>
              </a:spcAft>
              <a:buNone/>
            </a:pPr>
            <a:endParaRPr/>
          </a:p>
        </p:txBody>
      </p:sp>
      <p:sp>
        <p:nvSpPr>
          <p:cNvPr id="45" name="Google Shape;45;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SAY</a:t>
            </a:r>
            <a:r>
              <a:rPr lang="en-US"/>
              <a:t> Read this quote from Jim Knight on the slide. We want to be sure that as coaches, we are effective, and provide the best possible professional development services to our teachers. In order to do this, we must keep growing as coaches. We NEED professional development.</a:t>
            </a:r>
            <a:endParaRPr/>
          </a:p>
          <a:p>
            <a:pPr marL="0" lvl="0" indent="0" algn="l" rtl="0">
              <a:spcBef>
                <a:spcPts val="0"/>
              </a:spcBef>
              <a:spcAft>
                <a:spcPts val="0"/>
              </a:spcAft>
              <a:buNone/>
            </a:pPr>
            <a:endParaRPr/>
          </a:p>
        </p:txBody>
      </p:sp>
      <p:sp>
        <p:nvSpPr>
          <p:cNvPr id="134" name="Google Shape;134;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SAY </a:t>
            </a:r>
            <a:r>
              <a:rPr lang="en-US" b="0"/>
              <a:t>Jim Knight reflects that coaches need continuing professional development in these two areas. Are there other areas you can think of where professional development would be important?  </a:t>
            </a:r>
            <a:endParaRPr b="1"/>
          </a:p>
          <a:p>
            <a:pPr marL="0" lvl="0" indent="0" algn="l" rtl="0">
              <a:spcBef>
                <a:spcPts val="0"/>
              </a:spcBef>
              <a:spcAft>
                <a:spcPts val="0"/>
              </a:spcAft>
              <a:buNone/>
            </a:pPr>
            <a:endParaRPr/>
          </a:p>
        </p:txBody>
      </p:sp>
      <p:sp>
        <p:nvSpPr>
          <p:cNvPr id="145" name="Google Shape;145;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SAY</a:t>
            </a:r>
            <a:r>
              <a:rPr lang="en-US"/>
              <a:t> We can become part of professional groups and seek out resources to aid in our own professional development. It may be that your district has coaching cadres that meet regularly to engage in professional learning together. You can also partner with coaches near and far and work virtually to learn together. You might engage in book studies or share coaching practices and resources with one another. We’re going to spend some time exploring engagement with professional organizations and identifying resources that also may help you continue to grow as a coach.</a:t>
            </a:r>
            <a:endParaRPr/>
          </a:p>
          <a:p>
            <a:pPr marL="0" lvl="0" indent="0" algn="l" rtl="0">
              <a:spcBef>
                <a:spcPts val="0"/>
              </a:spcBef>
              <a:spcAft>
                <a:spcPts val="0"/>
              </a:spcAft>
              <a:buNone/>
            </a:pPr>
            <a:endParaRPr/>
          </a:p>
        </p:txBody>
      </p:sp>
      <p:sp>
        <p:nvSpPr>
          <p:cNvPr id="154" name="Google Shape;154;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Notes </a:t>
            </a:r>
            <a:r>
              <a:rPr lang="en-US" b="0"/>
              <a:t>Allow about 20 minutes for this activity. Participants will need access to the internet, either via computers or on their phones</a:t>
            </a:r>
            <a:r>
              <a:rPr lang="en-US"/>
              <a:t>. Working with a partner, participants will go to the websites for one of the organizations on the slide as well as one additional organization of their own choosing. They should answer the following questions:  What resources does this group </a:t>
            </a:r>
            <a:r>
              <a:rPr lang="en-US" sz="1200"/>
              <a:t>provide that might expand </a:t>
            </a:r>
            <a:r>
              <a:rPr lang="en-US"/>
              <a:t>your literacy content knowledge</a:t>
            </a:r>
            <a:r>
              <a:rPr lang="en-US" sz="1200" b="0">
                <a:latin typeface="Calibri"/>
                <a:ea typeface="Calibri"/>
                <a:cs typeface="Calibri"/>
                <a:sym typeface="Calibri"/>
              </a:rPr>
              <a:t>? What opportunities for professional development does this </a:t>
            </a:r>
            <a:r>
              <a:rPr lang="en-US"/>
              <a:t>organization</a:t>
            </a:r>
            <a:r>
              <a:rPr lang="en-US" sz="1200" b="0">
                <a:latin typeface="Calibri"/>
                <a:ea typeface="Calibri"/>
                <a:cs typeface="Calibri"/>
                <a:sym typeface="Calibri"/>
              </a:rPr>
              <a:t> provide that might help you grow as a coach?  The</a:t>
            </a:r>
            <a:r>
              <a:rPr lang="en-US"/>
              <a:t>re are all kinds of professional organizations on the handout - these may be helpful to coaches because they may coach teachers in a variety of subject areas. After participants have completed the activity t</a:t>
            </a:r>
            <a:r>
              <a:rPr lang="en-US" sz="1200" b="0">
                <a:latin typeface="Calibri"/>
                <a:ea typeface="Calibri"/>
                <a:cs typeface="Calibri"/>
                <a:sym typeface="Calibri"/>
              </a:rPr>
              <a:t>hey should be prepared to share out.</a:t>
            </a:r>
            <a:endParaRPr/>
          </a:p>
          <a:p>
            <a:pPr marL="0" lvl="0" indent="0" algn="l" rtl="0">
              <a:lnSpc>
                <a:spcPct val="100000"/>
              </a:lnSpc>
              <a:spcBef>
                <a:spcPts val="0"/>
              </a:spcBef>
              <a:spcAft>
                <a:spcPts val="0"/>
              </a:spcAft>
              <a:buClr>
                <a:schemeClr val="dk1"/>
              </a:buClr>
              <a:buSzPts val="1400"/>
              <a:buFont typeface="Calibri"/>
              <a:buNone/>
            </a:pPr>
            <a:endParaRPr sz="1200" b="0">
              <a:latin typeface="Calibri"/>
              <a:ea typeface="Calibri"/>
              <a:cs typeface="Calibri"/>
              <a:sym typeface="Calibri"/>
            </a:endParaRPr>
          </a:p>
          <a:p>
            <a:pPr marL="0" lvl="0" indent="0" algn="l" rtl="0">
              <a:lnSpc>
                <a:spcPct val="100000"/>
              </a:lnSpc>
              <a:spcBef>
                <a:spcPts val="0"/>
              </a:spcBef>
              <a:spcAft>
                <a:spcPts val="0"/>
              </a:spcAft>
              <a:buClr>
                <a:schemeClr val="dk1"/>
              </a:buClr>
              <a:buSzPts val="1400"/>
              <a:buFont typeface="Calibri"/>
              <a:buNone/>
            </a:pPr>
            <a:r>
              <a:rPr lang="en-US" sz="1200" b="1">
                <a:latin typeface="Calibri"/>
                <a:ea typeface="Calibri"/>
                <a:cs typeface="Calibri"/>
                <a:sym typeface="Calibri"/>
              </a:rPr>
              <a:t>SAY</a:t>
            </a:r>
            <a:r>
              <a:rPr lang="en-US" sz="1200" b="0">
                <a:latin typeface="Calibri"/>
                <a:ea typeface="Calibri"/>
                <a:cs typeface="Calibri"/>
                <a:sym typeface="Calibri"/>
              </a:rPr>
              <a:t> On the slide are several organizations that should have resources and professional development opportunities to </a:t>
            </a:r>
            <a:r>
              <a:rPr lang="en-US"/>
              <a:t>grow</a:t>
            </a:r>
            <a:r>
              <a:rPr lang="en-US" sz="1200" b="0">
                <a:latin typeface="Calibri"/>
                <a:ea typeface="Calibri"/>
                <a:cs typeface="Calibri"/>
                <a:sym typeface="Calibri"/>
              </a:rPr>
              <a:t> </a:t>
            </a:r>
            <a:r>
              <a:rPr lang="en-US"/>
              <a:t>your content knowledge and </a:t>
            </a:r>
            <a:r>
              <a:rPr lang="en-US" sz="1200" b="0">
                <a:latin typeface="Calibri"/>
                <a:ea typeface="Calibri"/>
                <a:cs typeface="Calibri"/>
                <a:sym typeface="Calibri"/>
              </a:rPr>
              <a:t>help you grow as a coach. In addition, y</a:t>
            </a:r>
            <a:r>
              <a:rPr lang="en-US"/>
              <a:t>ou probably know of other organizations that can help you with your own professional development</a:t>
            </a:r>
            <a:r>
              <a:rPr lang="en-US" sz="1200" b="0">
                <a:latin typeface="Calibri"/>
                <a:ea typeface="Calibri"/>
                <a:cs typeface="Calibri"/>
                <a:sym typeface="Calibri"/>
              </a:rPr>
              <a:t>. </a:t>
            </a:r>
            <a:r>
              <a:rPr lang="en-US"/>
              <a:t>Other organizations that might interest you may focus on coaching, or they may focus on a content area. As a coach, you may find yourself working with a variety of teachers as they strive to integrate evidence-based literacy practices into their classrooms. </a:t>
            </a:r>
            <a:r>
              <a:rPr lang="en-US" sz="1200" b="0">
                <a:latin typeface="Calibri"/>
                <a:ea typeface="Calibri"/>
                <a:cs typeface="Calibri"/>
                <a:sym typeface="Calibri"/>
              </a:rPr>
              <a:t>With a partner, choose one of the organizations listed on the slide and </a:t>
            </a:r>
            <a:r>
              <a:rPr lang="en-US"/>
              <a:t>select another organization you may know a little bit about. Google both of the organizations and spend about ten minutes exploring their websites. </a:t>
            </a:r>
            <a:r>
              <a:rPr lang="en-US" sz="1200" b="0">
                <a:latin typeface="Calibri"/>
                <a:ea typeface="Calibri"/>
                <a:cs typeface="Calibri"/>
                <a:sym typeface="Calibri"/>
              </a:rPr>
              <a:t> Answer these questions on Handout 4: </a:t>
            </a:r>
            <a:r>
              <a:rPr lang="en-US" b="0"/>
              <a:t>What resources does this </a:t>
            </a:r>
            <a:r>
              <a:rPr lang="en-US"/>
              <a:t>organization </a:t>
            </a:r>
            <a:r>
              <a:rPr lang="en-US" sz="1200" b="0">
                <a:latin typeface="Calibri"/>
                <a:ea typeface="Calibri"/>
                <a:cs typeface="Calibri"/>
                <a:sym typeface="Calibri"/>
              </a:rPr>
              <a:t>provide that might expand your literacy content knowledge? </a:t>
            </a:r>
            <a:r>
              <a:rPr lang="en-US"/>
              <a:t>For example, there may be links to podcasts, positions statements, briefs, etc. Then reflect the </a:t>
            </a:r>
            <a:r>
              <a:rPr lang="en-US" sz="1200" b="0">
                <a:latin typeface="Calibri"/>
                <a:ea typeface="Calibri"/>
                <a:cs typeface="Calibri"/>
                <a:sym typeface="Calibri"/>
              </a:rPr>
              <a:t>opportunities for professional development</a:t>
            </a:r>
            <a:r>
              <a:rPr lang="en-US"/>
              <a:t> that this organizations </a:t>
            </a:r>
            <a:r>
              <a:rPr lang="en-US" sz="1200" b="0">
                <a:latin typeface="Calibri"/>
                <a:ea typeface="Calibri"/>
                <a:cs typeface="Calibri"/>
                <a:sym typeface="Calibri"/>
              </a:rPr>
              <a:t>provides that might help you grow as a coach</a:t>
            </a:r>
            <a:r>
              <a:rPr lang="en-US"/>
              <a:t>. These could include conferences, webinars, etc. </a:t>
            </a:r>
            <a:endParaRPr b="0"/>
          </a:p>
          <a:p>
            <a:pPr marL="0" lvl="0" indent="0" algn="l" rtl="0">
              <a:spcBef>
                <a:spcPts val="0"/>
              </a:spcBef>
              <a:spcAft>
                <a:spcPts val="0"/>
              </a:spcAft>
              <a:buNone/>
            </a:pPr>
            <a:endParaRPr/>
          </a:p>
        </p:txBody>
      </p:sp>
      <p:sp>
        <p:nvSpPr>
          <p:cNvPr id="163" name="Google Shape;163;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SAY</a:t>
            </a:r>
            <a:r>
              <a:rPr lang="en-US"/>
              <a:t> Use Handout 3 to record the answers to the questions on the slide. After you’ve had time to explore the website of the organizations you chose, we’ll share out what we found.</a:t>
            </a:r>
            <a:endParaRPr/>
          </a:p>
          <a:p>
            <a:pPr marL="0" lvl="0" indent="0" algn="l" rtl="0">
              <a:spcBef>
                <a:spcPts val="0"/>
              </a:spcBef>
              <a:spcAft>
                <a:spcPts val="0"/>
              </a:spcAft>
              <a:buNone/>
            </a:pPr>
            <a:endParaRPr/>
          </a:p>
        </p:txBody>
      </p:sp>
      <p:sp>
        <p:nvSpPr>
          <p:cNvPr id="172" name="Google Shape;17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9" name="Google Shape;179;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Notes </a:t>
            </a:r>
            <a:r>
              <a:rPr lang="en-US" b="0"/>
              <a:t>Allow about 10 minutes for this activity. Participants will need access to the internet either on their phone or a computer. They will explore a variety of other websites, including YouTube Channels, blogs, websites, and any other resources that might help them grow professionally. Then, on a sticky note, they will write the name of one of the resources and why they found it helpful. Sticky notes are posted on chart paper to be shared. </a:t>
            </a:r>
            <a:endParaRPr/>
          </a:p>
          <a:p>
            <a:pPr marL="0" lvl="0" indent="0" algn="l" rtl="0">
              <a:lnSpc>
                <a:spcPct val="100000"/>
              </a:lnSpc>
              <a:spcBef>
                <a:spcPts val="0"/>
              </a:spcBef>
              <a:spcAft>
                <a:spcPts val="0"/>
              </a:spcAft>
              <a:buClr>
                <a:schemeClr val="dk1"/>
              </a:buClr>
              <a:buSzPts val="1400"/>
              <a:buFont typeface="Calibri"/>
              <a:buNone/>
            </a:pPr>
            <a:endParaRPr b="0"/>
          </a:p>
          <a:p>
            <a:pPr marL="0" lvl="0" indent="0" algn="l" rtl="0">
              <a:lnSpc>
                <a:spcPct val="100000"/>
              </a:lnSpc>
              <a:spcBef>
                <a:spcPts val="0"/>
              </a:spcBef>
              <a:spcAft>
                <a:spcPts val="0"/>
              </a:spcAft>
              <a:buClr>
                <a:schemeClr val="dk1"/>
              </a:buClr>
              <a:buSzPts val="1400"/>
              <a:buFont typeface="Calibri"/>
              <a:buNone/>
            </a:pPr>
            <a:r>
              <a:rPr lang="en-US" b="1"/>
              <a:t>SAY </a:t>
            </a:r>
            <a:r>
              <a:rPr lang="en-US" b="0"/>
              <a:t>Not only are professional organizations helpful to us as we consider what we can do to continue growing professionally, but there are a wide variety of other resources out there. Take a few minutes and explore one of the resources on the slide, or something else that you think might be helpful. Write the name of a resource you found that might be helpful on a sticky note, and why you selected it, and then post it on our chart paper labeled “Resources.”</a:t>
            </a:r>
            <a:endParaRPr b="1"/>
          </a:p>
          <a:p>
            <a:pPr marL="0" lvl="0" indent="0" algn="l" rtl="0">
              <a:spcBef>
                <a:spcPts val="0"/>
              </a:spcBef>
              <a:spcAft>
                <a:spcPts val="0"/>
              </a:spcAft>
              <a:buNone/>
            </a:pPr>
            <a:endParaRPr/>
          </a:p>
        </p:txBody>
      </p:sp>
      <p:sp>
        <p:nvSpPr>
          <p:cNvPr id="180" name="Google Shape;180;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Notes </a:t>
            </a:r>
            <a:r>
              <a:rPr lang="en-US"/>
              <a:t>Allow 15 minutes for this activity.</a:t>
            </a:r>
            <a:endParaRPr/>
          </a:p>
          <a:p>
            <a:pPr marL="0" lvl="0" indent="0" algn="l" rtl="0">
              <a:lnSpc>
                <a:spcPct val="100000"/>
              </a:lnSpc>
              <a:spcBef>
                <a:spcPts val="0"/>
              </a:spcBef>
              <a:spcAft>
                <a:spcPts val="0"/>
              </a:spcAft>
              <a:buClr>
                <a:schemeClr val="dk1"/>
              </a:buClr>
              <a:buSzPts val="1400"/>
              <a:buFont typeface="Calibri"/>
              <a:buNone/>
            </a:pPr>
            <a:endParaRPr b="1"/>
          </a:p>
          <a:p>
            <a:pPr marL="0" lvl="0" indent="0" algn="l" rtl="0">
              <a:lnSpc>
                <a:spcPct val="100000"/>
              </a:lnSpc>
              <a:spcBef>
                <a:spcPts val="0"/>
              </a:spcBef>
              <a:spcAft>
                <a:spcPts val="0"/>
              </a:spcAft>
              <a:buClr>
                <a:schemeClr val="dk1"/>
              </a:buClr>
              <a:buSzPts val="1400"/>
              <a:buFont typeface="Calibri"/>
              <a:buNone/>
            </a:pPr>
            <a:r>
              <a:rPr lang="en-US" b="1"/>
              <a:t>SAY </a:t>
            </a:r>
            <a:r>
              <a:rPr lang="en-US"/>
              <a:t>As our time in this course comes to a close, let’s take a few moments to reflect. The document Improving Teaching Practice with Instructional Coaching summarizes a great deal of what we’ve learned about together. Think about the various sessions in the Literacy Coach Program Professional Development and how they relate to the main points in this document as you read it. Discuss the questions on your screen in your small groups. After your discussion, create your own “Do This, and “Not This” in your groups like the one on page 7 of the document. Post it when you are finished, and we’ll do a gallery walk so we can see everyone’s ideas.</a:t>
            </a:r>
            <a:endParaRPr/>
          </a:p>
          <a:p>
            <a:pPr marL="0" lvl="0" indent="0" algn="l" rtl="0">
              <a:spcBef>
                <a:spcPts val="0"/>
              </a:spcBef>
              <a:spcAft>
                <a:spcPts val="0"/>
              </a:spcAft>
              <a:buNone/>
            </a:pPr>
            <a:endParaRPr/>
          </a:p>
        </p:txBody>
      </p:sp>
      <p:sp>
        <p:nvSpPr>
          <p:cNvPr id="189" name="Google Shape;189;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n-US" b="1" dirty="0"/>
              <a:t>SAY </a:t>
            </a:r>
            <a:r>
              <a:rPr lang="en-US" b="0" dirty="0"/>
              <a:t>This is the final post-session assignment! </a:t>
            </a:r>
            <a:endParaRPr dirty="0"/>
          </a:p>
          <a:p>
            <a:pPr marL="0" lvl="0" indent="0" algn="l" rtl="0">
              <a:spcBef>
                <a:spcPts val="0"/>
              </a:spcBef>
              <a:spcAft>
                <a:spcPts val="0"/>
              </a:spcAft>
              <a:buNone/>
            </a:pPr>
            <a:endParaRPr dirty="0"/>
          </a:p>
        </p:txBody>
      </p:sp>
      <p:sp>
        <p:nvSpPr>
          <p:cNvPr id="197" name="Google Shape;197;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Notes </a:t>
            </a:r>
            <a:r>
              <a:rPr lang="en-US"/>
              <a:t>Be sure to establish a due date for this assignment </a:t>
            </a:r>
            <a:endParaRPr/>
          </a:p>
          <a:p>
            <a:pPr marL="0" lvl="0" indent="0" algn="l" rtl="0">
              <a:lnSpc>
                <a:spcPct val="100000"/>
              </a:lnSpc>
              <a:spcBef>
                <a:spcPts val="0"/>
              </a:spcBef>
              <a:spcAft>
                <a:spcPts val="0"/>
              </a:spcAft>
              <a:buClr>
                <a:schemeClr val="dk1"/>
              </a:buClr>
              <a:buSzPts val="1400"/>
              <a:buFont typeface="Calibri"/>
              <a:buNone/>
            </a:pPr>
            <a:endParaRPr b="1"/>
          </a:p>
          <a:p>
            <a:pPr marL="0" lvl="0" indent="0" algn="l" rtl="0">
              <a:lnSpc>
                <a:spcPct val="100000"/>
              </a:lnSpc>
              <a:spcBef>
                <a:spcPts val="0"/>
              </a:spcBef>
              <a:spcAft>
                <a:spcPts val="0"/>
              </a:spcAft>
              <a:buClr>
                <a:schemeClr val="dk1"/>
              </a:buClr>
              <a:buSzPts val="1400"/>
              <a:buFont typeface="Calibri"/>
              <a:buNone/>
            </a:pPr>
            <a:r>
              <a:rPr lang="en-US" b="1"/>
              <a:t>SAY  </a:t>
            </a:r>
            <a:r>
              <a:rPr lang="en-US"/>
              <a:t>We have now reached the end of the Literacy Coach Program Professional Development Course!  Congratulations!  You have one final culminating project to complete, and this project not only pertains to Module 5, but to the entire course. Let’s look at </a:t>
            </a:r>
            <a:r>
              <a:rPr lang="en-US" b="1">
                <a:solidFill>
                  <a:srgbClr val="000000"/>
                </a:solidFill>
                <a:latin typeface="Times New Roman"/>
                <a:ea typeface="Times New Roman"/>
                <a:cs typeface="Times New Roman"/>
                <a:sym typeface="Times New Roman"/>
              </a:rPr>
              <a:t>Handout 6: Course Reflection and Professional Development Growth Rubric. </a:t>
            </a:r>
            <a:r>
              <a:rPr lang="en-US"/>
              <a:t>This is a rubric for this culminating project. You will be writing a reflect on what you have learned in this course as well as a plan for your continued professional growth. Please note that you should reflect on each module and how the information you have gained is pertinent to your role as a coach.  Once you have completed this assignment successfully, you will be eligible for the coach credential from the Florida Department of Education. Please note that you MUST successfully complete the assignment in order to be eligible to receive the credential.  </a:t>
            </a:r>
            <a:endParaRPr/>
          </a:p>
          <a:p>
            <a:pPr marL="0" lvl="0" indent="0" algn="l" rtl="0">
              <a:lnSpc>
                <a:spcPct val="100000"/>
              </a:lnSpc>
              <a:spcBef>
                <a:spcPts val="0"/>
              </a:spcBef>
              <a:spcAft>
                <a:spcPts val="0"/>
              </a:spcAft>
              <a:buClr>
                <a:schemeClr val="dk1"/>
              </a:buClr>
              <a:buSzPts val="1400"/>
              <a:buFont typeface="Calibri"/>
              <a:buNone/>
            </a:pPr>
            <a:endParaRPr/>
          </a:p>
          <a:p>
            <a:pPr marL="0" lvl="0" indent="0" algn="l" rtl="0">
              <a:lnSpc>
                <a:spcPct val="100000"/>
              </a:lnSpc>
              <a:spcBef>
                <a:spcPts val="0"/>
              </a:spcBef>
              <a:spcAft>
                <a:spcPts val="0"/>
              </a:spcAft>
              <a:buClr>
                <a:schemeClr val="dk1"/>
              </a:buClr>
              <a:buSzPts val="1400"/>
              <a:buFont typeface="Calibri"/>
              <a:buNone/>
            </a:pPr>
            <a:r>
              <a:rPr lang="en-US"/>
              <a:t>Please let me know if you have any questions. Thank you for participating in this course and best wishes as you continue your journey as a literacy coach.</a:t>
            </a:r>
            <a:endParaRPr/>
          </a:p>
          <a:p>
            <a:pPr marL="0" lvl="0" indent="0" algn="l" rtl="0">
              <a:spcBef>
                <a:spcPts val="0"/>
              </a:spcBef>
              <a:spcAft>
                <a:spcPts val="0"/>
              </a:spcAft>
              <a:buNone/>
            </a:pPr>
            <a:endParaRPr/>
          </a:p>
        </p:txBody>
      </p:sp>
      <p:sp>
        <p:nvSpPr>
          <p:cNvPr id="210" name="Google Shape;210;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7" name="Google Shape;217;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b="1"/>
              <a:t>SAY</a:t>
            </a:r>
            <a:r>
              <a:rPr lang="en-US"/>
              <a:t> Are there any questions that you have regarding the content of this session, the self-study activities, or the course in general?</a:t>
            </a:r>
            <a:endParaRPr/>
          </a:p>
          <a:p>
            <a:pPr marL="0" lvl="0" indent="0" algn="l" rtl="0">
              <a:spcBef>
                <a:spcPts val="0"/>
              </a:spcBef>
              <a:spcAft>
                <a:spcPts val="0"/>
              </a:spcAft>
              <a:buNone/>
            </a:pPr>
            <a:endParaRPr/>
          </a:p>
        </p:txBody>
      </p:sp>
      <p:sp>
        <p:nvSpPr>
          <p:cNvPr id="218" name="Google Shape;218;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6" name="Google Shape;5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solidFill>
                  <a:schemeClr val="dk1"/>
                </a:solidFill>
              </a:rPr>
              <a:t>NOTES </a:t>
            </a:r>
            <a:endParaRPr/>
          </a:p>
          <a:p>
            <a:pPr marL="0" lvl="0" indent="0" algn="l" rtl="0">
              <a:lnSpc>
                <a:spcPct val="100000"/>
              </a:lnSpc>
              <a:spcBef>
                <a:spcPts val="0"/>
              </a:spcBef>
              <a:spcAft>
                <a:spcPts val="0"/>
              </a:spcAft>
              <a:buClr>
                <a:schemeClr val="dk1"/>
              </a:buClr>
              <a:buSzPts val="1400"/>
              <a:buFont typeface="Calibri"/>
              <a:buNone/>
            </a:pPr>
            <a:r>
              <a:rPr lang="en-US">
                <a:solidFill>
                  <a:schemeClr val="dk1"/>
                </a:solidFill>
              </a:rPr>
              <a:t>It is recommended that the sessions are completed in sequential order. </a:t>
            </a:r>
            <a:endParaRPr/>
          </a:p>
          <a:p>
            <a:pPr marL="0" lvl="0" indent="0" algn="l" rtl="0">
              <a:lnSpc>
                <a:spcPct val="100000"/>
              </a:lnSpc>
              <a:spcBef>
                <a:spcPts val="0"/>
              </a:spcBef>
              <a:spcAft>
                <a:spcPts val="0"/>
              </a:spcAft>
              <a:buClr>
                <a:schemeClr val="dk1"/>
              </a:buClr>
              <a:buSzPts val="1400"/>
              <a:buFont typeface="Calibri"/>
              <a:buNone/>
            </a:pPr>
            <a:r>
              <a:rPr lang="en-US">
                <a:solidFill>
                  <a:schemeClr val="dk1"/>
                </a:solidFill>
              </a:rPr>
              <a:t>The timeline for completing the sessions can be flexible. If the recommended minutes for each session are not available, complete what you can with the time you have and then pick up where you left off the next time you meet. </a:t>
            </a:r>
            <a:endParaRPr/>
          </a:p>
          <a:p>
            <a:pPr marL="0" lvl="0" indent="0" algn="l" rtl="0">
              <a:lnSpc>
                <a:spcPct val="100000"/>
              </a:lnSpc>
              <a:spcBef>
                <a:spcPts val="0"/>
              </a:spcBef>
              <a:spcAft>
                <a:spcPts val="0"/>
              </a:spcAft>
              <a:buClr>
                <a:schemeClr val="dk1"/>
              </a:buClr>
              <a:buSzPts val="1400"/>
              <a:buFont typeface="Calibri"/>
              <a:buNone/>
            </a:pPr>
            <a:r>
              <a:rPr lang="en-US">
                <a:solidFill>
                  <a:schemeClr val="dk1"/>
                </a:solidFill>
              </a:rPr>
              <a:t>Once a schedule of the sessions is established, have participants record the schedule in their </a:t>
            </a:r>
            <a:r>
              <a:rPr lang="en-US" i="1">
                <a:solidFill>
                  <a:schemeClr val="dk1"/>
                </a:solidFill>
              </a:rPr>
              <a:t>Florida Literacy Coach </a:t>
            </a:r>
            <a:r>
              <a:rPr lang="en-US" i="1"/>
              <a:t>Program </a:t>
            </a:r>
            <a:r>
              <a:rPr lang="en-US" i="1">
                <a:solidFill>
                  <a:schemeClr val="dk1"/>
                </a:solidFill>
              </a:rPr>
              <a:t>PD Guide </a:t>
            </a:r>
            <a:r>
              <a:rPr lang="en-US">
                <a:solidFill>
                  <a:schemeClr val="dk1"/>
                </a:solidFill>
              </a:rPr>
              <a:t>if printed. </a:t>
            </a:r>
            <a:endParaRPr/>
          </a:p>
          <a:p>
            <a:pPr marL="0" lvl="0" indent="0" algn="l" rtl="0">
              <a:lnSpc>
                <a:spcPct val="100000"/>
              </a:lnSpc>
              <a:spcBef>
                <a:spcPts val="0"/>
              </a:spcBef>
              <a:spcAft>
                <a:spcPts val="0"/>
              </a:spcAft>
              <a:buClr>
                <a:schemeClr val="dk1"/>
              </a:buClr>
              <a:buSzPts val="1400"/>
              <a:buFont typeface="Calibri"/>
              <a:buNone/>
            </a:pPr>
            <a:endParaRPr b="1">
              <a:solidFill>
                <a:schemeClr val="dk1"/>
              </a:solidFill>
            </a:endParaRPr>
          </a:p>
          <a:p>
            <a:pPr marL="0" marR="0" lvl="0" indent="0" algn="l" rtl="0">
              <a:lnSpc>
                <a:spcPct val="100000"/>
              </a:lnSpc>
              <a:spcBef>
                <a:spcPts val="0"/>
              </a:spcBef>
              <a:spcAft>
                <a:spcPts val="0"/>
              </a:spcAft>
              <a:buClr>
                <a:schemeClr val="dk1"/>
              </a:buClr>
              <a:buSzPts val="1400"/>
              <a:buFont typeface="Calibri"/>
              <a:buNone/>
            </a:pPr>
            <a:r>
              <a:rPr lang="en-US" b="1">
                <a:solidFill>
                  <a:schemeClr val="dk1"/>
                </a:solidFill>
              </a:rPr>
              <a:t>SAY </a:t>
            </a:r>
            <a:r>
              <a:rPr lang="en-US">
                <a:solidFill>
                  <a:schemeClr val="dk1"/>
                </a:solidFill>
              </a:rPr>
              <a:t>Here is an overview of the </a:t>
            </a:r>
            <a:r>
              <a:rPr lang="en-US"/>
              <a:t>m</a:t>
            </a:r>
            <a:r>
              <a:rPr lang="en-US">
                <a:solidFill>
                  <a:schemeClr val="dk1"/>
                </a:solidFill>
              </a:rPr>
              <a:t>odules and </a:t>
            </a:r>
            <a:r>
              <a:rPr lang="en-US"/>
              <a:t>s</a:t>
            </a:r>
            <a:r>
              <a:rPr lang="en-US">
                <a:solidFill>
                  <a:schemeClr val="dk1"/>
                </a:solidFill>
              </a:rPr>
              <a:t>essions of this course. There are five </a:t>
            </a:r>
            <a:r>
              <a:rPr lang="en-US"/>
              <a:t>m</a:t>
            </a:r>
            <a:r>
              <a:rPr lang="en-US">
                <a:solidFill>
                  <a:schemeClr val="dk1"/>
                </a:solidFill>
              </a:rPr>
              <a:t>odules and each </a:t>
            </a:r>
            <a:r>
              <a:rPr lang="en-US"/>
              <a:t>m</a:t>
            </a:r>
            <a:r>
              <a:rPr lang="en-US">
                <a:solidFill>
                  <a:schemeClr val="dk1"/>
                </a:solidFill>
              </a:rPr>
              <a:t>odule includes two to four </a:t>
            </a:r>
            <a:r>
              <a:rPr lang="en-US"/>
              <a:t>s</a:t>
            </a:r>
            <a:r>
              <a:rPr lang="en-US">
                <a:solidFill>
                  <a:schemeClr val="dk1"/>
                </a:solidFill>
              </a:rPr>
              <a:t>essions for a total of 15 content </a:t>
            </a:r>
            <a:r>
              <a:rPr lang="en-US"/>
              <a:t>s</a:t>
            </a:r>
            <a:r>
              <a:rPr lang="en-US">
                <a:solidFill>
                  <a:schemeClr val="dk1"/>
                </a:solidFill>
              </a:rPr>
              <a:t>essions. Module 1 addresses Applying Principles and Practices that Foster a Positive Culture, Module 2 covers Applying Effective Pedagogy and Andragogy, the focus o</a:t>
            </a:r>
            <a:r>
              <a:rPr lang="en-US"/>
              <a:t>f </a:t>
            </a:r>
            <a:r>
              <a:rPr lang="en-US">
                <a:solidFill>
                  <a:schemeClr val="dk1"/>
                </a:solidFill>
              </a:rPr>
              <a:t>Module 3 is Collecting Data on Instructional Practices to Inform Professional Learning, the content of Module 4 is Planning, Implementing and Analyzing Standards-Based Literacy Instruction, and the content of Module 5 is Growing Professionally, and the final module, Module 6, addresses Planning and Implementing Coaching. </a:t>
            </a:r>
            <a:endParaRPr/>
          </a:p>
          <a:p>
            <a:pPr marL="0" lvl="0" indent="0" algn="l" rtl="0">
              <a:lnSpc>
                <a:spcPct val="100000"/>
              </a:lnSpc>
              <a:spcBef>
                <a:spcPts val="0"/>
              </a:spcBef>
              <a:spcAft>
                <a:spcPts val="0"/>
              </a:spcAft>
              <a:buClr>
                <a:schemeClr val="dk1"/>
              </a:buClr>
              <a:buSzPts val="1400"/>
              <a:buFont typeface="Calibri"/>
              <a:buNone/>
            </a:pPr>
            <a:endParaRPr>
              <a:solidFill>
                <a:schemeClr val="dk1"/>
              </a:solidFill>
            </a:endParaRPr>
          </a:p>
          <a:p>
            <a:pPr marL="0" lvl="0" indent="0" algn="l" rtl="0">
              <a:lnSpc>
                <a:spcPct val="100000"/>
              </a:lnSpc>
              <a:spcBef>
                <a:spcPts val="0"/>
              </a:spcBef>
              <a:spcAft>
                <a:spcPts val="0"/>
              </a:spcAft>
              <a:buClr>
                <a:schemeClr val="dk1"/>
              </a:buClr>
              <a:buSzPts val="1400"/>
              <a:buFont typeface="Calibri"/>
              <a:buNone/>
            </a:pPr>
            <a:r>
              <a:rPr lang="en-US">
                <a:solidFill>
                  <a:schemeClr val="dk1"/>
                </a:solidFill>
              </a:rPr>
              <a:t>You can record the date of each of our sessions in your </a:t>
            </a:r>
            <a:r>
              <a:rPr lang="en-US" i="1">
                <a:solidFill>
                  <a:schemeClr val="dk1"/>
                </a:solidFill>
              </a:rPr>
              <a:t>Florida Literacy Coach </a:t>
            </a:r>
            <a:r>
              <a:rPr lang="en-US" i="1"/>
              <a:t>Program</a:t>
            </a:r>
            <a:r>
              <a:rPr lang="en-US" i="1">
                <a:solidFill>
                  <a:schemeClr val="dk1"/>
                </a:solidFill>
              </a:rPr>
              <a:t> PD Guide</a:t>
            </a:r>
            <a:r>
              <a:rPr lang="en-US">
                <a:solidFill>
                  <a:schemeClr val="dk1"/>
                </a:solidFill>
              </a:rPr>
              <a:t>.</a:t>
            </a:r>
            <a:endParaRPr/>
          </a:p>
          <a:p>
            <a:pPr marL="0" lvl="0" indent="0" algn="l" rtl="0">
              <a:spcBef>
                <a:spcPts val="0"/>
              </a:spcBef>
              <a:spcAft>
                <a:spcPts val="0"/>
              </a:spcAft>
              <a:buNone/>
            </a:pPr>
            <a:endParaRPr/>
          </a:p>
        </p:txBody>
      </p:sp>
      <p:sp>
        <p:nvSpPr>
          <p:cNvPr id="57" name="Google Shape;5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SAY</a:t>
            </a:r>
            <a:r>
              <a:rPr lang="en-US"/>
              <a:t> Congratulations on successfully completing Session 15.  We look forward to seeing you for Module 6! </a:t>
            </a:r>
            <a:endParaRPr/>
          </a:p>
          <a:p>
            <a:pPr marL="0" lvl="0" indent="0" algn="l" rtl="0">
              <a:lnSpc>
                <a:spcPct val="100000"/>
              </a:lnSpc>
              <a:spcBef>
                <a:spcPts val="0"/>
              </a:spcBef>
              <a:spcAft>
                <a:spcPts val="0"/>
              </a:spcAft>
              <a:buClr>
                <a:schemeClr val="dk1"/>
              </a:buClr>
              <a:buSzPts val="1400"/>
              <a:buFont typeface="Calibri"/>
              <a:buNone/>
            </a:pPr>
            <a:endParaRPr/>
          </a:p>
          <a:p>
            <a:pPr marL="0" lvl="0" indent="0" algn="l" rtl="0">
              <a:lnSpc>
                <a:spcPct val="100000"/>
              </a:lnSpc>
              <a:spcBef>
                <a:spcPts val="0"/>
              </a:spcBef>
              <a:spcAft>
                <a:spcPts val="0"/>
              </a:spcAft>
              <a:buClr>
                <a:schemeClr val="dk1"/>
              </a:buClr>
              <a:buSzPts val="1400"/>
              <a:buFont typeface="Calibri"/>
              <a:buNone/>
            </a:pPr>
            <a:r>
              <a:rPr lang="en-US" i="1"/>
              <a:t>Confirm the date and time of the next session. </a:t>
            </a:r>
            <a:endParaRPr/>
          </a:p>
          <a:p>
            <a:pPr marL="0" lvl="0" indent="0" algn="l" rtl="0">
              <a:spcBef>
                <a:spcPts val="0"/>
              </a:spcBef>
              <a:spcAft>
                <a:spcPts val="0"/>
              </a:spcAft>
              <a:buNone/>
            </a:pPr>
            <a:endParaRPr/>
          </a:p>
        </p:txBody>
      </p:sp>
      <p:sp>
        <p:nvSpPr>
          <p:cNvPr id="227" name="Google Shape;227;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 name="Google Shape;63;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SAY</a:t>
            </a:r>
            <a:r>
              <a:rPr lang="en-US"/>
              <a:t> We want to remind you that participating coaches will complete a bridge to practice project after each module. These projects will provide evidence that coaches are able to apply the knowledge and skills they developed in this course in their schools. You will learn more about each project as we work through the modules. We’ve shared an overview of the projects with you on this slide.</a:t>
            </a:r>
            <a:endParaRPr/>
          </a:p>
          <a:p>
            <a:pPr marL="0" lvl="0" indent="0" algn="l" rtl="0">
              <a:lnSpc>
                <a:spcPct val="100000"/>
              </a:lnSpc>
              <a:spcBef>
                <a:spcPts val="0"/>
              </a:spcBef>
              <a:spcAft>
                <a:spcPts val="0"/>
              </a:spcAft>
              <a:buClr>
                <a:schemeClr val="dk1"/>
              </a:buClr>
              <a:buSzPts val="1400"/>
              <a:buFont typeface="Calibri"/>
              <a:buNone/>
            </a:pPr>
            <a:endParaRPr/>
          </a:p>
          <a:p>
            <a:pPr marL="0" lvl="0" indent="0" algn="l" rtl="0">
              <a:lnSpc>
                <a:spcPct val="100000"/>
              </a:lnSpc>
              <a:spcBef>
                <a:spcPts val="0"/>
              </a:spcBef>
              <a:spcAft>
                <a:spcPts val="0"/>
              </a:spcAft>
              <a:buClr>
                <a:schemeClr val="dk1"/>
              </a:buClr>
              <a:buSzPts val="1400"/>
              <a:buFont typeface="Calibri"/>
              <a:buNone/>
            </a:pPr>
            <a:r>
              <a:rPr lang="en-US"/>
              <a:t>Coaches will </a:t>
            </a:r>
            <a:endParaRPr/>
          </a:p>
          <a:p>
            <a:pPr marL="0" lvl="0" indent="0" algn="l" rtl="0">
              <a:lnSpc>
                <a:spcPct val="100000"/>
              </a:lnSpc>
              <a:spcBef>
                <a:spcPts val="0"/>
              </a:spcBef>
              <a:spcAft>
                <a:spcPts val="0"/>
              </a:spcAft>
              <a:buClr>
                <a:schemeClr val="dk1"/>
              </a:buClr>
              <a:buSzPts val="1400"/>
              <a:buFont typeface="Calibri"/>
              <a:buNone/>
            </a:pPr>
            <a:r>
              <a:rPr lang="en-US"/>
              <a:t>Module 1: develop a principal/coach partnership agreement;</a:t>
            </a:r>
            <a:endParaRPr/>
          </a:p>
          <a:p>
            <a:pPr marL="0" lvl="0" indent="0" algn="l" rtl="0">
              <a:lnSpc>
                <a:spcPct val="100000"/>
              </a:lnSpc>
              <a:spcBef>
                <a:spcPts val="0"/>
              </a:spcBef>
              <a:spcAft>
                <a:spcPts val="0"/>
              </a:spcAft>
              <a:buClr>
                <a:schemeClr val="dk1"/>
              </a:buClr>
              <a:buSzPts val="1400"/>
              <a:buFont typeface="Calibri"/>
              <a:buNone/>
            </a:pPr>
            <a:r>
              <a:rPr lang="en-US"/>
              <a:t>Module 2: conduct a needs assessment for professional development on evidence-based instructional practices and complete an ADDIE model for planning this professional development; </a:t>
            </a:r>
            <a:endParaRPr/>
          </a:p>
          <a:p>
            <a:pPr marL="0" lvl="0" indent="0" algn="l" rtl="0">
              <a:lnSpc>
                <a:spcPct val="100000"/>
              </a:lnSpc>
              <a:spcBef>
                <a:spcPts val="0"/>
              </a:spcBef>
              <a:spcAft>
                <a:spcPts val="0"/>
              </a:spcAft>
              <a:buClr>
                <a:schemeClr val="dk1"/>
              </a:buClr>
              <a:buSzPts val="1400"/>
              <a:buFont typeface="Calibri"/>
              <a:buNone/>
            </a:pPr>
            <a:r>
              <a:rPr lang="en-US"/>
              <a:t>Module 3: develop, implement, and evaluate a professional learning action plan; </a:t>
            </a:r>
            <a:endParaRPr/>
          </a:p>
          <a:p>
            <a:pPr marL="0" lvl="0" indent="0" algn="l" rtl="0">
              <a:lnSpc>
                <a:spcPct val="100000"/>
              </a:lnSpc>
              <a:spcBef>
                <a:spcPts val="0"/>
              </a:spcBef>
              <a:spcAft>
                <a:spcPts val="0"/>
              </a:spcAft>
              <a:buClr>
                <a:schemeClr val="dk1"/>
              </a:buClr>
              <a:buSzPts val="1400"/>
              <a:buFont typeface="Calibri"/>
              <a:buNone/>
            </a:pPr>
            <a:r>
              <a:rPr lang="en-US"/>
              <a:t>Module 4: create a video that reflects coaching to help teachers plan, implement, and analyze standards-based literacy instruction; </a:t>
            </a:r>
            <a:endParaRPr/>
          </a:p>
          <a:p>
            <a:pPr marL="0" lvl="0" indent="0" algn="l" rtl="0">
              <a:lnSpc>
                <a:spcPct val="100000"/>
              </a:lnSpc>
              <a:spcBef>
                <a:spcPts val="0"/>
              </a:spcBef>
              <a:spcAft>
                <a:spcPts val="0"/>
              </a:spcAft>
              <a:buClr>
                <a:schemeClr val="dk1"/>
              </a:buClr>
              <a:buSzPts val="1400"/>
              <a:buFont typeface="Calibri"/>
              <a:buNone/>
            </a:pPr>
            <a:r>
              <a:rPr lang="en-US"/>
              <a:t>Module 5: complete a reflection on the course including plans for continued professional growth.</a:t>
            </a:r>
            <a:endParaRPr/>
          </a:p>
          <a:p>
            <a:pPr marL="0" marR="0" lvl="0" indent="0" algn="l" rtl="0">
              <a:lnSpc>
                <a:spcPct val="100000"/>
              </a:lnSpc>
              <a:spcBef>
                <a:spcPts val="0"/>
              </a:spcBef>
              <a:spcAft>
                <a:spcPts val="0"/>
              </a:spcAft>
              <a:buClr>
                <a:schemeClr val="dk1"/>
              </a:buClr>
              <a:buSzPts val="1400"/>
              <a:buFont typeface="Calibri"/>
              <a:buNone/>
            </a:pPr>
            <a:r>
              <a:rPr lang="en-US"/>
              <a:t>Module 6: </a:t>
            </a:r>
            <a:r>
              <a:rPr lang="en-US" sz="1200">
                <a:latin typeface="Calibri"/>
                <a:ea typeface="Calibri"/>
                <a:cs typeface="Calibri"/>
                <a:sym typeface="Calibri"/>
              </a:rPr>
              <a:t>Choose one teacher with whom you have seen significant growth as a result of coaching support and complete a reflection on what worked, why it worked and which areas of growth were most evident.</a:t>
            </a:r>
            <a:endParaRPr/>
          </a:p>
          <a:p>
            <a:pPr marL="0" lvl="0" indent="0" algn="l" rtl="0">
              <a:lnSpc>
                <a:spcPct val="100000"/>
              </a:lnSpc>
              <a:spcBef>
                <a:spcPts val="0"/>
              </a:spcBef>
              <a:spcAft>
                <a:spcPts val="0"/>
              </a:spcAft>
              <a:buClr>
                <a:schemeClr val="dk1"/>
              </a:buClr>
              <a:buSzPts val="1400"/>
              <a:buFont typeface="Calibri"/>
              <a:buNone/>
            </a:pPr>
            <a:endParaRPr/>
          </a:p>
          <a:p>
            <a:pPr marL="0" lvl="0" indent="0" algn="l" rtl="0">
              <a:lnSpc>
                <a:spcPct val="100000"/>
              </a:lnSpc>
              <a:spcBef>
                <a:spcPts val="0"/>
              </a:spcBef>
              <a:spcAft>
                <a:spcPts val="0"/>
              </a:spcAft>
              <a:buClr>
                <a:schemeClr val="dk1"/>
              </a:buClr>
              <a:buSzPts val="1400"/>
              <a:buFont typeface="Arial"/>
              <a:buNone/>
            </a:pPr>
            <a:r>
              <a:rPr lang="en-US"/>
              <a:t>You may turn in all your artifacts for the projects to your facilitator at the end of each module if requested.</a:t>
            </a:r>
            <a:endParaRPr/>
          </a:p>
          <a:p>
            <a:pPr marL="0" lvl="0" indent="0" algn="l" rtl="0">
              <a:spcBef>
                <a:spcPts val="0"/>
              </a:spcBef>
              <a:spcAft>
                <a:spcPts val="0"/>
              </a:spcAft>
              <a:buNone/>
            </a:pPr>
            <a:endParaRPr/>
          </a:p>
        </p:txBody>
      </p:sp>
      <p:sp>
        <p:nvSpPr>
          <p:cNvPr id="64" name="Google Shape;64;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 name="Google Shape;7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sz="1200" b="1">
                <a:solidFill>
                  <a:schemeClr val="dk1"/>
                </a:solidFill>
              </a:rPr>
              <a:t>NOTES </a:t>
            </a:r>
            <a:r>
              <a:rPr lang="en-US" sz="1200">
                <a:solidFill>
                  <a:schemeClr val="dk1"/>
                </a:solidFill>
              </a:rPr>
              <a:t>Consider your group to determine how much detail about the norms will be helpful to review.</a:t>
            </a:r>
            <a:endParaRPr sz="1200" b="1">
              <a:solidFill>
                <a:schemeClr val="dk1"/>
              </a:solidFill>
            </a:endParaRPr>
          </a:p>
          <a:p>
            <a:pPr marL="0" lvl="0" indent="0" algn="l" rtl="0">
              <a:lnSpc>
                <a:spcPct val="100000"/>
              </a:lnSpc>
              <a:spcBef>
                <a:spcPts val="0"/>
              </a:spcBef>
              <a:spcAft>
                <a:spcPts val="0"/>
              </a:spcAft>
              <a:buClr>
                <a:schemeClr val="dk1"/>
              </a:buClr>
              <a:buSzPts val="1400"/>
              <a:buFont typeface="Calibri"/>
              <a:buNone/>
            </a:pPr>
            <a:endParaRPr sz="1200" b="1">
              <a:solidFill>
                <a:schemeClr val="dk1"/>
              </a:solidFill>
            </a:endParaRPr>
          </a:p>
          <a:p>
            <a:pPr marL="0" lvl="0" indent="0" algn="l" rtl="0">
              <a:lnSpc>
                <a:spcPct val="100000"/>
              </a:lnSpc>
              <a:spcBef>
                <a:spcPts val="0"/>
              </a:spcBef>
              <a:spcAft>
                <a:spcPts val="0"/>
              </a:spcAft>
              <a:buClr>
                <a:schemeClr val="dk1"/>
              </a:buClr>
              <a:buSzPts val="1400"/>
              <a:buFont typeface="Calibri"/>
              <a:buNone/>
            </a:pPr>
            <a:r>
              <a:rPr lang="en-US" sz="1200" b="1">
                <a:solidFill>
                  <a:schemeClr val="dk1"/>
                </a:solidFill>
              </a:rPr>
              <a:t>SAY </a:t>
            </a:r>
            <a:r>
              <a:rPr lang="en-US" sz="1200"/>
              <a:t>Professional learning opportunities usually consist of a team of educators, like us, that meet regularly to learn new topics, share ideas, and problem solve. We will build a </a:t>
            </a:r>
            <a:r>
              <a:rPr lang="en-US" sz="1200" u="sng"/>
              <a:t>community,</a:t>
            </a:r>
            <a:r>
              <a:rPr lang="en-US" sz="1200"/>
              <a:t> meaning that we learn from each other, so sharing and participation are really important.  </a:t>
            </a:r>
            <a:endParaRPr sz="1200" b="1">
              <a:solidFill>
                <a:schemeClr val="dk1"/>
              </a:solidFill>
            </a:endParaRPr>
          </a:p>
          <a:p>
            <a:pPr marL="0" lvl="0" indent="0" algn="l" rtl="0">
              <a:lnSpc>
                <a:spcPct val="100000"/>
              </a:lnSpc>
              <a:spcBef>
                <a:spcPts val="0"/>
              </a:spcBef>
              <a:spcAft>
                <a:spcPts val="0"/>
              </a:spcAft>
              <a:buClr>
                <a:schemeClr val="dk1"/>
              </a:buClr>
              <a:buSzPts val="1400"/>
              <a:buFont typeface="Calibri"/>
              <a:buNone/>
            </a:pPr>
            <a:endParaRPr sz="1200" b="1">
              <a:solidFill>
                <a:schemeClr val="dk1"/>
              </a:solidFill>
            </a:endParaRPr>
          </a:p>
          <a:p>
            <a:pPr marL="0" lvl="0" indent="0" algn="l" rtl="0">
              <a:lnSpc>
                <a:spcPct val="100000"/>
              </a:lnSpc>
              <a:spcBef>
                <a:spcPts val="0"/>
              </a:spcBef>
              <a:spcAft>
                <a:spcPts val="0"/>
              </a:spcAft>
              <a:buClr>
                <a:schemeClr val="dk1"/>
              </a:buClr>
              <a:buSzPts val="1400"/>
              <a:buFont typeface="Calibri"/>
              <a:buNone/>
            </a:pPr>
            <a:r>
              <a:rPr lang="en-US" sz="1200">
                <a:solidFill>
                  <a:schemeClr val="dk1"/>
                </a:solidFill>
              </a:rPr>
              <a:t>Professional learning opportunities typically have norms that the group can agree to in order to be productive. Here are three norms, or ground rules, for our way of work: cell phones on silent; pay attention to yourself and others; and presume positive intentions. </a:t>
            </a:r>
            <a:endParaRPr sz="1200"/>
          </a:p>
          <a:p>
            <a:pPr marL="0" lvl="0" indent="0" algn="l" rtl="0">
              <a:lnSpc>
                <a:spcPct val="100000"/>
              </a:lnSpc>
              <a:spcBef>
                <a:spcPts val="0"/>
              </a:spcBef>
              <a:spcAft>
                <a:spcPts val="0"/>
              </a:spcAft>
              <a:buClr>
                <a:schemeClr val="dk1"/>
              </a:buClr>
              <a:buSzPts val="1400"/>
              <a:buFont typeface="Calibri"/>
              <a:buNone/>
            </a:pPr>
            <a:endParaRPr sz="1200">
              <a:solidFill>
                <a:schemeClr val="dk1"/>
              </a:solidFill>
            </a:endParaRPr>
          </a:p>
          <a:p>
            <a:pPr marL="0" lvl="0" indent="0" algn="l" rtl="0">
              <a:lnSpc>
                <a:spcPct val="100000"/>
              </a:lnSpc>
              <a:spcBef>
                <a:spcPts val="0"/>
              </a:spcBef>
              <a:spcAft>
                <a:spcPts val="0"/>
              </a:spcAft>
              <a:buClr>
                <a:schemeClr val="dk1"/>
              </a:buClr>
              <a:buSzPts val="1400"/>
              <a:buFont typeface="Calibri"/>
              <a:buNone/>
            </a:pPr>
            <a:r>
              <a:rPr lang="en-US" sz="1200" b="1">
                <a:solidFill>
                  <a:schemeClr val="dk1"/>
                </a:solidFill>
              </a:rPr>
              <a:t>Pay attention to self and others</a:t>
            </a:r>
            <a:r>
              <a:rPr lang="en-US" sz="1200">
                <a:solidFill>
                  <a:schemeClr val="dk1"/>
                </a:solidFill>
              </a:rPr>
              <a:t> This means to contribute, listen, and be aware of how you and others are responding to each other. Be sure to give everyone a chance to talk and encourage others who seem reluctant to join in. Sometimes people who are reluctant to talk are thinking. They may not be comfortable jumping in but may have something important to say. Professional learning opportunities like this one encourage educators to learn from one another. Therefore, sharing, discussing and participating are important components. </a:t>
            </a:r>
            <a:endParaRPr sz="1200"/>
          </a:p>
          <a:p>
            <a:pPr marL="0" lvl="0" indent="0" algn="l" rtl="0">
              <a:lnSpc>
                <a:spcPct val="100000"/>
              </a:lnSpc>
              <a:spcBef>
                <a:spcPts val="0"/>
              </a:spcBef>
              <a:spcAft>
                <a:spcPts val="0"/>
              </a:spcAft>
              <a:buClr>
                <a:schemeClr val="dk1"/>
              </a:buClr>
              <a:buSzPts val="1400"/>
              <a:buFont typeface="Calibri"/>
              <a:buNone/>
            </a:pPr>
            <a:endParaRPr sz="1200">
              <a:solidFill>
                <a:schemeClr val="dk1"/>
              </a:solidFill>
            </a:endParaRPr>
          </a:p>
          <a:p>
            <a:pPr marL="0" lvl="0" indent="0" algn="l" rtl="0">
              <a:lnSpc>
                <a:spcPct val="100000"/>
              </a:lnSpc>
              <a:spcBef>
                <a:spcPts val="0"/>
              </a:spcBef>
              <a:spcAft>
                <a:spcPts val="0"/>
              </a:spcAft>
              <a:buClr>
                <a:schemeClr val="dk1"/>
              </a:buClr>
              <a:buSzPts val="1400"/>
              <a:buFont typeface="Calibri"/>
              <a:buNone/>
            </a:pPr>
            <a:r>
              <a:rPr lang="en-US" sz="1200" b="1">
                <a:solidFill>
                  <a:schemeClr val="dk1"/>
                </a:solidFill>
              </a:rPr>
              <a:t>Presume positive intentions </a:t>
            </a:r>
            <a:r>
              <a:rPr lang="en-US" sz="1200">
                <a:solidFill>
                  <a:schemeClr val="dk1"/>
                </a:solidFill>
              </a:rPr>
              <a:t>This means to pause before responding. Usually when people contribute to a conversation, they intend to be constructive. So, always respond positively to keep the discussions productive. </a:t>
            </a:r>
            <a:endParaRPr sz="1200"/>
          </a:p>
          <a:p>
            <a:pPr marL="0" lvl="0" indent="0" algn="l" rtl="0">
              <a:spcBef>
                <a:spcPts val="0"/>
              </a:spcBef>
              <a:spcAft>
                <a:spcPts val="0"/>
              </a:spcAft>
              <a:buNone/>
            </a:pPr>
            <a:endParaRPr/>
          </a:p>
        </p:txBody>
      </p:sp>
      <p:sp>
        <p:nvSpPr>
          <p:cNvPr id="73" name="Google Shape;7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 name="Google Shape;85;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n-US" b="1">
                <a:solidFill>
                  <a:schemeClr val="dk1"/>
                </a:solidFill>
              </a:rPr>
              <a:t>NOTES </a:t>
            </a:r>
            <a:r>
              <a:rPr lang="en-US"/>
              <a:t>Share and discuss these goals for today’s session.</a:t>
            </a:r>
            <a:endParaRPr/>
          </a:p>
          <a:p>
            <a:pPr marL="0" lvl="0" indent="0" algn="l" rtl="0">
              <a:spcBef>
                <a:spcPts val="0"/>
              </a:spcBef>
              <a:spcAft>
                <a:spcPts val="0"/>
              </a:spcAft>
              <a:buNone/>
            </a:pPr>
            <a:endParaRPr/>
          </a:p>
        </p:txBody>
      </p:sp>
      <p:sp>
        <p:nvSpPr>
          <p:cNvPr id="86" name="Google Shape;86;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NOTES</a:t>
            </a:r>
            <a:r>
              <a:rPr lang="en-US"/>
              <a:t> Allow about 7 minutes for this debrief. </a:t>
            </a:r>
            <a:endParaRPr/>
          </a:p>
          <a:p>
            <a:pPr marL="0" lvl="0" indent="0" algn="l" rtl="0">
              <a:lnSpc>
                <a:spcPct val="100000"/>
              </a:lnSpc>
              <a:spcBef>
                <a:spcPts val="0"/>
              </a:spcBef>
              <a:spcAft>
                <a:spcPts val="0"/>
              </a:spcAft>
              <a:buClr>
                <a:schemeClr val="dk1"/>
              </a:buClr>
              <a:buSzPts val="1400"/>
              <a:buFont typeface="Calibri"/>
              <a:buNone/>
            </a:pPr>
            <a:endParaRPr/>
          </a:p>
          <a:p>
            <a:pPr marL="0" lvl="0" indent="0" algn="l" rtl="0">
              <a:lnSpc>
                <a:spcPct val="100000"/>
              </a:lnSpc>
              <a:spcBef>
                <a:spcPts val="0"/>
              </a:spcBef>
              <a:spcAft>
                <a:spcPts val="0"/>
              </a:spcAft>
              <a:buClr>
                <a:schemeClr val="dk1"/>
              </a:buClr>
              <a:buSzPts val="1400"/>
              <a:buFont typeface="Calibri"/>
              <a:buNone/>
            </a:pPr>
            <a:r>
              <a:rPr lang="en-US"/>
              <a:t>If you have a small group, ask for volunteers to share with the whole group. If you have a large group, consider having triads discuss and then ask for a volunteer from each triad to share with the large group. </a:t>
            </a:r>
            <a:endParaRPr/>
          </a:p>
        </p:txBody>
      </p:sp>
      <p:sp>
        <p:nvSpPr>
          <p:cNvPr id="96" name="Google Shape;9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SAY</a:t>
            </a:r>
            <a:r>
              <a:rPr lang="en-US"/>
              <a:t> This module has two sessions and focuses on growing professionally. This session will address the two standards on the slide which relate to keeping current in your knowledge of evidence-based instructional practices and accessing organizations and resources to help expand your knowledge and improve your coaching practices.</a:t>
            </a:r>
            <a:endParaRPr/>
          </a:p>
          <a:p>
            <a:pPr marL="0" lvl="0" indent="0" algn="l" rtl="0">
              <a:spcBef>
                <a:spcPts val="0"/>
              </a:spcBef>
              <a:spcAft>
                <a:spcPts val="0"/>
              </a:spcAft>
              <a:buNone/>
            </a:pPr>
            <a:endParaRPr/>
          </a:p>
        </p:txBody>
      </p:sp>
      <p:sp>
        <p:nvSpPr>
          <p:cNvPr id="106" name="Google Shape;10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r>
              <a:rPr lang="en-US" b="1"/>
              <a:t>Notes </a:t>
            </a:r>
            <a:r>
              <a:rPr lang="en-US" b="0"/>
              <a:t>Allow 15 minutes for this jigsaw activity. Divide participants into small groups. </a:t>
            </a:r>
            <a:r>
              <a:rPr lang="en-US"/>
              <a:t>Participants will review</a:t>
            </a:r>
            <a:r>
              <a:rPr lang="en-US" b="0"/>
              <a:t> </a:t>
            </a:r>
            <a:r>
              <a:rPr lang="en-US" b="1"/>
              <a:t>Handout 1: Literacy Coach Program Domains and Standards</a:t>
            </a:r>
            <a:r>
              <a:rPr lang="en-US" b="0"/>
              <a:t>. Assign each group a Domain and ask them to develop a one-sentence summary that captures the standards in that domain. After the groups develop their one-sentence summary, ask them to share out. You can assign the same Domain to more than one group if you need more than four small groups.</a:t>
            </a:r>
            <a:endParaRPr b="1"/>
          </a:p>
          <a:p>
            <a:pPr marL="0" lvl="0" indent="0" algn="l" rtl="0">
              <a:lnSpc>
                <a:spcPct val="100000"/>
              </a:lnSpc>
              <a:spcBef>
                <a:spcPts val="0"/>
              </a:spcBef>
              <a:spcAft>
                <a:spcPts val="0"/>
              </a:spcAft>
              <a:buClr>
                <a:schemeClr val="dk1"/>
              </a:buClr>
              <a:buSzPts val="1400"/>
              <a:buFont typeface="Calibri"/>
              <a:buNone/>
            </a:pPr>
            <a:endParaRPr b="1"/>
          </a:p>
          <a:p>
            <a:pPr marL="0" lvl="0" indent="0" algn="l" rtl="0">
              <a:lnSpc>
                <a:spcPct val="100000"/>
              </a:lnSpc>
              <a:spcBef>
                <a:spcPts val="0"/>
              </a:spcBef>
              <a:spcAft>
                <a:spcPts val="0"/>
              </a:spcAft>
              <a:buClr>
                <a:schemeClr val="dk1"/>
              </a:buClr>
              <a:buSzPts val="1400"/>
              <a:buFont typeface="Calibri"/>
              <a:buNone/>
            </a:pPr>
            <a:r>
              <a:rPr lang="en-US" b="1"/>
              <a:t>SAY </a:t>
            </a:r>
            <a:r>
              <a:rPr lang="en-US" b="0"/>
              <a:t>As we have progressed through the modules and sessions of this course, we have engaged in knowledge building and application activities. We want to take a few minutes and reflect upon what we have learned. Please </a:t>
            </a:r>
            <a:r>
              <a:rPr lang="en-US"/>
              <a:t>review</a:t>
            </a:r>
            <a:r>
              <a:rPr lang="en-US" b="0"/>
              <a:t> </a:t>
            </a:r>
            <a:r>
              <a:rPr lang="en-US"/>
              <a:t>Handout 1: Literacy Coach Program Domains and Standards</a:t>
            </a:r>
            <a:r>
              <a:rPr lang="en-US" b="0"/>
              <a:t>. I assigned each group one of the domains. In your group, please create a one-sentence summary of the standards that are in that domain. We’ll share out after all the groups have finished drafting their sentence.</a:t>
            </a:r>
            <a:endParaRPr b="1"/>
          </a:p>
          <a:p>
            <a:pPr marL="0" lvl="0" indent="0" algn="l" rtl="0">
              <a:spcBef>
                <a:spcPts val="0"/>
              </a:spcBef>
              <a:spcAft>
                <a:spcPts val="0"/>
              </a:spcAft>
              <a:buNone/>
            </a:pPr>
            <a:endParaRPr/>
          </a:p>
        </p:txBody>
      </p:sp>
      <p:sp>
        <p:nvSpPr>
          <p:cNvPr id="114" name="Google Shape;11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b="0" i="1"/>
              <a:t>Review the slide</a:t>
            </a:r>
            <a:endParaRPr/>
          </a:p>
          <a:p>
            <a:pPr marL="0" marR="0" lvl="0" indent="0" algn="l" rtl="0">
              <a:lnSpc>
                <a:spcPct val="100000"/>
              </a:lnSpc>
              <a:spcBef>
                <a:spcPts val="0"/>
              </a:spcBef>
              <a:spcAft>
                <a:spcPts val="0"/>
              </a:spcAft>
              <a:buClr>
                <a:schemeClr val="dk1"/>
              </a:buClr>
              <a:buSzPts val="1200"/>
              <a:buFont typeface="Calibri"/>
              <a:buNone/>
            </a:pPr>
            <a:endParaRPr b="1"/>
          </a:p>
          <a:p>
            <a:pPr marL="0" marR="0" lvl="0" indent="0" algn="l" rtl="0">
              <a:lnSpc>
                <a:spcPct val="100000"/>
              </a:lnSpc>
              <a:spcBef>
                <a:spcPts val="0"/>
              </a:spcBef>
              <a:spcAft>
                <a:spcPts val="0"/>
              </a:spcAft>
              <a:buClr>
                <a:schemeClr val="dk1"/>
              </a:buClr>
              <a:buSzPts val="1200"/>
              <a:buFont typeface="Calibri"/>
              <a:buNone/>
            </a:pPr>
            <a:r>
              <a:rPr lang="en-US" b="1"/>
              <a:t>SAY</a:t>
            </a:r>
            <a:r>
              <a:rPr lang="en-US"/>
              <a:t> We have just taken a few minutes to remind ourselves about all we have learned during this course. We have spent a great deal of time in prior sessions building knowledge about evidence-based instructional practice. Now let’s engage in an activity that will allow you to demonstrate the knowledge that you have gained. </a:t>
            </a:r>
            <a:endParaRPr/>
          </a:p>
          <a:p>
            <a:pPr marL="0" lvl="0" indent="0" algn="l" rtl="0">
              <a:lnSpc>
                <a:spcPct val="100000"/>
              </a:lnSpc>
              <a:spcBef>
                <a:spcPts val="0"/>
              </a:spcBef>
              <a:spcAft>
                <a:spcPts val="0"/>
              </a:spcAft>
              <a:buClr>
                <a:schemeClr val="dk1"/>
              </a:buClr>
              <a:buSzPts val="1400"/>
              <a:buFont typeface="Calibri"/>
              <a:buNone/>
            </a:pPr>
            <a:endParaRPr b="1" i="1"/>
          </a:p>
          <a:p>
            <a:pPr marL="0" lvl="0" indent="0" algn="l" rtl="0">
              <a:lnSpc>
                <a:spcPct val="100000"/>
              </a:lnSpc>
              <a:spcBef>
                <a:spcPts val="0"/>
              </a:spcBef>
              <a:spcAft>
                <a:spcPts val="0"/>
              </a:spcAft>
              <a:buClr>
                <a:schemeClr val="dk1"/>
              </a:buClr>
              <a:buSzPts val="1400"/>
              <a:buFont typeface="Calibri"/>
              <a:buNone/>
            </a:pPr>
            <a:r>
              <a:rPr lang="en-US" b="1" i="1"/>
              <a:t>Notes</a:t>
            </a:r>
            <a:r>
              <a:rPr lang="en-US" i="1"/>
              <a:t> Allow about 20 minutes for this activity. Divide the participants into small groups and give each small group some markers and a piece of chart paper. Provide each group with a scenario from H</a:t>
            </a:r>
            <a:r>
              <a:rPr lang="en-US" b="1"/>
              <a:t>andout 2: Scenarios to Practice Coaching</a:t>
            </a:r>
            <a:r>
              <a:rPr lang="en-US" i="1"/>
              <a:t>. The scenarios are:</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b="1" i="1"/>
              <a:t>Scenario #1 </a:t>
            </a:r>
            <a:r>
              <a:rPr lang="en-US" i="1"/>
              <a:t>A kindergarten teacher has asked you to explain the difference between phonemic awareness and phonological awareness. Draft a response to help her understand the differences.</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i="1"/>
              <a:t>Possible points: Phonemic awareness is not the same as phonological awareness. Phonological awareness is a more encompassing term. Phonological awareness is </a:t>
            </a:r>
            <a:r>
              <a:rPr lang="en-US" sz="1200" i="1">
                <a:solidFill>
                  <a:schemeClr val="dk1"/>
                </a:solidFill>
                <a:latin typeface="Calibri"/>
                <a:ea typeface="Calibri"/>
                <a:cs typeface="Calibri"/>
                <a:sym typeface="Calibri"/>
              </a:rPr>
              <a:t>the understanding that spoken language can be broken down into parts and the ability to manipulate those parts at the word, syllable, onset-rime, </a:t>
            </a:r>
            <a:r>
              <a:rPr lang="en-US" sz="1200" i="1" u="sng">
                <a:solidFill>
                  <a:schemeClr val="dk1"/>
                </a:solidFill>
                <a:latin typeface="Calibri"/>
                <a:ea typeface="Calibri"/>
                <a:cs typeface="Calibri"/>
                <a:sym typeface="Calibri"/>
              </a:rPr>
              <a:t>and</a:t>
            </a:r>
            <a:r>
              <a:rPr lang="en-US" sz="1200" i="1">
                <a:solidFill>
                  <a:schemeClr val="dk1"/>
                </a:solidFill>
                <a:latin typeface="Calibri"/>
                <a:ea typeface="Calibri"/>
                <a:cs typeface="Calibri"/>
                <a:sym typeface="Calibri"/>
              </a:rPr>
              <a:t> phoneme levels. Phonemic awareness is the ability to notice, think about, and work with the </a:t>
            </a:r>
            <a:r>
              <a:rPr lang="en-US" sz="1200" i="1" u="sng">
                <a:solidFill>
                  <a:schemeClr val="dk1"/>
                </a:solidFill>
                <a:latin typeface="Calibri"/>
                <a:ea typeface="Calibri"/>
                <a:cs typeface="Calibri"/>
                <a:sym typeface="Calibri"/>
              </a:rPr>
              <a:t>individual sounds </a:t>
            </a:r>
            <a:r>
              <a:rPr lang="en-US" sz="1200" i="1">
                <a:solidFill>
                  <a:schemeClr val="dk1"/>
                </a:solidFill>
                <a:latin typeface="Calibri"/>
                <a:ea typeface="Calibri"/>
                <a:cs typeface="Calibri"/>
                <a:sym typeface="Calibri"/>
              </a:rPr>
              <a:t>in spoken words. Phonological awareness includes phonemic awareness. Phonemic awareness only refers to individual sounds. </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b="1" i="1"/>
              <a:t>Scenario #2</a:t>
            </a:r>
            <a:r>
              <a:rPr lang="en-US" i="1"/>
              <a:t> A first grade teacher has asked you to help her select appropriate phonemic awareness lessons for a group of struggling readers. Develop a set of guidelines you can share to help her plan appropriate phonemic awareness instruction.</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i="1"/>
              <a:t>Possible Points: Students need to learn that spoken words consist of individual sounds of phonemes; how words can be segmented into sounds, how sounds can be blended, and manipulated (added, deleted, and substituted). Phonemic awareness involves oral activities; Elkonin boxes may be used with tokens to reflect numbers of sounds, holding up one finger for each sound heard in a spoken word, etc.</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b="1" i="1"/>
              <a:t>Scenario #3</a:t>
            </a:r>
            <a:r>
              <a:rPr lang="en-US" i="1"/>
              <a:t> You principal has asked you to write a brief for the monthly staff newsletter to clarify systematic and explicit phonics instruction. List the key points you plan to include in the brief.</a:t>
            </a:r>
            <a:endParaRPr/>
          </a:p>
          <a:p>
            <a:pPr marL="0" lvl="0" indent="0" algn="l" rtl="0">
              <a:lnSpc>
                <a:spcPct val="100000"/>
              </a:lnSpc>
              <a:spcBef>
                <a:spcPts val="0"/>
              </a:spcBef>
              <a:spcAft>
                <a:spcPts val="0"/>
              </a:spcAft>
              <a:buClr>
                <a:schemeClr val="dk1"/>
              </a:buClr>
              <a:buSzPts val="1400"/>
              <a:buFont typeface="Calibri"/>
              <a:buNone/>
            </a:pPr>
            <a:endParaRPr i="1"/>
          </a:p>
          <a:p>
            <a:pPr marL="0" marR="0" lvl="0" indent="0" algn="l" rtl="0">
              <a:lnSpc>
                <a:spcPct val="100000"/>
              </a:lnSpc>
              <a:spcBef>
                <a:spcPts val="0"/>
              </a:spcBef>
              <a:spcAft>
                <a:spcPts val="0"/>
              </a:spcAft>
              <a:buClr>
                <a:schemeClr val="dk1"/>
              </a:buClr>
              <a:buSzPts val="1200"/>
              <a:buFont typeface="Calibri"/>
              <a:buNone/>
            </a:pPr>
            <a:r>
              <a:rPr lang="en-US" i="1"/>
              <a:t>Possible Points: Instruction should be explicit and systematic; should address letter-sound correspondences, spelling patterns, syllables, and meaningful word parts; should include instruction on how to apply phonic elements as students read and write; should include explicit instruction in blending sounds to read words; include practice in reading texts; give substantial practice applying as students read and write; should include progress monitoring to inform instruction</a:t>
            </a:r>
            <a:endParaRPr/>
          </a:p>
          <a:p>
            <a:pPr marL="0" marR="0" lvl="0" indent="0" algn="l" rtl="0">
              <a:lnSpc>
                <a:spcPct val="100000"/>
              </a:lnSpc>
              <a:spcBef>
                <a:spcPts val="0"/>
              </a:spcBef>
              <a:spcAft>
                <a:spcPts val="0"/>
              </a:spcAft>
              <a:buClr>
                <a:schemeClr val="dk1"/>
              </a:buClr>
              <a:buSzPts val="1200"/>
              <a:buFont typeface="Calibri"/>
              <a:buNone/>
            </a:pPr>
            <a:endParaRPr i="1"/>
          </a:p>
          <a:p>
            <a:pPr marL="0" marR="0" lvl="0" indent="0" algn="l" rtl="0">
              <a:lnSpc>
                <a:spcPct val="100000"/>
              </a:lnSpc>
              <a:spcBef>
                <a:spcPts val="0"/>
              </a:spcBef>
              <a:spcAft>
                <a:spcPts val="0"/>
              </a:spcAft>
              <a:buClr>
                <a:schemeClr val="dk1"/>
              </a:buClr>
              <a:buSzPts val="1200"/>
              <a:buFont typeface="Calibri"/>
              <a:buNone/>
            </a:pPr>
            <a:r>
              <a:rPr lang="en-US" sz="1200" i="1">
                <a:solidFill>
                  <a:schemeClr val="dk1"/>
                </a:solidFill>
                <a:latin typeface="Calibri"/>
                <a:ea typeface="Calibri"/>
                <a:cs typeface="Calibri"/>
                <a:sym typeface="Calibri"/>
              </a:rPr>
              <a:t>General definitions: </a:t>
            </a:r>
            <a:r>
              <a:rPr lang="en-US" sz="1200" b="1" i="1">
                <a:solidFill>
                  <a:schemeClr val="dk1"/>
                </a:solidFill>
                <a:latin typeface="Calibri"/>
                <a:ea typeface="Calibri"/>
                <a:cs typeface="Calibri"/>
                <a:sym typeface="Calibri"/>
              </a:rPr>
              <a:t>Explicit instruction </a:t>
            </a:r>
            <a:r>
              <a:rPr lang="en-US" sz="1200" i="1">
                <a:solidFill>
                  <a:schemeClr val="dk1"/>
                </a:solidFill>
                <a:latin typeface="Calibri"/>
                <a:ea typeface="Calibri"/>
                <a:cs typeface="Calibri"/>
                <a:sym typeface="Calibri"/>
              </a:rPr>
              <a:t>is teacher-led, interactive instruction where the teacher makes the children aware of the skill or concept being studied, explains and models the skill or concept, provides guided practice with scaffolding, and allows children to engage in independent and cumulative review. </a:t>
            </a:r>
            <a:r>
              <a:rPr lang="en-US" sz="1200" b="1" i="1">
                <a:solidFill>
                  <a:schemeClr val="dk1"/>
                </a:solidFill>
                <a:latin typeface="Calibri"/>
                <a:ea typeface="Calibri"/>
                <a:cs typeface="Calibri"/>
                <a:sym typeface="Calibri"/>
              </a:rPr>
              <a:t>Systematic instruction </a:t>
            </a:r>
            <a:r>
              <a:rPr lang="en-US" sz="1200" i="1">
                <a:solidFill>
                  <a:schemeClr val="dk1"/>
                </a:solidFill>
                <a:latin typeface="Calibri"/>
                <a:ea typeface="Calibri"/>
                <a:cs typeface="Calibri"/>
                <a:sym typeface="Calibri"/>
              </a:rPr>
              <a:t>is carefully thought out, builds on prior learning, and moves from simple to complex. The planning of instruction takes place before activities and lessons are implemented. </a:t>
            </a:r>
            <a:endParaRPr/>
          </a:p>
          <a:p>
            <a:pPr marL="0" marR="0" lvl="0" indent="0" algn="l" rtl="0">
              <a:lnSpc>
                <a:spcPct val="100000"/>
              </a:lnSpc>
              <a:spcBef>
                <a:spcPts val="0"/>
              </a:spcBef>
              <a:spcAft>
                <a:spcPts val="0"/>
              </a:spcAft>
              <a:buClr>
                <a:schemeClr val="dk1"/>
              </a:buClr>
              <a:buSzPts val="1200"/>
              <a:buFont typeface="Calibri"/>
              <a:buNone/>
            </a:pPr>
            <a:endParaRPr sz="1200">
              <a:solidFill>
                <a:schemeClr val="dk1"/>
              </a:solidFill>
              <a:latin typeface="Calibri"/>
              <a:ea typeface="Calibri"/>
              <a:cs typeface="Calibri"/>
              <a:sym typeface="Calibri"/>
            </a:endParaRPr>
          </a:p>
          <a:p>
            <a:pPr marL="0" lvl="0" indent="0" algn="l" rtl="0">
              <a:lnSpc>
                <a:spcPct val="100000"/>
              </a:lnSpc>
              <a:spcBef>
                <a:spcPts val="0"/>
              </a:spcBef>
              <a:spcAft>
                <a:spcPts val="0"/>
              </a:spcAft>
              <a:buClr>
                <a:schemeClr val="dk1"/>
              </a:buClr>
              <a:buSzPts val="1400"/>
              <a:buFont typeface="Calibri"/>
              <a:buNone/>
            </a:pPr>
            <a:r>
              <a:rPr lang="en-US" b="1" i="1"/>
              <a:t>Scenario #4</a:t>
            </a:r>
            <a:r>
              <a:rPr lang="en-US" i="1"/>
              <a:t> Several first-, second-, and third-grade teachers have asked you to demonstrate fluency building lessons. Which practice would you demonstrate? Describe your rationale for selecting this fluency building practice.</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i="1"/>
              <a:t>Possible Points:  (Answers may vary)  Partner reading, choral reading, repeated reading</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b="1" i="1"/>
              <a:t>Scenario #5</a:t>
            </a:r>
            <a:r>
              <a:rPr lang="en-US" i="1"/>
              <a:t> Across grade levels, teachers are determining vocabulary words they should teach directly from their reading programs and content area texts. Develop a set of guidelines to help teachers select appropriate words to teach directly to their students.</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i="1"/>
              <a:t>Possible Points: Teach words they will see often; words that are academic and may generalize across content areas; teach words that are necessary to understand the text and are difficult to figure out with context clues or using word parts. </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i="1"/>
              <a:t>After each group has written their response on chart paper and posted it on the wall, provide each participant with sticky notes. Conduct a gallery walk and ask participants to write questions or comments about each group’s response and post them on or next to the chart paper.</a:t>
            </a:r>
            <a:endParaRPr/>
          </a:p>
          <a:p>
            <a:pPr marL="0" lvl="0" indent="0" algn="l" rtl="0">
              <a:lnSpc>
                <a:spcPct val="100000"/>
              </a:lnSpc>
              <a:spcBef>
                <a:spcPts val="0"/>
              </a:spcBef>
              <a:spcAft>
                <a:spcPts val="0"/>
              </a:spcAft>
              <a:buClr>
                <a:schemeClr val="dk1"/>
              </a:buClr>
              <a:buSzPts val="1400"/>
              <a:buFont typeface="Calibri"/>
              <a:buNone/>
            </a:pPr>
            <a:endParaRPr i="1"/>
          </a:p>
          <a:p>
            <a:pPr marL="0" lvl="0" indent="0" algn="l" rtl="0">
              <a:lnSpc>
                <a:spcPct val="100000"/>
              </a:lnSpc>
              <a:spcBef>
                <a:spcPts val="0"/>
              </a:spcBef>
              <a:spcAft>
                <a:spcPts val="0"/>
              </a:spcAft>
              <a:buClr>
                <a:schemeClr val="dk1"/>
              </a:buClr>
              <a:buSzPts val="1400"/>
              <a:buFont typeface="Calibri"/>
              <a:buNone/>
            </a:pPr>
            <a:r>
              <a:rPr lang="en-US" i="1"/>
              <a:t>Debrief with whole group highlighting the questions/comments that have been added to the chart paper.</a:t>
            </a:r>
            <a:endParaRPr/>
          </a:p>
          <a:p>
            <a:pPr marL="0" lvl="0" indent="0" algn="l" rtl="0">
              <a:spcBef>
                <a:spcPts val="0"/>
              </a:spcBef>
              <a:spcAft>
                <a:spcPts val="0"/>
              </a:spcAft>
              <a:buNone/>
            </a:pPr>
            <a:endParaRPr/>
          </a:p>
        </p:txBody>
      </p:sp>
      <p:sp>
        <p:nvSpPr>
          <p:cNvPr id="124" name="Google Shape;124;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pic>
        <p:nvPicPr>
          <p:cNvPr id="16" name="Google Shape;16;p22"/>
          <p:cNvPicPr preferRelativeResize="0"/>
          <p:nvPr/>
        </p:nvPicPr>
        <p:blipFill rotWithShape="1">
          <a:blip r:embed="rId2">
            <a:alphaModFix/>
          </a:blip>
          <a:srcRect l="464" r="463" b="1732"/>
          <a:stretch/>
        </p:blipFill>
        <p:spPr>
          <a:xfrm>
            <a:off x="0" y="55766"/>
            <a:ext cx="12192000" cy="6802234"/>
          </a:xfrm>
          <a:prstGeom prst="rect">
            <a:avLst/>
          </a:prstGeom>
          <a:noFill/>
          <a:ln>
            <a:noFill/>
          </a:ln>
        </p:spPr>
      </p:pic>
      <p:pic>
        <p:nvPicPr>
          <p:cNvPr id="17" name="Google Shape;17;p22"/>
          <p:cNvPicPr preferRelativeResize="0"/>
          <p:nvPr/>
        </p:nvPicPr>
        <p:blipFill rotWithShape="1">
          <a:blip r:embed="rId3">
            <a:alphaModFix/>
          </a:blip>
          <a:srcRect/>
          <a:stretch/>
        </p:blipFill>
        <p:spPr>
          <a:xfrm>
            <a:off x="0" y="0"/>
            <a:ext cx="12192000" cy="914400"/>
          </a:xfrm>
          <a:prstGeom prst="rect">
            <a:avLst/>
          </a:prstGeom>
          <a:noFill/>
          <a:ln>
            <a:noFill/>
          </a:ln>
        </p:spPr>
      </p:pic>
      <p:pic>
        <p:nvPicPr>
          <p:cNvPr id="18" name="Google Shape;18;p22" descr="A black and white logo&#10;&#10;Description automatically generated"/>
          <p:cNvPicPr preferRelativeResize="0"/>
          <p:nvPr/>
        </p:nvPicPr>
        <p:blipFill rotWithShape="1">
          <a:blip r:embed="rId4">
            <a:alphaModFix/>
          </a:blip>
          <a:srcRect/>
          <a:stretch/>
        </p:blipFill>
        <p:spPr>
          <a:xfrm>
            <a:off x="10848288" y="111223"/>
            <a:ext cx="1143000" cy="395552"/>
          </a:xfrm>
          <a:prstGeom prst="rect">
            <a:avLst/>
          </a:prstGeom>
          <a:noFill/>
          <a:ln>
            <a:noFill/>
          </a:ln>
        </p:spPr>
      </p:pic>
      <p:pic>
        <p:nvPicPr>
          <p:cNvPr id="19" name="Google Shape;19;p22" descr="A black background with white text&#10;&#10;Description automatically generated"/>
          <p:cNvPicPr preferRelativeResize="0"/>
          <p:nvPr/>
        </p:nvPicPr>
        <p:blipFill rotWithShape="1">
          <a:blip r:embed="rId5">
            <a:alphaModFix/>
          </a:blip>
          <a:srcRect r="911"/>
          <a:stretch/>
        </p:blipFill>
        <p:spPr>
          <a:xfrm>
            <a:off x="200712" y="55766"/>
            <a:ext cx="2028512" cy="50646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Generic Blank">
  <p:cSld name="Generic Blank">
    <p:spTree>
      <p:nvGrpSpPr>
        <p:cNvPr id="1" name="Shape 20"/>
        <p:cNvGrpSpPr/>
        <p:nvPr/>
      </p:nvGrpSpPr>
      <p:grpSpPr>
        <a:xfrm>
          <a:off x="0" y="0"/>
          <a:ext cx="0" cy="0"/>
          <a:chOff x="0" y="0"/>
          <a:chExt cx="0" cy="0"/>
        </a:xfrm>
      </p:grpSpPr>
      <p:pic>
        <p:nvPicPr>
          <p:cNvPr id="21" name="Google Shape;21;p23"/>
          <p:cNvPicPr preferRelativeResize="0"/>
          <p:nvPr/>
        </p:nvPicPr>
        <p:blipFill rotWithShape="1">
          <a:blip r:embed="rId2">
            <a:alphaModFix/>
          </a:blip>
          <a:srcRect/>
          <a:stretch/>
        </p:blipFill>
        <p:spPr>
          <a:xfrm>
            <a:off x="0" y="0"/>
            <a:ext cx="12192000" cy="914400"/>
          </a:xfrm>
          <a:prstGeom prst="rect">
            <a:avLst/>
          </a:prstGeom>
          <a:noFill/>
          <a:ln>
            <a:noFill/>
          </a:ln>
        </p:spPr>
      </p:pic>
      <p:pic>
        <p:nvPicPr>
          <p:cNvPr id="22" name="Google Shape;22;p23" descr="A black and white logo&#10;&#10;Description automatically generated"/>
          <p:cNvPicPr preferRelativeResize="0"/>
          <p:nvPr/>
        </p:nvPicPr>
        <p:blipFill rotWithShape="1">
          <a:blip r:embed="rId3">
            <a:alphaModFix/>
          </a:blip>
          <a:srcRect/>
          <a:stretch/>
        </p:blipFill>
        <p:spPr>
          <a:xfrm>
            <a:off x="10848288" y="111223"/>
            <a:ext cx="1143000" cy="395552"/>
          </a:xfrm>
          <a:prstGeom prst="rect">
            <a:avLst/>
          </a:prstGeom>
          <a:noFill/>
          <a:ln>
            <a:noFill/>
          </a:ln>
        </p:spPr>
      </p:pic>
      <p:pic>
        <p:nvPicPr>
          <p:cNvPr id="23" name="Google Shape;23;p23" descr="A purple and black rectangle&#10;&#10;Description automatically generated"/>
          <p:cNvPicPr preferRelativeResize="0"/>
          <p:nvPr/>
        </p:nvPicPr>
        <p:blipFill rotWithShape="1">
          <a:blip r:embed="rId4">
            <a:alphaModFix/>
          </a:blip>
          <a:srcRect l="537" r="1153" b="56821"/>
          <a:stretch/>
        </p:blipFill>
        <p:spPr>
          <a:xfrm>
            <a:off x="0" y="5360670"/>
            <a:ext cx="12192000" cy="1497330"/>
          </a:xfrm>
          <a:prstGeom prst="rect">
            <a:avLst/>
          </a:prstGeom>
          <a:noFill/>
          <a:ln>
            <a:noFill/>
          </a:ln>
        </p:spPr>
      </p:pic>
      <p:sp>
        <p:nvSpPr>
          <p:cNvPr id="24" name="Google Shape;24;p23"/>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Clr>
                <a:srgbClr val="000000"/>
              </a:buClr>
              <a:buSzPts val="1200"/>
              <a:buFont typeface="Arial"/>
              <a:buNone/>
              <a:defRPr sz="1600"/>
            </a:lvl1pPr>
            <a:lvl2pPr marL="0" lvl="1" indent="0" algn="r">
              <a:lnSpc>
                <a:spcPct val="100000"/>
              </a:lnSpc>
              <a:spcBef>
                <a:spcPts val="0"/>
              </a:spcBef>
              <a:spcAft>
                <a:spcPts val="0"/>
              </a:spcAft>
              <a:buClr>
                <a:srgbClr val="000000"/>
              </a:buClr>
              <a:buSzPts val="1200"/>
              <a:buFont typeface="Arial"/>
              <a:buNone/>
              <a:defRPr sz="1600"/>
            </a:lvl2pPr>
            <a:lvl3pPr marL="0" lvl="2" indent="0" algn="r">
              <a:lnSpc>
                <a:spcPct val="100000"/>
              </a:lnSpc>
              <a:spcBef>
                <a:spcPts val="0"/>
              </a:spcBef>
              <a:spcAft>
                <a:spcPts val="0"/>
              </a:spcAft>
              <a:buClr>
                <a:srgbClr val="000000"/>
              </a:buClr>
              <a:buSzPts val="1200"/>
              <a:buFont typeface="Arial"/>
              <a:buNone/>
              <a:defRPr sz="1600"/>
            </a:lvl3pPr>
            <a:lvl4pPr marL="0" lvl="3" indent="0" algn="r">
              <a:lnSpc>
                <a:spcPct val="100000"/>
              </a:lnSpc>
              <a:spcBef>
                <a:spcPts val="0"/>
              </a:spcBef>
              <a:spcAft>
                <a:spcPts val="0"/>
              </a:spcAft>
              <a:buClr>
                <a:srgbClr val="000000"/>
              </a:buClr>
              <a:buSzPts val="1200"/>
              <a:buFont typeface="Arial"/>
              <a:buNone/>
              <a:defRPr sz="1600"/>
            </a:lvl4pPr>
            <a:lvl5pPr marL="0" lvl="4" indent="0" algn="r">
              <a:lnSpc>
                <a:spcPct val="100000"/>
              </a:lnSpc>
              <a:spcBef>
                <a:spcPts val="0"/>
              </a:spcBef>
              <a:spcAft>
                <a:spcPts val="0"/>
              </a:spcAft>
              <a:buClr>
                <a:srgbClr val="000000"/>
              </a:buClr>
              <a:buSzPts val="1200"/>
              <a:buFont typeface="Arial"/>
              <a:buNone/>
              <a:defRPr sz="1600"/>
            </a:lvl5pPr>
            <a:lvl6pPr marL="0" lvl="5" indent="0" algn="r">
              <a:lnSpc>
                <a:spcPct val="100000"/>
              </a:lnSpc>
              <a:spcBef>
                <a:spcPts val="0"/>
              </a:spcBef>
              <a:spcAft>
                <a:spcPts val="0"/>
              </a:spcAft>
              <a:buClr>
                <a:srgbClr val="000000"/>
              </a:buClr>
              <a:buSzPts val="1200"/>
              <a:buFont typeface="Arial"/>
              <a:buNone/>
              <a:defRPr sz="1600"/>
            </a:lvl6pPr>
            <a:lvl7pPr marL="0" lvl="6" indent="0" algn="r">
              <a:lnSpc>
                <a:spcPct val="100000"/>
              </a:lnSpc>
              <a:spcBef>
                <a:spcPts val="0"/>
              </a:spcBef>
              <a:spcAft>
                <a:spcPts val="0"/>
              </a:spcAft>
              <a:buClr>
                <a:srgbClr val="000000"/>
              </a:buClr>
              <a:buSzPts val="1200"/>
              <a:buFont typeface="Arial"/>
              <a:buNone/>
              <a:defRPr sz="1600"/>
            </a:lvl7pPr>
            <a:lvl8pPr marL="0" lvl="7" indent="0" algn="r">
              <a:lnSpc>
                <a:spcPct val="100000"/>
              </a:lnSpc>
              <a:spcBef>
                <a:spcPts val="0"/>
              </a:spcBef>
              <a:spcAft>
                <a:spcPts val="0"/>
              </a:spcAft>
              <a:buClr>
                <a:srgbClr val="000000"/>
              </a:buClr>
              <a:buSzPts val="1200"/>
              <a:buFont typeface="Arial"/>
              <a:buNone/>
              <a:defRPr sz="1600"/>
            </a:lvl8pPr>
            <a:lvl9pPr marL="0" lvl="8" indent="0" algn="r">
              <a:lnSpc>
                <a:spcPct val="100000"/>
              </a:lnSpc>
              <a:spcBef>
                <a:spcPts val="0"/>
              </a:spcBef>
              <a:spcAft>
                <a:spcPts val="0"/>
              </a:spcAft>
              <a:buClr>
                <a:srgbClr val="000000"/>
              </a:buClr>
              <a:buSzPts val="1200"/>
              <a:buFont typeface="Arial"/>
              <a:buNone/>
              <a:defRPr sz="1600"/>
            </a:lvl9pPr>
          </a:lstStyle>
          <a:p>
            <a:pPr marL="0" lvl="0" indent="0" algn="r" rtl="0">
              <a:spcBef>
                <a:spcPts val="0"/>
              </a:spcBef>
              <a:spcAft>
                <a:spcPts val="0"/>
              </a:spcAft>
              <a:buNone/>
            </a:pPr>
            <a:fld id="{00000000-1234-1234-1234-123412341234}" type="slidenum">
              <a:rPr lang="en-US"/>
              <a:t>‹#›</a:t>
            </a:fld>
            <a:endParaRPr sz="1200"/>
          </a:p>
        </p:txBody>
      </p:sp>
      <p:pic>
        <p:nvPicPr>
          <p:cNvPr id="25" name="Google Shape;25;p23" descr="A black background with white text&#10;&#10;Description automatically generated"/>
          <p:cNvPicPr preferRelativeResize="0"/>
          <p:nvPr/>
        </p:nvPicPr>
        <p:blipFill rotWithShape="1">
          <a:blip r:embed="rId5">
            <a:alphaModFix/>
          </a:blip>
          <a:srcRect r="911"/>
          <a:stretch/>
        </p:blipFill>
        <p:spPr>
          <a:xfrm>
            <a:off x="200712" y="55766"/>
            <a:ext cx="2028512" cy="50646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Generic with Text 1">
  <p:cSld name="Generic with Text 1">
    <p:spTree>
      <p:nvGrpSpPr>
        <p:cNvPr id="1" name="Shape 26"/>
        <p:cNvGrpSpPr/>
        <p:nvPr/>
      </p:nvGrpSpPr>
      <p:grpSpPr>
        <a:xfrm>
          <a:off x="0" y="0"/>
          <a:ext cx="0" cy="0"/>
          <a:chOff x="0" y="0"/>
          <a:chExt cx="0" cy="0"/>
        </a:xfrm>
      </p:grpSpPr>
      <p:pic>
        <p:nvPicPr>
          <p:cNvPr id="27" name="Google Shape;27;p24"/>
          <p:cNvPicPr preferRelativeResize="0"/>
          <p:nvPr/>
        </p:nvPicPr>
        <p:blipFill rotWithShape="1">
          <a:blip r:embed="rId2">
            <a:alphaModFix/>
          </a:blip>
          <a:srcRect/>
          <a:stretch/>
        </p:blipFill>
        <p:spPr>
          <a:xfrm>
            <a:off x="0" y="0"/>
            <a:ext cx="12192000" cy="914400"/>
          </a:xfrm>
          <a:prstGeom prst="rect">
            <a:avLst/>
          </a:prstGeom>
          <a:noFill/>
          <a:ln>
            <a:noFill/>
          </a:ln>
        </p:spPr>
      </p:pic>
      <p:pic>
        <p:nvPicPr>
          <p:cNvPr id="28" name="Google Shape;28;p24" descr="A black and white logo&#10;&#10;Description automatically generated"/>
          <p:cNvPicPr preferRelativeResize="0"/>
          <p:nvPr/>
        </p:nvPicPr>
        <p:blipFill rotWithShape="1">
          <a:blip r:embed="rId3">
            <a:alphaModFix/>
          </a:blip>
          <a:srcRect/>
          <a:stretch/>
        </p:blipFill>
        <p:spPr>
          <a:xfrm>
            <a:off x="10848288" y="111223"/>
            <a:ext cx="1143000" cy="395552"/>
          </a:xfrm>
          <a:prstGeom prst="rect">
            <a:avLst/>
          </a:prstGeom>
          <a:noFill/>
          <a:ln>
            <a:noFill/>
          </a:ln>
        </p:spPr>
      </p:pic>
      <p:pic>
        <p:nvPicPr>
          <p:cNvPr id="29" name="Google Shape;29;p24" descr="A purple and black rectangle&#10;&#10;Description automatically generated"/>
          <p:cNvPicPr preferRelativeResize="0"/>
          <p:nvPr/>
        </p:nvPicPr>
        <p:blipFill rotWithShape="1">
          <a:blip r:embed="rId4">
            <a:alphaModFix/>
          </a:blip>
          <a:srcRect l="537" r="1153" b="56821"/>
          <a:stretch/>
        </p:blipFill>
        <p:spPr>
          <a:xfrm>
            <a:off x="0" y="5360670"/>
            <a:ext cx="12192000" cy="1497330"/>
          </a:xfrm>
          <a:prstGeom prst="rect">
            <a:avLst/>
          </a:prstGeom>
          <a:noFill/>
          <a:ln>
            <a:noFill/>
          </a:ln>
        </p:spPr>
      </p:pic>
      <p:sp>
        <p:nvSpPr>
          <p:cNvPr id="30" name="Google Shape;30;p24"/>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Clr>
                <a:srgbClr val="000000"/>
              </a:buClr>
              <a:buSzPts val="1200"/>
              <a:buFont typeface="Arial"/>
              <a:buNone/>
              <a:defRPr sz="1600"/>
            </a:lvl1pPr>
            <a:lvl2pPr marL="0" lvl="1" indent="0" algn="r">
              <a:lnSpc>
                <a:spcPct val="100000"/>
              </a:lnSpc>
              <a:spcBef>
                <a:spcPts val="0"/>
              </a:spcBef>
              <a:spcAft>
                <a:spcPts val="0"/>
              </a:spcAft>
              <a:buClr>
                <a:srgbClr val="000000"/>
              </a:buClr>
              <a:buSzPts val="1200"/>
              <a:buFont typeface="Arial"/>
              <a:buNone/>
              <a:defRPr sz="1600"/>
            </a:lvl2pPr>
            <a:lvl3pPr marL="0" lvl="2" indent="0" algn="r">
              <a:lnSpc>
                <a:spcPct val="100000"/>
              </a:lnSpc>
              <a:spcBef>
                <a:spcPts val="0"/>
              </a:spcBef>
              <a:spcAft>
                <a:spcPts val="0"/>
              </a:spcAft>
              <a:buClr>
                <a:srgbClr val="000000"/>
              </a:buClr>
              <a:buSzPts val="1200"/>
              <a:buFont typeface="Arial"/>
              <a:buNone/>
              <a:defRPr sz="1600"/>
            </a:lvl3pPr>
            <a:lvl4pPr marL="0" lvl="3" indent="0" algn="r">
              <a:lnSpc>
                <a:spcPct val="100000"/>
              </a:lnSpc>
              <a:spcBef>
                <a:spcPts val="0"/>
              </a:spcBef>
              <a:spcAft>
                <a:spcPts val="0"/>
              </a:spcAft>
              <a:buClr>
                <a:srgbClr val="000000"/>
              </a:buClr>
              <a:buSzPts val="1200"/>
              <a:buFont typeface="Arial"/>
              <a:buNone/>
              <a:defRPr sz="1600"/>
            </a:lvl4pPr>
            <a:lvl5pPr marL="0" lvl="4" indent="0" algn="r">
              <a:lnSpc>
                <a:spcPct val="100000"/>
              </a:lnSpc>
              <a:spcBef>
                <a:spcPts val="0"/>
              </a:spcBef>
              <a:spcAft>
                <a:spcPts val="0"/>
              </a:spcAft>
              <a:buClr>
                <a:srgbClr val="000000"/>
              </a:buClr>
              <a:buSzPts val="1200"/>
              <a:buFont typeface="Arial"/>
              <a:buNone/>
              <a:defRPr sz="1600"/>
            </a:lvl5pPr>
            <a:lvl6pPr marL="0" lvl="5" indent="0" algn="r">
              <a:lnSpc>
                <a:spcPct val="100000"/>
              </a:lnSpc>
              <a:spcBef>
                <a:spcPts val="0"/>
              </a:spcBef>
              <a:spcAft>
                <a:spcPts val="0"/>
              </a:spcAft>
              <a:buClr>
                <a:srgbClr val="000000"/>
              </a:buClr>
              <a:buSzPts val="1200"/>
              <a:buFont typeface="Arial"/>
              <a:buNone/>
              <a:defRPr sz="1600"/>
            </a:lvl6pPr>
            <a:lvl7pPr marL="0" lvl="6" indent="0" algn="r">
              <a:lnSpc>
                <a:spcPct val="100000"/>
              </a:lnSpc>
              <a:spcBef>
                <a:spcPts val="0"/>
              </a:spcBef>
              <a:spcAft>
                <a:spcPts val="0"/>
              </a:spcAft>
              <a:buClr>
                <a:srgbClr val="000000"/>
              </a:buClr>
              <a:buSzPts val="1200"/>
              <a:buFont typeface="Arial"/>
              <a:buNone/>
              <a:defRPr sz="1600"/>
            </a:lvl7pPr>
            <a:lvl8pPr marL="0" lvl="7" indent="0" algn="r">
              <a:lnSpc>
                <a:spcPct val="100000"/>
              </a:lnSpc>
              <a:spcBef>
                <a:spcPts val="0"/>
              </a:spcBef>
              <a:spcAft>
                <a:spcPts val="0"/>
              </a:spcAft>
              <a:buClr>
                <a:srgbClr val="000000"/>
              </a:buClr>
              <a:buSzPts val="1200"/>
              <a:buFont typeface="Arial"/>
              <a:buNone/>
              <a:defRPr sz="1600"/>
            </a:lvl8pPr>
            <a:lvl9pPr marL="0" lvl="8" indent="0" algn="r">
              <a:lnSpc>
                <a:spcPct val="100000"/>
              </a:lnSpc>
              <a:spcBef>
                <a:spcPts val="0"/>
              </a:spcBef>
              <a:spcAft>
                <a:spcPts val="0"/>
              </a:spcAft>
              <a:buClr>
                <a:srgbClr val="000000"/>
              </a:buClr>
              <a:buSzPts val="1200"/>
              <a:buFont typeface="Arial"/>
              <a:buNone/>
              <a:defRPr sz="1600"/>
            </a:lvl9pPr>
          </a:lstStyle>
          <a:p>
            <a:pPr marL="0" lvl="0" indent="0" algn="r" rtl="0">
              <a:spcBef>
                <a:spcPts val="0"/>
              </a:spcBef>
              <a:spcAft>
                <a:spcPts val="0"/>
              </a:spcAft>
              <a:buNone/>
            </a:pPr>
            <a:fld id="{00000000-1234-1234-1234-123412341234}" type="slidenum">
              <a:rPr lang="en-US"/>
              <a:t>‹#›</a:t>
            </a:fld>
            <a:endParaRPr sz="1200"/>
          </a:p>
        </p:txBody>
      </p:sp>
      <p:pic>
        <p:nvPicPr>
          <p:cNvPr id="31" name="Google Shape;31;p24" descr="A black background with white text&#10;&#10;Description automatically generated"/>
          <p:cNvPicPr preferRelativeResize="0"/>
          <p:nvPr/>
        </p:nvPicPr>
        <p:blipFill rotWithShape="1">
          <a:blip r:embed="rId5">
            <a:alphaModFix/>
          </a:blip>
          <a:srcRect r="911"/>
          <a:stretch/>
        </p:blipFill>
        <p:spPr>
          <a:xfrm>
            <a:off x="200712" y="55766"/>
            <a:ext cx="2028512" cy="506466"/>
          </a:xfrm>
          <a:prstGeom prst="rect">
            <a:avLst/>
          </a:prstGeom>
          <a:noFill/>
          <a:ln>
            <a:noFill/>
          </a:ln>
        </p:spPr>
      </p:pic>
      <p:sp>
        <p:nvSpPr>
          <p:cNvPr id="32" name="Google Shape;32;p24"/>
          <p:cNvSpPr txBox="1">
            <a:spLocks noGrp="1"/>
          </p:cNvSpPr>
          <p:nvPr>
            <p:ph type="title"/>
          </p:nvPr>
        </p:nvSpPr>
        <p:spPr>
          <a:xfrm>
            <a:off x="1552575" y="1687673"/>
            <a:ext cx="9848850" cy="149733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4"/>
          <p:cNvSpPr txBox="1"/>
          <p:nvPr/>
        </p:nvSpPr>
        <p:spPr>
          <a:xfrm>
            <a:off x="1552575" y="3185002"/>
            <a:ext cx="8277226" cy="2279861"/>
          </a:xfrm>
          <a:prstGeom prst="rect">
            <a:avLst/>
          </a:prstGeom>
          <a:noFill/>
          <a:ln>
            <a:noFill/>
          </a:ln>
        </p:spPr>
        <p:txBody>
          <a:bodyPr spcFirstLastPara="1" wrap="square" lIns="91425" tIns="45700" rIns="91425" bIns="45700" anchor="t" anchorCtr="0">
            <a:noAutofit/>
          </a:bodyPr>
          <a:lstStyle/>
          <a:p>
            <a:pPr marL="0" marR="0" lvl="0" indent="0" algn="l" rtl="0">
              <a:lnSpc>
                <a:spcPct val="110000"/>
              </a:lnSpc>
              <a:spcBef>
                <a:spcPts val="0"/>
              </a:spcBef>
              <a:spcAft>
                <a:spcPts val="0"/>
              </a:spcAft>
              <a:buClr>
                <a:srgbClr val="7F7F7F"/>
              </a:buClr>
              <a:buSzPts val="2400"/>
              <a:buFont typeface="Arial"/>
              <a:buNone/>
            </a:pPr>
            <a:r>
              <a:rPr lang="en-US" sz="2300">
                <a:solidFill>
                  <a:schemeClr val="dk1"/>
                </a:solidFill>
                <a:latin typeface="Calibri"/>
                <a:ea typeface="Calibri"/>
                <a:cs typeface="Calibri"/>
                <a:sym typeface="Calibri"/>
              </a:rPr>
              <a:t>Ut enim ad minim veniam, quis nostrud exercitation ullamco laboris nisi ut aliquip ex ea commodo consequat.</a:t>
            </a:r>
            <a:endParaRPr sz="900">
              <a:solidFill>
                <a:schemeClr val="dk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Generic with Text 2">
  <p:cSld name="Generic with Text 2">
    <p:spTree>
      <p:nvGrpSpPr>
        <p:cNvPr id="1" name="Shape 34"/>
        <p:cNvGrpSpPr/>
        <p:nvPr/>
      </p:nvGrpSpPr>
      <p:grpSpPr>
        <a:xfrm>
          <a:off x="0" y="0"/>
          <a:ext cx="0" cy="0"/>
          <a:chOff x="0" y="0"/>
          <a:chExt cx="0" cy="0"/>
        </a:xfrm>
      </p:grpSpPr>
      <p:pic>
        <p:nvPicPr>
          <p:cNvPr id="35" name="Google Shape;35;p25"/>
          <p:cNvPicPr preferRelativeResize="0"/>
          <p:nvPr/>
        </p:nvPicPr>
        <p:blipFill rotWithShape="1">
          <a:blip r:embed="rId2">
            <a:alphaModFix/>
          </a:blip>
          <a:srcRect/>
          <a:stretch/>
        </p:blipFill>
        <p:spPr>
          <a:xfrm>
            <a:off x="0" y="0"/>
            <a:ext cx="12192000" cy="914400"/>
          </a:xfrm>
          <a:prstGeom prst="rect">
            <a:avLst/>
          </a:prstGeom>
          <a:noFill/>
          <a:ln>
            <a:noFill/>
          </a:ln>
        </p:spPr>
      </p:pic>
      <p:pic>
        <p:nvPicPr>
          <p:cNvPr id="36" name="Google Shape;36;p25" descr="A black and white logo&#10;&#10;Description automatically generated"/>
          <p:cNvPicPr preferRelativeResize="0"/>
          <p:nvPr/>
        </p:nvPicPr>
        <p:blipFill rotWithShape="1">
          <a:blip r:embed="rId3">
            <a:alphaModFix/>
          </a:blip>
          <a:srcRect/>
          <a:stretch/>
        </p:blipFill>
        <p:spPr>
          <a:xfrm>
            <a:off x="10848288" y="111223"/>
            <a:ext cx="1143000" cy="395552"/>
          </a:xfrm>
          <a:prstGeom prst="rect">
            <a:avLst/>
          </a:prstGeom>
          <a:noFill/>
          <a:ln>
            <a:noFill/>
          </a:ln>
        </p:spPr>
      </p:pic>
      <p:pic>
        <p:nvPicPr>
          <p:cNvPr id="37" name="Google Shape;37;p25" descr="A purple and black rectangle&#10;&#10;Description automatically generated"/>
          <p:cNvPicPr preferRelativeResize="0"/>
          <p:nvPr/>
        </p:nvPicPr>
        <p:blipFill rotWithShape="1">
          <a:blip r:embed="rId4">
            <a:alphaModFix/>
          </a:blip>
          <a:srcRect l="537" r="1153" b="56821"/>
          <a:stretch/>
        </p:blipFill>
        <p:spPr>
          <a:xfrm>
            <a:off x="0" y="5360670"/>
            <a:ext cx="12192000" cy="1497330"/>
          </a:xfrm>
          <a:prstGeom prst="rect">
            <a:avLst/>
          </a:prstGeom>
          <a:noFill/>
          <a:ln>
            <a:noFill/>
          </a:ln>
        </p:spPr>
      </p:pic>
      <p:sp>
        <p:nvSpPr>
          <p:cNvPr id="38" name="Google Shape;38;p25"/>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Clr>
                <a:srgbClr val="000000"/>
              </a:buClr>
              <a:buSzPts val="1200"/>
              <a:buFont typeface="Arial"/>
              <a:buNone/>
              <a:defRPr sz="1600"/>
            </a:lvl1pPr>
            <a:lvl2pPr marL="0" lvl="1" indent="0" algn="r">
              <a:lnSpc>
                <a:spcPct val="100000"/>
              </a:lnSpc>
              <a:spcBef>
                <a:spcPts val="0"/>
              </a:spcBef>
              <a:spcAft>
                <a:spcPts val="0"/>
              </a:spcAft>
              <a:buClr>
                <a:srgbClr val="000000"/>
              </a:buClr>
              <a:buSzPts val="1200"/>
              <a:buFont typeface="Arial"/>
              <a:buNone/>
              <a:defRPr sz="1600"/>
            </a:lvl2pPr>
            <a:lvl3pPr marL="0" lvl="2" indent="0" algn="r">
              <a:lnSpc>
                <a:spcPct val="100000"/>
              </a:lnSpc>
              <a:spcBef>
                <a:spcPts val="0"/>
              </a:spcBef>
              <a:spcAft>
                <a:spcPts val="0"/>
              </a:spcAft>
              <a:buClr>
                <a:srgbClr val="000000"/>
              </a:buClr>
              <a:buSzPts val="1200"/>
              <a:buFont typeface="Arial"/>
              <a:buNone/>
              <a:defRPr sz="1600"/>
            </a:lvl3pPr>
            <a:lvl4pPr marL="0" lvl="3" indent="0" algn="r">
              <a:lnSpc>
                <a:spcPct val="100000"/>
              </a:lnSpc>
              <a:spcBef>
                <a:spcPts val="0"/>
              </a:spcBef>
              <a:spcAft>
                <a:spcPts val="0"/>
              </a:spcAft>
              <a:buClr>
                <a:srgbClr val="000000"/>
              </a:buClr>
              <a:buSzPts val="1200"/>
              <a:buFont typeface="Arial"/>
              <a:buNone/>
              <a:defRPr sz="1600"/>
            </a:lvl4pPr>
            <a:lvl5pPr marL="0" lvl="4" indent="0" algn="r">
              <a:lnSpc>
                <a:spcPct val="100000"/>
              </a:lnSpc>
              <a:spcBef>
                <a:spcPts val="0"/>
              </a:spcBef>
              <a:spcAft>
                <a:spcPts val="0"/>
              </a:spcAft>
              <a:buClr>
                <a:srgbClr val="000000"/>
              </a:buClr>
              <a:buSzPts val="1200"/>
              <a:buFont typeface="Arial"/>
              <a:buNone/>
              <a:defRPr sz="1600"/>
            </a:lvl5pPr>
            <a:lvl6pPr marL="0" lvl="5" indent="0" algn="r">
              <a:lnSpc>
                <a:spcPct val="100000"/>
              </a:lnSpc>
              <a:spcBef>
                <a:spcPts val="0"/>
              </a:spcBef>
              <a:spcAft>
                <a:spcPts val="0"/>
              </a:spcAft>
              <a:buClr>
                <a:srgbClr val="000000"/>
              </a:buClr>
              <a:buSzPts val="1200"/>
              <a:buFont typeface="Arial"/>
              <a:buNone/>
              <a:defRPr sz="1600"/>
            </a:lvl6pPr>
            <a:lvl7pPr marL="0" lvl="6" indent="0" algn="r">
              <a:lnSpc>
                <a:spcPct val="100000"/>
              </a:lnSpc>
              <a:spcBef>
                <a:spcPts val="0"/>
              </a:spcBef>
              <a:spcAft>
                <a:spcPts val="0"/>
              </a:spcAft>
              <a:buClr>
                <a:srgbClr val="000000"/>
              </a:buClr>
              <a:buSzPts val="1200"/>
              <a:buFont typeface="Arial"/>
              <a:buNone/>
              <a:defRPr sz="1600"/>
            </a:lvl7pPr>
            <a:lvl8pPr marL="0" lvl="7" indent="0" algn="r">
              <a:lnSpc>
                <a:spcPct val="100000"/>
              </a:lnSpc>
              <a:spcBef>
                <a:spcPts val="0"/>
              </a:spcBef>
              <a:spcAft>
                <a:spcPts val="0"/>
              </a:spcAft>
              <a:buClr>
                <a:srgbClr val="000000"/>
              </a:buClr>
              <a:buSzPts val="1200"/>
              <a:buFont typeface="Arial"/>
              <a:buNone/>
              <a:defRPr sz="1600"/>
            </a:lvl8pPr>
            <a:lvl9pPr marL="0" lvl="8" indent="0" algn="r">
              <a:lnSpc>
                <a:spcPct val="100000"/>
              </a:lnSpc>
              <a:spcBef>
                <a:spcPts val="0"/>
              </a:spcBef>
              <a:spcAft>
                <a:spcPts val="0"/>
              </a:spcAft>
              <a:buClr>
                <a:srgbClr val="000000"/>
              </a:buClr>
              <a:buSzPts val="1200"/>
              <a:buFont typeface="Arial"/>
              <a:buNone/>
              <a:defRPr sz="1600"/>
            </a:lvl9pPr>
          </a:lstStyle>
          <a:p>
            <a:pPr marL="0" lvl="0" indent="0" algn="r" rtl="0">
              <a:spcBef>
                <a:spcPts val="0"/>
              </a:spcBef>
              <a:spcAft>
                <a:spcPts val="0"/>
              </a:spcAft>
              <a:buNone/>
            </a:pPr>
            <a:fld id="{00000000-1234-1234-1234-123412341234}" type="slidenum">
              <a:rPr lang="en-US"/>
              <a:t>‹#›</a:t>
            </a:fld>
            <a:endParaRPr sz="1200"/>
          </a:p>
        </p:txBody>
      </p:sp>
      <p:pic>
        <p:nvPicPr>
          <p:cNvPr id="39" name="Google Shape;39;p25" descr="A black background with white text&#10;&#10;Description automatically generated"/>
          <p:cNvPicPr preferRelativeResize="0"/>
          <p:nvPr/>
        </p:nvPicPr>
        <p:blipFill rotWithShape="1">
          <a:blip r:embed="rId5">
            <a:alphaModFix/>
          </a:blip>
          <a:srcRect r="911"/>
          <a:stretch/>
        </p:blipFill>
        <p:spPr>
          <a:xfrm>
            <a:off x="200712" y="55766"/>
            <a:ext cx="2028512" cy="506466"/>
          </a:xfrm>
          <a:prstGeom prst="rect">
            <a:avLst/>
          </a:prstGeom>
          <a:noFill/>
          <a:ln>
            <a:noFill/>
          </a:ln>
        </p:spPr>
      </p:pic>
      <p:sp>
        <p:nvSpPr>
          <p:cNvPr id="40" name="Google Shape;40;p25"/>
          <p:cNvSpPr txBox="1">
            <a:spLocks noGrp="1"/>
          </p:cNvSpPr>
          <p:nvPr>
            <p:ph type="title"/>
          </p:nvPr>
        </p:nvSpPr>
        <p:spPr>
          <a:xfrm>
            <a:off x="1604555" y="1535429"/>
            <a:ext cx="8686800" cy="4572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25"/>
          <p:cNvSpPr txBox="1"/>
          <p:nvPr/>
        </p:nvSpPr>
        <p:spPr>
          <a:xfrm>
            <a:off x="1604555" y="2221230"/>
            <a:ext cx="9403080" cy="3430689"/>
          </a:xfrm>
          <a:prstGeom prst="rect">
            <a:avLst/>
          </a:prstGeom>
          <a:noFill/>
          <a:ln>
            <a:noFill/>
          </a:ln>
        </p:spPr>
        <p:txBody>
          <a:bodyPr spcFirstLastPara="1" wrap="square" lIns="91425" tIns="45700" rIns="91425" bIns="45700" anchor="t" anchorCtr="0">
            <a:noAutofit/>
          </a:bodyPr>
          <a:lstStyle/>
          <a:p>
            <a:pPr marL="0" marR="0" lvl="0" indent="0" algn="l" rtl="0">
              <a:lnSpc>
                <a:spcPct val="108000"/>
              </a:lnSpc>
              <a:spcBef>
                <a:spcPts val="0"/>
              </a:spcBef>
              <a:spcAft>
                <a:spcPts val="0"/>
              </a:spcAft>
              <a:buClr>
                <a:schemeClr val="dk1"/>
              </a:buClr>
              <a:buSzPts val="2400"/>
              <a:buFont typeface="Arial"/>
              <a:buNone/>
            </a:pPr>
            <a:r>
              <a:rPr lang="en-US" sz="2200">
                <a:solidFill>
                  <a:schemeClr val="dk1"/>
                </a:solidFill>
                <a:latin typeface="Calibri"/>
                <a:ea typeface="Calibri"/>
                <a:cs typeface="Calibri"/>
                <a:sym typeface="Calibri"/>
              </a:rPr>
              <a:t>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Duis aute irure dolor in reprehenderit in voluptate velit esse cillum dolore eu fugiat nulla pariatur. Excepteur sint occaecat cupidatat non proident, sunt in culpa qui officia deserunt mollit anim id est laborum.</a:t>
            </a:r>
            <a:endParaRPr sz="2200">
              <a:solidFill>
                <a:schemeClr val="dk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5.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drive.google.com/file/d/1O8YAZ47JlYwFgq_5uO_-akPs2GaDvCC4/view?usp=shar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1"/>
          <p:cNvSpPr/>
          <p:nvPr/>
        </p:nvSpPr>
        <p:spPr>
          <a:xfrm>
            <a:off x="4619647" y="2593357"/>
            <a:ext cx="2777494" cy="458685"/>
          </a:xfrm>
          <a:prstGeom prst="rect">
            <a:avLst/>
          </a:prstGeom>
          <a:solidFill>
            <a:srgbClr val="79388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8" name="Google Shape;48;p1"/>
          <p:cNvSpPr/>
          <p:nvPr/>
        </p:nvSpPr>
        <p:spPr>
          <a:xfrm>
            <a:off x="4575263" y="2555257"/>
            <a:ext cx="2777494" cy="45868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9" name="Google Shape;49;p1"/>
          <p:cNvSpPr txBox="1">
            <a:spLocks noGrp="1"/>
          </p:cNvSpPr>
          <p:nvPr>
            <p:ph type="subTitle" idx="4294967295"/>
          </p:nvPr>
        </p:nvSpPr>
        <p:spPr>
          <a:xfrm>
            <a:off x="4663400" y="2555256"/>
            <a:ext cx="2778125" cy="458788"/>
          </a:xfrm>
          <a:prstGeom prst="rect">
            <a:avLst/>
          </a:prstGeom>
          <a:noFill/>
          <a:ln>
            <a:noFill/>
          </a:ln>
        </p:spPr>
        <p:txBody>
          <a:bodyPr spcFirstLastPara="1" wrap="square" lIns="91425" tIns="45700" rIns="91425" bIns="45700" anchor="t" anchorCtr="0">
            <a:normAutofit lnSpcReduction="10000"/>
          </a:bodyPr>
          <a:lstStyle/>
          <a:p>
            <a:pPr marL="342900" marR="0" lvl="0" indent="-317500" algn="l" rtl="0">
              <a:lnSpc>
                <a:spcPct val="100000"/>
              </a:lnSpc>
              <a:spcBef>
                <a:spcPts val="600"/>
              </a:spcBef>
              <a:spcAft>
                <a:spcPts val="0"/>
              </a:spcAft>
              <a:buClr>
                <a:schemeClr val="accent1"/>
              </a:buClr>
              <a:buSzPts val="2400"/>
              <a:buFont typeface="Arial"/>
              <a:buNone/>
            </a:pPr>
            <a:r>
              <a:rPr lang="en-US" sz="2000" b="1" i="0" u="none" strike="noStrike" cap="none" dirty="0">
                <a:solidFill>
                  <a:srgbClr val="793889"/>
                </a:solidFill>
                <a:latin typeface="Trebuchet MS"/>
                <a:ea typeface="Trebuchet MS"/>
                <a:cs typeface="Trebuchet MS"/>
                <a:sym typeface="Trebuchet MS"/>
              </a:rPr>
              <a:t>Module 5, Session 15</a:t>
            </a:r>
            <a:endParaRPr dirty="0"/>
          </a:p>
        </p:txBody>
      </p:sp>
      <p:sp>
        <p:nvSpPr>
          <p:cNvPr id="50" name="Google Shape;50;p1"/>
          <p:cNvSpPr txBox="1"/>
          <p:nvPr/>
        </p:nvSpPr>
        <p:spPr>
          <a:xfrm>
            <a:off x="927922" y="1037223"/>
            <a:ext cx="9506654" cy="126188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1" i="0" u="none" strike="noStrike" cap="none" dirty="0">
                <a:solidFill>
                  <a:schemeClr val="dk1"/>
                </a:solidFill>
                <a:latin typeface="Trebuchet MS"/>
                <a:ea typeface="Trebuchet MS"/>
                <a:cs typeface="Trebuchet MS"/>
                <a:sym typeface="Trebuchet MS"/>
              </a:rPr>
              <a:t>Fundamentals of Literacy Coaching</a:t>
            </a:r>
            <a:endParaRPr sz="4400" b="1" i="0" u="none" strike="noStrike" cap="none" dirty="0">
              <a:solidFill>
                <a:schemeClr val="dk1"/>
              </a:solidFill>
              <a:latin typeface="Trebuchet MS"/>
              <a:ea typeface="Trebuchet MS"/>
              <a:cs typeface="Trebuchet MS"/>
              <a:sym typeface="Trebuchet MS"/>
            </a:endParaRPr>
          </a:p>
          <a:p>
            <a:pPr marL="0" marR="0" lvl="0" indent="0" algn="ctr" rtl="0">
              <a:spcBef>
                <a:spcPts val="0"/>
              </a:spcBef>
              <a:spcAft>
                <a:spcPts val="0"/>
              </a:spcAft>
              <a:buNone/>
            </a:pPr>
            <a:r>
              <a:rPr lang="en-US" sz="3200" b="0" i="0" u="none" strike="noStrike" cap="none" dirty="0">
                <a:solidFill>
                  <a:schemeClr val="dk1"/>
                </a:solidFill>
                <a:latin typeface="Trebuchet MS"/>
                <a:ea typeface="Trebuchet MS"/>
                <a:cs typeface="Trebuchet MS"/>
                <a:sym typeface="Trebuchet MS"/>
              </a:rPr>
              <a:t>Professional Development Modules</a:t>
            </a:r>
            <a:endParaRPr sz="3200" b="0" i="0" u="none" strike="noStrike" cap="none" dirty="0">
              <a:solidFill>
                <a:schemeClr val="dk1"/>
              </a:solidFill>
              <a:latin typeface="Trebuchet MS"/>
              <a:ea typeface="Trebuchet MS"/>
              <a:cs typeface="Trebuchet MS"/>
              <a:sym typeface="Trebuchet MS"/>
            </a:endParaRPr>
          </a:p>
        </p:txBody>
      </p:sp>
      <p:sp>
        <p:nvSpPr>
          <p:cNvPr id="51" name="Google Shape;51;p1"/>
          <p:cNvSpPr/>
          <p:nvPr/>
        </p:nvSpPr>
        <p:spPr>
          <a:xfrm>
            <a:off x="3650625" y="3196476"/>
            <a:ext cx="4993939" cy="458685"/>
          </a:xfrm>
          <a:prstGeom prst="rect">
            <a:avLst/>
          </a:prstGeom>
          <a:solidFill>
            <a:srgbClr val="79388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 name="Google Shape;52;p1"/>
          <p:cNvSpPr/>
          <p:nvPr/>
        </p:nvSpPr>
        <p:spPr>
          <a:xfrm>
            <a:off x="3606241" y="3158376"/>
            <a:ext cx="4993939" cy="45868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3" name="Google Shape;53;p1"/>
          <p:cNvSpPr txBox="1"/>
          <p:nvPr/>
        </p:nvSpPr>
        <p:spPr>
          <a:xfrm>
            <a:off x="3131082" y="3158375"/>
            <a:ext cx="5754624" cy="458685"/>
          </a:xfrm>
          <a:prstGeom prst="rect">
            <a:avLst/>
          </a:prstGeom>
          <a:noFill/>
          <a:ln>
            <a:noFill/>
          </a:ln>
        </p:spPr>
        <p:txBody>
          <a:bodyPr spcFirstLastPara="1" wrap="square" lIns="91425" tIns="45700" rIns="91425" bIns="45700" anchor="t" anchorCtr="0">
            <a:noAutofit/>
          </a:bodyPr>
          <a:lstStyle/>
          <a:p>
            <a:pPr marL="342900" marR="0" lvl="0" indent="-317500" algn="ctr" rtl="0">
              <a:lnSpc>
                <a:spcPct val="100000"/>
              </a:lnSpc>
              <a:spcBef>
                <a:spcPts val="600"/>
              </a:spcBef>
              <a:spcAft>
                <a:spcPts val="0"/>
              </a:spcAft>
              <a:buClr>
                <a:schemeClr val="accent1"/>
              </a:buClr>
              <a:buSzPts val="2400"/>
              <a:buFont typeface="Arial"/>
              <a:buNone/>
            </a:pPr>
            <a:r>
              <a:rPr lang="en-US" sz="1600" b="1" i="0" u="none" strike="noStrike" cap="none" dirty="0">
                <a:solidFill>
                  <a:srgbClr val="793889"/>
                </a:solidFill>
                <a:latin typeface="Trebuchet MS"/>
                <a:ea typeface="Trebuchet MS"/>
                <a:cs typeface="Trebuchet MS"/>
                <a:sym typeface="Trebuchet MS"/>
              </a:rPr>
              <a:t>Growing in Professional Knowledge and Practice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0"/>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10</a:t>
            </a:fld>
            <a:endParaRPr/>
          </a:p>
        </p:txBody>
      </p:sp>
      <p:sp>
        <p:nvSpPr>
          <p:cNvPr id="137" name="Google Shape;137;p10"/>
          <p:cNvSpPr txBox="1"/>
          <p:nvPr/>
        </p:nvSpPr>
        <p:spPr>
          <a:xfrm>
            <a:off x="1546834" y="1111805"/>
            <a:ext cx="8550702" cy="52318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800" b="1" u="none" strike="noStrike" cap="none" dirty="0">
                <a:solidFill>
                  <a:schemeClr val="dk1"/>
                </a:solidFill>
                <a:latin typeface="Trebuchet MS" panose="020B0703020202090204" pitchFamily="34" charset="0"/>
                <a:ea typeface="Trebuchet MS"/>
                <a:cs typeface="Calibri" panose="020F0502020204030204" pitchFamily="34" charset="0"/>
                <a:sym typeface="Trebuchet MS"/>
              </a:rPr>
              <a:t>Learn and Confirm</a:t>
            </a:r>
            <a:endParaRPr sz="2800" b="1" u="none" strike="noStrike" cap="none" dirty="0">
              <a:solidFill>
                <a:srgbClr val="000000"/>
              </a:solidFill>
              <a:latin typeface="Trebuchet MS" panose="020B0703020202090204" pitchFamily="34" charset="0"/>
              <a:ea typeface="Trebuchet MS"/>
              <a:cs typeface="Calibri" panose="020F0502020204030204" pitchFamily="34" charset="0"/>
              <a:sym typeface="Trebuchet MS"/>
            </a:endParaRPr>
          </a:p>
        </p:txBody>
      </p:sp>
      <p:sp>
        <p:nvSpPr>
          <p:cNvPr id="138" name="Google Shape;138;p10"/>
          <p:cNvSpPr txBox="1"/>
          <p:nvPr/>
        </p:nvSpPr>
        <p:spPr>
          <a:xfrm>
            <a:off x="916707" y="2424351"/>
            <a:ext cx="10350383" cy="318692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0" u="none" strike="noStrike" cap="none" dirty="0">
                <a:solidFill>
                  <a:schemeClr val="dk1"/>
                </a:solidFill>
                <a:latin typeface="Calibri"/>
                <a:ea typeface="Calibri"/>
                <a:cs typeface="Calibri"/>
                <a:sym typeface="Calibri"/>
              </a:rPr>
              <a:t>“Professional development for instructional coaches: Coaches need to understand the interventions they are sharing, and they need to understand how to productively employ the coaching process. Without their own professional development, instructional coaches run the risk of being ineffective, wasting time and money or even misinforming teachers. Therefore, coaches need to participate in their own professional development to ensure they know how to coach and what to share when they coach classroom teachers.”</a:t>
            </a:r>
            <a:endParaRPr sz="2800" b="0" u="none" strike="noStrike" cap="none" dirty="0">
              <a:solidFill>
                <a:schemeClr val="dk1"/>
              </a:solidFill>
              <a:latin typeface="Calibri"/>
              <a:ea typeface="Calibri"/>
              <a:cs typeface="Calibri"/>
              <a:sym typeface="Calibri"/>
            </a:endParaRPr>
          </a:p>
        </p:txBody>
      </p:sp>
      <p:sp>
        <p:nvSpPr>
          <p:cNvPr id="139" name="Google Shape;139;p10"/>
          <p:cNvSpPr txBox="1">
            <a:spLocks noGrp="1"/>
          </p:cNvSpPr>
          <p:nvPr>
            <p:ph type="title" idx="4294967295"/>
          </p:nvPr>
        </p:nvSpPr>
        <p:spPr>
          <a:xfrm>
            <a:off x="996826" y="1907940"/>
            <a:ext cx="9887712" cy="13836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panose="020F0502020204030204" pitchFamily="34" charset="0"/>
                <a:ea typeface="Trebuchet MS"/>
                <a:cs typeface="Calibri" panose="020F0502020204030204" pitchFamily="34" charset="0"/>
                <a:sym typeface="Trebuchet MS"/>
              </a:rPr>
              <a:t>The Importance of Professional Development for Coaches</a:t>
            </a:r>
            <a:endParaRPr sz="2800" b="1" dirty="0">
              <a:latin typeface="Calibri" panose="020F0502020204030204" pitchFamily="34" charset="0"/>
              <a:ea typeface="Trebuchet MS"/>
              <a:cs typeface="Calibri" panose="020F0502020204030204" pitchFamily="34" charset="0"/>
              <a:sym typeface="Trebuchet MS"/>
            </a:endParaRPr>
          </a:p>
        </p:txBody>
      </p:sp>
      <p:pic>
        <p:nvPicPr>
          <p:cNvPr id="140" name="Google Shape;140;p10"/>
          <p:cNvPicPr preferRelativeResize="0"/>
          <p:nvPr/>
        </p:nvPicPr>
        <p:blipFill rotWithShape="1">
          <a:blip r:embed="rId3">
            <a:alphaModFix/>
          </a:blip>
          <a:srcRect/>
          <a:stretch/>
        </p:blipFill>
        <p:spPr>
          <a:xfrm>
            <a:off x="1025445" y="1163731"/>
            <a:ext cx="521389" cy="471255"/>
          </a:xfrm>
          <a:prstGeom prst="rect">
            <a:avLst/>
          </a:prstGeom>
          <a:noFill/>
          <a:ln>
            <a:noFill/>
          </a:ln>
        </p:spPr>
      </p:pic>
      <p:sp>
        <p:nvSpPr>
          <p:cNvPr id="141" name="Google Shape;141;p10"/>
          <p:cNvSpPr txBox="1"/>
          <p:nvPr/>
        </p:nvSpPr>
        <p:spPr>
          <a:xfrm>
            <a:off x="7748345" y="5912812"/>
            <a:ext cx="2743200" cy="30773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Jim Knight</a:t>
            </a:r>
            <a:endParaRPr sz="14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1"/>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11</a:t>
            </a:fld>
            <a:endParaRPr/>
          </a:p>
        </p:txBody>
      </p:sp>
      <p:sp>
        <p:nvSpPr>
          <p:cNvPr id="148" name="Google Shape;148;p11"/>
          <p:cNvSpPr txBox="1">
            <a:spLocks noGrp="1"/>
          </p:cNvSpPr>
          <p:nvPr>
            <p:ph type="title" idx="4294967295"/>
          </p:nvPr>
        </p:nvSpPr>
        <p:spPr>
          <a:xfrm>
            <a:off x="957943" y="1261470"/>
            <a:ext cx="8686800" cy="4572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panose="020F0502020204030204" pitchFamily="34" charset="0"/>
                <a:ea typeface="Trebuchet MS"/>
                <a:cs typeface="Calibri" panose="020F0502020204030204" pitchFamily="34" charset="0"/>
                <a:sym typeface="Trebuchet MS"/>
              </a:rPr>
              <a:t>Professional Development for Coaches</a:t>
            </a:r>
            <a:endParaRPr sz="2800" b="1" dirty="0">
              <a:latin typeface="Calibri" panose="020F0502020204030204" pitchFamily="34" charset="0"/>
              <a:ea typeface="Trebuchet MS"/>
              <a:cs typeface="Calibri" panose="020F0502020204030204" pitchFamily="34" charset="0"/>
              <a:sym typeface="Trebuchet MS"/>
            </a:endParaRPr>
          </a:p>
        </p:txBody>
      </p:sp>
      <p:sp>
        <p:nvSpPr>
          <p:cNvPr id="149" name="Google Shape;149;p11"/>
          <p:cNvSpPr txBox="1"/>
          <p:nvPr/>
        </p:nvSpPr>
        <p:spPr>
          <a:xfrm>
            <a:off x="957943" y="1976364"/>
            <a:ext cx="9702208" cy="3271229"/>
          </a:xfrm>
          <a:prstGeom prst="rect">
            <a:avLst/>
          </a:prstGeom>
          <a:noFill/>
          <a:ln>
            <a:noFill/>
          </a:ln>
        </p:spPr>
        <p:txBody>
          <a:bodyPr spcFirstLastPara="1" wrap="square" lIns="91425" tIns="45700" rIns="91425" bIns="45700" anchor="t" anchorCtr="0">
            <a:noAutofit/>
          </a:bodyPr>
          <a:lstStyle/>
          <a:p>
            <a:pPr marL="342892" marR="0" lvl="0" indent="-342892" algn="l" rtl="0">
              <a:lnSpc>
                <a:spcPct val="90000"/>
              </a:lnSpc>
              <a:spcBef>
                <a:spcPts val="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“First, coaches should engage in various professional learning activities designed to improve their coaching practices.”</a:t>
            </a:r>
            <a:endParaRPr sz="2800" b="0" i="0" u="none" strike="noStrike" cap="none" dirty="0">
              <a:solidFill>
                <a:schemeClr val="dk1"/>
              </a:solidFill>
              <a:latin typeface="Calibri"/>
              <a:ea typeface="Calibri"/>
              <a:cs typeface="Calibri"/>
              <a:sym typeface="Calibri"/>
            </a:endParaRPr>
          </a:p>
          <a:p>
            <a:pPr marL="342892" marR="0" lvl="0" indent="-209542" algn="l" rtl="0">
              <a:lnSpc>
                <a:spcPct val="90000"/>
              </a:lnSpc>
              <a:spcBef>
                <a:spcPts val="0"/>
              </a:spcBef>
              <a:spcAft>
                <a:spcPts val="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a:p>
            <a:pPr marL="342892" marR="0" lvl="0" indent="-342892" algn="l" rtl="0">
              <a:lnSpc>
                <a:spcPct val="90000"/>
              </a:lnSpc>
              <a:spcBef>
                <a:spcPts val="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“Second, professional development for coaches should deepen their knowledge about the teaching practices they are sharing with teachers.”</a:t>
            </a:r>
            <a:endParaRPr sz="2800" b="0" i="0" u="none" strike="noStrike" cap="none" dirty="0">
              <a:solidFill>
                <a:schemeClr val="dk1"/>
              </a:solidFill>
              <a:latin typeface="Calibri"/>
              <a:ea typeface="Calibri"/>
              <a:cs typeface="Calibri"/>
              <a:sym typeface="Calibri"/>
            </a:endParaRPr>
          </a:p>
          <a:p>
            <a:pPr marL="0" marR="0" lvl="0" indent="0" algn="l" rtl="0">
              <a:lnSpc>
                <a:spcPct val="100000"/>
              </a:lnSpc>
              <a:spcBef>
                <a:spcPts val="320"/>
              </a:spcBef>
              <a:spcAft>
                <a:spcPts val="0"/>
              </a:spcAft>
              <a:buClr>
                <a:srgbClr val="7F7F7F"/>
              </a:buClr>
              <a:buSzPts val="1600"/>
              <a:buFont typeface="Arial"/>
              <a:buNone/>
            </a:pPr>
            <a:endParaRPr sz="3200" b="0" i="0" u="none" strike="noStrike" cap="none" dirty="0">
              <a:solidFill>
                <a:schemeClr val="dk1"/>
              </a:solidFill>
              <a:latin typeface="Calibri"/>
              <a:ea typeface="Calibri"/>
              <a:cs typeface="Calibri"/>
              <a:sym typeface="Calibri"/>
            </a:endParaRPr>
          </a:p>
        </p:txBody>
      </p:sp>
      <p:sp>
        <p:nvSpPr>
          <p:cNvPr id="150" name="Google Shape;150;p11"/>
          <p:cNvSpPr txBox="1"/>
          <p:nvPr/>
        </p:nvSpPr>
        <p:spPr>
          <a:xfrm>
            <a:off x="6961632" y="5864352"/>
            <a:ext cx="3547872" cy="30773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alibri"/>
                <a:ea typeface="Calibri"/>
                <a:cs typeface="Calibri"/>
                <a:sym typeface="Calibri"/>
              </a:rPr>
              <a:t>Jim Knight</a:t>
            </a:r>
            <a:endParaRPr sz="1400" b="0"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2"/>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12</a:t>
            </a:fld>
            <a:endParaRPr/>
          </a:p>
        </p:txBody>
      </p:sp>
      <p:sp>
        <p:nvSpPr>
          <p:cNvPr id="157" name="Google Shape;157;p12"/>
          <p:cNvSpPr txBox="1">
            <a:spLocks noGrp="1"/>
          </p:cNvSpPr>
          <p:nvPr>
            <p:ph type="title" idx="4294967295"/>
          </p:nvPr>
        </p:nvSpPr>
        <p:spPr>
          <a:xfrm>
            <a:off x="524257" y="1310897"/>
            <a:ext cx="11254086" cy="4572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a:ea typeface="Calibri"/>
                <a:cs typeface="Calibri"/>
                <a:sym typeface="Calibri"/>
              </a:rPr>
              <a:t>Expanding Knowledge and Improving Coaching Practices Through Collaborative Partnerships with Professional Learning Groups</a:t>
            </a:r>
            <a:endParaRPr sz="2800" dirty="0">
              <a:latin typeface="Trebuchet MS"/>
              <a:ea typeface="Trebuchet MS"/>
              <a:cs typeface="Trebuchet MS"/>
              <a:sym typeface="Trebuchet MS"/>
            </a:endParaRPr>
          </a:p>
        </p:txBody>
      </p:sp>
      <p:sp>
        <p:nvSpPr>
          <p:cNvPr id="158" name="Google Shape;158;p12"/>
          <p:cNvSpPr txBox="1"/>
          <p:nvPr/>
        </p:nvSpPr>
        <p:spPr>
          <a:xfrm>
            <a:off x="694944" y="2034084"/>
            <a:ext cx="10460736" cy="3380957"/>
          </a:xfrm>
          <a:prstGeom prst="rect">
            <a:avLst/>
          </a:prstGeom>
          <a:noFill/>
          <a:ln>
            <a:noFill/>
          </a:ln>
        </p:spPr>
        <p:txBody>
          <a:bodyPr spcFirstLastPara="1" wrap="square" lIns="91425" tIns="45700" rIns="91425" bIns="45700" anchor="t" anchorCtr="0">
            <a:noAutofit/>
          </a:bodyPr>
          <a:lstStyle/>
          <a:p>
            <a:pPr marL="342892" marR="0" lvl="0" indent="-342892" algn="l" rtl="0">
              <a:lnSpc>
                <a:spcPct val="15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Coaching cadres in the district</a:t>
            </a:r>
            <a:endParaRPr sz="2400" b="0" i="0" u="none" strike="noStrike" cap="none" dirty="0">
              <a:solidFill>
                <a:schemeClr val="dk1"/>
              </a:solidFill>
              <a:latin typeface="Calibri"/>
              <a:ea typeface="Calibri"/>
              <a:cs typeface="Calibri"/>
              <a:sym typeface="Calibri"/>
            </a:endParaRPr>
          </a:p>
          <a:p>
            <a:pPr marL="342892" marR="0" lvl="0" indent="-342892" algn="l" rtl="0">
              <a:lnSpc>
                <a:spcPct val="15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Partnering with other coaches in neighboring districts/regions</a:t>
            </a:r>
            <a:endParaRPr sz="2400" b="0" i="0" u="none" strike="noStrike" cap="none" dirty="0">
              <a:solidFill>
                <a:schemeClr val="dk1"/>
              </a:solidFill>
              <a:latin typeface="Calibri"/>
              <a:ea typeface="Calibri"/>
              <a:cs typeface="Calibri"/>
              <a:sym typeface="Calibri"/>
            </a:endParaRPr>
          </a:p>
          <a:p>
            <a:pPr marL="342892" marR="0" lvl="0" indent="-342892" algn="l" rtl="0">
              <a:lnSpc>
                <a:spcPct val="15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Partnering with other coaches virtually </a:t>
            </a:r>
            <a:endParaRPr sz="2400" b="0" i="0" u="none" strike="noStrike" cap="none" dirty="0">
              <a:solidFill>
                <a:schemeClr val="dk1"/>
              </a:solidFill>
              <a:latin typeface="Calibri"/>
              <a:ea typeface="Calibri"/>
              <a:cs typeface="Calibri"/>
              <a:sym typeface="Calibri"/>
            </a:endParaRPr>
          </a:p>
          <a:p>
            <a:pPr marL="342892" marR="0" lvl="0" indent="-342892" algn="l" rtl="0">
              <a:lnSpc>
                <a:spcPct val="15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Collaborating with other coaches via social media groups</a:t>
            </a:r>
            <a:endParaRPr sz="2400" b="0" i="0" u="none" strike="noStrike" cap="none" dirty="0">
              <a:solidFill>
                <a:schemeClr val="dk1"/>
              </a:solidFill>
              <a:latin typeface="Calibri"/>
              <a:ea typeface="Calibri"/>
              <a:cs typeface="Calibri"/>
              <a:sym typeface="Calibri"/>
            </a:endParaRPr>
          </a:p>
          <a:p>
            <a:pPr marL="342892" marR="0" lvl="0" indent="-342892" algn="l" rtl="0">
              <a:lnSpc>
                <a:spcPct val="15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Engaging with professional organizations</a:t>
            </a:r>
            <a:endParaRPr sz="2400" b="0" i="0" u="none" strike="noStrike" cap="none" dirty="0">
              <a:solidFill>
                <a:schemeClr val="dk1"/>
              </a:solidFill>
              <a:latin typeface="Calibri"/>
              <a:ea typeface="Calibri"/>
              <a:cs typeface="Calibri"/>
              <a:sym typeface="Calibri"/>
            </a:endParaRPr>
          </a:p>
          <a:p>
            <a:pPr marL="342892" marR="0" lvl="0" indent="-342892" algn="l" rtl="0">
              <a:lnSpc>
                <a:spcPct val="15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Subscribing to YouTube channels, blogs, etc. </a:t>
            </a:r>
            <a:endParaRPr sz="2400" b="0" i="0" u="none" strike="noStrike" cap="none" dirty="0">
              <a:solidFill>
                <a:schemeClr val="dk1"/>
              </a:solidFill>
              <a:latin typeface="Calibri"/>
              <a:ea typeface="Calibri"/>
              <a:cs typeface="Calibri"/>
              <a:sym typeface="Calibri"/>
            </a:endParaRPr>
          </a:p>
          <a:p>
            <a:pPr marL="0" marR="0" lvl="0" indent="0" algn="l" rtl="0">
              <a:lnSpc>
                <a:spcPct val="100000"/>
              </a:lnSpc>
              <a:spcBef>
                <a:spcPts val="320"/>
              </a:spcBef>
              <a:spcAft>
                <a:spcPts val="0"/>
              </a:spcAft>
              <a:buClr>
                <a:srgbClr val="7F7F7F"/>
              </a:buClr>
              <a:buSzPts val="1600"/>
              <a:buFont typeface="Arial"/>
              <a:buNone/>
            </a:pPr>
            <a:endParaRPr sz="3200" b="0" i="0" u="none" strike="noStrike" cap="none" dirty="0">
              <a:solidFill>
                <a:schemeClr val="dk1"/>
              </a:solidFill>
              <a:latin typeface="Calibri"/>
              <a:ea typeface="Calibri"/>
              <a:cs typeface="Calibri"/>
              <a:sym typeface="Calibri"/>
            </a:endParaRPr>
          </a:p>
        </p:txBody>
      </p:sp>
      <p:sp>
        <p:nvSpPr>
          <p:cNvPr id="159" name="Google Shape;159;p12"/>
          <p:cNvSpPr txBox="1"/>
          <p:nvPr/>
        </p:nvSpPr>
        <p:spPr>
          <a:xfrm>
            <a:off x="6961632" y="5864352"/>
            <a:ext cx="3547872" cy="30773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alibri"/>
                <a:ea typeface="Calibri"/>
                <a:cs typeface="Calibri"/>
                <a:sym typeface="Calibri"/>
              </a:rPr>
              <a:t>Jim Knight</a:t>
            </a:r>
            <a:endParaRPr sz="1400" b="0" i="0" u="none" strike="noStrike" cap="non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3"/>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13</a:t>
            </a:fld>
            <a:endParaRPr/>
          </a:p>
        </p:txBody>
      </p:sp>
      <p:sp>
        <p:nvSpPr>
          <p:cNvPr id="166" name="Google Shape;166;p13"/>
          <p:cNvSpPr txBox="1">
            <a:spLocks noGrp="1"/>
          </p:cNvSpPr>
          <p:nvPr>
            <p:ph type="title" idx="4294967295"/>
          </p:nvPr>
        </p:nvSpPr>
        <p:spPr>
          <a:xfrm>
            <a:off x="1317605" y="1205794"/>
            <a:ext cx="10460737" cy="4572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Trebuchet MS" panose="020B0703020202090204" pitchFamily="34" charset="0"/>
                <a:sym typeface="Calibri"/>
              </a:rPr>
              <a:t>Collaborate and Practice</a:t>
            </a:r>
            <a:endParaRPr sz="2800" dirty="0">
              <a:latin typeface="Trebuchet MS" panose="020B0703020202090204" pitchFamily="34" charset="0"/>
              <a:ea typeface="Trebuchet MS"/>
              <a:cs typeface="Trebuchet MS"/>
              <a:sym typeface="Trebuchet MS"/>
            </a:endParaRPr>
          </a:p>
        </p:txBody>
      </p:sp>
      <p:sp>
        <p:nvSpPr>
          <p:cNvPr id="167" name="Google Shape;167;p13"/>
          <p:cNvSpPr txBox="1"/>
          <p:nvPr/>
        </p:nvSpPr>
        <p:spPr>
          <a:xfrm>
            <a:off x="865632" y="1853483"/>
            <a:ext cx="10460736" cy="3380957"/>
          </a:xfrm>
          <a:prstGeom prst="rect">
            <a:avLst/>
          </a:prstGeom>
          <a:noFill/>
          <a:ln>
            <a:noFill/>
          </a:ln>
        </p:spPr>
        <p:txBody>
          <a:bodyPr spcFirstLastPara="1" wrap="square" lIns="91425" tIns="45700" rIns="91425" bIns="45700" anchor="t" anchorCtr="0">
            <a:noAutofit/>
          </a:bodyPr>
          <a:lstStyle/>
          <a:p>
            <a:pPr marL="342891" marR="0" lvl="0" indent="-342891" algn="l" rtl="0">
              <a:lnSpc>
                <a:spcPct val="90000"/>
              </a:lnSpc>
              <a:spcBef>
                <a:spcPts val="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International Literacy Association</a:t>
            </a:r>
            <a:endParaRPr sz="2400" dirty="0"/>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State Chapters of the International Literacy Association</a:t>
            </a:r>
            <a:endParaRPr sz="2400" dirty="0"/>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National Association for the Education of Young Children</a:t>
            </a:r>
            <a:endParaRPr sz="2400" b="0" i="0" u="none" strike="noStrike" cap="none" dirty="0">
              <a:solidFill>
                <a:schemeClr val="dk1"/>
              </a:solidFill>
              <a:latin typeface="Calibri"/>
              <a:ea typeface="Calibri"/>
              <a:cs typeface="Calibri"/>
              <a:sym typeface="Calibri"/>
            </a:endParaRPr>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State Chapters of the Association for the Education of Young Children</a:t>
            </a:r>
            <a:endParaRPr sz="2400" b="0" i="0" u="none" strike="noStrike" cap="none" dirty="0">
              <a:solidFill>
                <a:schemeClr val="dk1"/>
              </a:solidFill>
              <a:latin typeface="Calibri"/>
              <a:ea typeface="Calibri"/>
              <a:cs typeface="Calibri"/>
              <a:sym typeface="Calibri"/>
            </a:endParaRPr>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National Council for Teachers of English</a:t>
            </a:r>
            <a:endParaRPr sz="2400" dirty="0"/>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International Dyslexia Association</a:t>
            </a:r>
            <a:endParaRPr sz="2400" dirty="0"/>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State Chapters of the International Dyslexia Association</a:t>
            </a:r>
            <a:endParaRPr sz="2400" dirty="0"/>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The Reading League</a:t>
            </a:r>
            <a:endParaRPr sz="2400" dirty="0"/>
          </a:p>
          <a:p>
            <a:pPr marL="342891" marR="0" lvl="0" indent="-342891" algn="l" rtl="0">
              <a:lnSpc>
                <a:spcPct val="90000"/>
              </a:lnSpc>
              <a:spcBef>
                <a:spcPts val="400"/>
              </a:spcBef>
              <a:spcAft>
                <a:spcPts val="200"/>
              </a:spcAft>
              <a:buClr>
                <a:schemeClr val="dk1"/>
              </a:buClr>
              <a:buSzPts val="2600"/>
              <a:buFont typeface="Arial"/>
              <a:buChar char="•"/>
            </a:pPr>
            <a:r>
              <a:rPr lang="en-US" sz="2400" b="0" i="0" u="none" strike="noStrike" cap="none" dirty="0">
                <a:solidFill>
                  <a:schemeClr val="dk1"/>
                </a:solidFill>
                <a:latin typeface="Calibri"/>
                <a:ea typeface="Calibri"/>
                <a:cs typeface="Calibri"/>
                <a:sym typeface="Calibri"/>
              </a:rPr>
              <a:t>State Chapters of the Reading League</a:t>
            </a:r>
            <a:endParaRPr sz="2400" dirty="0"/>
          </a:p>
          <a:p>
            <a:pPr marL="0" marR="0" lvl="0" indent="0" algn="l" rtl="0">
              <a:lnSpc>
                <a:spcPct val="100000"/>
              </a:lnSpc>
              <a:spcBef>
                <a:spcPts val="720"/>
              </a:spcBef>
              <a:spcAft>
                <a:spcPts val="0"/>
              </a:spcAft>
              <a:buClr>
                <a:srgbClr val="7F7F7F"/>
              </a:buClr>
              <a:buSzPts val="1600"/>
              <a:buFont typeface="Arial"/>
              <a:buNone/>
            </a:pPr>
            <a:endParaRPr sz="3200" b="0" i="0" u="none" strike="noStrike" cap="none" dirty="0">
              <a:solidFill>
                <a:schemeClr val="dk1"/>
              </a:solidFill>
              <a:latin typeface="Calibri"/>
              <a:ea typeface="Calibri"/>
              <a:cs typeface="Calibri"/>
              <a:sym typeface="Calibri"/>
            </a:endParaRPr>
          </a:p>
        </p:txBody>
      </p:sp>
      <p:pic>
        <p:nvPicPr>
          <p:cNvPr id="168" name="Google Shape;168;p13"/>
          <p:cNvPicPr preferRelativeResize="0"/>
          <p:nvPr/>
        </p:nvPicPr>
        <p:blipFill rotWithShape="1">
          <a:blip r:embed="rId3">
            <a:alphaModFix/>
          </a:blip>
          <a:srcRect/>
          <a:stretch/>
        </p:blipFill>
        <p:spPr>
          <a:xfrm>
            <a:off x="765614" y="1189297"/>
            <a:ext cx="551991" cy="517491"/>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4"/>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14</a:t>
            </a:fld>
            <a:endParaRPr/>
          </a:p>
        </p:txBody>
      </p:sp>
      <p:sp>
        <p:nvSpPr>
          <p:cNvPr id="175" name="Google Shape;175;p14"/>
          <p:cNvSpPr txBox="1">
            <a:spLocks noGrp="1"/>
          </p:cNvSpPr>
          <p:nvPr>
            <p:ph type="title" idx="4294967295"/>
          </p:nvPr>
        </p:nvSpPr>
        <p:spPr>
          <a:xfrm>
            <a:off x="719657" y="1285347"/>
            <a:ext cx="11254086" cy="4572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a:ea typeface="Calibri"/>
                <a:cs typeface="Calibri"/>
                <a:sym typeface="Calibri"/>
              </a:rPr>
              <a:t>Professional Organizations Activity</a:t>
            </a:r>
            <a:endParaRPr sz="2800" dirty="0">
              <a:latin typeface="Trebuchet MS"/>
              <a:ea typeface="Trebuchet MS"/>
              <a:cs typeface="Trebuchet MS"/>
              <a:sym typeface="Trebuchet MS"/>
            </a:endParaRPr>
          </a:p>
        </p:txBody>
      </p:sp>
      <p:sp>
        <p:nvSpPr>
          <p:cNvPr id="176" name="Google Shape;176;p14"/>
          <p:cNvSpPr txBox="1"/>
          <p:nvPr/>
        </p:nvSpPr>
        <p:spPr>
          <a:xfrm>
            <a:off x="719657" y="1972303"/>
            <a:ext cx="9944224" cy="338095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US" sz="2400" b="0" i="0" u="none" strike="noStrike" cap="none" dirty="0">
                <a:solidFill>
                  <a:schemeClr val="dk1"/>
                </a:solidFill>
                <a:latin typeface="Calibri"/>
                <a:ea typeface="Calibri"/>
                <a:cs typeface="Calibri"/>
                <a:sym typeface="Calibri"/>
              </a:rPr>
              <a:t>Access </a:t>
            </a:r>
            <a:r>
              <a:rPr lang="en-US" sz="2400" b="1" i="0" u="none" strike="noStrike" cap="none" dirty="0">
                <a:solidFill>
                  <a:schemeClr val="dk1"/>
                </a:solidFill>
                <a:latin typeface="Calibri"/>
                <a:ea typeface="Calibri"/>
                <a:cs typeface="Calibri"/>
                <a:sym typeface="Calibri"/>
              </a:rPr>
              <a:t>Handout 3: Professional Organizations - Notes</a:t>
            </a:r>
            <a:r>
              <a:rPr lang="en-US" sz="2400" b="0" i="0" u="none" strike="noStrike" cap="none" dirty="0">
                <a:solidFill>
                  <a:schemeClr val="dk1"/>
                </a:solidFill>
                <a:latin typeface="Calibri"/>
                <a:ea typeface="Calibri"/>
                <a:cs typeface="Calibri"/>
                <a:sym typeface="Calibri"/>
              </a:rPr>
              <a:t> and answer the following questions:</a:t>
            </a:r>
            <a:endParaRPr sz="2400" dirty="0"/>
          </a:p>
          <a:p>
            <a:pPr marL="685800" lvl="3" indent="-342891">
              <a:spcBef>
                <a:spcPts val="1600"/>
              </a:spcBef>
              <a:buClr>
                <a:schemeClr val="dk1"/>
              </a:buClr>
              <a:buSzPts val="2600"/>
              <a:buFont typeface="Arial"/>
              <a:buChar char="•"/>
            </a:pPr>
            <a:r>
              <a:rPr lang="en-US" sz="2400" dirty="0">
                <a:solidFill>
                  <a:schemeClr val="dk1"/>
                </a:solidFill>
                <a:latin typeface="Calibri"/>
                <a:cs typeface="Calibri"/>
                <a:sym typeface="Calibri"/>
              </a:rPr>
              <a:t>What resources does this organization provide that might expand your literacy content knowledge? </a:t>
            </a:r>
          </a:p>
          <a:p>
            <a:pPr marL="342909" lvl="3">
              <a:spcBef>
                <a:spcPts val="400"/>
              </a:spcBef>
              <a:buClr>
                <a:schemeClr val="dk1"/>
              </a:buClr>
              <a:buSzPts val="2600"/>
            </a:pPr>
            <a:endParaRPr sz="1600" dirty="0">
              <a:solidFill>
                <a:schemeClr val="dk1"/>
              </a:solidFill>
              <a:latin typeface="Calibri"/>
              <a:cs typeface="Calibri"/>
              <a:sym typeface="Calibri"/>
            </a:endParaRPr>
          </a:p>
          <a:p>
            <a:pPr marL="685800" lvl="3" indent="-342891">
              <a:spcBef>
                <a:spcPts val="400"/>
              </a:spcBef>
              <a:buClr>
                <a:schemeClr val="dk1"/>
              </a:buClr>
              <a:buSzPts val="2600"/>
              <a:buFont typeface="Arial"/>
              <a:buChar char="•"/>
            </a:pPr>
            <a:r>
              <a:rPr lang="en-US" sz="2400" dirty="0">
                <a:solidFill>
                  <a:schemeClr val="dk1"/>
                </a:solidFill>
                <a:latin typeface="Calibri"/>
                <a:cs typeface="Calibri"/>
                <a:sym typeface="Calibri"/>
              </a:rPr>
              <a:t>What opportunities for professional development does this organization provide that might help you grow as a coach?</a:t>
            </a:r>
            <a:endParaRPr sz="2400" dirty="0">
              <a:solidFill>
                <a:schemeClr val="dk1"/>
              </a:solidFill>
              <a:latin typeface="Calibri"/>
              <a:cs typeface="Calibri"/>
              <a:sym typeface="Calibri"/>
            </a:endParaRPr>
          </a:p>
          <a:p>
            <a:pPr marL="0" marR="0" lvl="0" indent="0" algn="l" rtl="0">
              <a:lnSpc>
                <a:spcPct val="100000"/>
              </a:lnSpc>
              <a:spcBef>
                <a:spcPts val="320"/>
              </a:spcBef>
              <a:spcAft>
                <a:spcPts val="0"/>
              </a:spcAft>
              <a:buClr>
                <a:srgbClr val="7F7F7F"/>
              </a:buClr>
              <a:buSzPts val="1600"/>
              <a:buFont typeface="Arial"/>
              <a:buNone/>
            </a:pPr>
            <a:endParaRPr sz="32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5"/>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15</a:t>
            </a:fld>
            <a:endParaRPr/>
          </a:p>
        </p:txBody>
      </p:sp>
      <p:sp>
        <p:nvSpPr>
          <p:cNvPr id="183" name="Google Shape;183;p15"/>
          <p:cNvSpPr txBox="1">
            <a:spLocks noGrp="1"/>
          </p:cNvSpPr>
          <p:nvPr>
            <p:ph type="title" idx="4294967295"/>
          </p:nvPr>
        </p:nvSpPr>
        <p:spPr>
          <a:xfrm>
            <a:off x="675845" y="1310897"/>
            <a:ext cx="11254086" cy="4572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a:ea typeface="Calibri"/>
                <a:cs typeface="Calibri"/>
                <a:sym typeface="Calibri"/>
              </a:rPr>
              <a:t>Exploring Other Resources</a:t>
            </a:r>
            <a:endParaRPr sz="2800" dirty="0">
              <a:latin typeface="Trebuchet MS"/>
              <a:ea typeface="Trebuchet MS"/>
              <a:cs typeface="Trebuchet MS"/>
              <a:sym typeface="Trebuchet MS"/>
            </a:endParaRPr>
          </a:p>
        </p:txBody>
      </p:sp>
      <p:sp>
        <p:nvSpPr>
          <p:cNvPr id="184" name="Google Shape;184;p15"/>
          <p:cNvSpPr txBox="1"/>
          <p:nvPr/>
        </p:nvSpPr>
        <p:spPr>
          <a:xfrm>
            <a:off x="710431" y="2003894"/>
            <a:ext cx="5388864" cy="2639312"/>
          </a:xfrm>
          <a:prstGeom prst="rect">
            <a:avLst/>
          </a:prstGeom>
          <a:noFill/>
          <a:ln>
            <a:noFill/>
          </a:ln>
        </p:spPr>
        <p:txBody>
          <a:bodyPr spcFirstLastPara="1" wrap="square" lIns="68550" tIns="34275" rIns="68550" bIns="34275" anchor="t" anchorCtr="0">
            <a:noAutofit/>
          </a:bodyPr>
          <a:lstStyle/>
          <a:p>
            <a:pPr marL="342892" marR="0" lvl="0" indent="-323842" algn="l" rtl="0">
              <a:lnSpc>
                <a:spcPct val="9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YouTube Channels</a:t>
            </a:r>
            <a:endParaRPr sz="2400" b="0" i="0" u="none" strike="noStrike" cap="none" dirty="0">
              <a:solidFill>
                <a:schemeClr val="dk1"/>
              </a:solidFill>
              <a:latin typeface="Calibri"/>
              <a:ea typeface="Calibri"/>
              <a:cs typeface="Calibri"/>
              <a:sym typeface="Calibri"/>
            </a:endParaRPr>
          </a:p>
          <a:p>
            <a:pPr marL="742931" lvl="1" indent="-266692">
              <a:buClr>
                <a:schemeClr val="dk1"/>
              </a:buClr>
              <a:buSzPts val="2800"/>
              <a:buFont typeface="Calibri"/>
              <a:buChar char="–"/>
            </a:pPr>
            <a:r>
              <a:rPr lang="en-US" sz="2400" dirty="0">
                <a:latin typeface="Calibri"/>
                <a:cs typeface="Calibri"/>
                <a:sym typeface="Calibri"/>
              </a:rPr>
              <a:t>Edutopia</a:t>
            </a:r>
            <a:endParaRPr sz="2400" dirty="0">
              <a:latin typeface="Calibri"/>
              <a:cs typeface="Calibri"/>
            </a:endParaRPr>
          </a:p>
          <a:p>
            <a:pPr marL="742931" marR="0" lvl="1" indent="-152393" algn="l" rtl="0">
              <a:lnSpc>
                <a:spcPct val="90000"/>
              </a:lnSpc>
              <a:spcBef>
                <a:spcPts val="0"/>
              </a:spcBef>
              <a:spcAft>
                <a:spcPts val="0"/>
              </a:spcAft>
              <a:buClr>
                <a:schemeClr val="dk1"/>
              </a:buClr>
              <a:buSzPts val="2800"/>
              <a:buFont typeface="Arial"/>
              <a:buNone/>
            </a:pPr>
            <a:endParaRPr sz="2400" b="0" i="0" u="none" strike="noStrike" cap="none" dirty="0">
              <a:solidFill>
                <a:schemeClr val="dk1"/>
              </a:solidFill>
              <a:latin typeface="Calibri"/>
              <a:ea typeface="Calibri"/>
              <a:cs typeface="Calibri"/>
              <a:sym typeface="Calibri"/>
            </a:endParaRPr>
          </a:p>
          <a:p>
            <a:pPr marL="342892" marR="0" lvl="0" indent="-323842" algn="l" rtl="0">
              <a:lnSpc>
                <a:spcPct val="90000"/>
              </a:lnSpc>
              <a:spcBef>
                <a:spcPts val="0"/>
              </a:spcBef>
              <a:spcAft>
                <a:spcPts val="0"/>
              </a:spcAft>
              <a:buClr>
                <a:schemeClr val="dk1"/>
              </a:buClr>
              <a:buSzPts val="2800"/>
              <a:buFont typeface="Arial"/>
              <a:buChar char="•"/>
            </a:pPr>
            <a:r>
              <a:rPr lang="en-US" sz="2400" b="0" i="0" u="none" strike="noStrike" cap="none" dirty="0">
                <a:solidFill>
                  <a:schemeClr val="dk1"/>
                </a:solidFill>
                <a:latin typeface="Calibri"/>
                <a:ea typeface="Calibri"/>
                <a:cs typeface="Calibri"/>
                <a:sym typeface="Calibri"/>
              </a:rPr>
              <a:t>Blogs</a:t>
            </a:r>
            <a:endParaRPr sz="2400" b="0" i="0" u="none" strike="noStrike" cap="none" dirty="0">
              <a:solidFill>
                <a:schemeClr val="dk1"/>
              </a:solidFill>
              <a:latin typeface="Calibri"/>
              <a:ea typeface="Calibri"/>
              <a:cs typeface="Calibri"/>
              <a:sym typeface="Calibri"/>
            </a:endParaRPr>
          </a:p>
          <a:p>
            <a:pPr marL="742931" lvl="1" indent="-266693">
              <a:buClr>
                <a:schemeClr val="dk1"/>
              </a:buClr>
              <a:buSzPts val="2800"/>
              <a:buFont typeface="Calibri"/>
              <a:buChar char="–"/>
            </a:pPr>
            <a:r>
              <a:rPr lang="en-US" sz="2400" dirty="0">
                <a:latin typeface="Calibri"/>
                <a:cs typeface="Calibri"/>
                <a:sym typeface="Calibri"/>
              </a:rPr>
              <a:t>Shanahan on Literacy</a:t>
            </a:r>
            <a:endParaRPr sz="2400" dirty="0">
              <a:latin typeface="Calibri"/>
              <a:cs typeface="Calibri"/>
              <a:sym typeface="Calibri"/>
            </a:endParaRPr>
          </a:p>
          <a:p>
            <a:pPr marL="742931" lvl="1" indent="-266693">
              <a:buClr>
                <a:schemeClr val="dk1"/>
              </a:buClr>
              <a:buSzPts val="2800"/>
              <a:buFont typeface="Calibri"/>
              <a:buChar char="–"/>
            </a:pPr>
            <a:r>
              <a:rPr lang="en-US" sz="2400" dirty="0">
                <a:latin typeface="Calibri"/>
                <a:cs typeface="Calibri"/>
                <a:sym typeface="Calibri"/>
              </a:rPr>
              <a:t>Instructional Coaching Group</a:t>
            </a:r>
            <a:endParaRPr sz="2400" dirty="0">
              <a:latin typeface="Calibri"/>
              <a:cs typeface="Calibri"/>
              <a:sym typeface="Calibri"/>
            </a:endParaRPr>
          </a:p>
          <a:p>
            <a:pPr marL="457189" marR="0" lvl="1" indent="0" algn="l" rtl="0">
              <a:lnSpc>
                <a:spcPct val="90000"/>
              </a:lnSpc>
              <a:spcBef>
                <a:spcPts val="0"/>
              </a:spcBef>
              <a:spcAft>
                <a:spcPts val="0"/>
              </a:spcAft>
              <a:buClr>
                <a:schemeClr val="dk1"/>
              </a:buClr>
              <a:buSzPts val="2800"/>
              <a:buFont typeface="Arial"/>
              <a:buNone/>
            </a:pPr>
            <a:endParaRPr sz="1800" b="0" i="0" u="none" strike="noStrike" cap="none" dirty="0">
              <a:solidFill>
                <a:schemeClr val="dk1"/>
              </a:solidFill>
              <a:latin typeface="Calibri"/>
              <a:ea typeface="Calibri"/>
              <a:cs typeface="Calibri"/>
              <a:sym typeface="Calibri"/>
            </a:endParaRPr>
          </a:p>
        </p:txBody>
      </p:sp>
      <p:sp>
        <p:nvSpPr>
          <p:cNvPr id="185" name="Google Shape;185;p15"/>
          <p:cNvSpPr txBox="1"/>
          <p:nvPr/>
        </p:nvSpPr>
        <p:spPr>
          <a:xfrm>
            <a:off x="5607485" y="2003894"/>
            <a:ext cx="6170858" cy="1230332"/>
          </a:xfrm>
          <a:prstGeom prst="rect">
            <a:avLst/>
          </a:prstGeom>
          <a:noFill/>
          <a:ln>
            <a:noFill/>
          </a:ln>
        </p:spPr>
        <p:txBody>
          <a:bodyPr spcFirstLastPara="1" wrap="square" lIns="68550" tIns="34275" rIns="68550" bIns="34275" anchor="t" anchorCtr="0">
            <a:noAutofit/>
          </a:bodyPr>
          <a:lstStyle/>
          <a:p>
            <a:pPr marL="342892" marR="0" lvl="0" indent="-323842" algn="l" rtl="0">
              <a:lnSpc>
                <a:spcPct val="100000"/>
              </a:lnSpc>
              <a:spcBef>
                <a:spcPts val="0"/>
              </a:spcBef>
              <a:spcAft>
                <a:spcPts val="0"/>
              </a:spcAft>
              <a:buClr>
                <a:schemeClr val="tx1"/>
              </a:buClr>
              <a:buSzPts val="2800"/>
              <a:buFont typeface="Arial"/>
              <a:buChar char="•"/>
            </a:pPr>
            <a:r>
              <a:rPr lang="en-US" sz="2400" b="0" i="0" u="none" strike="noStrike" cap="none" dirty="0">
                <a:solidFill>
                  <a:srgbClr val="000000"/>
                </a:solidFill>
                <a:latin typeface="Calibri"/>
                <a:ea typeface="Calibri"/>
                <a:cs typeface="Calibri"/>
                <a:sym typeface="Calibri"/>
              </a:rPr>
              <a:t>Websites</a:t>
            </a:r>
            <a:endParaRPr sz="2400" b="0" i="0" u="none" strike="noStrike" cap="none" dirty="0">
              <a:solidFill>
                <a:srgbClr val="000000"/>
              </a:solidFill>
              <a:latin typeface="Calibri"/>
              <a:ea typeface="Calibri"/>
              <a:cs typeface="Calibri"/>
              <a:sym typeface="Calibri"/>
            </a:endParaRPr>
          </a:p>
          <a:p>
            <a:pPr marL="742931" marR="0" lvl="1" indent="-266692" algn="l" rtl="0">
              <a:lnSpc>
                <a:spcPct val="100000"/>
              </a:lnSpc>
              <a:spcBef>
                <a:spcPts val="0"/>
              </a:spcBef>
              <a:spcAft>
                <a:spcPts val="0"/>
              </a:spcAft>
              <a:buClr>
                <a:schemeClr val="dk1"/>
              </a:buClr>
              <a:buSzPts val="2800"/>
              <a:buFont typeface="Arial"/>
              <a:buChar char="–"/>
            </a:pPr>
            <a:r>
              <a:rPr lang="en-US" sz="2400" b="0" i="0" u="none" strike="noStrike" cap="none" dirty="0">
                <a:solidFill>
                  <a:srgbClr val="000000"/>
                </a:solidFill>
                <a:latin typeface="Calibri"/>
                <a:ea typeface="Calibri"/>
                <a:cs typeface="Calibri"/>
                <a:sym typeface="Calibri"/>
              </a:rPr>
              <a:t>Edutopia</a:t>
            </a:r>
            <a:endParaRPr sz="2400" dirty="0"/>
          </a:p>
          <a:p>
            <a:pPr marL="742931" marR="0" lvl="1" indent="-266692" algn="l" rtl="0">
              <a:lnSpc>
                <a:spcPct val="100000"/>
              </a:lnSpc>
              <a:spcBef>
                <a:spcPts val="0"/>
              </a:spcBef>
              <a:spcAft>
                <a:spcPts val="0"/>
              </a:spcAft>
              <a:buClr>
                <a:schemeClr val="dk1"/>
              </a:buClr>
              <a:buSzPts val="2800"/>
              <a:buFont typeface="Calibri"/>
              <a:buChar char="–"/>
            </a:pPr>
            <a:r>
              <a:rPr lang="en-US" sz="2400" b="0" i="0" u="none" strike="noStrike" cap="none" dirty="0">
                <a:solidFill>
                  <a:srgbClr val="000000"/>
                </a:solidFill>
                <a:latin typeface="Calibri"/>
                <a:ea typeface="Calibri"/>
                <a:cs typeface="Calibri"/>
                <a:sym typeface="Calibri"/>
              </a:rPr>
              <a:t>Read, Write, Think</a:t>
            </a:r>
            <a:endParaRPr sz="2400" dirty="0"/>
          </a:p>
          <a:p>
            <a:pPr marL="742931" marR="0" lvl="1" indent="-266693" algn="l" rtl="0">
              <a:lnSpc>
                <a:spcPct val="100000"/>
              </a:lnSpc>
              <a:spcBef>
                <a:spcPts val="0"/>
              </a:spcBef>
              <a:spcAft>
                <a:spcPts val="0"/>
              </a:spcAft>
              <a:buClr>
                <a:schemeClr val="dk1"/>
              </a:buClr>
              <a:buSzPts val="2800"/>
              <a:buFont typeface="Calibri"/>
              <a:buChar char="–"/>
            </a:pPr>
            <a:r>
              <a:rPr lang="en-US" sz="2400" b="0" i="0" u="none" strike="noStrike" cap="none" dirty="0">
                <a:solidFill>
                  <a:srgbClr val="000000"/>
                </a:solidFill>
                <a:latin typeface="Calibri"/>
                <a:ea typeface="Calibri"/>
                <a:cs typeface="Calibri"/>
                <a:sym typeface="Calibri"/>
              </a:rPr>
              <a:t>What Works Clearinghouse</a:t>
            </a:r>
            <a:endParaRPr sz="2400" dirty="0"/>
          </a:p>
          <a:p>
            <a:pPr marL="742931" marR="0" lvl="1" indent="-266693" algn="l" rtl="0">
              <a:lnSpc>
                <a:spcPct val="100000"/>
              </a:lnSpc>
              <a:spcBef>
                <a:spcPts val="0"/>
              </a:spcBef>
              <a:spcAft>
                <a:spcPts val="0"/>
              </a:spcAft>
              <a:buClr>
                <a:schemeClr val="dk1"/>
              </a:buClr>
              <a:buSzPts val="2800"/>
              <a:buFont typeface="Calibri"/>
              <a:buChar char="–"/>
            </a:pPr>
            <a:r>
              <a:rPr lang="en-US" sz="2400" b="0" i="0" u="none" strike="noStrike" cap="none" dirty="0">
                <a:solidFill>
                  <a:srgbClr val="000000"/>
                </a:solidFill>
                <a:latin typeface="Calibri"/>
                <a:ea typeface="Calibri"/>
                <a:cs typeface="Calibri"/>
                <a:sym typeface="Calibri"/>
              </a:rPr>
              <a:t>Florida Center for Reading Research</a:t>
            </a:r>
            <a:endParaRP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6"/>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16</a:t>
            </a:fld>
            <a:endParaRPr/>
          </a:p>
        </p:txBody>
      </p:sp>
      <p:sp>
        <p:nvSpPr>
          <p:cNvPr id="192" name="Google Shape;192;p16"/>
          <p:cNvSpPr txBox="1"/>
          <p:nvPr/>
        </p:nvSpPr>
        <p:spPr>
          <a:xfrm>
            <a:off x="702353" y="1584908"/>
            <a:ext cx="10886803" cy="384048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1"/>
              </a:buClr>
              <a:buSzPts val="2200"/>
              <a:buFont typeface="Calibri"/>
              <a:buChar char="•"/>
            </a:pPr>
            <a:r>
              <a:rPr lang="en-US" sz="2400" b="0" i="0" u="none" strike="noStrike" cap="none" dirty="0">
                <a:solidFill>
                  <a:schemeClr val="dk1"/>
                </a:solidFill>
                <a:latin typeface="Calibri"/>
                <a:ea typeface="Calibri"/>
                <a:cs typeface="Calibri"/>
                <a:sym typeface="Calibri"/>
              </a:rPr>
              <a:t>Read through </a:t>
            </a:r>
            <a:r>
              <a:rPr lang="en-US" sz="2400" b="1" i="0" u="none" strike="noStrike" cap="none" dirty="0">
                <a:solidFill>
                  <a:schemeClr val="dk1"/>
                </a:solidFill>
                <a:latin typeface="Calibri"/>
                <a:ea typeface="Calibri"/>
                <a:cs typeface="Calibri"/>
                <a:sym typeface="Calibri"/>
              </a:rPr>
              <a:t>Handout 4: Improving Teaching Practice with Instructional Coaching.</a:t>
            </a:r>
            <a:endParaRPr sz="2400" dirty="0"/>
          </a:p>
          <a:p>
            <a:pPr marL="228600" marR="0" lvl="0" indent="-228600" algn="l" rtl="0">
              <a:lnSpc>
                <a:spcPct val="90000"/>
              </a:lnSpc>
              <a:spcBef>
                <a:spcPts val="2200"/>
              </a:spcBef>
              <a:spcAft>
                <a:spcPts val="1200"/>
              </a:spcAft>
              <a:buClr>
                <a:schemeClr val="dk1"/>
              </a:buClr>
              <a:buSzPts val="2200"/>
              <a:buFont typeface="Calibri"/>
              <a:buChar char="•"/>
            </a:pPr>
            <a:r>
              <a:rPr lang="en-US" sz="2400" b="0" i="0" u="none" strike="noStrike" cap="none" dirty="0">
                <a:solidFill>
                  <a:schemeClr val="dk1"/>
                </a:solidFill>
                <a:latin typeface="Calibri"/>
                <a:ea typeface="Calibri"/>
                <a:cs typeface="Calibri"/>
                <a:sym typeface="Calibri"/>
              </a:rPr>
              <a:t>In your small groups, discuss the following questions:</a:t>
            </a:r>
            <a:endParaRPr sz="2400" dirty="0"/>
          </a:p>
          <a:p>
            <a:pPr marL="685800" marR="0" lvl="1" indent="-277688" algn="l" rtl="0">
              <a:lnSpc>
                <a:spcPct val="90000"/>
              </a:lnSpc>
              <a:spcBef>
                <a:spcPts val="0"/>
              </a:spcBef>
              <a:spcAft>
                <a:spcPts val="0"/>
              </a:spcAft>
              <a:buClr>
                <a:schemeClr val="dk1"/>
              </a:buClr>
              <a:buSzPts val="2200"/>
              <a:buFont typeface="Calibri"/>
              <a:buChar char="–"/>
            </a:pPr>
            <a:r>
              <a:rPr lang="en-US" sz="2400" b="0" i="0" u="none" strike="noStrike" cap="none" dirty="0">
                <a:solidFill>
                  <a:schemeClr val="dk1"/>
                </a:solidFill>
                <a:latin typeface="Calibri"/>
                <a:ea typeface="Calibri"/>
                <a:cs typeface="Calibri"/>
                <a:sym typeface="Calibri"/>
              </a:rPr>
              <a:t>How does this document support what we’ve done in this course?</a:t>
            </a:r>
            <a:endParaRPr sz="2400" dirty="0"/>
          </a:p>
          <a:p>
            <a:pPr marL="685800" marR="0" lvl="1" indent="-277688" algn="l" rtl="0">
              <a:lnSpc>
                <a:spcPct val="90000"/>
              </a:lnSpc>
              <a:spcBef>
                <a:spcPts val="0"/>
              </a:spcBef>
              <a:spcAft>
                <a:spcPts val="0"/>
              </a:spcAft>
              <a:buClr>
                <a:schemeClr val="dk1"/>
              </a:buClr>
              <a:buSzPts val="2200"/>
              <a:buFont typeface="Calibri"/>
              <a:buChar char="–"/>
            </a:pPr>
            <a:r>
              <a:rPr lang="en-US" sz="2400" b="0" i="0" u="none" strike="noStrike" cap="none" dirty="0">
                <a:solidFill>
                  <a:schemeClr val="dk1"/>
                </a:solidFill>
                <a:latin typeface="Calibri"/>
                <a:ea typeface="Calibri"/>
                <a:cs typeface="Calibri"/>
                <a:sym typeface="Calibri"/>
              </a:rPr>
              <a:t>How does the coaching you do in your school align with what effective coaches are doing?</a:t>
            </a:r>
            <a:endParaRPr sz="2400" dirty="0"/>
          </a:p>
          <a:p>
            <a:pPr marL="685800" marR="0" lvl="1" indent="-277688" algn="l" rtl="0">
              <a:lnSpc>
                <a:spcPct val="90000"/>
              </a:lnSpc>
              <a:spcBef>
                <a:spcPts val="0"/>
              </a:spcBef>
              <a:spcAft>
                <a:spcPts val="0"/>
              </a:spcAft>
              <a:buClr>
                <a:schemeClr val="dk1"/>
              </a:buClr>
              <a:buSzPts val="2200"/>
              <a:buFont typeface="Calibri"/>
              <a:buChar char="–"/>
            </a:pPr>
            <a:r>
              <a:rPr lang="en-US" sz="2400" b="0" i="0" u="none" strike="noStrike" cap="none" dirty="0">
                <a:solidFill>
                  <a:schemeClr val="dk1"/>
                </a:solidFill>
                <a:latin typeface="Calibri"/>
                <a:ea typeface="Calibri"/>
                <a:cs typeface="Calibri"/>
                <a:sym typeface="Calibri"/>
              </a:rPr>
              <a:t>What supports do you feel that you need to be successful?</a:t>
            </a:r>
            <a:endParaRPr sz="2400" dirty="0"/>
          </a:p>
          <a:p>
            <a:pPr marL="685800" marR="0" lvl="1" indent="-277688" algn="l" rtl="0">
              <a:lnSpc>
                <a:spcPct val="90000"/>
              </a:lnSpc>
              <a:spcBef>
                <a:spcPts val="0"/>
              </a:spcBef>
              <a:spcAft>
                <a:spcPts val="0"/>
              </a:spcAft>
              <a:buClr>
                <a:schemeClr val="dk1"/>
              </a:buClr>
              <a:buSzPts val="2200"/>
              <a:buFont typeface="Calibri"/>
              <a:buChar char="–"/>
            </a:pPr>
            <a:r>
              <a:rPr lang="en-US" sz="2400" b="0" i="0" u="none" strike="noStrike" cap="none" dirty="0">
                <a:solidFill>
                  <a:schemeClr val="dk1"/>
                </a:solidFill>
                <a:latin typeface="Calibri"/>
                <a:ea typeface="Calibri"/>
                <a:cs typeface="Calibri"/>
                <a:sym typeface="Calibri"/>
              </a:rPr>
              <a:t>Who in your district might benefit from seeing this document?</a:t>
            </a:r>
            <a:endParaRPr sz="22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4209"/>
              <a:buFont typeface="Arial"/>
              <a:buNone/>
            </a:pPr>
            <a:r>
              <a:rPr lang="en-US" sz="2400" b="0" i="0" u="none" strike="noStrike" cap="none" dirty="0">
                <a:solidFill>
                  <a:schemeClr val="dk1"/>
                </a:solidFill>
                <a:latin typeface="Calibri"/>
                <a:ea typeface="Calibri"/>
                <a:cs typeface="Calibri"/>
                <a:sym typeface="Calibri"/>
              </a:rPr>
              <a:t>On your chart paper, develop your own “Do This, and “Not This” chart for coaching.  Create at least three entries—one chart per group. Post this in the room when you are finished.</a:t>
            </a:r>
            <a:endParaRPr sz="2400" dirty="0"/>
          </a:p>
          <a:p>
            <a:pPr marL="342900" marR="0" lvl="0" indent="-228600" algn="l" rtl="0">
              <a:lnSpc>
                <a:spcPct val="100000"/>
              </a:lnSpc>
              <a:spcBef>
                <a:spcPts val="0"/>
              </a:spcBef>
              <a:spcAft>
                <a:spcPts val="0"/>
              </a:spcAft>
              <a:buClr>
                <a:srgbClr val="7F7F7F"/>
              </a:buClr>
              <a:buSzPts val="1800"/>
              <a:buFont typeface="Arial"/>
              <a:buNone/>
            </a:pPr>
            <a:endParaRPr sz="2200" b="0" i="0" u="none" strike="noStrike" cap="none" dirty="0">
              <a:solidFill>
                <a:schemeClr val="dk1"/>
              </a:solidFill>
              <a:latin typeface="Calibri"/>
              <a:ea typeface="Calibri"/>
              <a:cs typeface="Calibri"/>
              <a:sym typeface="Calibri"/>
            </a:endParaRPr>
          </a:p>
        </p:txBody>
      </p:sp>
      <p:sp>
        <p:nvSpPr>
          <p:cNvPr id="193" name="Google Shape;193;p16"/>
          <p:cNvSpPr txBox="1"/>
          <p:nvPr/>
        </p:nvSpPr>
        <p:spPr>
          <a:xfrm>
            <a:off x="702353" y="1024657"/>
            <a:ext cx="8423018"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i="0" u="none" strike="noStrike" cap="none" dirty="0">
                <a:solidFill>
                  <a:schemeClr val="dk1"/>
                </a:solidFill>
                <a:latin typeface="Calibri"/>
                <a:ea typeface="Calibri"/>
                <a:cs typeface="Calibri"/>
                <a:sym typeface="Calibri"/>
              </a:rPr>
              <a:t>Let’s Reflect…</a:t>
            </a:r>
            <a:endParaRPr sz="2800" dirty="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17"/>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17</a:t>
            </a:fld>
            <a:endParaRPr/>
          </a:p>
        </p:txBody>
      </p:sp>
      <p:sp>
        <p:nvSpPr>
          <p:cNvPr id="200" name="Google Shape;200;p17"/>
          <p:cNvSpPr txBox="1"/>
          <p:nvPr/>
        </p:nvSpPr>
        <p:spPr>
          <a:xfrm>
            <a:off x="2571337" y="1222112"/>
            <a:ext cx="8477550" cy="52318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800" b="1" u="none" strike="noStrike" cap="none" dirty="0">
                <a:solidFill>
                  <a:schemeClr val="dk1"/>
                </a:solidFill>
                <a:latin typeface="Trebuchet MS" panose="020B0703020202090204" pitchFamily="34" charset="0"/>
                <a:ea typeface="Trebuchet MS"/>
                <a:cs typeface="Calibri" panose="020F0502020204030204" pitchFamily="34" charset="0"/>
                <a:sym typeface="Trebuchet MS"/>
              </a:rPr>
              <a:t>Reflect, Plan, and Implement</a:t>
            </a:r>
            <a:endParaRPr sz="2800" b="1" u="none" strike="noStrike" cap="none" dirty="0">
              <a:solidFill>
                <a:srgbClr val="000000"/>
              </a:solidFill>
              <a:latin typeface="Trebuchet MS" panose="020B0703020202090204" pitchFamily="34" charset="0"/>
              <a:ea typeface="Trebuchet MS"/>
              <a:cs typeface="Calibri" panose="020F0502020204030204" pitchFamily="34" charset="0"/>
              <a:sym typeface="Trebuchet MS"/>
            </a:endParaRPr>
          </a:p>
        </p:txBody>
      </p:sp>
      <p:sp>
        <p:nvSpPr>
          <p:cNvPr id="201" name="Google Shape;201;p17"/>
          <p:cNvSpPr txBox="1">
            <a:spLocks noGrp="1"/>
          </p:cNvSpPr>
          <p:nvPr>
            <p:ph type="title" idx="4294967295"/>
          </p:nvPr>
        </p:nvSpPr>
        <p:spPr>
          <a:xfrm>
            <a:off x="1835701" y="1893205"/>
            <a:ext cx="9324399" cy="76801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panose="020F0502020204030204" pitchFamily="34" charset="0"/>
                <a:ea typeface="Trebuchet MS"/>
                <a:cs typeface="Calibri" panose="020F0502020204030204" pitchFamily="34" charset="0"/>
                <a:sym typeface="Trebuchet MS"/>
              </a:rPr>
              <a:t>Post-Session Reflection, Planning, and Implementation</a:t>
            </a:r>
            <a:endParaRPr sz="2800" b="1" dirty="0">
              <a:latin typeface="Calibri" panose="020F0502020204030204" pitchFamily="34" charset="0"/>
              <a:ea typeface="Trebuchet MS"/>
              <a:cs typeface="Calibri" panose="020F0502020204030204" pitchFamily="34" charset="0"/>
              <a:sym typeface="Trebuchet MS"/>
            </a:endParaRPr>
          </a:p>
        </p:txBody>
      </p:sp>
      <p:pic>
        <p:nvPicPr>
          <p:cNvPr id="202" name="Google Shape;202;p17"/>
          <p:cNvPicPr preferRelativeResize="0"/>
          <p:nvPr/>
        </p:nvPicPr>
        <p:blipFill rotWithShape="1">
          <a:blip r:embed="rId3">
            <a:alphaModFix/>
          </a:blip>
          <a:srcRect/>
          <a:stretch/>
        </p:blipFill>
        <p:spPr>
          <a:xfrm>
            <a:off x="1854062" y="1225888"/>
            <a:ext cx="666099" cy="585267"/>
          </a:xfrm>
          <a:prstGeom prst="rect">
            <a:avLst/>
          </a:prstGeom>
          <a:noFill/>
          <a:ln>
            <a:noFill/>
          </a:ln>
        </p:spPr>
      </p:pic>
      <p:sp>
        <p:nvSpPr>
          <p:cNvPr id="203" name="Google Shape;203;p17"/>
          <p:cNvSpPr txBox="1"/>
          <p:nvPr/>
        </p:nvSpPr>
        <p:spPr>
          <a:xfrm>
            <a:off x="845341" y="2801052"/>
            <a:ext cx="899794"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dirty="0">
                <a:solidFill>
                  <a:schemeClr val="dk1"/>
                </a:solidFill>
                <a:latin typeface="Calibri"/>
                <a:ea typeface="Calibri"/>
                <a:cs typeface="Calibri"/>
                <a:sym typeface="Calibri"/>
              </a:rPr>
              <a:t>READ</a:t>
            </a:r>
            <a:endParaRPr dirty="0"/>
          </a:p>
        </p:txBody>
      </p:sp>
      <p:sp>
        <p:nvSpPr>
          <p:cNvPr id="204" name="Google Shape;204;p17"/>
          <p:cNvSpPr txBox="1"/>
          <p:nvPr/>
        </p:nvSpPr>
        <p:spPr>
          <a:xfrm>
            <a:off x="1002629" y="3479607"/>
            <a:ext cx="585217"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dirty="0">
                <a:solidFill>
                  <a:schemeClr val="dk1"/>
                </a:solidFill>
                <a:latin typeface="Calibri"/>
                <a:ea typeface="Calibri"/>
                <a:cs typeface="Calibri"/>
                <a:sym typeface="Calibri"/>
              </a:rPr>
              <a:t>DO</a:t>
            </a:r>
            <a:endParaRPr dirty="0"/>
          </a:p>
        </p:txBody>
      </p:sp>
      <p:sp>
        <p:nvSpPr>
          <p:cNvPr id="205" name="Google Shape;205;p17"/>
          <p:cNvSpPr txBox="1"/>
          <p:nvPr/>
        </p:nvSpPr>
        <p:spPr>
          <a:xfrm>
            <a:off x="646915" y="4453357"/>
            <a:ext cx="1188786"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dirty="0">
                <a:solidFill>
                  <a:schemeClr val="dk1"/>
                </a:solidFill>
                <a:latin typeface="Calibri"/>
                <a:ea typeface="Calibri"/>
                <a:cs typeface="Calibri"/>
                <a:sym typeface="Calibri"/>
              </a:rPr>
              <a:t>WATCH</a:t>
            </a:r>
            <a:endParaRPr dirty="0"/>
          </a:p>
        </p:txBody>
      </p:sp>
      <p:sp>
        <p:nvSpPr>
          <p:cNvPr id="206" name="Google Shape;206;p17"/>
          <p:cNvSpPr txBox="1"/>
          <p:nvPr/>
        </p:nvSpPr>
        <p:spPr>
          <a:xfrm>
            <a:off x="1835701" y="2809134"/>
            <a:ext cx="9324399" cy="3087016"/>
          </a:xfrm>
          <a:prstGeom prst="rect">
            <a:avLst/>
          </a:prstGeom>
          <a:noFill/>
          <a:ln>
            <a:noFill/>
          </a:ln>
        </p:spPr>
        <p:txBody>
          <a:bodyPr spcFirstLastPara="1" wrap="square" lIns="91425" tIns="45675" rIns="91425" bIns="45675" anchor="t" anchorCtr="0">
            <a:noAutofit/>
          </a:bodyPr>
          <a:lstStyle/>
          <a:p>
            <a:pPr marL="0" marR="0" lvl="0" indent="0" algn="l" rtl="0">
              <a:lnSpc>
                <a:spcPct val="90000"/>
              </a:lnSpc>
              <a:spcBef>
                <a:spcPts val="0"/>
              </a:spcBef>
              <a:spcAft>
                <a:spcPts val="0"/>
              </a:spcAft>
              <a:buClr>
                <a:schemeClr val="dk1"/>
              </a:buClr>
              <a:buSzPts val="9600"/>
              <a:buFont typeface="Arial"/>
              <a:buNone/>
            </a:pPr>
            <a:r>
              <a:rPr lang="en-US" sz="2400" b="1" dirty="0">
                <a:solidFill>
                  <a:schemeClr val="dk1"/>
                </a:solidFill>
                <a:latin typeface="Calibri"/>
                <a:ea typeface="Calibri"/>
                <a:cs typeface="Calibri"/>
                <a:sym typeface="Calibri"/>
              </a:rPr>
              <a:t>Handout 5: Instructional Coaching</a:t>
            </a:r>
            <a:r>
              <a:rPr lang="en-US" sz="2400" dirty="0">
                <a:solidFill>
                  <a:schemeClr val="dk1"/>
                </a:solidFill>
                <a:latin typeface="Calibri"/>
                <a:ea typeface="Calibri"/>
                <a:cs typeface="Calibri"/>
                <a:sym typeface="Calibri"/>
              </a:rPr>
              <a:t> by Jim Knight.</a:t>
            </a:r>
            <a:endParaRPr sz="2400" dirty="0">
              <a:solidFill>
                <a:schemeClr val="dk1"/>
              </a:solidFill>
              <a:latin typeface="Calibri"/>
              <a:ea typeface="Calibri"/>
              <a:cs typeface="Calibri"/>
              <a:sym typeface="Calibri"/>
            </a:endParaRPr>
          </a:p>
          <a:p>
            <a:pPr marL="0" marR="0" lvl="0" indent="0" algn="l" rtl="0">
              <a:lnSpc>
                <a:spcPct val="120000"/>
              </a:lnSpc>
              <a:spcBef>
                <a:spcPts val="0"/>
              </a:spcBef>
              <a:spcAft>
                <a:spcPts val="0"/>
              </a:spcAft>
              <a:buClr>
                <a:schemeClr val="dk1"/>
              </a:buClr>
              <a:buSzPts val="2400"/>
              <a:buFont typeface="Arial"/>
              <a:buNone/>
            </a:pPr>
            <a:endParaRPr sz="1800"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9600"/>
              <a:buFont typeface="Arial"/>
              <a:buNone/>
            </a:pPr>
            <a:r>
              <a:rPr lang="en-US" sz="2400" dirty="0">
                <a:solidFill>
                  <a:schemeClr val="dk1"/>
                </a:solidFill>
                <a:latin typeface="Calibri"/>
                <a:ea typeface="Calibri"/>
                <a:cs typeface="Calibri"/>
                <a:sym typeface="Calibri"/>
              </a:rPr>
              <a:t>Complete </a:t>
            </a:r>
            <a:r>
              <a:rPr lang="en-US" sz="2400" b="1" dirty="0">
                <a:solidFill>
                  <a:schemeClr val="dk1"/>
                </a:solidFill>
                <a:latin typeface="Calibri"/>
                <a:ea typeface="Calibri"/>
                <a:cs typeface="Calibri"/>
                <a:sym typeface="Calibri"/>
              </a:rPr>
              <a:t>Self-Study 1: Reflecting on the Instructional Coaching Article by Jim Knight</a:t>
            </a:r>
            <a:r>
              <a:rPr lang="en-US" sz="2400" dirty="0">
                <a:solidFill>
                  <a:schemeClr val="dk1"/>
                </a:solidFill>
                <a:latin typeface="Calibri"/>
                <a:ea typeface="Calibri"/>
                <a:cs typeface="Calibri"/>
                <a:sym typeface="Calibri"/>
              </a:rPr>
              <a:t>.</a:t>
            </a:r>
            <a:endParaRPr sz="2400" dirty="0">
              <a:solidFill>
                <a:schemeClr val="dk1"/>
              </a:solidFill>
              <a:latin typeface="Calibri"/>
              <a:ea typeface="Calibri"/>
              <a:cs typeface="Calibri"/>
              <a:sym typeface="Calibri"/>
            </a:endParaRPr>
          </a:p>
          <a:p>
            <a:pPr marL="0" marR="0" lvl="0" indent="0" algn="l" rtl="0">
              <a:lnSpc>
                <a:spcPct val="120000"/>
              </a:lnSpc>
              <a:spcBef>
                <a:spcPts val="0"/>
              </a:spcBef>
              <a:spcAft>
                <a:spcPts val="0"/>
              </a:spcAft>
              <a:buClr>
                <a:schemeClr val="dk1"/>
              </a:buClr>
              <a:buSzPts val="2400"/>
              <a:buFont typeface="Arial"/>
              <a:buNone/>
            </a:pPr>
            <a:endParaRPr sz="1800"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9600"/>
              <a:buFont typeface="Arial"/>
              <a:buNone/>
            </a:pPr>
            <a:r>
              <a:rPr lang="en-US" sz="2400" b="1" dirty="0">
                <a:solidFill>
                  <a:schemeClr val="dk1"/>
                </a:solidFill>
                <a:latin typeface="Calibri"/>
                <a:ea typeface="Calibri"/>
                <a:cs typeface="Calibri"/>
                <a:sym typeface="Calibri"/>
              </a:rPr>
              <a:t>A video of your choice on coaching</a:t>
            </a:r>
            <a:r>
              <a:rPr lang="en-US" sz="2400" dirty="0">
                <a:solidFill>
                  <a:schemeClr val="dk1"/>
                </a:solidFill>
                <a:latin typeface="Calibri"/>
                <a:ea typeface="Calibri"/>
                <a:cs typeface="Calibri"/>
                <a:sym typeface="Calibri"/>
              </a:rPr>
              <a:t> and complete </a:t>
            </a:r>
            <a:r>
              <a:rPr lang="en-US" sz="2400" b="1" dirty="0">
                <a:solidFill>
                  <a:schemeClr val="dk1"/>
                </a:solidFill>
                <a:latin typeface="Calibri"/>
                <a:ea typeface="Calibri"/>
                <a:cs typeface="Calibri"/>
                <a:sym typeface="Calibri"/>
              </a:rPr>
              <a:t>Self-Study 2: Reflection on Video</a:t>
            </a:r>
            <a:r>
              <a:rPr lang="en-US" sz="2400" dirty="0">
                <a:solidFill>
                  <a:schemeClr val="dk1"/>
                </a:solidFill>
                <a:latin typeface="Calibri"/>
                <a:ea typeface="Calibri"/>
                <a:cs typeface="Calibri"/>
                <a:sym typeface="Calibri"/>
              </a:rPr>
              <a:t>.</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8"/>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18</a:t>
            </a:fld>
            <a:endParaRPr/>
          </a:p>
        </p:txBody>
      </p:sp>
      <p:sp>
        <p:nvSpPr>
          <p:cNvPr id="213" name="Google Shape;213;p18"/>
          <p:cNvSpPr txBox="1"/>
          <p:nvPr/>
        </p:nvSpPr>
        <p:spPr>
          <a:xfrm>
            <a:off x="883685" y="2301083"/>
            <a:ext cx="10076758" cy="1010528"/>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US" sz="2400" dirty="0">
                <a:solidFill>
                  <a:schemeClr val="dk1"/>
                </a:solidFill>
                <a:latin typeface="Calibri"/>
                <a:ea typeface="Calibri"/>
                <a:cs typeface="Calibri"/>
                <a:sym typeface="Calibri"/>
              </a:rPr>
              <a:t>Write a reflection on what you have learned in the course and include your plan for continued professional growth. </a:t>
            </a:r>
            <a:r>
              <a:rPr lang="en-US" sz="2400" b="1" dirty="0">
                <a:solidFill>
                  <a:schemeClr val="dk1"/>
                </a:solidFill>
                <a:latin typeface="Calibri"/>
                <a:ea typeface="Calibri"/>
                <a:cs typeface="Calibri"/>
                <a:sym typeface="Calibri"/>
              </a:rPr>
              <a:t>Handout 6</a:t>
            </a:r>
            <a:r>
              <a:rPr lang="en-US" sz="2400" dirty="0">
                <a:solidFill>
                  <a:schemeClr val="dk1"/>
                </a:solidFill>
                <a:latin typeface="Calibri"/>
                <a:ea typeface="Calibri"/>
                <a:cs typeface="Calibri"/>
                <a:sym typeface="Calibri"/>
              </a:rPr>
              <a:t> is the Rubric for this project.</a:t>
            </a:r>
            <a:endParaRPr sz="2400"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5357"/>
              <a:buFont typeface="Arial"/>
              <a:buNone/>
            </a:pPr>
            <a:endParaRPr sz="2800" dirty="0">
              <a:solidFill>
                <a:schemeClr val="dk1"/>
              </a:solidFill>
              <a:latin typeface="Calibri"/>
              <a:ea typeface="Calibri"/>
              <a:cs typeface="Calibri"/>
              <a:sym typeface="Calibri"/>
            </a:endParaRPr>
          </a:p>
          <a:p>
            <a:pPr marL="342900" marR="0" lvl="0" indent="-228600" algn="l" rtl="0">
              <a:lnSpc>
                <a:spcPct val="100000"/>
              </a:lnSpc>
              <a:spcBef>
                <a:spcPts val="0"/>
              </a:spcBef>
              <a:spcAft>
                <a:spcPts val="0"/>
              </a:spcAft>
              <a:buClr>
                <a:srgbClr val="7F7F7F"/>
              </a:buClr>
              <a:buSzPts val="1800"/>
              <a:buFont typeface="Arial"/>
              <a:buNone/>
            </a:pPr>
            <a:endParaRPr sz="2800" dirty="0">
              <a:solidFill>
                <a:schemeClr val="dk1"/>
              </a:solidFill>
              <a:latin typeface="Calibri"/>
              <a:ea typeface="Calibri"/>
              <a:cs typeface="Calibri"/>
              <a:sym typeface="Calibri"/>
            </a:endParaRPr>
          </a:p>
        </p:txBody>
      </p:sp>
      <p:sp>
        <p:nvSpPr>
          <p:cNvPr id="214" name="Google Shape;214;p18"/>
          <p:cNvSpPr txBox="1"/>
          <p:nvPr/>
        </p:nvSpPr>
        <p:spPr>
          <a:xfrm>
            <a:off x="891540" y="1292813"/>
            <a:ext cx="8255317"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dirty="0">
                <a:solidFill>
                  <a:schemeClr val="dk1"/>
                </a:solidFill>
                <a:latin typeface="Calibri"/>
                <a:ea typeface="Calibri"/>
                <a:cs typeface="Calibri"/>
                <a:sym typeface="Calibri"/>
              </a:rPr>
              <a:t>Bridge to Practice Project for Module 5</a:t>
            </a:r>
            <a:endParaRPr sz="3200" dirty="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pic>
        <p:nvPicPr>
          <p:cNvPr id="220" name="Google Shape;220;p19"/>
          <p:cNvPicPr preferRelativeResize="0"/>
          <p:nvPr/>
        </p:nvPicPr>
        <p:blipFill rotWithShape="1">
          <a:blip r:embed="rId3">
            <a:alphaModFix/>
          </a:blip>
          <a:srcRect/>
          <a:stretch/>
        </p:blipFill>
        <p:spPr>
          <a:xfrm>
            <a:off x="0" y="0"/>
            <a:ext cx="12192000" cy="914400"/>
          </a:xfrm>
          <a:prstGeom prst="rect">
            <a:avLst/>
          </a:prstGeom>
          <a:noFill/>
          <a:ln>
            <a:noFill/>
          </a:ln>
        </p:spPr>
      </p:pic>
      <p:sp>
        <p:nvSpPr>
          <p:cNvPr id="221" name="Google Shape;221;p19"/>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19</a:t>
            </a:fld>
            <a:endParaRPr/>
          </a:p>
        </p:txBody>
      </p:sp>
      <p:sp>
        <p:nvSpPr>
          <p:cNvPr id="222" name="Google Shape;222;p19"/>
          <p:cNvSpPr txBox="1"/>
          <p:nvPr/>
        </p:nvSpPr>
        <p:spPr>
          <a:xfrm>
            <a:off x="2027476" y="3041985"/>
            <a:ext cx="3828190" cy="83095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800"/>
              <a:buFont typeface="Arial"/>
              <a:buNone/>
            </a:pPr>
            <a:r>
              <a:rPr lang="en-US" sz="4800" b="0" i="0" u="none" strike="noStrike" cap="none">
                <a:solidFill>
                  <a:schemeClr val="dk1"/>
                </a:solidFill>
                <a:latin typeface="Calibri"/>
                <a:ea typeface="Calibri"/>
                <a:cs typeface="Calibri"/>
                <a:sym typeface="Calibri"/>
              </a:rPr>
              <a:t>Questions?</a:t>
            </a:r>
            <a:endParaRPr sz="1400" b="0" i="0" u="none" strike="noStrike" cap="none">
              <a:solidFill>
                <a:srgbClr val="000000"/>
              </a:solidFill>
              <a:latin typeface="Arial"/>
              <a:ea typeface="Arial"/>
              <a:cs typeface="Arial"/>
              <a:sym typeface="Arial"/>
            </a:endParaRPr>
          </a:p>
        </p:txBody>
      </p:sp>
      <p:pic>
        <p:nvPicPr>
          <p:cNvPr id="223" name="Google Shape;223;p19" descr="Questions with solid fill"/>
          <p:cNvPicPr preferRelativeResize="0"/>
          <p:nvPr/>
        </p:nvPicPr>
        <p:blipFill rotWithShape="1">
          <a:blip r:embed="rId4">
            <a:alphaModFix/>
          </a:blip>
          <a:srcRect/>
          <a:stretch/>
        </p:blipFill>
        <p:spPr>
          <a:xfrm>
            <a:off x="5919448" y="1906424"/>
            <a:ext cx="3102078" cy="310207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graphicFrame>
        <p:nvGraphicFramePr>
          <p:cNvPr id="59" name="Google Shape;59;p2"/>
          <p:cNvGraphicFramePr/>
          <p:nvPr>
            <p:extLst>
              <p:ext uri="{D42A27DB-BD31-4B8C-83A1-F6EECF244321}">
                <p14:modId xmlns:p14="http://schemas.microsoft.com/office/powerpoint/2010/main" val="4277506512"/>
              </p:ext>
            </p:extLst>
          </p:nvPr>
        </p:nvGraphicFramePr>
        <p:xfrm>
          <a:off x="655319" y="970166"/>
          <a:ext cx="10944500" cy="4964775"/>
        </p:xfrm>
        <a:graphic>
          <a:graphicData uri="http://schemas.openxmlformats.org/drawingml/2006/table">
            <a:tbl>
              <a:tblPr>
                <a:noFill/>
                <a:tableStyleId>{86E7C0AD-DC8C-4068-9F1E-2CCE87B19E03}</a:tableStyleId>
              </a:tblPr>
              <a:tblGrid>
                <a:gridCol w="942650">
                  <a:extLst>
                    <a:ext uri="{9D8B030D-6E8A-4147-A177-3AD203B41FA5}">
                      <a16:colId xmlns:a16="http://schemas.microsoft.com/office/drawing/2014/main" val="20000"/>
                    </a:ext>
                  </a:extLst>
                </a:gridCol>
                <a:gridCol w="5447250">
                  <a:extLst>
                    <a:ext uri="{9D8B030D-6E8A-4147-A177-3AD203B41FA5}">
                      <a16:colId xmlns:a16="http://schemas.microsoft.com/office/drawing/2014/main" val="20001"/>
                    </a:ext>
                  </a:extLst>
                </a:gridCol>
                <a:gridCol w="1066250">
                  <a:extLst>
                    <a:ext uri="{9D8B030D-6E8A-4147-A177-3AD203B41FA5}">
                      <a16:colId xmlns:a16="http://schemas.microsoft.com/office/drawing/2014/main" val="20002"/>
                    </a:ext>
                  </a:extLst>
                </a:gridCol>
                <a:gridCol w="1744175">
                  <a:extLst>
                    <a:ext uri="{9D8B030D-6E8A-4147-A177-3AD203B41FA5}">
                      <a16:colId xmlns:a16="http://schemas.microsoft.com/office/drawing/2014/main" val="20003"/>
                    </a:ext>
                  </a:extLst>
                </a:gridCol>
                <a:gridCol w="1744175">
                  <a:extLst>
                    <a:ext uri="{9D8B030D-6E8A-4147-A177-3AD203B41FA5}">
                      <a16:colId xmlns:a16="http://schemas.microsoft.com/office/drawing/2014/main" val="20004"/>
                    </a:ext>
                  </a:extLst>
                </a:gridCol>
              </a:tblGrid>
              <a:tr h="316600">
                <a:tc>
                  <a:txBody>
                    <a:bodyPr/>
                    <a:lstStyle/>
                    <a:p>
                      <a:pPr marL="0" marR="0" lvl="0" indent="0" algn="ctr" rtl="0">
                        <a:lnSpc>
                          <a:spcPct val="100000"/>
                        </a:lnSpc>
                        <a:spcBef>
                          <a:spcPts val="0"/>
                        </a:spcBef>
                        <a:spcAft>
                          <a:spcPts val="0"/>
                        </a:spcAft>
                        <a:buClr>
                          <a:srgbClr val="000000"/>
                        </a:buClr>
                        <a:buSzPts val="1200"/>
                        <a:buFont typeface="Arial"/>
                        <a:buNone/>
                      </a:pPr>
                      <a:r>
                        <a:rPr lang="en-US" sz="1400" b="1" u="none" strike="noStrike" cap="none">
                          <a:solidFill>
                            <a:schemeClr val="lt1"/>
                          </a:solidFill>
                          <a:latin typeface="Calibri"/>
                          <a:ea typeface="Calibri"/>
                          <a:cs typeface="Calibri"/>
                          <a:sym typeface="Calibri"/>
                        </a:rPr>
                        <a:t>Module</a:t>
                      </a:r>
                      <a:endParaRPr sz="1400" b="1" u="none" strike="noStrike" cap="none">
                        <a:solidFill>
                          <a:schemeClr val="lt1"/>
                        </a:solidFill>
                        <a:latin typeface="Calibri"/>
                        <a:ea typeface="Calibri"/>
                        <a:cs typeface="Calibri"/>
                        <a:sym typeface="Calibri"/>
                      </a:endParaRPr>
                    </a:p>
                  </a:txBody>
                  <a:tcPr marL="53950" marR="53950" marT="26975" marB="26975" anchor="b">
                    <a:lnL w="12700" cap="flat" cmpd="sng">
                      <a:solidFill>
                        <a:srgbClr val="3F3F3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dk1"/>
                    </a:solidFill>
                  </a:tcPr>
                </a:tc>
                <a:tc>
                  <a:txBody>
                    <a:bodyPr/>
                    <a:lstStyle/>
                    <a:p>
                      <a:pPr marL="0" marR="0" lvl="0" indent="0" algn="ctr" rtl="0">
                        <a:lnSpc>
                          <a:spcPct val="100000"/>
                        </a:lnSpc>
                        <a:spcBef>
                          <a:spcPts val="0"/>
                        </a:spcBef>
                        <a:spcAft>
                          <a:spcPts val="0"/>
                        </a:spcAft>
                        <a:buClr>
                          <a:srgbClr val="000000"/>
                        </a:buClr>
                        <a:buSzPts val="1500"/>
                        <a:buFont typeface="Arial"/>
                        <a:buNone/>
                      </a:pPr>
                      <a:r>
                        <a:rPr lang="en-US" sz="1500" b="1" u="none" strike="noStrike" cap="none">
                          <a:solidFill>
                            <a:schemeClr val="lt1"/>
                          </a:solidFill>
                          <a:latin typeface="Calibri"/>
                          <a:ea typeface="Calibri"/>
                          <a:cs typeface="Calibri"/>
                          <a:sym typeface="Calibri"/>
                        </a:rPr>
                        <a:t>Topic</a:t>
                      </a:r>
                      <a:endParaRPr sz="1400" b="1" u="none" strike="noStrike" cap="none">
                        <a:solidFill>
                          <a:schemeClr val="lt1"/>
                        </a:solidFill>
                        <a:latin typeface="Calibri"/>
                        <a:ea typeface="Calibri"/>
                        <a:cs typeface="Calibri"/>
                        <a:sym typeface="Calibri"/>
                      </a:endParaRPr>
                    </a:p>
                  </a:txBody>
                  <a:tcPr marL="53950" marR="53950" marT="26975" marB="26975" anchor="b">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dk1"/>
                    </a:solidFill>
                  </a:tcPr>
                </a:tc>
                <a:tc>
                  <a:txBody>
                    <a:bodyPr/>
                    <a:lstStyle/>
                    <a:p>
                      <a:pPr marL="0" marR="0" lvl="0" indent="0" algn="ctr" rtl="0">
                        <a:lnSpc>
                          <a:spcPct val="100000"/>
                        </a:lnSpc>
                        <a:spcBef>
                          <a:spcPts val="0"/>
                        </a:spcBef>
                        <a:spcAft>
                          <a:spcPts val="0"/>
                        </a:spcAft>
                        <a:buClr>
                          <a:srgbClr val="000000"/>
                        </a:buClr>
                        <a:buSzPts val="1500"/>
                        <a:buFont typeface="Arial"/>
                        <a:buNone/>
                      </a:pPr>
                      <a:r>
                        <a:rPr lang="en-US" sz="1500" b="1" u="none" strike="noStrike" cap="none">
                          <a:solidFill>
                            <a:schemeClr val="lt1"/>
                          </a:solidFill>
                          <a:latin typeface="Calibri"/>
                          <a:ea typeface="Calibri"/>
                          <a:cs typeface="Calibri"/>
                          <a:sym typeface="Calibri"/>
                        </a:rPr>
                        <a:t>Session</a:t>
                      </a:r>
                      <a:endParaRPr sz="1400" b="1" u="none" strike="noStrike" cap="none">
                        <a:solidFill>
                          <a:schemeClr val="lt1"/>
                        </a:solidFill>
                        <a:latin typeface="Calibri"/>
                        <a:ea typeface="Calibri"/>
                        <a:cs typeface="Calibri"/>
                        <a:sym typeface="Calibri"/>
                      </a:endParaRPr>
                    </a:p>
                  </a:txBody>
                  <a:tcPr marL="53950" marR="53950" marT="26975" marB="26975" anchor="b">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dk1"/>
                    </a:solidFill>
                  </a:tcPr>
                </a:tc>
                <a:tc>
                  <a:txBody>
                    <a:bodyPr/>
                    <a:lstStyle/>
                    <a:p>
                      <a:pPr marL="0" marR="0" lvl="0" indent="0" algn="ctr" rtl="0">
                        <a:lnSpc>
                          <a:spcPct val="100000"/>
                        </a:lnSpc>
                        <a:spcBef>
                          <a:spcPts val="0"/>
                        </a:spcBef>
                        <a:spcAft>
                          <a:spcPts val="0"/>
                        </a:spcAft>
                        <a:buClr>
                          <a:srgbClr val="000000"/>
                        </a:buClr>
                        <a:buSzPts val="1500"/>
                        <a:buFont typeface="Arial"/>
                        <a:buNone/>
                      </a:pPr>
                      <a:r>
                        <a:rPr lang="en-US" sz="1500" b="1" u="none" strike="noStrike" cap="none">
                          <a:solidFill>
                            <a:schemeClr val="lt1"/>
                          </a:solidFill>
                          <a:latin typeface="Calibri"/>
                          <a:ea typeface="Calibri"/>
                          <a:cs typeface="Calibri"/>
                          <a:sym typeface="Calibri"/>
                        </a:rPr>
                        <a:t>Minutes</a:t>
                      </a:r>
                      <a:endParaRPr sz="1400" b="1" u="none" strike="noStrike" cap="none">
                        <a:solidFill>
                          <a:schemeClr val="lt1"/>
                        </a:solidFill>
                        <a:latin typeface="Calibri"/>
                        <a:ea typeface="Calibri"/>
                        <a:cs typeface="Calibri"/>
                        <a:sym typeface="Calibri"/>
                      </a:endParaRPr>
                    </a:p>
                  </a:txBody>
                  <a:tcPr marL="53950" marR="53950" marT="26975" marB="26975" anchor="b">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dk1"/>
                    </a:solidFill>
                  </a:tcPr>
                </a:tc>
                <a:tc>
                  <a:txBody>
                    <a:bodyPr/>
                    <a:lstStyle/>
                    <a:p>
                      <a:pPr marL="0" marR="0" lvl="0" indent="0" algn="ctr" rtl="0">
                        <a:lnSpc>
                          <a:spcPct val="100000"/>
                        </a:lnSpc>
                        <a:spcBef>
                          <a:spcPts val="0"/>
                        </a:spcBef>
                        <a:spcAft>
                          <a:spcPts val="0"/>
                        </a:spcAft>
                        <a:buClr>
                          <a:srgbClr val="000000"/>
                        </a:buClr>
                        <a:buSzPts val="1500"/>
                        <a:buFont typeface="Arial"/>
                        <a:buNone/>
                      </a:pPr>
                      <a:r>
                        <a:rPr lang="en-US" sz="1500" b="1" u="none" strike="noStrike" cap="none">
                          <a:solidFill>
                            <a:schemeClr val="lt1"/>
                          </a:solidFill>
                          <a:latin typeface="Calibri"/>
                          <a:ea typeface="Calibri"/>
                          <a:cs typeface="Calibri"/>
                          <a:sym typeface="Calibri"/>
                        </a:rPr>
                        <a:t>Session Date</a:t>
                      </a:r>
                      <a:endParaRPr sz="1500" b="1" u="none" strike="noStrike" cap="none">
                        <a:solidFill>
                          <a:schemeClr val="lt1"/>
                        </a:solidFill>
                        <a:latin typeface="Calibri"/>
                        <a:ea typeface="Calibri"/>
                        <a:cs typeface="Calibri"/>
                        <a:sym typeface="Calibri"/>
                      </a:endParaRPr>
                    </a:p>
                  </a:txBody>
                  <a:tcPr marL="53950" marR="53950" marT="26975" marB="26975" anchor="b">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dk1"/>
                    </a:solidFill>
                  </a:tcPr>
                </a:tc>
                <a:extLst>
                  <a:ext uri="{0D108BD9-81ED-4DB2-BD59-A6C34878D82A}">
                    <a16:rowId xmlns:a16="http://schemas.microsoft.com/office/drawing/2014/main" val="10000"/>
                  </a:ext>
                </a:extLst>
              </a:tr>
              <a:tr h="261000">
                <a:tc rowSpan="4">
                  <a:txBody>
                    <a:bodyPr/>
                    <a:lstStyle/>
                    <a:p>
                      <a:pPr marL="0" marR="0" lvl="0" indent="0" algn="ctr" rtl="0">
                        <a:lnSpc>
                          <a:spcPct val="100000"/>
                        </a:lnSpc>
                        <a:spcBef>
                          <a:spcPts val="0"/>
                        </a:spcBef>
                        <a:spcAft>
                          <a:spcPts val="0"/>
                        </a:spcAft>
                        <a:buClr>
                          <a:srgbClr val="000000"/>
                        </a:buClr>
                        <a:buSzPts val="1800"/>
                        <a:buFont typeface="Arial"/>
                        <a:buNone/>
                      </a:pPr>
                      <a:r>
                        <a:rPr lang="en-US" sz="1400" b="1" i="0" u="none" strike="noStrike" cap="none">
                          <a:solidFill>
                            <a:srgbClr val="000000"/>
                          </a:solidFill>
                          <a:latin typeface="Calibri"/>
                          <a:ea typeface="Calibri"/>
                          <a:cs typeface="Calibri"/>
                          <a:sym typeface="Calibri"/>
                        </a:rPr>
                        <a:t>1</a:t>
                      </a:r>
                      <a:endParaRPr sz="1600" b="1" i="0" u="none" strike="noStrike" cap="none">
                        <a:solidFill>
                          <a:srgbClr val="000000"/>
                        </a:solidFill>
                        <a:latin typeface="Calibri"/>
                        <a:ea typeface="Calibri"/>
                        <a:cs typeface="Calibri"/>
                        <a:sym typeface="Calibri"/>
                      </a:endParaRPr>
                    </a:p>
                  </a:txBody>
                  <a:tcPr marL="59925" marR="59925" marT="0" marB="0" anchor="ctr" anchorCtr="1">
                    <a:lnL w="12700" cap="flat" cmpd="sng">
                      <a:solidFill>
                        <a:srgbClr val="3F3F3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rowSpan="4">
                  <a:txBody>
                    <a:bodyPr/>
                    <a:lstStyle/>
                    <a:p>
                      <a:pPr marL="0" marR="0" lvl="0" indent="0" algn="l" rtl="0">
                        <a:lnSpc>
                          <a:spcPct val="100000"/>
                        </a:lnSpc>
                        <a:spcBef>
                          <a:spcPts val="0"/>
                        </a:spcBef>
                        <a:spcAft>
                          <a:spcPts val="0"/>
                        </a:spcAft>
                        <a:buClr>
                          <a:srgbClr val="000000"/>
                        </a:buClr>
                        <a:buSzPts val="1800"/>
                        <a:buFont typeface="Arial"/>
                        <a:buNone/>
                      </a:pPr>
                      <a:r>
                        <a:rPr lang="en-US" sz="1400" b="1" i="0" u="none" strike="noStrike" cap="none" dirty="0">
                          <a:solidFill>
                            <a:srgbClr val="000000"/>
                          </a:solidFill>
                          <a:latin typeface="Calibri"/>
                          <a:ea typeface="Calibri"/>
                          <a:cs typeface="Calibri"/>
                          <a:sym typeface="Calibri"/>
                        </a:rPr>
                        <a:t>Applying Principles and Practices that Foster a Positive Culture</a:t>
                      </a:r>
                      <a:endParaRPr sz="1400" b="1" i="0" u="none" strike="noStrike" cap="none" dirty="0">
                        <a:solidFill>
                          <a:srgbClr val="000000"/>
                        </a:solidFill>
                        <a:latin typeface="Calibri"/>
                        <a:ea typeface="Calibri"/>
                        <a:cs typeface="Calibri"/>
                        <a:sym typeface="Calibri"/>
                      </a:endParaRPr>
                    </a:p>
                  </a:txBody>
                  <a:tcPr marL="59925" marR="59925" marT="29975" marB="2997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200" u="none" strike="noStrike" cap="none">
                          <a:latin typeface="Calibri"/>
                          <a:ea typeface="Calibri"/>
                          <a:cs typeface="Calibri"/>
                          <a:sym typeface="Calibri"/>
                        </a:rPr>
                        <a:t>Intro</a:t>
                      </a: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200" u="none" strike="noStrike" cap="none">
                          <a:latin typeface="Calibri"/>
                          <a:ea typeface="Calibri"/>
                          <a:cs typeface="Calibri"/>
                          <a:sym typeface="Calibri"/>
                        </a:rPr>
                        <a:t>60 </a:t>
                      </a: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extLst>
                  <a:ext uri="{0D108BD9-81ED-4DB2-BD59-A6C34878D82A}">
                    <a16:rowId xmlns:a16="http://schemas.microsoft.com/office/drawing/2014/main" val="10001"/>
                  </a:ext>
                </a:extLst>
              </a:tr>
              <a:tr h="261000">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120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extLst>
                  <a:ext uri="{0D108BD9-81ED-4DB2-BD59-A6C34878D82A}">
                    <a16:rowId xmlns:a16="http://schemas.microsoft.com/office/drawing/2014/main" val="10002"/>
                  </a:ext>
                </a:extLst>
              </a:tr>
              <a:tr h="261000">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2</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150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extLst>
                  <a:ext uri="{0D108BD9-81ED-4DB2-BD59-A6C34878D82A}">
                    <a16:rowId xmlns:a16="http://schemas.microsoft.com/office/drawing/2014/main" val="10003"/>
                  </a:ext>
                </a:extLst>
              </a:tr>
              <a:tr h="245125">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3</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150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extLst>
                  <a:ext uri="{0D108BD9-81ED-4DB2-BD59-A6C34878D82A}">
                    <a16:rowId xmlns:a16="http://schemas.microsoft.com/office/drawing/2014/main" val="10004"/>
                  </a:ext>
                </a:extLst>
              </a:tr>
              <a:tr h="261000">
                <a:tc rowSpan="3">
                  <a:txBody>
                    <a:bodyPr/>
                    <a:lstStyle/>
                    <a:p>
                      <a:pPr marL="0" marR="0" lvl="0" indent="0" algn="ctr" rtl="0">
                        <a:lnSpc>
                          <a:spcPct val="100000"/>
                        </a:lnSpc>
                        <a:spcBef>
                          <a:spcPts val="0"/>
                        </a:spcBef>
                        <a:spcAft>
                          <a:spcPts val="0"/>
                        </a:spcAft>
                        <a:buClr>
                          <a:srgbClr val="000000"/>
                        </a:buClr>
                        <a:buSzPts val="2400"/>
                        <a:buFont typeface="Arial"/>
                        <a:buNone/>
                      </a:pPr>
                      <a:r>
                        <a:rPr lang="en-US" sz="1400" b="1" i="0" u="none" strike="noStrike" cap="none">
                          <a:solidFill>
                            <a:srgbClr val="000000"/>
                          </a:solidFill>
                          <a:latin typeface="Calibri"/>
                          <a:ea typeface="Calibri"/>
                          <a:cs typeface="Calibri"/>
                          <a:sym typeface="Calibri"/>
                        </a:rPr>
                        <a:t>2</a:t>
                      </a:r>
                      <a:endParaRPr sz="1600" b="1" i="0" u="none" strike="noStrike" cap="none">
                        <a:solidFill>
                          <a:srgbClr val="000000"/>
                        </a:solidFill>
                        <a:latin typeface="Calibri"/>
                        <a:ea typeface="Calibri"/>
                        <a:cs typeface="Calibri"/>
                        <a:sym typeface="Calibri"/>
                      </a:endParaRPr>
                    </a:p>
                  </a:txBody>
                  <a:tcPr marL="59925" marR="59925" marT="0" marB="0" anchor="ctr" anchorCtr="1">
                    <a:lnL w="12700" cap="flat" cmpd="sng">
                      <a:solidFill>
                        <a:srgbClr val="3F3F3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rowSpan="3">
                  <a:txBody>
                    <a:bodyPr/>
                    <a:lstStyle/>
                    <a:p>
                      <a:pPr marL="0" marR="0" lvl="0" indent="0" algn="l" rtl="0">
                        <a:lnSpc>
                          <a:spcPct val="100000"/>
                        </a:lnSpc>
                        <a:spcBef>
                          <a:spcPts val="0"/>
                        </a:spcBef>
                        <a:spcAft>
                          <a:spcPts val="0"/>
                        </a:spcAft>
                        <a:buClr>
                          <a:srgbClr val="000000"/>
                        </a:buClr>
                        <a:buSzPts val="1800"/>
                        <a:buFont typeface="Arial"/>
                        <a:buNone/>
                      </a:pPr>
                      <a:r>
                        <a:rPr lang="en-US" sz="1400" b="1" i="0" u="none" strike="noStrike" cap="none">
                          <a:solidFill>
                            <a:srgbClr val="000000"/>
                          </a:solidFill>
                          <a:latin typeface="Calibri"/>
                          <a:ea typeface="Calibri"/>
                          <a:cs typeface="Calibri"/>
                          <a:sym typeface="Calibri"/>
                        </a:rPr>
                        <a:t>Applying Effective Pedagogy and Andragogy</a:t>
                      </a:r>
                      <a:endParaRPr sz="1400" b="1" i="0" u="none" strike="noStrike" cap="none">
                        <a:solidFill>
                          <a:srgbClr val="000000"/>
                        </a:solidFill>
                        <a:latin typeface="Calibri"/>
                        <a:ea typeface="Calibri"/>
                        <a:cs typeface="Calibri"/>
                        <a:sym typeface="Calibri"/>
                      </a:endParaRPr>
                    </a:p>
                  </a:txBody>
                  <a:tcPr marL="59925" marR="59925" marT="29975" marB="2997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4</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120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extLst>
                  <a:ext uri="{0D108BD9-81ED-4DB2-BD59-A6C34878D82A}">
                    <a16:rowId xmlns:a16="http://schemas.microsoft.com/office/drawing/2014/main" val="10005"/>
                  </a:ext>
                </a:extLst>
              </a:tr>
              <a:tr h="261000">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5</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120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extLst>
                  <a:ext uri="{0D108BD9-81ED-4DB2-BD59-A6C34878D82A}">
                    <a16:rowId xmlns:a16="http://schemas.microsoft.com/office/drawing/2014/main" val="10006"/>
                  </a:ext>
                </a:extLst>
              </a:tr>
              <a:tr h="245125">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6</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165</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extLst>
                  <a:ext uri="{0D108BD9-81ED-4DB2-BD59-A6C34878D82A}">
                    <a16:rowId xmlns:a16="http://schemas.microsoft.com/office/drawing/2014/main" val="10007"/>
                  </a:ext>
                </a:extLst>
              </a:tr>
              <a:tr h="261000">
                <a:tc rowSpan="3">
                  <a:txBody>
                    <a:bodyPr/>
                    <a:lstStyle/>
                    <a:p>
                      <a:pPr marL="0" marR="0" lvl="0" indent="0" algn="ctr" rtl="0">
                        <a:lnSpc>
                          <a:spcPct val="100000"/>
                        </a:lnSpc>
                        <a:spcBef>
                          <a:spcPts val="0"/>
                        </a:spcBef>
                        <a:spcAft>
                          <a:spcPts val="0"/>
                        </a:spcAft>
                        <a:buClr>
                          <a:srgbClr val="000000"/>
                        </a:buClr>
                        <a:buSzPts val="2400"/>
                        <a:buFont typeface="Arial"/>
                        <a:buNone/>
                      </a:pPr>
                      <a:r>
                        <a:rPr lang="en-US" sz="1400" b="1" i="0" u="none" strike="noStrike" cap="none">
                          <a:solidFill>
                            <a:srgbClr val="000000"/>
                          </a:solidFill>
                          <a:latin typeface="Calibri"/>
                          <a:ea typeface="Calibri"/>
                          <a:cs typeface="Calibri"/>
                          <a:sym typeface="Calibri"/>
                        </a:rPr>
                        <a:t>3</a:t>
                      </a:r>
                      <a:endParaRPr sz="1600" b="1" i="0" u="none" strike="noStrike" cap="none">
                        <a:solidFill>
                          <a:srgbClr val="000000"/>
                        </a:solidFill>
                        <a:latin typeface="Calibri"/>
                        <a:ea typeface="Calibri"/>
                        <a:cs typeface="Calibri"/>
                        <a:sym typeface="Calibri"/>
                      </a:endParaRPr>
                    </a:p>
                  </a:txBody>
                  <a:tcPr marL="59925" marR="59925" marT="0" marB="0" anchor="ctr" anchorCtr="1">
                    <a:lnL w="12700" cap="flat" cmpd="sng">
                      <a:solidFill>
                        <a:srgbClr val="3F3F3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rowSpan="3">
                  <a:txBody>
                    <a:bodyPr/>
                    <a:lstStyle/>
                    <a:p>
                      <a:pPr marL="0" marR="0" lvl="0" indent="0" algn="l" rtl="0">
                        <a:lnSpc>
                          <a:spcPct val="100000"/>
                        </a:lnSpc>
                        <a:spcBef>
                          <a:spcPts val="0"/>
                        </a:spcBef>
                        <a:spcAft>
                          <a:spcPts val="0"/>
                        </a:spcAft>
                        <a:buClr>
                          <a:srgbClr val="000000"/>
                        </a:buClr>
                        <a:buSzPts val="1800"/>
                        <a:buFont typeface="Arial"/>
                        <a:buNone/>
                      </a:pPr>
                      <a:r>
                        <a:rPr lang="en-US" sz="1400" b="1" i="0" u="none" strike="noStrike" cap="none">
                          <a:solidFill>
                            <a:srgbClr val="000000"/>
                          </a:solidFill>
                          <a:latin typeface="Calibri"/>
                          <a:ea typeface="Calibri"/>
                          <a:cs typeface="Calibri"/>
                          <a:sym typeface="Calibri"/>
                        </a:rPr>
                        <a:t>Collecting Data to Inform Professional Learning</a:t>
                      </a:r>
                      <a:endParaRPr sz="1400" b="1" i="0" u="none" strike="noStrike" cap="none">
                        <a:solidFill>
                          <a:srgbClr val="000000"/>
                        </a:solidFill>
                        <a:latin typeface="Calibri"/>
                        <a:ea typeface="Calibri"/>
                        <a:cs typeface="Calibri"/>
                        <a:sym typeface="Calibri"/>
                      </a:endParaRPr>
                    </a:p>
                  </a:txBody>
                  <a:tcPr marL="59925" marR="59925" marT="29975" marB="2997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7</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150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FFFF"/>
                    </a:solidFill>
                  </a:tcPr>
                </a:tc>
                <a:extLst>
                  <a:ext uri="{0D108BD9-81ED-4DB2-BD59-A6C34878D82A}">
                    <a16:rowId xmlns:a16="http://schemas.microsoft.com/office/drawing/2014/main" val="10008"/>
                  </a:ext>
                </a:extLst>
              </a:tr>
              <a:tr h="261000">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8</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140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extLst>
                  <a:ext uri="{0D108BD9-81ED-4DB2-BD59-A6C34878D82A}">
                    <a16:rowId xmlns:a16="http://schemas.microsoft.com/office/drawing/2014/main" val="10009"/>
                  </a:ext>
                </a:extLst>
              </a:tr>
              <a:tr h="245125">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9</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170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extLst>
                  <a:ext uri="{0D108BD9-81ED-4DB2-BD59-A6C34878D82A}">
                    <a16:rowId xmlns:a16="http://schemas.microsoft.com/office/drawing/2014/main" val="10010"/>
                  </a:ext>
                </a:extLst>
              </a:tr>
              <a:tr h="261000">
                <a:tc rowSpan="4">
                  <a:txBody>
                    <a:bodyPr/>
                    <a:lstStyle/>
                    <a:p>
                      <a:pPr marL="0" marR="0" lvl="0" indent="0" algn="ctr" rtl="0">
                        <a:lnSpc>
                          <a:spcPct val="100000"/>
                        </a:lnSpc>
                        <a:spcBef>
                          <a:spcPts val="0"/>
                        </a:spcBef>
                        <a:spcAft>
                          <a:spcPts val="0"/>
                        </a:spcAft>
                        <a:buClr>
                          <a:srgbClr val="000000"/>
                        </a:buClr>
                        <a:buSzPts val="2400"/>
                        <a:buFont typeface="Arial"/>
                        <a:buNone/>
                      </a:pPr>
                      <a:r>
                        <a:rPr lang="en-US" sz="1400" b="1" i="0" u="none" strike="noStrike" cap="none">
                          <a:solidFill>
                            <a:srgbClr val="000000"/>
                          </a:solidFill>
                          <a:latin typeface="Calibri"/>
                          <a:ea typeface="Calibri"/>
                          <a:cs typeface="Calibri"/>
                          <a:sym typeface="Calibri"/>
                        </a:rPr>
                        <a:t>4</a:t>
                      </a:r>
                      <a:endParaRPr sz="1600" b="1" i="0" u="none" strike="noStrike" cap="none">
                        <a:solidFill>
                          <a:srgbClr val="000000"/>
                        </a:solidFill>
                        <a:latin typeface="Calibri"/>
                        <a:ea typeface="Calibri"/>
                        <a:cs typeface="Calibri"/>
                        <a:sym typeface="Calibri"/>
                      </a:endParaRPr>
                    </a:p>
                  </a:txBody>
                  <a:tcPr marL="59925" marR="59925" marT="0" marB="0" anchor="ctr" anchorCtr="1">
                    <a:lnL w="12700" cap="flat" cmpd="sng">
                      <a:solidFill>
                        <a:srgbClr val="3F3F3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rowSpan="4">
                  <a:txBody>
                    <a:bodyPr/>
                    <a:lstStyle/>
                    <a:p>
                      <a:pPr marL="0" marR="0" lvl="0" indent="0" algn="l" rtl="0">
                        <a:lnSpc>
                          <a:spcPct val="100000"/>
                        </a:lnSpc>
                        <a:spcBef>
                          <a:spcPts val="0"/>
                        </a:spcBef>
                        <a:spcAft>
                          <a:spcPts val="0"/>
                        </a:spcAft>
                        <a:buClr>
                          <a:srgbClr val="000000"/>
                        </a:buClr>
                        <a:buSzPts val="1800"/>
                        <a:buFont typeface="Arial"/>
                        <a:buNone/>
                      </a:pPr>
                      <a:r>
                        <a:rPr lang="en-US" sz="1400" b="1" i="0" u="none" strike="noStrike" cap="none">
                          <a:solidFill>
                            <a:srgbClr val="000000"/>
                          </a:solidFill>
                          <a:latin typeface="Calibri"/>
                          <a:ea typeface="Calibri"/>
                          <a:cs typeface="Calibri"/>
                          <a:sym typeface="Calibri"/>
                        </a:rPr>
                        <a:t>Planning, Implementing, and Analyzing Literacy Instruction</a:t>
                      </a:r>
                      <a:endParaRPr sz="1400" b="1" i="0" u="none" strike="noStrike" cap="none">
                        <a:solidFill>
                          <a:srgbClr val="000000"/>
                        </a:solidFill>
                        <a:latin typeface="Calibri"/>
                        <a:ea typeface="Calibri"/>
                        <a:cs typeface="Calibri"/>
                        <a:sym typeface="Calibri"/>
                      </a:endParaRPr>
                    </a:p>
                  </a:txBody>
                  <a:tcPr marL="59925" marR="59925" marT="29975" marB="2997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175</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extLst>
                  <a:ext uri="{0D108BD9-81ED-4DB2-BD59-A6C34878D82A}">
                    <a16:rowId xmlns:a16="http://schemas.microsoft.com/office/drawing/2014/main" val="10011"/>
                  </a:ext>
                </a:extLst>
              </a:tr>
              <a:tr h="261000">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11</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135</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12"/>
                  </a:ext>
                </a:extLst>
              </a:tr>
              <a:tr h="245125">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12</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165</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extLst>
                  <a:ext uri="{0D108BD9-81ED-4DB2-BD59-A6C34878D82A}">
                    <a16:rowId xmlns:a16="http://schemas.microsoft.com/office/drawing/2014/main" val="10013"/>
                  </a:ext>
                </a:extLst>
              </a:tr>
              <a:tr h="245125">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13</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130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rgbClr val="3F3F3F"/>
                      </a:solidFill>
                      <a:prstDash val="solid"/>
                      <a:round/>
                      <a:headEnd type="none" w="sm" len="sm"/>
                      <a:tailEnd type="none" w="sm" len="sm"/>
                    </a:lnB>
                  </a:tcPr>
                </a:tc>
                <a:extLst>
                  <a:ext uri="{0D108BD9-81ED-4DB2-BD59-A6C34878D82A}">
                    <a16:rowId xmlns:a16="http://schemas.microsoft.com/office/drawing/2014/main" val="10014"/>
                  </a:ext>
                </a:extLst>
              </a:tr>
              <a:tr h="245125">
                <a:tc rowSpan="2">
                  <a:txBody>
                    <a:bodyPr/>
                    <a:lstStyle/>
                    <a:p>
                      <a:pPr marL="0" marR="0" lvl="0" indent="0" algn="ctr" rtl="0">
                        <a:lnSpc>
                          <a:spcPct val="100000"/>
                        </a:lnSpc>
                        <a:spcBef>
                          <a:spcPts val="0"/>
                        </a:spcBef>
                        <a:spcAft>
                          <a:spcPts val="0"/>
                        </a:spcAft>
                        <a:buClr>
                          <a:srgbClr val="000000"/>
                        </a:buClr>
                        <a:buSzPts val="2400"/>
                        <a:buFont typeface="Arial"/>
                        <a:buNone/>
                      </a:pPr>
                      <a:r>
                        <a:rPr lang="en-US" sz="1400" b="1" i="0" u="none" strike="noStrike" cap="none">
                          <a:solidFill>
                            <a:srgbClr val="000000"/>
                          </a:solidFill>
                          <a:latin typeface="Calibri"/>
                          <a:ea typeface="Calibri"/>
                          <a:cs typeface="Calibri"/>
                          <a:sym typeface="Calibri"/>
                        </a:rPr>
                        <a:t>5</a:t>
                      </a:r>
                      <a:endParaRPr sz="1800" b="1" i="0" u="none" strike="noStrike" cap="none">
                        <a:solidFill>
                          <a:srgbClr val="000000"/>
                        </a:solidFill>
                        <a:latin typeface="Calibri"/>
                        <a:ea typeface="Calibri"/>
                        <a:cs typeface="Calibri"/>
                        <a:sym typeface="Calibri"/>
                      </a:endParaRPr>
                    </a:p>
                  </a:txBody>
                  <a:tcPr marL="59925" marR="59925" marT="0" marB="0" anchor="ctr" anchorCtr="1">
                    <a:lnL w="12700" cap="flat" cmpd="sng">
                      <a:solidFill>
                        <a:srgbClr val="3F3F3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rowSpan="2">
                  <a:txBody>
                    <a:bodyPr/>
                    <a:lstStyle/>
                    <a:p>
                      <a:pPr marL="0" marR="0" lvl="0" indent="0" algn="l" rtl="0">
                        <a:lnSpc>
                          <a:spcPct val="100000"/>
                        </a:lnSpc>
                        <a:spcBef>
                          <a:spcPts val="0"/>
                        </a:spcBef>
                        <a:spcAft>
                          <a:spcPts val="0"/>
                        </a:spcAft>
                        <a:buClr>
                          <a:srgbClr val="000000"/>
                        </a:buClr>
                        <a:buSzPts val="1800"/>
                        <a:buFont typeface="Arial"/>
                        <a:buNone/>
                      </a:pPr>
                      <a:r>
                        <a:rPr lang="en-US" sz="1400" b="1" i="0" u="none" strike="noStrike" cap="none">
                          <a:solidFill>
                            <a:srgbClr val="000000"/>
                          </a:solidFill>
                          <a:latin typeface="Calibri"/>
                          <a:ea typeface="Calibri"/>
                          <a:cs typeface="Calibri"/>
                          <a:sym typeface="Calibri"/>
                        </a:rPr>
                        <a:t>Growing Professionally</a:t>
                      </a:r>
                      <a:endParaRPr sz="1400" b="1" i="0" u="none" strike="noStrike" cap="none">
                        <a:solidFill>
                          <a:srgbClr val="000000"/>
                        </a:solidFill>
                        <a:latin typeface="Calibri"/>
                        <a:ea typeface="Calibri"/>
                        <a:cs typeface="Calibri"/>
                        <a:sym typeface="Calibri"/>
                      </a:endParaRPr>
                    </a:p>
                  </a:txBody>
                  <a:tcPr marL="59925" marR="59925" marT="29975" marB="2997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14</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120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12700" cap="flat" cmpd="sng">
                      <a:solidFill>
                        <a:srgbClr val="3F3F3F"/>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DBBBE3"/>
                    </a:solidFill>
                  </a:tcPr>
                </a:tc>
                <a:extLst>
                  <a:ext uri="{0D108BD9-81ED-4DB2-BD59-A6C34878D82A}">
                    <a16:rowId xmlns:a16="http://schemas.microsoft.com/office/drawing/2014/main" val="10015"/>
                  </a:ext>
                </a:extLst>
              </a:tr>
              <a:tr h="245125">
                <a:tc vMerge="1">
                  <a:txBody>
                    <a:bodyPr/>
                    <a:lstStyle/>
                    <a:p>
                      <a:endParaRPr lang="en-US"/>
                    </a:p>
                  </a:txBody>
                  <a:tcPr/>
                </a:tc>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15</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solidFill>
                      <a:srgbClr val="38AECC"/>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120</a:t>
                      </a:r>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solidFill>
                      <a:srgbClr val="38AECC"/>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2700" cap="flat" cmpd="sng">
                      <a:solidFill>
                        <a:schemeClr val="dk1"/>
                      </a:solidFill>
                      <a:prstDash val="solid"/>
                      <a:round/>
                      <a:headEnd type="none" w="sm" len="sm"/>
                      <a:tailEnd type="none" w="sm" len="sm"/>
                    </a:lnB>
                    <a:solidFill>
                      <a:srgbClr val="38AECC"/>
                    </a:solidFill>
                  </a:tcPr>
                </a:tc>
                <a:extLst>
                  <a:ext uri="{0D108BD9-81ED-4DB2-BD59-A6C34878D82A}">
                    <a16:rowId xmlns:a16="http://schemas.microsoft.com/office/drawing/2014/main" val="10016"/>
                  </a:ext>
                </a:extLst>
              </a:tr>
              <a:tr h="377525">
                <a:tc>
                  <a:txBody>
                    <a:bodyPr/>
                    <a:lstStyle/>
                    <a:p>
                      <a:pPr marL="0" marR="0" lvl="0" indent="0" algn="ctr" rtl="0">
                        <a:lnSpc>
                          <a:spcPct val="100000"/>
                        </a:lnSpc>
                        <a:spcBef>
                          <a:spcPts val="0"/>
                        </a:spcBef>
                        <a:spcAft>
                          <a:spcPts val="0"/>
                        </a:spcAft>
                        <a:buClr>
                          <a:srgbClr val="000000"/>
                        </a:buClr>
                        <a:buSzPts val="2400"/>
                        <a:buFont typeface="Arial"/>
                        <a:buNone/>
                      </a:pPr>
                      <a:r>
                        <a:rPr lang="en-US" sz="1400" b="1" i="0" u="none" strike="noStrike" cap="none">
                          <a:solidFill>
                            <a:srgbClr val="000000"/>
                          </a:solidFill>
                          <a:latin typeface="Calibri"/>
                          <a:ea typeface="Calibri"/>
                          <a:cs typeface="Calibri"/>
                          <a:sym typeface="Calibri"/>
                        </a:rPr>
                        <a:t>6</a:t>
                      </a:r>
                      <a:endParaRPr sz="1200" b="1" i="0" u="none" strike="noStrike" cap="none">
                        <a:solidFill>
                          <a:srgbClr val="000000"/>
                        </a:solidFill>
                        <a:latin typeface="Calibri"/>
                        <a:ea typeface="Calibri"/>
                        <a:cs typeface="Calibri"/>
                        <a:sym typeface="Calibri"/>
                      </a:endParaRPr>
                    </a:p>
                  </a:txBody>
                  <a:tcPr marL="59925" marR="59925" marT="0" marB="0" anchor="ctr" anchorCtr="1">
                    <a:lnL w="12700" cap="flat" cmpd="sng">
                      <a:solidFill>
                        <a:srgbClr val="3F3F3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b="1" i="0" u="none" strike="noStrike" cap="none">
                          <a:solidFill>
                            <a:srgbClr val="000000"/>
                          </a:solidFill>
                          <a:latin typeface="Calibri"/>
                          <a:ea typeface="Calibri"/>
                          <a:cs typeface="Calibri"/>
                          <a:sym typeface="Calibri"/>
                        </a:rPr>
                        <a:t>Planning and Implementing Coaching</a:t>
                      </a:r>
                      <a:endParaRPr sz="1400" b="1" i="0" u="none" strike="noStrike" cap="none">
                        <a:solidFill>
                          <a:srgbClr val="000000"/>
                        </a:solidFill>
                        <a:latin typeface="Calibri"/>
                        <a:ea typeface="Calibri"/>
                        <a:cs typeface="Calibri"/>
                        <a:sym typeface="Calibri"/>
                      </a:endParaRPr>
                    </a:p>
                  </a:txBody>
                  <a:tcPr marL="59925" marR="59925" marT="29975" marB="2997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3F3F3F"/>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16</a:t>
                      </a:r>
                      <a:endParaRPr sz="14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US" sz="1400" u="none" strike="noStrike" cap="none">
                          <a:latin typeface="Calibri"/>
                          <a:ea typeface="Calibri"/>
                          <a:cs typeface="Calibri"/>
                          <a:sym typeface="Calibri"/>
                        </a:rPr>
                        <a:t>120</a:t>
                      </a:r>
                      <a:endParaRPr sz="1400" u="none" strike="noStrike" cap="none">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200"/>
                        <a:buFont typeface="Arial"/>
                        <a:buNone/>
                      </a:pPr>
                      <a:endParaRPr sz="1200" u="none" strike="noStrike" cap="none" dirty="0">
                        <a:latin typeface="Calibri"/>
                        <a:ea typeface="Calibri"/>
                        <a:cs typeface="Calibri"/>
                        <a:sym typeface="Calibri"/>
                      </a:endParaRPr>
                    </a:p>
                  </a:txBody>
                  <a:tcPr marL="53950" marR="53950" marT="26975" marB="26975">
                    <a:lnL w="9525" cap="flat" cmpd="sng">
                      <a:solidFill>
                        <a:srgbClr val="000000">
                          <a:alpha val="0"/>
                        </a:srgbClr>
                      </a:solidFill>
                      <a:prstDash val="solid"/>
                      <a:round/>
                      <a:headEnd type="none" w="sm" len="sm"/>
                      <a:tailEnd type="none" w="sm" len="sm"/>
                    </a:lnL>
                    <a:lnR w="12700" cap="flat" cmpd="sng">
                      <a:solidFill>
                        <a:srgbClr val="3F3F3F"/>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rgbClr val="3F3F3F"/>
                      </a:solidFill>
                      <a:prstDash val="solid"/>
                      <a:round/>
                      <a:headEnd type="none" w="sm" len="sm"/>
                      <a:tailEnd type="none" w="sm" len="sm"/>
                    </a:lnB>
                    <a:solidFill>
                      <a:schemeClr val="lt1"/>
                    </a:solidFill>
                  </a:tcPr>
                </a:tc>
                <a:extLst>
                  <a:ext uri="{0D108BD9-81ED-4DB2-BD59-A6C34878D82A}">
                    <a16:rowId xmlns:a16="http://schemas.microsoft.com/office/drawing/2014/main" val="10017"/>
                  </a:ext>
                </a:extLst>
              </a:tr>
            </a:tbl>
          </a:graphicData>
        </a:graphic>
      </p:graphicFrame>
      <p:sp>
        <p:nvSpPr>
          <p:cNvPr id="60" name="Google Shape;60;p2"/>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pic>
        <p:nvPicPr>
          <p:cNvPr id="229" name="Google Shape;229;p20"/>
          <p:cNvPicPr preferRelativeResize="0"/>
          <p:nvPr/>
        </p:nvPicPr>
        <p:blipFill rotWithShape="1">
          <a:blip r:embed="rId3">
            <a:alphaModFix/>
          </a:blip>
          <a:srcRect/>
          <a:stretch/>
        </p:blipFill>
        <p:spPr>
          <a:xfrm>
            <a:off x="0" y="0"/>
            <a:ext cx="12192000" cy="914400"/>
          </a:xfrm>
          <a:prstGeom prst="rect">
            <a:avLst/>
          </a:prstGeom>
          <a:noFill/>
          <a:ln>
            <a:noFill/>
          </a:ln>
        </p:spPr>
      </p:pic>
      <p:pic>
        <p:nvPicPr>
          <p:cNvPr id="230" name="Google Shape;230;p20" descr="A black and white logo&#10;&#10;Description automatically generated"/>
          <p:cNvPicPr preferRelativeResize="0"/>
          <p:nvPr/>
        </p:nvPicPr>
        <p:blipFill rotWithShape="1">
          <a:blip r:embed="rId4">
            <a:alphaModFix/>
          </a:blip>
          <a:srcRect/>
          <a:stretch/>
        </p:blipFill>
        <p:spPr>
          <a:xfrm>
            <a:off x="10848288" y="111223"/>
            <a:ext cx="1143000" cy="395552"/>
          </a:xfrm>
          <a:prstGeom prst="rect">
            <a:avLst/>
          </a:prstGeom>
          <a:noFill/>
          <a:ln>
            <a:noFill/>
          </a:ln>
        </p:spPr>
      </p:pic>
      <p:pic>
        <p:nvPicPr>
          <p:cNvPr id="231" name="Google Shape;231;p20" descr="A purple and black rectangle&#10;&#10;Description automatically generated"/>
          <p:cNvPicPr preferRelativeResize="0"/>
          <p:nvPr/>
        </p:nvPicPr>
        <p:blipFill rotWithShape="1">
          <a:blip r:embed="rId5">
            <a:alphaModFix/>
          </a:blip>
          <a:srcRect l="537" r="1153" b="56821"/>
          <a:stretch/>
        </p:blipFill>
        <p:spPr>
          <a:xfrm>
            <a:off x="0" y="5360670"/>
            <a:ext cx="12192000" cy="1497330"/>
          </a:xfrm>
          <a:prstGeom prst="rect">
            <a:avLst/>
          </a:prstGeom>
          <a:noFill/>
          <a:ln>
            <a:noFill/>
          </a:ln>
        </p:spPr>
      </p:pic>
      <p:pic>
        <p:nvPicPr>
          <p:cNvPr id="232" name="Google Shape;232;p20" descr="Graphic of a projector screen."/>
          <p:cNvPicPr preferRelativeResize="0"/>
          <p:nvPr/>
        </p:nvPicPr>
        <p:blipFill rotWithShape="1">
          <a:blip r:embed="rId6">
            <a:alphaModFix/>
          </a:blip>
          <a:srcRect/>
          <a:stretch/>
        </p:blipFill>
        <p:spPr>
          <a:xfrm>
            <a:off x="3494203" y="1149532"/>
            <a:ext cx="5203595" cy="4760324"/>
          </a:xfrm>
          <a:prstGeom prst="rect">
            <a:avLst/>
          </a:prstGeom>
          <a:noFill/>
          <a:ln>
            <a:noFill/>
          </a:ln>
        </p:spPr>
      </p:pic>
      <p:sp>
        <p:nvSpPr>
          <p:cNvPr id="233" name="Google Shape;233;p20"/>
          <p:cNvSpPr txBox="1"/>
          <p:nvPr/>
        </p:nvSpPr>
        <p:spPr>
          <a:xfrm>
            <a:off x="3885415" y="2391510"/>
            <a:ext cx="4421171" cy="126184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3800" b="1" i="0" u="none" strike="noStrike" cap="none">
                <a:solidFill>
                  <a:schemeClr val="dk1"/>
                </a:solidFill>
                <a:latin typeface="Calibri"/>
                <a:ea typeface="Calibri"/>
                <a:cs typeface="Calibri"/>
                <a:sym typeface="Calibri"/>
              </a:rPr>
              <a:t>We have completed </a:t>
            </a:r>
            <a:endParaRPr sz="38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en-US" sz="3800" b="1" i="0" u="none" strike="noStrike" cap="none">
                <a:solidFill>
                  <a:schemeClr val="dk1"/>
                </a:solidFill>
                <a:latin typeface="Calibri"/>
                <a:ea typeface="Calibri"/>
                <a:cs typeface="Calibri"/>
                <a:sym typeface="Calibri"/>
              </a:rPr>
              <a:t>Session 15</a:t>
            </a:r>
            <a:endParaRPr sz="3800" b="0" i="0" u="none" strike="noStrike" cap="none">
              <a:solidFill>
                <a:srgbClr val="000000"/>
              </a:solidFill>
              <a:latin typeface="Arial"/>
              <a:ea typeface="Arial"/>
              <a:cs typeface="Arial"/>
              <a:sym typeface="Arial"/>
            </a:endParaRPr>
          </a:p>
        </p:txBody>
      </p:sp>
      <p:sp>
        <p:nvSpPr>
          <p:cNvPr id="234" name="Google Shape;234;p20"/>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20</a:t>
            </a:fld>
            <a:endParaRPr/>
          </a:p>
        </p:txBody>
      </p:sp>
      <p:pic>
        <p:nvPicPr>
          <p:cNvPr id="235" name="Google Shape;235;p20" descr="A black background with white text&#10;&#10;Description automatically generated"/>
          <p:cNvPicPr preferRelativeResize="0"/>
          <p:nvPr/>
        </p:nvPicPr>
        <p:blipFill rotWithShape="1">
          <a:blip r:embed="rId7">
            <a:alphaModFix/>
          </a:blip>
          <a:srcRect r="911"/>
          <a:stretch/>
        </p:blipFill>
        <p:spPr>
          <a:xfrm>
            <a:off x="200712" y="55766"/>
            <a:ext cx="2028512" cy="50646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3"/>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600" b="0" i="0" u="none" strike="noStrike" cap="none">
                <a:solidFill>
                  <a:srgbClr val="888888"/>
                </a:solidFill>
                <a:latin typeface="Calibri"/>
                <a:ea typeface="Calibri"/>
                <a:cs typeface="Calibri"/>
                <a:sym typeface="Calibri"/>
              </a:rPr>
              <a:t>3</a:t>
            </a:fld>
            <a:endParaRPr sz="1200" b="0" i="0" u="none" strike="noStrike" cap="none">
              <a:solidFill>
                <a:srgbClr val="888888"/>
              </a:solidFill>
              <a:latin typeface="Calibri"/>
              <a:ea typeface="Calibri"/>
              <a:cs typeface="Calibri"/>
              <a:sym typeface="Calibri"/>
            </a:endParaRPr>
          </a:p>
        </p:txBody>
      </p:sp>
      <p:sp>
        <p:nvSpPr>
          <p:cNvPr id="67" name="Google Shape;67;p3"/>
          <p:cNvSpPr txBox="1">
            <a:spLocks noGrp="1"/>
          </p:cNvSpPr>
          <p:nvPr>
            <p:ph type="title" idx="4294967295"/>
          </p:nvPr>
        </p:nvSpPr>
        <p:spPr>
          <a:xfrm>
            <a:off x="357250" y="518948"/>
            <a:ext cx="8294914" cy="860013"/>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3200" b="1" dirty="0">
                <a:latin typeface="Trebuchet MS" panose="020B0703020202090204" pitchFamily="34" charset="0"/>
                <a:ea typeface="Trebuchet MS"/>
                <a:cs typeface="Calibri" panose="020F0502020204030204" pitchFamily="34" charset="0"/>
                <a:sym typeface="Trebuchet MS"/>
              </a:rPr>
              <a:t>Bridge to Practice Projects for Coaches</a:t>
            </a:r>
            <a:endParaRPr sz="3200" b="1" dirty="0">
              <a:latin typeface="Trebuchet MS" panose="020B0703020202090204" pitchFamily="34" charset="0"/>
              <a:ea typeface="Trebuchet MS"/>
              <a:cs typeface="Calibri" panose="020F0502020204030204" pitchFamily="34" charset="0"/>
              <a:sym typeface="Trebuchet MS"/>
            </a:endParaRPr>
          </a:p>
        </p:txBody>
      </p:sp>
      <p:sp>
        <p:nvSpPr>
          <p:cNvPr id="68" name="Google Shape;68;p3"/>
          <p:cNvSpPr txBox="1"/>
          <p:nvPr/>
        </p:nvSpPr>
        <p:spPr>
          <a:xfrm>
            <a:off x="975722" y="1206845"/>
            <a:ext cx="9735821" cy="4212795"/>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7F7F7F"/>
              </a:buClr>
              <a:buSzPts val="1600"/>
              <a:buFont typeface="Arial"/>
              <a:buChar char="•"/>
            </a:pPr>
            <a:r>
              <a:rPr lang="en-US" sz="1800" b="0" i="0" u="none" strike="noStrike" cap="none" dirty="0">
                <a:solidFill>
                  <a:srgbClr val="000000"/>
                </a:solidFill>
                <a:latin typeface="Calibri"/>
                <a:ea typeface="Calibri"/>
                <a:cs typeface="Calibri"/>
                <a:sym typeface="Calibri"/>
              </a:rPr>
              <a:t>An activity designed to serve as a Bridge to Practice after each Module will provide evidence that coaches are able to apply the knowledge and skills they developed in this course in their schools. Coaches will complete the following activities: </a:t>
            </a:r>
            <a:endParaRPr dirty="0"/>
          </a:p>
          <a:p>
            <a:pPr marL="342900" marR="0" lvl="0" indent="-241300" algn="l" rtl="0">
              <a:lnSpc>
                <a:spcPct val="100000"/>
              </a:lnSpc>
              <a:spcBef>
                <a:spcPts val="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7F7F7F"/>
              </a:buClr>
              <a:buSzPts val="1600"/>
              <a:buFont typeface="Arial"/>
              <a:buNone/>
            </a:pPr>
            <a:endParaRPr sz="3200" b="0" i="0" u="none" strike="noStrike" cap="none" dirty="0">
              <a:solidFill>
                <a:srgbClr val="000000"/>
              </a:solidFill>
              <a:latin typeface="Calibri"/>
              <a:ea typeface="Calibri"/>
              <a:cs typeface="Calibri"/>
              <a:sym typeface="Calibri"/>
            </a:endParaRPr>
          </a:p>
          <a:p>
            <a:pPr marL="342900" marR="0" lvl="0" indent="-285750" algn="l" rtl="0">
              <a:lnSpc>
                <a:spcPct val="100000"/>
              </a:lnSpc>
              <a:spcBef>
                <a:spcPts val="180"/>
              </a:spcBef>
              <a:spcAft>
                <a:spcPts val="0"/>
              </a:spcAft>
              <a:buClr>
                <a:srgbClr val="7F7F7F"/>
              </a:buClr>
              <a:buSzPts val="900"/>
              <a:buFont typeface="Arial"/>
              <a:buNone/>
            </a:pPr>
            <a:endParaRPr sz="10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320"/>
              </a:spcBef>
              <a:spcAft>
                <a:spcPts val="0"/>
              </a:spcAft>
              <a:buClr>
                <a:srgbClr val="7F7F7F"/>
              </a:buClr>
              <a:buSzPts val="1600"/>
              <a:buFont typeface="Arial"/>
              <a:buNone/>
            </a:pPr>
            <a:endParaRPr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320"/>
              </a:spcBef>
              <a:spcAft>
                <a:spcPts val="0"/>
              </a:spcAft>
              <a:buClr>
                <a:srgbClr val="7F7F7F"/>
              </a:buClr>
              <a:buSzPts val="1600"/>
              <a:buFont typeface="Arial"/>
              <a:buNone/>
            </a:pPr>
            <a:endParaRPr lang="en-US" sz="1800" b="0" i="0" u="none" strike="noStrike" cap="none" dirty="0">
              <a:solidFill>
                <a:srgbClr val="000000"/>
              </a:solidFill>
              <a:latin typeface="Calibri"/>
              <a:ea typeface="Calibri"/>
              <a:cs typeface="Calibri"/>
              <a:sym typeface="Calibri"/>
            </a:endParaRPr>
          </a:p>
          <a:p>
            <a:pPr marL="342900" marR="0" lvl="0" indent="-241300" algn="l" rtl="0">
              <a:lnSpc>
                <a:spcPct val="100000"/>
              </a:lnSpc>
              <a:spcBef>
                <a:spcPts val="320"/>
              </a:spcBef>
              <a:spcAft>
                <a:spcPts val="0"/>
              </a:spcAft>
              <a:buClr>
                <a:srgbClr val="7F7F7F"/>
              </a:buClr>
              <a:buSzPts val="1600"/>
              <a:buFont typeface="Arial"/>
              <a:buNone/>
            </a:pPr>
            <a:endParaRPr sz="12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320"/>
              </a:spcBef>
              <a:spcAft>
                <a:spcPts val="0"/>
              </a:spcAft>
              <a:buClr>
                <a:srgbClr val="7F7F7F"/>
              </a:buClr>
              <a:buSzPts val="1600"/>
              <a:buFont typeface="Arial"/>
              <a:buChar char="•"/>
            </a:pPr>
            <a:r>
              <a:rPr lang="en-US" sz="1800" b="0" i="0" u="none" strike="noStrike" cap="none" dirty="0">
                <a:solidFill>
                  <a:srgbClr val="000000"/>
                </a:solidFill>
                <a:latin typeface="Calibri"/>
                <a:ea typeface="Calibri"/>
                <a:cs typeface="Calibri"/>
                <a:sym typeface="Calibri"/>
              </a:rPr>
              <a:t>A rubric is provided at the end of each Module for the corresponding Bridge to Practice project.</a:t>
            </a:r>
            <a:endParaRPr sz="3200" b="0" i="0" u="none" strike="noStrike" cap="none" dirty="0">
              <a:solidFill>
                <a:srgbClr val="000000"/>
              </a:solidFill>
              <a:latin typeface="Calibri"/>
              <a:ea typeface="Calibri"/>
              <a:cs typeface="Calibri"/>
              <a:sym typeface="Calibri"/>
            </a:endParaRPr>
          </a:p>
        </p:txBody>
      </p:sp>
      <p:graphicFrame>
        <p:nvGraphicFramePr>
          <p:cNvPr id="69" name="Google Shape;69;p3"/>
          <p:cNvGraphicFramePr/>
          <p:nvPr>
            <p:extLst>
              <p:ext uri="{D42A27DB-BD31-4B8C-83A1-F6EECF244321}">
                <p14:modId xmlns:p14="http://schemas.microsoft.com/office/powerpoint/2010/main" val="2965075331"/>
              </p:ext>
            </p:extLst>
          </p:nvPr>
        </p:nvGraphicFramePr>
        <p:xfrm>
          <a:off x="498763" y="2133170"/>
          <a:ext cx="11409200" cy="3296980"/>
        </p:xfrm>
        <a:graphic>
          <a:graphicData uri="http://schemas.openxmlformats.org/drawingml/2006/table">
            <a:tbl>
              <a:tblPr firstRow="1" bandRow="1">
                <a:noFill/>
                <a:tableStyleId>{A771F686-8BDB-4A75-9607-37E6A59C22CD}</a:tableStyleId>
              </a:tblPr>
              <a:tblGrid>
                <a:gridCol w="2135975">
                  <a:extLst>
                    <a:ext uri="{9D8B030D-6E8A-4147-A177-3AD203B41FA5}">
                      <a16:colId xmlns:a16="http://schemas.microsoft.com/office/drawing/2014/main" val="20000"/>
                    </a:ext>
                  </a:extLst>
                </a:gridCol>
                <a:gridCol w="9273225">
                  <a:extLst>
                    <a:ext uri="{9D8B030D-6E8A-4147-A177-3AD203B41FA5}">
                      <a16:colId xmlns:a16="http://schemas.microsoft.com/office/drawing/2014/main" val="20001"/>
                    </a:ext>
                  </a:extLst>
                </a:gridCol>
              </a:tblGrid>
              <a:tr h="228600">
                <a:tc>
                  <a:txBody>
                    <a:bodyPr/>
                    <a:lstStyle/>
                    <a:p>
                      <a:pPr marL="0" marR="0" lvl="0" indent="0" algn="l" rtl="0">
                        <a:spcBef>
                          <a:spcPts val="0"/>
                        </a:spcBef>
                        <a:spcAft>
                          <a:spcPts val="0"/>
                        </a:spcAft>
                        <a:buNone/>
                      </a:pPr>
                      <a:r>
                        <a:rPr lang="en-US" sz="1800" b="0" u="none" strike="noStrike" cap="none">
                          <a:solidFill>
                            <a:schemeClr val="dk1"/>
                          </a:solidFill>
                          <a:latin typeface="Calibri"/>
                          <a:ea typeface="Calibri"/>
                          <a:cs typeface="Calibri"/>
                          <a:sym typeface="Calibri"/>
                        </a:rPr>
                        <a:t>Module 1</a:t>
                      </a:r>
                      <a:endParaRPr/>
                    </a:p>
                  </a:txBody>
                  <a:tcPr marL="91450" marR="91450" marT="45725" marB="45725">
                    <a:solidFill>
                      <a:srgbClr val="D5DBE5"/>
                    </a:solidFill>
                  </a:tcPr>
                </a:tc>
                <a:tc>
                  <a:txBody>
                    <a:bodyPr/>
                    <a:lstStyle/>
                    <a:p>
                      <a:pPr marL="0" marR="0" lvl="0" indent="0" algn="l" rtl="0">
                        <a:spcBef>
                          <a:spcPts val="0"/>
                        </a:spcBef>
                        <a:spcAft>
                          <a:spcPts val="0"/>
                        </a:spcAft>
                        <a:buNone/>
                      </a:pPr>
                      <a:r>
                        <a:rPr lang="en-US" sz="1800" b="0" dirty="0">
                          <a:solidFill>
                            <a:schemeClr val="dk1"/>
                          </a:solidFill>
                          <a:latin typeface="Calibri"/>
                          <a:ea typeface="Calibri"/>
                          <a:cs typeface="Calibri"/>
                          <a:sym typeface="Calibri"/>
                        </a:rPr>
                        <a:t>Develop a principal-coach partnership agreement.</a:t>
                      </a:r>
                      <a:endParaRPr dirty="0"/>
                    </a:p>
                  </a:txBody>
                  <a:tcPr marL="91450" marR="91450" marT="45725" marB="45725">
                    <a:solidFill>
                      <a:srgbClr val="D5DBE5"/>
                    </a:solidFill>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1800"/>
                        <a:t>Module 2</a:t>
                      </a:r>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800" dirty="0">
                          <a:latin typeface="Calibri"/>
                          <a:ea typeface="Calibri"/>
                          <a:cs typeface="Calibri"/>
                          <a:sym typeface="Calibri"/>
                        </a:rPr>
                        <a:t>Develop a needs assessment for professional development on evidence-based instructional practices and complete an </a:t>
                      </a:r>
                      <a:r>
                        <a:rPr lang="en-US" sz="1800" u="sng" dirty="0">
                          <a:solidFill>
                            <a:schemeClr val="hlink"/>
                          </a:solidFill>
                          <a:latin typeface="Calibri"/>
                          <a:ea typeface="Calibri"/>
                          <a:cs typeface="Calibri"/>
                          <a:sym typeface="Calibri"/>
                          <a:hlinkClick r:id="rId3"/>
                        </a:rPr>
                        <a:t>ADDIE model </a:t>
                      </a:r>
                      <a:r>
                        <a:rPr lang="en-US" sz="1800" dirty="0">
                          <a:latin typeface="Calibri"/>
                          <a:ea typeface="Calibri"/>
                          <a:cs typeface="Calibri"/>
                          <a:sym typeface="Calibri"/>
                        </a:rPr>
                        <a:t>for planning this professional development. </a:t>
                      </a:r>
                      <a:endParaRPr sz="1800" dirty="0"/>
                    </a:p>
                  </a:txBody>
                  <a:tcPr marL="91450" marR="91450" marT="45725" marB="45725"/>
                </a:tc>
                <a:extLst>
                  <a:ext uri="{0D108BD9-81ED-4DB2-BD59-A6C34878D82A}">
                    <a16:rowId xmlns:a16="http://schemas.microsoft.com/office/drawing/2014/main" val="10001"/>
                  </a:ext>
                </a:extLst>
              </a:tr>
              <a:tr h="228600">
                <a:tc>
                  <a:txBody>
                    <a:bodyPr/>
                    <a:lstStyle/>
                    <a:p>
                      <a:pPr marL="0" marR="0" lvl="0" indent="0" algn="l" rtl="0">
                        <a:spcBef>
                          <a:spcPts val="0"/>
                        </a:spcBef>
                        <a:spcAft>
                          <a:spcPts val="0"/>
                        </a:spcAft>
                        <a:buNone/>
                      </a:pPr>
                      <a:r>
                        <a:rPr lang="en-US" sz="1800"/>
                        <a:t>Module 3</a:t>
                      </a:r>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800">
                          <a:latin typeface="Calibri"/>
                          <a:ea typeface="Calibri"/>
                          <a:cs typeface="Calibri"/>
                          <a:sym typeface="Calibri"/>
                        </a:rPr>
                        <a:t>Develop and describe planned implementation of a professional learning action plan. </a:t>
                      </a:r>
                      <a:endParaRPr sz="1800"/>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US" sz="1800" dirty="0"/>
                        <a:t>Module 4</a:t>
                      </a:r>
                      <a:endParaRPr dirty="0"/>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800">
                          <a:latin typeface="Calibri"/>
                          <a:ea typeface="Calibri"/>
                          <a:cs typeface="Calibri"/>
                          <a:sym typeface="Calibri"/>
                        </a:rPr>
                        <a:t>Create a video that reflects coaching to help teachers plan, implement, and analyze standards-based literacy instruction.</a:t>
                      </a:r>
                      <a:endParaRPr sz="1800"/>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US" sz="1800" dirty="0"/>
                        <a:t>Module 5</a:t>
                      </a:r>
                      <a:endParaRPr dirty="0"/>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800" dirty="0">
                          <a:latin typeface="Calibri"/>
                          <a:ea typeface="Calibri"/>
                          <a:cs typeface="Calibri"/>
                          <a:sym typeface="Calibri"/>
                        </a:rPr>
                        <a:t>Complete a reflection on the course, including plans for continued professional growth.</a:t>
                      </a:r>
                      <a:endParaRPr dirty="0"/>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US" sz="1800" dirty="0"/>
                        <a:t>Module 6</a:t>
                      </a:r>
                      <a:endParaRPr dirty="0"/>
                    </a:p>
                  </a:txBody>
                  <a:tcPr marL="91450" marR="91450" marT="45725" marB="45725"/>
                </a:tc>
                <a:tc>
                  <a:txBody>
                    <a:bodyPr/>
                    <a:lstStyle/>
                    <a:p>
                      <a:pPr marL="0" marR="0" lvl="0" indent="0" algn="l" rtl="0">
                        <a:lnSpc>
                          <a:spcPct val="100000"/>
                        </a:lnSpc>
                        <a:spcBef>
                          <a:spcPts val="0"/>
                        </a:spcBef>
                        <a:spcAft>
                          <a:spcPts val="0"/>
                        </a:spcAft>
                        <a:buClr>
                          <a:schemeClr val="dk1"/>
                        </a:buClr>
                        <a:buSzPts val="1800"/>
                        <a:buFont typeface="Calibri"/>
                        <a:buNone/>
                      </a:pPr>
                      <a:r>
                        <a:rPr lang="en-US" sz="1800" dirty="0">
                          <a:latin typeface="Calibri"/>
                          <a:ea typeface="Calibri"/>
                          <a:cs typeface="Calibri"/>
                          <a:sym typeface="Calibri"/>
                        </a:rPr>
                        <a:t>Choose one teacher with whom you have seen significant growth as a result of coaching support and complete a reflection on what worked, why it worked, and which areas of growth were most evident.</a:t>
                      </a:r>
                      <a:endParaRPr dirty="0"/>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4"/>
          <p:cNvSpPr txBox="1">
            <a:spLocks noGrp="1"/>
          </p:cNvSpPr>
          <p:nvPr>
            <p:ph type="title" idx="4294967295"/>
          </p:nvPr>
        </p:nvSpPr>
        <p:spPr>
          <a:xfrm>
            <a:off x="1752600" y="1436829"/>
            <a:ext cx="8686800" cy="64008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3200"/>
              <a:buFont typeface="Calibri"/>
              <a:buNone/>
            </a:pPr>
            <a:r>
              <a:rPr lang="en-US" sz="3600" b="1" dirty="0">
                <a:latin typeface="Trebuchet MS"/>
                <a:ea typeface="Trebuchet MS"/>
                <a:cs typeface="Trebuchet MS"/>
                <a:sym typeface="Trebuchet MS"/>
              </a:rPr>
              <a:t>Norms for Our Course</a:t>
            </a:r>
            <a:endParaRPr sz="4800" dirty="0">
              <a:latin typeface="Trebuchet MS"/>
              <a:ea typeface="Trebuchet MS"/>
              <a:cs typeface="Trebuchet MS"/>
              <a:sym typeface="Trebuchet MS"/>
            </a:endParaRPr>
          </a:p>
        </p:txBody>
      </p:sp>
      <p:sp>
        <p:nvSpPr>
          <p:cNvPr id="76" name="Google Shape;76;p4"/>
          <p:cNvSpPr txBox="1"/>
          <p:nvPr/>
        </p:nvSpPr>
        <p:spPr>
          <a:xfrm>
            <a:off x="1846299" y="2458148"/>
            <a:ext cx="1678660" cy="82296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dirty="0">
                <a:solidFill>
                  <a:schemeClr val="dk1"/>
                </a:solidFill>
                <a:latin typeface="Calibri"/>
                <a:ea typeface="Calibri"/>
                <a:cs typeface="Calibri"/>
                <a:sym typeface="Calibri"/>
              </a:rPr>
              <a:t>Cell phones on silent</a:t>
            </a:r>
            <a:endParaRPr sz="2800" b="0" i="0" u="none" strike="noStrike" cap="none" dirty="0">
              <a:solidFill>
                <a:schemeClr val="dk1"/>
              </a:solidFill>
              <a:latin typeface="Calibri"/>
              <a:ea typeface="Calibri"/>
              <a:cs typeface="Calibri"/>
              <a:sym typeface="Calibri"/>
            </a:endParaRPr>
          </a:p>
        </p:txBody>
      </p:sp>
      <p:pic>
        <p:nvPicPr>
          <p:cNvPr id="77" name="Google Shape;77;p4"/>
          <p:cNvPicPr preferRelativeResize="0"/>
          <p:nvPr/>
        </p:nvPicPr>
        <p:blipFill rotWithShape="1">
          <a:blip r:embed="rId3">
            <a:alphaModFix/>
          </a:blip>
          <a:srcRect/>
          <a:stretch/>
        </p:blipFill>
        <p:spPr>
          <a:xfrm>
            <a:off x="2247900" y="3429000"/>
            <a:ext cx="875458" cy="1507140"/>
          </a:xfrm>
          <a:prstGeom prst="rect">
            <a:avLst/>
          </a:prstGeom>
          <a:noFill/>
          <a:ln>
            <a:noFill/>
          </a:ln>
        </p:spPr>
      </p:pic>
      <p:pic>
        <p:nvPicPr>
          <p:cNvPr id="78" name="Google Shape;78;p4"/>
          <p:cNvPicPr preferRelativeResize="0"/>
          <p:nvPr/>
        </p:nvPicPr>
        <p:blipFill rotWithShape="1">
          <a:blip r:embed="rId4">
            <a:alphaModFix/>
          </a:blip>
          <a:srcRect/>
          <a:stretch/>
        </p:blipFill>
        <p:spPr>
          <a:xfrm>
            <a:off x="9053850" y="3429000"/>
            <a:ext cx="1263070" cy="1502983"/>
          </a:xfrm>
          <a:prstGeom prst="rect">
            <a:avLst/>
          </a:prstGeom>
          <a:noFill/>
          <a:ln>
            <a:noFill/>
          </a:ln>
        </p:spPr>
      </p:pic>
      <p:pic>
        <p:nvPicPr>
          <p:cNvPr id="79" name="Google Shape;79;p4"/>
          <p:cNvPicPr preferRelativeResize="0"/>
          <p:nvPr/>
        </p:nvPicPr>
        <p:blipFill rotWithShape="1">
          <a:blip r:embed="rId5">
            <a:alphaModFix/>
          </a:blip>
          <a:srcRect/>
          <a:stretch/>
        </p:blipFill>
        <p:spPr>
          <a:xfrm>
            <a:off x="5032809" y="3429000"/>
            <a:ext cx="2126381" cy="1502984"/>
          </a:xfrm>
          <a:prstGeom prst="rect">
            <a:avLst/>
          </a:prstGeom>
          <a:noFill/>
          <a:ln>
            <a:noFill/>
          </a:ln>
        </p:spPr>
      </p:pic>
      <p:sp>
        <p:nvSpPr>
          <p:cNvPr id="80" name="Google Shape;80;p4"/>
          <p:cNvSpPr txBox="1"/>
          <p:nvPr/>
        </p:nvSpPr>
        <p:spPr>
          <a:xfrm>
            <a:off x="4810670" y="2440956"/>
            <a:ext cx="2570657" cy="82296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Pay attention to self and others</a:t>
            </a:r>
            <a:endParaRPr/>
          </a:p>
        </p:txBody>
      </p:sp>
      <p:sp>
        <p:nvSpPr>
          <p:cNvPr id="81" name="Google Shape;81;p4"/>
          <p:cNvSpPr txBox="1"/>
          <p:nvPr/>
        </p:nvSpPr>
        <p:spPr>
          <a:xfrm>
            <a:off x="8277631" y="2440956"/>
            <a:ext cx="2570657" cy="822960"/>
          </a:xfrm>
          <a:prstGeom prst="rect">
            <a:avLst/>
          </a:prstGeom>
          <a:noFill/>
          <a:ln>
            <a:noFill/>
          </a:ln>
        </p:spPr>
        <p:txBody>
          <a:bodyPr spcFirstLastPara="1" wrap="square" lIns="91425" tIns="45700" rIns="91425" bIns="45700" anchor="ctr" anchorCtr="0">
            <a:normAutofit/>
          </a:bodyPr>
          <a:lstStyle/>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Presume </a:t>
            </a:r>
            <a:endParaRPr/>
          </a:p>
          <a:p>
            <a:pPr marL="0" marR="0" lvl="0" indent="0" algn="ctr" rtl="0">
              <a:lnSpc>
                <a:spcPct val="100000"/>
              </a:lnSpc>
              <a:spcBef>
                <a:spcPts val="0"/>
              </a:spcBef>
              <a:spcAft>
                <a:spcPts val="0"/>
              </a:spcAft>
              <a:buClr>
                <a:schemeClr val="dk1"/>
              </a:buClr>
              <a:buSzPts val="2400"/>
              <a:buFont typeface="Arial"/>
              <a:buNone/>
            </a:pPr>
            <a:r>
              <a:rPr lang="en-US" sz="2400" b="1" i="0" u="none" strike="noStrike" cap="none">
                <a:solidFill>
                  <a:schemeClr val="dk1"/>
                </a:solidFill>
                <a:latin typeface="Calibri"/>
                <a:ea typeface="Calibri"/>
                <a:cs typeface="Calibri"/>
                <a:sym typeface="Calibri"/>
              </a:rPr>
              <a:t>positive intentions</a:t>
            </a:r>
            <a:endParaRPr/>
          </a:p>
        </p:txBody>
      </p:sp>
      <p:sp>
        <p:nvSpPr>
          <p:cNvPr id="82" name="Google Shape;82;p4"/>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5"/>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5</a:t>
            </a:fld>
            <a:endParaRPr/>
          </a:p>
        </p:txBody>
      </p:sp>
      <p:sp>
        <p:nvSpPr>
          <p:cNvPr id="89" name="Google Shape;89;p5"/>
          <p:cNvSpPr txBox="1"/>
          <p:nvPr/>
        </p:nvSpPr>
        <p:spPr>
          <a:xfrm>
            <a:off x="1478583" y="1053146"/>
            <a:ext cx="8550702" cy="52318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800" b="1" u="none" strike="noStrike" cap="none" dirty="0">
                <a:solidFill>
                  <a:schemeClr val="dk1"/>
                </a:solidFill>
                <a:latin typeface="Trebuchet MS" panose="020B0703020202090204" pitchFamily="34" charset="0"/>
                <a:ea typeface="Trebuchet MS"/>
                <a:cs typeface="Calibri" panose="020F0502020204030204" pitchFamily="34" charset="0"/>
                <a:sym typeface="Trebuchet MS"/>
              </a:rPr>
              <a:t>Define and Discuss Session Goals and Content</a:t>
            </a:r>
            <a:endParaRPr sz="1600" b="1" u="none" strike="noStrike" cap="none" dirty="0">
              <a:solidFill>
                <a:srgbClr val="000000"/>
              </a:solidFill>
              <a:latin typeface="Trebuchet MS" panose="020B0703020202090204" pitchFamily="34" charset="0"/>
              <a:ea typeface="Trebuchet MS"/>
              <a:cs typeface="Calibri" panose="020F0502020204030204" pitchFamily="34" charset="0"/>
              <a:sym typeface="Trebuchet MS"/>
            </a:endParaRPr>
          </a:p>
        </p:txBody>
      </p:sp>
      <p:pic>
        <p:nvPicPr>
          <p:cNvPr id="90" name="Google Shape;90;p5"/>
          <p:cNvPicPr preferRelativeResize="0"/>
          <p:nvPr/>
        </p:nvPicPr>
        <p:blipFill rotWithShape="1">
          <a:blip r:embed="rId3">
            <a:alphaModFix/>
          </a:blip>
          <a:srcRect/>
          <a:stretch/>
        </p:blipFill>
        <p:spPr>
          <a:xfrm>
            <a:off x="926592" y="1109594"/>
            <a:ext cx="551991" cy="461665"/>
          </a:xfrm>
          <a:prstGeom prst="rect">
            <a:avLst/>
          </a:prstGeom>
          <a:noFill/>
          <a:ln>
            <a:noFill/>
          </a:ln>
        </p:spPr>
      </p:pic>
      <p:sp>
        <p:nvSpPr>
          <p:cNvPr id="91" name="Google Shape;91;p5"/>
          <p:cNvSpPr txBox="1"/>
          <p:nvPr/>
        </p:nvSpPr>
        <p:spPr>
          <a:xfrm>
            <a:off x="926592" y="2265972"/>
            <a:ext cx="9190287" cy="3085619"/>
          </a:xfrm>
          <a:prstGeom prst="rect">
            <a:avLst/>
          </a:prstGeom>
          <a:noFill/>
          <a:ln>
            <a:noFill/>
          </a:ln>
        </p:spPr>
        <p:txBody>
          <a:bodyPr spcFirstLastPara="1" wrap="square" lIns="91425" tIns="45700" rIns="91425" bIns="45700" anchor="t" anchorCtr="0">
            <a:noAutofit/>
          </a:bodyPr>
          <a:lstStyle/>
          <a:p>
            <a:pPr marL="342265" marR="0" lvl="0" indent="-332740" algn="l" rtl="0">
              <a:lnSpc>
                <a:spcPct val="9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Review Session 14 and debrief the self-study activities completed after the session.</a:t>
            </a:r>
            <a:endParaRPr sz="2400" b="0" i="0" u="none" strike="noStrike" cap="none" dirty="0">
              <a:solidFill>
                <a:schemeClr val="dk1"/>
              </a:solidFill>
              <a:latin typeface="Calibri"/>
              <a:ea typeface="Calibri"/>
              <a:cs typeface="Calibri"/>
              <a:sym typeface="Calibri"/>
            </a:endParaRPr>
          </a:p>
          <a:p>
            <a:pPr marL="342265" marR="0" lvl="0" indent="-332740" algn="l" rtl="0">
              <a:lnSpc>
                <a:spcPct val="90000"/>
              </a:lnSpc>
              <a:spcBef>
                <a:spcPts val="80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Engage in activities to demonstrate understanding of current trends in evidence-based instructional practices.</a:t>
            </a:r>
            <a:endParaRPr sz="2400" b="0" i="0" u="none" strike="noStrike" cap="none" dirty="0">
              <a:solidFill>
                <a:schemeClr val="dk1"/>
              </a:solidFill>
              <a:latin typeface="Calibri"/>
              <a:ea typeface="Calibri"/>
              <a:cs typeface="Calibri"/>
              <a:sym typeface="Calibri"/>
            </a:endParaRPr>
          </a:p>
          <a:p>
            <a:pPr marL="342265" marR="0" lvl="0" indent="-332740" algn="l" rtl="0">
              <a:lnSpc>
                <a:spcPct val="90000"/>
              </a:lnSpc>
              <a:spcBef>
                <a:spcPts val="80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Explore how to engage with organizations, develop partnerships, and access resources to help you continue to expand your knowledge and improve coaching practices.</a:t>
            </a:r>
            <a:endParaRPr sz="2400" b="0" i="0" u="none" strike="noStrike" cap="none" dirty="0">
              <a:solidFill>
                <a:schemeClr val="dk1"/>
              </a:solidFill>
              <a:latin typeface="Calibri"/>
              <a:ea typeface="Calibri"/>
              <a:cs typeface="Calibri"/>
              <a:sym typeface="Calibri"/>
            </a:endParaRPr>
          </a:p>
          <a:p>
            <a:pPr marL="342265" marR="0" lvl="0" indent="-332740" algn="l" rtl="0">
              <a:lnSpc>
                <a:spcPct val="90000"/>
              </a:lnSpc>
              <a:spcBef>
                <a:spcPts val="800"/>
              </a:spcBef>
              <a:spcAft>
                <a:spcPts val="80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Take a post-course assessment to help evaluate the knowledge building in this course.</a:t>
            </a:r>
            <a:endParaRPr sz="2400" b="0" i="0" u="none" strike="noStrike" cap="none" dirty="0">
              <a:solidFill>
                <a:schemeClr val="dk1"/>
              </a:solidFill>
              <a:latin typeface="Calibri"/>
              <a:ea typeface="Calibri"/>
              <a:cs typeface="Calibri"/>
              <a:sym typeface="Calibri"/>
            </a:endParaRPr>
          </a:p>
        </p:txBody>
      </p:sp>
      <p:sp>
        <p:nvSpPr>
          <p:cNvPr id="92" name="Google Shape;92;p5"/>
          <p:cNvSpPr txBox="1">
            <a:spLocks noGrp="1"/>
          </p:cNvSpPr>
          <p:nvPr>
            <p:ph type="title" idx="4294967295"/>
          </p:nvPr>
        </p:nvSpPr>
        <p:spPr>
          <a:xfrm>
            <a:off x="926592" y="1716940"/>
            <a:ext cx="9190287" cy="439948"/>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panose="020F0502020204030204" pitchFamily="34" charset="0"/>
                <a:ea typeface="Trebuchet MS"/>
                <a:cs typeface="Calibri" panose="020F0502020204030204" pitchFamily="34" charset="0"/>
                <a:sym typeface="Trebuchet MS"/>
              </a:rPr>
              <a:t>Goals for Today</a:t>
            </a:r>
            <a:endParaRPr sz="2800" b="1" dirty="0">
              <a:latin typeface="Calibri" panose="020F0502020204030204" pitchFamily="34" charset="0"/>
              <a:ea typeface="Trebuchet MS"/>
              <a:cs typeface="Calibri" panose="020F0502020204030204" pitchFamily="34" charset="0"/>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6"/>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6</a:t>
            </a:fld>
            <a:endParaRPr/>
          </a:p>
        </p:txBody>
      </p:sp>
      <p:sp>
        <p:nvSpPr>
          <p:cNvPr id="99" name="Google Shape;99;p6"/>
          <p:cNvSpPr txBox="1"/>
          <p:nvPr/>
        </p:nvSpPr>
        <p:spPr>
          <a:xfrm>
            <a:off x="1486162" y="1141141"/>
            <a:ext cx="8489742"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i="0" u="none" strike="noStrike" cap="none" dirty="0">
                <a:solidFill>
                  <a:schemeClr val="dk1"/>
                </a:solidFill>
                <a:latin typeface="Trebuchet MS"/>
                <a:ea typeface="Trebuchet MS"/>
                <a:cs typeface="Trebuchet MS"/>
                <a:sym typeface="Trebuchet MS"/>
              </a:rPr>
              <a:t>Debrief</a:t>
            </a:r>
            <a:endParaRPr sz="1600" b="1" u="none" strike="noStrike" cap="none" dirty="0">
              <a:solidFill>
                <a:srgbClr val="000000"/>
              </a:solidFill>
              <a:latin typeface="Calibri" panose="020F0502020204030204" pitchFamily="34" charset="0"/>
              <a:ea typeface="Trebuchet MS"/>
              <a:cs typeface="Calibri" panose="020F0502020204030204" pitchFamily="34" charset="0"/>
              <a:sym typeface="Trebuchet MS"/>
            </a:endParaRPr>
          </a:p>
        </p:txBody>
      </p:sp>
      <p:sp>
        <p:nvSpPr>
          <p:cNvPr id="100" name="Google Shape;100;p6"/>
          <p:cNvSpPr txBox="1"/>
          <p:nvPr/>
        </p:nvSpPr>
        <p:spPr>
          <a:xfrm>
            <a:off x="862689" y="2393768"/>
            <a:ext cx="10278276" cy="3072438"/>
          </a:xfrm>
          <a:prstGeom prst="rect">
            <a:avLst/>
          </a:prstGeom>
          <a:noFill/>
          <a:ln>
            <a:noFill/>
          </a:ln>
        </p:spPr>
        <p:txBody>
          <a:bodyPr spcFirstLastPara="1" wrap="square" lIns="91425" tIns="45700" rIns="91425" bIns="45700" anchor="t" anchorCtr="0">
            <a:noAutofit/>
          </a:bodyPr>
          <a:lstStyle/>
          <a:p>
            <a:pPr marL="342892" marR="0" lvl="0" indent="-342892" algn="l" rtl="0">
              <a:lnSpc>
                <a:spcPct val="9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In your small groups discuss your responses to the questions on</a:t>
            </a:r>
            <a:r>
              <a:rPr lang="en-US" sz="2400" b="1" i="0" u="none" strike="noStrike" cap="none" dirty="0">
                <a:solidFill>
                  <a:schemeClr val="dk1"/>
                </a:solidFill>
                <a:latin typeface="Calibri"/>
                <a:ea typeface="Calibri"/>
                <a:cs typeface="Calibri"/>
                <a:sym typeface="Calibri"/>
              </a:rPr>
              <a:t> Self-Study 1: Reflecting on the ADDIE Model</a:t>
            </a:r>
            <a:r>
              <a:rPr lang="en-US" sz="2400" b="0" i="0" u="none" strike="noStrike" cap="none" dirty="0">
                <a:solidFill>
                  <a:schemeClr val="dk1"/>
                </a:solidFill>
                <a:latin typeface="Calibri"/>
                <a:ea typeface="Calibri"/>
                <a:cs typeface="Calibri"/>
                <a:sym typeface="Calibri"/>
              </a:rPr>
              <a:t>. Be prepared to share with the whole group.</a:t>
            </a:r>
            <a:endParaRPr sz="2400" b="0" i="0" u="none" strike="noStrike" cap="none" dirty="0">
              <a:solidFill>
                <a:schemeClr val="dk1"/>
              </a:solidFill>
              <a:latin typeface="Calibri"/>
              <a:ea typeface="Calibri"/>
              <a:cs typeface="Calibri"/>
              <a:sym typeface="Calibri"/>
            </a:endParaRPr>
          </a:p>
          <a:p>
            <a:pPr marL="342892" marR="0" lvl="0" indent="-219543" algn="l" rtl="0">
              <a:lnSpc>
                <a:spcPct val="90000"/>
              </a:lnSpc>
              <a:spcBef>
                <a:spcPts val="0"/>
              </a:spcBef>
              <a:spcAft>
                <a:spcPts val="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a:p>
            <a:pPr marL="342892" marR="0" lvl="0" indent="-342892" algn="l" rtl="0">
              <a:lnSpc>
                <a:spcPct val="9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Discuss your responses to the questions on </a:t>
            </a:r>
            <a:r>
              <a:rPr lang="en-US" sz="2400" b="1" i="0" u="none" strike="noStrike" cap="none" dirty="0">
                <a:solidFill>
                  <a:schemeClr val="dk1"/>
                </a:solidFill>
                <a:latin typeface="Calibri"/>
                <a:ea typeface="Calibri"/>
                <a:cs typeface="Calibri"/>
                <a:sym typeface="Calibri"/>
              </a:rPr>
              <a:t>Self-Study 3: Reflection </a:t>
            </a:r>
            <a:r>
              <a:rPr lang="en-US" sz="2400" b="0" i="0" u="none" strike="noStrike" cap="none" dirty="0">
                <a:solidFill>
                  <a:schemeClr val="dk1"/>
                </a:solidFill>
                <a:latin typeface="Calibri"/>
                <a:ea typeface="Calibri"/>
                <a:cs typeface="Calibri"/>
                <a:sym typeface="Calibri"/>
              </a:rPr>
              <a:t>(on Session 14). Be ready to ask any questions related to Session 14.</a:t>
            </a:r>
            <a:endParaRPr sz="2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2400"/>
              <a:buFont typeface="Arial"/>
              <a:buNone/>
            </a:pPr>
            <a:r>
              <a:rPr lang="en-US" sz="2400" b="0" i="0" u="none" strike="noStrike" cap="none" dirty="0">
                <a:solidFill>
                  <a:schemeClr val="dk1"/>
                </a:solidFill>
                <a:latin typeface="Calibri"/>
                <a:ea typeface="Calibri"/>
                <a:cs typeface="Calibri"/>
                <a:sym typeface="Calibri"/>
              </a:rPr>
              <a:t> </a:t>
            </a:r>
            <a:endParaRPr sz="2400" b="0" i="0" u="none" strike="noStrike" cap="none" dirty="0">
              <a:solidFill>
                <a:schemeClr val="dk1"/>
              </a:solidFill>
              <a:latin typeface="Calibri"/>
              <a:ea typeface="Calibri"/>
              <a:cs typeface="Calibri"/>
              <a:sym typeface="Calibri"/>
            </a:endParaRPr>
          </a:p>
          <a:p>
            <a:pPr marL="342892" marR="0" lvl="0" indent="-342892" algn="l" rtl="0">
              <a:lnSpc>
                <a:spcPct val="9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We will review </a:t>
            </a:r>
            <a:r>
              <a:rPr lang="en-US" sz="2400" b="1" i="0" u="none" strike="noStrike" cap="none" dirty="0">
                <a:solidFill>
                  <a:schemeClr val="dk1"/>
                </a:solidFill>
                <a:latin typeface="Calibri"/>
                <a:ea typeface="Calibri"/>
                <a:cs typeface="Calibri"/>
                <a:sym typeface="Calibri"/>
              </a:rPr>
              <a:t>Self-Study 2: Elementary Literacy Coach Self-Efficacy Survey </a:t>
            </a:r>
            <a:r>
              <a:rPr lang="en-US" sz="2400" b="0" i="0" u="none" strike="noStrike" cap="none" dirty="0">
                <a:solidFill>
                  <a:schemeClr val="dk1"/>
                </a:solidFill>
                <a:latin typeface="Calibri"/>
                <a:ea typeface="Calibri"/>
                <a:cs typeface="Calibri"/>
                <a:sym typeface="Calibri"/>
              </a:rPr>
              <a:t>later in this session.</a:t>
            </a:r>
            <a:endParaRPr sz="2400" b="0" i="0" u="none" strike="noStrike" cap="none" dirty="0">
              <a:solidFill>
                <a:schemeClr val="dk1"/>
              </a:solidFill>
              <a:latin typeface="Calibri"/>
              <a:ea typeface="Calibri"/>
              <a:cs typeface="Calibri"/>
              <a:sym typeface="Calibri"/>
            </a:endParaRPr>
          </a:p>
        </p:txBody>
      </p:sp>
      <p:sp>
        <p:nvSpPr>
          <p:cNvPr id="101" name="Google Shape;101;p6"/>
          <p:cNvSpPr txBox="1">
            <a:spLocks noGrp="1"/>
          </p:cNvSpPr>
          <p:nvPr>
            <p:ph type="title" idx="4294967295"/>
          </p:nvPr>
        </p:nvSpPr>
        <p:spPr>
          <a:xfrm>
            <a:off x="957282" y="1784270"/>
            <a:ext cx="11119104" cy="52318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a:ea typeface="Calibri"/>
                <a:cs typeface="Calibri"/>
                <a:sym typeface="Calibri"/>
              </a:rPr>
              <a:t>Review of Module 5, Session 14</a:t>
            </a:r>
            <a:endParaRPr sz="2800" dirty="0">
              <a:latin typeface="Trebuchet MS"/>
              <a:ea typeface="Trebuchet MS"/>
              <a:cs typeface="Trebuchet MS"/>
              <a:sym typeface="Trebuchet MS"/>
            </a:endParaRPr>
          </a:p>
        </p:txBody>
      </p:sp>
      <p:pic>
        <p:nvPicPr>
          <p:cNvPr id="102" name="Google Shape;102;p6"/>
          <p:cNvPicPr preferRelativeResize="0"/>
          <p:nvPr/>
        </p:nvPicPr>
        <p:blipFill rotWithShape="1">
          <a:blip r:embed="rId3">
            <a:alphaModFix/>
          </a:blip>
          <a:srcRect/>
          <a:stretch/>
        </p:blipFill>
        <p:spPr>
          <a:xfrm>
            <a:off x="862689" y="1171063"/>
            <a:ext cx="530398" cy="46333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7"/>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7</a:t>
            </a:fld>
            <a:endParaRPr/>
          </a:p>
        </p:txBody>
      </p:sp>
      <p:sp>
        <p:nvSpPr>
          <p:cNvPr id="109" name="Google Shape;109;p7"/>
          <p:cNvSpPr txBox="1">
            <a:spLocks noGrp="1"/>
          </p:cNvSpPr>
          <p:nvPr>
            <p:ph type="title" idx="4294967295"/>
          </p:nvPr>
        </p:nvSpPr>
        <p:spPr>
          <a:xfrm>
            <a:off x="816864" y="1034849"/>
            <a:ext cx="9936480" cy="1103376"/>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panose="020F0502020204030204" pitchFamily="34" charset="0"/>
                <a:ea typeface="Trebuchet MS"/>
                <a:cs typeface="Calibri" panose="020F0502020204030204" pitchFamily="34" charset="0"/>
                <a:sym typeface="Trebuchet MS"/>
              </a:rPr>
              <a:t>Literacy Coach Domain and Standards: Session 15</a:t>
            </a:r>
            <a:endParaRPr sz="2800" b="1" dirty="0">
              <a:latin typeface="Calibri" panose="020F0502020204030204" pitchFamily="34" charset="0"/>
              <a:ea typeface="Trebuchet MS"/>
              <a:cs typeface="Calibri" panose="020F0502020204030204" pitchFamily="34" charset="0"/>
              <a:sym typeface="Trebuchet MS"/>
            </a:endParaRPr>
          </a:p>
        </p:txBody>
      </p:sp>
      <p:sp>
        <p:nvSpPr>
          <p:cNvPr id="110" name="Google Shape;110;p7"/>
          <p:cNvSpPr txBox="1"/>
          <p:nvPr/>
        </p:nvSpPr>
        <p:spPr>
          <a:xfrm>
            <a:off x="814664" y="2059667"/>
            <a:ext cx="10119360" cy="3742943"/>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400"/>
              <a:buFont typeface="Arial"/>
              <a:buNone/>
            </a:pPr>
            <a:r>
              <a:rPr lang="en-US" sz="2400" b="1" i="0" u="none" strike="noStrike" cap="none" dirty="0">
                <a:solidFill>
                  <a:schemeClr val="dk1"/>
                </a:solidFill>
                <a:latin typeface="Calibri"/>
                <a:ea typeface="Calibri"/>
                <a:cs typeface="Calibri"/>
                <a:sym typeface="Calibri"/>
              </a:rPr>
              <a:t>E. </a:t>
            </a:r>
            <a:r>
              <a:rPr lang="en-US" sz="2400" b="0" i="0" u="none" strike="noStrike" cap="none" dirty="0">
                <a:solidFill>
                  <a:schemeClr val="dk1"/>
                </a:solidFill>
                <a:latin typeface="Calibri"/>
                <a:ea typeface="Calibri"/>
                <a:cs typeface="Calibri"/>
                <a:sym typeface="Calibri"/>
              </a:rPr>
              <a:t>Ability to grow professionally. Coaches will be able to:</a:t>
            </a:r>
            <a:endParaRPr sz="2400" dirty="0"/>
          </a:p>
          <a:p>
            <a:pPr marL="0" marR="0" lvl="0" indent="0" algn="l" rtl="0">
              <a:lnSpc>
                <a:spcPct val="90000"/>
              </a:lnSpc>
              <a:spcBef>
                <a:spcPts val="0"/>
              </a:spcBef>
              <a:spcAft>
                <a:spcPts val="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a:p>
            <a:pPr marL="515938" marR="0" lvl="0" indent="-285749" algn="l" rtl="0">
              <a:lnSpc>
                <a:spcPct val="90000"/>
              </a:lnSpc>
              <a:spcBef>
                <a:spcPts val="0"/>
              </a:spcBef>
              <a:spcAft>
                <a:spcPts val="0"/>
              </a:spcAft>
              <a:buClr>
                <a:schemeClr val="dk1"/>
              </a:buClr>
              <a:buSzPts val="2800"/>
              <a:buFont typeface="Arial"/>
              <a:buNone/>
            </a:pPr>
            <a:r>
              <a:rPr lang="en-US" sz="2400" b="1" i="0" u="none" strike="noStrike" cap="none" dirty="0">
                <a:solidFill>
                  <a:schemeClr val="dk1"/>
                </a:solidFill>
                <a:latin typeface="Calibri"/>
                <a:ea typeface="Calibri"/>
                <a:cs typeface="Calibri"/>
                <a:sym typeface="Calibri"/>
              </a:rPr>
              <a:t>2.</a:t>
            </a:r>
            <a:r>
              <a:rPr lang="en-US" sz="2400" b="0" i="0" u="none" strike="noStrike" cap="none" dirty="0">
                <a:solidFill>
                  <a:schemeClr val="dk1"/>
                </a:solidFill>
                <a:latin typeface="Calibri"/>
                <a:ea typeface="Calibri"/>
                <a:cs typeface="Calibri"/>
                <a:sym typeface="Calibri"/>
              </a:rPr>
              <a:t> Demonstrate understanding of current trends in evidence-based </a:t>
            </a:r>
            <a:br>
              <a:rPr lang="en-US" sz="2400" b="0" i="0" u="none" strike="noStrike" cap="none" dirty="0">
                <a:solidFill>
                  <a:schemeClr val="dk1"/>
                </a:solidFill>
                <a:latin typeface="Calibri"/>
                <a:ea typeface="Calibri"/>
                <a:cs typeface="Calibri"/>
                <a:sym typeface="Calibri"/>
              </a:rPr>
            </a:br>
            <a:r>
              <a:rPr lang="en-US" sz="2400" b="0" i="0" u="none" strike="noStrike" cap="none" dirty="0">
                <a:solidFill>
                  <a:schemeClr val="dk1"/>
                </a:solidFill>
                <a:latin typeface="Calibri"/>
                <a:ea typeface="Calibri"/>
                <a:cs typeface="Calibri"/>
                <a:sym typeface="Calibri"/>
              </a:rPr>
              <a:t>instructional practices.</a:t>
            </a:r>
            <a:endParaRPr sz="2400" dirty="0"/>
          </a:p>
          <a:p>
            <a:pPr marL="515938" marR="0" lvl="0" indent="-285749" algn="l" rtl="0">
              <a:lnSpc>
                <a:spcPct val="90000"/>
              </a:lnSpc>
              <a:spcBef>
                <a:spcPts val="0"/>
              </a:spcBef>
              <a:spcAft>
                <a:spcPts val="0"/>
              </a:spcAft>
              <a:buClr>
                <a:schemeClr val="dk1"/>
              </a:buClr>
              <a:buSzPts val="2800"/>
              <a:buFont typeface="Arial"/>
              <a:buNone/>
            </a:pPr>
            <a:endParaRPr sz="2400" b="0" i="0" u="none" strike="noStrike" cap="none" dirty="0">
              <a:solidFill>
                <a:schemeClr val="dk1"/>
              </a:solidFill>
              <a:latin typeface="Calibri"/>
              <a:ea typeface="Calibri"/>
              <a:cs typeface="Calibri"/>
              <a:sym typeface="Calibri"/>
            </a:endParaRPr>
          </a:p>
          <a:p>
            <a:pPr marL="515938" marR="0" lvl="0" indent="-285749" algn="l" rtl="0">
              <a:lnSpc>
                <a:spcPct val="90000"/>
              </a:lnSpc>
              <a:spcBef>
                <a:spcPts val="0"/>
              </a:spcBef>
              <a:spcAft>
                <a:spcPts val="0"/>
              </a:spcAft>
              <a:buClr>
                <a:schemeClr val="dk1"/>
              </a:buClr>
              <a:buSzPts val="2800"/>
              <a:buFont typeface="Arial"/>
              <a:buNone/>
            </a:pPr>
            <a:r>
              <a:rPr lang="en-US" sz="2400" b="1" i="0" u="none" strike="noStrike" cap="none" dirty="0">
                <a:solidFill>
                  <a:schemeClr val="dk1"/>
                </a:solidFill>
                <a:latin typeface="Calibri"/>
                <a:ea typeface="Calibri"/>
                <a:cs typeface="Calibri"/>
                <a:sym typeface="Calibri"/>
              </a:rPr>
              <a:t>3. </a:t>
            </a:r>
            <a:r>
              <a:rPr lang="en-US" sz="2400" b="0" i="0" u="none" strike="noStrike" cap="none" dirty="0">
                <a:solidFill>
                  <a:schemeClr val="dk1"/>
                </a:solidFill>
                <a:latin typeface="Calibri"/>
                <a:ea typeface="Calibri"/>
                <a:cs typeface="Calibri"/>
                <a:sym typeface="Calibri"/>
              </a:rPr>
              <a:t>Determine and utilize appropriate collaborative partnerships with professional learning groups to expand knowledge and improve </a:t>
            </a:r>
            <a:br>
              <a:rPr lang="en-US" sz="2400" b="0" i="0" u="none" strike="noStrike" cap="none" dirty="0">
                <a:solidFill>
                  <a:schemeClr val="dk1"/>
                </a:solidFill>
                <a:latin typeface="Calibri"/>
                <a:ea typeface="Calibri"/>
                <a:cs typeface="Calibri"/>
                <a:sym typeface="Calibri"/>
              </a:rPr>
            </a:br>
            <a:r>
              <a:rPr lang="en-US" sz="2400" b="0" i="0" u="none" strike="noStrike" cap="none" dirty="0">
                <a:solidFill>
                  <a:schemeClr val="dk1"/>
                </a:solidFill>
                <a:latin typeface="Calibri"/>
                <a:ea typeface="Calibri"/>
                <a:cs typeface="Calibri"/>
                <a:sym typeface="Calibri"/>
              </a:rPr>
              <a:t>coaching practices.</a:t>
            </a:r>
            <a:endParaRPr sz="2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2400"/>
              <a:buFont typeface="Arial"/>
              <a:buNone/>
            </a:pPr>
            <a:endParaRPr sz="28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a:p>
            <a:pPr marL="0" marR="0" lvl="0" indent="0" algn="l" rtl="0">
              <a:lnSpc>
                <a:spcPct val="90000"/>
              </a:lnSpc>
              <a:spcBef>
                <a:spcPts val="0"/>
              </a:spcBef>
              <a:spcAft>
                <a:spcPts val="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8"/>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8</a:t>
            </a:fld>
            <a:endParaRPr/>
          </a:p>
        </p:txBody>
      </p:sp>
      <p:sp>
        <p:nvSpPr>
          <p:cNvPr id="117" name="Google Shape;117;p8"/>
          <p:cNvSpPr txBox="1"/>
          <p:nvPr/>
        </p:nvSpPr>
        <p:spPr>
          <a:xfrm>
            <a:off x="1447981" y="1209940"/>
            <a:ext cx="8550702" cy="52318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800" b="1" u="none" strike="noStrike" cap="none" dirty="0">
                <a:solidFill>
                  <a:schemeClr val="dk1"/>
                </a:solidFill>
                <a:latin typeface="Trebuchet MS" panose="020B0703020202090204" pitchFamily="34" charset="0"/>
                <a:ea typeface="Trebuchet MS"/>
                <a:cs typeface="Calibri" panose="020F0502020204030204" pitchFamily="34" charset="0"/>
                <a:sym typeface="Trebuchet MS"/>
              </a:rPr>
              <a:t>Learn and Confirm</a:t>
            </a:r>
            <a:endParaRPr sz="1600" b="1" u="none" strike="noStrike" cap="none" dirty="0">
              <a:solidFill>
                <a:srgbClr val="000000"/>
              </a:solidFill>
              <a:latin typeface="Trebuchet MS" panose="020B0703020202090204" pitchFamily="34" charset="0"/>
              <a:ea typeface="Trebuchet MS"/>
              <a:cs typeface="Calibri" panose="020F0502020204030204" pitchFamily="34" charset="0"/>
              <a:sym typeface="Trebuchet MS"/>
            </a:endParaRPr>
          </a:p>
        </p:txBody>
      </p:sp>
      <p:sp>
        <p:nvSpPr>
          <p:cNvPr id="118" name="Google Shape;118;p8"/>
          <p:cNvSpPr txBox="1"/>
          <p:nvPr/>
        </p:nvSpPr>
        <p:spPr>
          <a:xfrm>
            <a:off x="926592" y="2442541"/>
            <a:ext cx="10472928" cy="3353843"/>
          </a:xfrm>
          <a:prstGeom prst="rect">
            <a:avLst/>
          </a:prstGeom>
          <a:noFill/>
          <a:ln>
            <a:noFill/>
          </a:ln>
        </p:spPr>
        <p:txBody>
          <a:bodyPr spcFirstLastPara="1" wrap="square" lIns="91425" tIns="45700" rIns="91425" bIns="45700" anchor="t" anchorCtr="0">
            <a:noAutofit/>
          </a:bodyPr>
          <a:lstStyle/>
          <a:p>
            <a:pPr marL="342892" marR="0" lvl="0" indent="-342892" algn="l" rtl="0">
              <a:lnSpc>
                <a:spcPct val="9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Module 1 (Domain A) – Applying Principles and Practices that Foster a </a:t>
            </a:r>
            <a:br>
              <a:rPr lang="en-US" sz="2400" b="0" i="0" u="none" strike="noStrike" cap="none" dirty="0">
                <a:solidFill>
                  <a:schemeClr val="dk1"/>
                </a:solidFill>
                <a:latin typeface="Calibri"/>
                <a:ea typeface="Calibri"/>
                <a:cs typeface="Calibri"/>
                <a:sym typeface="Calibri"/>
              </a:rPr>
            </a:br>
            <a:r>
              <a:rPr lang="en-US" sz="2400" b="0" i="0" u="none" strike="noStrike" cap="none" dirty="0">
                <a:solidFill>
                  <a:schemeClr val="dk1"/>
                </a:solidFill>
                <a:latin typeface="Calibri"/>
                <a:ea typeface="Calibri"/>
                <a:cs typeface="Calibri"/>
                <a:sym typeface="Calibri"/>
              </a:rPr>
              <a:t>Positive Culture</a:t>
            </a:r>
            <a:endParaRPr sz="2400" b="0" i="0" u="none" strike="noStrike" cap="none" dirty="0">
              <a:solidFill>
                <a:schemeClr val="dk1"/>
              </a:solidFill>
              <a:latin typeface="Calibri"/>
              <a:ea typeface="Calibri"/>
              <a:cs typeface="Calibri"/>
              <a:sym typeface="Calibri"/>
            </a:endParaRPr>
          </a:p>
          <a:p>
            <a:pPr marL="342892" marR="0" lvl="0" indent="-342892" algn="l" rtl="0">
              <a:lnSpc>
                <a:spcPct val="90000"/>
              </a:lnSpc>
              <a:spcBef>
                <a:spcPts val="80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Module 2 (Domain B) – Applying Effective Pedagogy and Andragogy</a:t>
            </a:r>
            <a:endParaRPr sz="2400" b="0" i="0" u="none" strike="noStrike" cap="none" dirty="0">
              <a:solidFill>
                <a:schemeClr val="dk1"/>
              </a:solidFill>
              <a:latin typeface="Calibri"/>
              <a:ea typeface="Calibri"/>
              <a:cs typeface="Calibri"/>
              <a:sym typeface="Calibri"/>
            </a:endParaRPr>
          </a:p>
          <a:p>
            <a:pPr marL="342892" marR="0" lvl="0" indent="-342892" algn="l" rtl="0">
              <a:lnSpc>
                <a:spcPct val="90000"/>
              </a:lnSpc>
              <a:spcBef>
                <a:spcPts val="80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Module 3 (Domain C) – Collecting Data on instructional Practices to Inform Professional Learning</a:t>
            </a:r>
            <a:endParaRPr sz="2400" b="0" i="0" u="none" strike="noStrike" cap="none" dirty="0">
              <a:solidFill>
                <a:schemeClr val="dk1"/>
              </a:solidFill>
              <a:latin typeface="Calibri"/>
              <a:ea typeface="Calibri"/>
              <a:cs typeface="Calibri"/>
              <a:sym typeface="Calibri"/>
            </a:endParaRPr>
          </a:p>
          <a:p>
            <a:pPr marL="342892" marR="0" lvl="0" indent="-342892" algn="l" rtl="0">
              <a:lnSpc>
                <a:spcPct val="90000"/>
              </a:lnSpc>
              <a:spcBef>
                <a:spcPts val="800"/>
              </a:spcBef>
              <a:spcAft>
                <a:spcPts val="80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Module 4 (Domain D) – Planning, Implementing, and Analyzing Standards-Based Literacy Instruction</a:t>
            </a:r>
            <a:endParaRPr sz="2400" b="0" i="0" u="none" strike="noStrike" cap="none" dirty="0">
              <a:solidFill>
                <a:schemeClr val="dk1"/>
              </a:solidFill>
              <a:latin typeface="Calibri"/>
              <a:ea typeface="Calibri"/>
              <a:cs typeface="Calibri"/>
              <a:sym typeface="Calibri"/>
            </a:endParaRPr>
          </a:p>
        </p:txBody>
      </p:sp>
      <p:sp>
        <p:nvSpPr>
          <p:cNvPr id="119" name="Google Shape;119;p8"/>
          <p:cNvSpPr txBox="1">
            <a:spLocks noGrp="1"/>
          </p:cNvSpPr>
          <p:nvPr>
            <p:ph type="title" idx="4294967295"/>
          </p:nvPr>
        </p:nvSpPr>
        <p:spPr>
          <a:xfrm>
            <a:off x="926592" y="1873076"/>
            <a:ext cx="9190287" cy="439948"/>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panose="020F0502020204030204" pitchFamily="34" charset="0"/>
                <a:ea typeface="Trebuchet MS"/>
                <a:cs typeface="Calibri" panose="020F0502020204030204" pitchFamily="34" charset="0"/>
                <a:sym typeface="Trebuchet MS"/>
              </a:rPr>
              <a:t>Recap of Prior Sessions</a:t>
            </a:r>
            <a:endParaRPr sz="2800" b="1" dirty="0">
              <a:latin typeface="Calibri" panose="020F0502020204030204" pitchFamily="34" charset="0"/>
              <a:ea typeface="Trebuchet MS"/>
              <a:cs typeface="Calibri" panose="020F0502020204030204" pitchFamily="34" charset="0"/>
              <a:sym typeface="Trebuchet MS"/>
            </a:endParaRPr>
          </a:p>
        </p:txBody>
      </p:sp>
      <p:pic>
        <p:nvPicPr>
          <p:cNvPr id="120" name="Google Shape;120;p8"/>
          <p:cNvPicPr preferRelativeResize="0"/>
          <p:nvPr/>
        </p:nvPicPr>
        <p:blipFill rotWithShape="1">
          <a:blip r:embed="rId3">
            <a:alphaModFix/>
          </a:blip>
          <a:srcRect/>
          <a:stretch/>
        </p:blipFill>
        <p:spPr>
          <a:xfrm>
            <a:off x="926592" y="1241704"/>
            <a:ext cx="521389" cy="47125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9"/>
          <p:cNvSpPr txBox="1">
            <a:spLocks noGrp="1"/>
          </p:cNvSpPr>
          <p:nvPr>
            <p:ph type="sldNum" idx="12"/>
          </p:nvPr>
        </p:nvSpPr>
        <p:spPr>
          <a:xfrm>
            <a:off x="9644743" y="6109335"/>
            <a:ext cx="21336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z="1600"/>
              <a:t>9</a:t>
            </a:fld>
            <a:endParaRPr/>
          </a:p>
        </p:txBody>
      </p:sp>
      <p:sp>
        <p:nvSpPr>
          <p:cNvPr id="127" name="Google Shape;127;p9"/>
          <p:cNvSpPr txBox="1"/>
          <p:nvPr/>
        </p:nvSpPr>
        <p:spPr>
          <a:xfrm>
            <a:off x="1478583" y="1155768"/>
            <a:ext cx="8550702" cy="52318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800" b="1" u="none" strike="noStrike" cap="none" dirty="0">
                <a:solidFill>
                  <a:schemeClr val="dk1"/>
                </a:solidFill>
                <a:latin typeface="Trebuchet MS" panose="020B0703020202090204" pitchFamily="34" charset="0"/>
                <a:ea typeface="Trebuchet MS"/>
                <a:cs typeface="Calibri" panose="020F0502020204030204" pitchFamily="34" charset="0"/>
                <a:sym typeface="Trebuchet MS"/>
              </a:rPr>
              <a:t>Collaborate and Practice</a:t>
            </a:r>
            <a:endParaRPr sz="2800" b="1" u="none" strike="noStrike" cap="none" dirty="0">
              <a:solidFill>
                <a:srgbClr val="000000"/>
              </a:solidFill>
              <a:latin typeface="Trebuchet MS" panose="020B0703020202090204" pitchFamily="34" charset="0"/>
              <a:ea typeface="Trebuchet MS"/>
              <a:cs typeface="Calibri" panose="020F0502020204030204" pitchFamily="34" charset="0"/>
              <a:sym typeface="Trebuchet MS"/>
            </a:endParaRPr>
          </a:p>
        </p:txBody>
      </p:sp>
      <p:sp>
        <p:nvSpPr>
          <p:cNvPr id="128" name="Google Shape;128;p9"/>
          <p:cNvSpPr txBox="1"/>
          <p:nvPr/>
        </p:nvSpPr>
        <p:spPr>
          <a:xfrm>
            <a:off x="926592" y="2887132"/>
            <a:ext cx="10472928" cy="237589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2800"/>
              <a:buFont typeface="Arial"/>
              <a:buNone/>
            </a:pPr>
            <a:r>
              <a:rPr lang="en-US" sz="2400" b="1" i="0" u="none" strike="noStrike" cap="none" dirty="0">
                <a:solidFill>
                  <a:schemeClr val="dk1"/>
                </a:solidFill>
                <a:latin typeface="Calibri"/>
                <a:ea typeface="Calibri"/>
                <a:cs typeface="Calibri"/>
                <a:sym typeface="Calibri"/>
              </a:rPr>
              <a:t>Activity</a:t>
            </a:r>
            <a:endParaRPr sz="2400" b="1" i="0" u="none" strike="noStrike" cap="none" dirty="0">
              <a:solidFill>
                <a:schemeClr val="dk1"/>
              </a:solidFill>
              <a:latin typeface="Calibri"/>
              <a:ea typeface="Calibri"/>
              <a:cs typeface="Calibri"/>
              <a:sym typeface="Calibri"/>
            </a:endParaRPr>
          </a:p>
          <a:p>
            <a:pPr marL="342265" marR="0" lvl="0" indent="-342265" algn="l" rtl="0">
              <a:lnSpc>
                <a:spcPct val="15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Read </a:t>
            </a:r>
            <a:r>
              <a:rPr lang="en-US" sz="2400" b="1" i="0" u="none" strike="noStrike" cap="none" dirty="0">
                <a:solidFill>
                  <a:schemeClr val="dk1"/>
                </a:solidFill>
                <a:latin typeface="Calibri"/>
                <a:ea typeface="Calibri"/>
                <a:cs typeface="Calibri"/>
                <a:sym typeface="Calibri"/>
              </a:rPr>
              <a:t>Handout 2: Scenarios to Practice Coaching.</a:t>
            </a:r>
            <a:endParaRPr sz="2400" b="1" i="0" u="none" strike="noStrike" cap="none" dirty="0">
              <a:solidFill>
                <a:schemeClr val="dk1"/>
              </a:solidFill>
              <a:latin typeface="Calibri"/>
              <a:ea typeface="Calibri"/>
              <a:cs typeface="Calibri"/>
              <a:sym typeface="Calibri"/>
            </a:endParaRPr>
          </a:p>
          <a:p>
            <a:pPr marL="342265" marR="0" lvl="0" indent="-342265" algn="l" rtl="0">
              <a:lnSpc>
                <a:spcPct val="15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In small groups, respond to your assigned scenario.</a:t>
            </a:r>
            <a:endParaRPr sz="2400" b="0" i="0" u="none" strike="noStrike" cap="none" dirty="0">
              <a:solidFill>
                <a:schemeClr val="dk1"/>
              </a:solidFill>
              <a:latin typeface="Calibri"/>
              <a:ea typeface="Calibri"/>
              <a:cs typeface="Calibri"/>
              <a:sym typeface="Calibri"/>
            </a:endParaRPr>
          </a:p>
          <a:p>
            <a:pPr marL="342265" marR="0" lvl="0" indent="-342265" algn="l" rtl="0">
              <a:lnSpc>
                <a:spcPct val="15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Provide feedback to each group through a gallery walk.</a:t>
            </a:r>
            <a:endParaRPr sz="2400" b="0" i="0" u="none" strike="noStrike" cap="none" dirty="0">
              <a:solidFill>
                <a:schemeClr val="dk1"/>
              </a:solidFill>
              <a:latin typeface="Calibri"/>
              <a:ea typeface="Calibri"/>
              <a:cs typeface="Calibri"/>
              <a:sym typeface="Calibri"/>
            </a:endParaRPr>
          </a:p>
        </p:txBody>
      </p:sp>
      <p:sp>
        <p:nvSpPr>
          <p:cNvPr id="129" name="Google Shape;129;p9"/>
          <p:cNvSpPr txBox="1">
            <a:spLocks noGrp="1"/>
          </p:cNvSpPr>
          <p:nvPr>
            <p:ph type="title" idx="4294967295"/>
          </p:nvPr>
        </p:nvSpPr>
        <p:spPr>
          <a:xfrm>
            <a:off x="926592" y="2185567"/>
            <a:ext cx="10997184" cy="100908"/>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400"/>
              <a:buFont typeface="Calibri"/>
              <a:buNone/>
            </a:pPr>
            <a:r>
              <a:rPr lang="en-US" sz="2800" b="1" dirty="0">
                <a:latin typeface="Calibri"/>
                <a:ea typeface="Calibri"/>
                <a:cs typeface="Calibri"/>
                <a:sym typeface="Calibri"/>
              </a:rPr>
              <a:t>Demonstrating Understanding of Current Trends in Evidence-Based Practice</a:t>
            </a:r>
            <a:endParaRPr sz="2800" dirty="0">
              <a:latin typeface="Trebuchet MS"/>
              <a:ea typeface="Trebuchet MS"/>
              <a:cs typeface="Trebuchet MS"/>
              <a:sym typeface="Trebuchet MS"/>
            </a:endParaRPr>
          </a:p>
        </p:txBody>
      </p:sp>
      <p:pic>
        <p:nvPicPr>
          <p:cNvPr id="130" name="Google Shape;130;p9"/>
          <p:cNvPicPr preferRelativeResize="0"/>
          <p:nvPr/>
        </p:nvPicPr>
        <p:blipFill rotWithShape="1">
          <a:blip r:embed="rId3">
            <a:alphaModFix/>
          </a:blip>
          <a:srcRect/>
          <a:stretch/>
        </p:blipFill>
        <p:spPr>
          <a:xfrm>
            <a:off x="926592" y="1169857"/>
            <a:ext cx="551991" cy="51749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4083</Words>
  <Application>Microsoft Office PowerPoint</Application>
  <PresentationFormat>Widescreen</PresentationFormat>
  <Paragraphs>316</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Trebuchet MS</vt:lpstr>
      <vt:lpstr>Office Theme</vt:lpstr>
      <vt:lpstr>PowerPoint Presentation</vt:lpstr>
      <vt:lpstr>PowerPoint Presentation</vt:lpstr>
      <vt:lpstr>Bridge to Practice Projects for Coaches</vt:lpstr>
      <vt:lpstr>Norms for Our Course</vt:lpstr>
      <vt:lpstr>Goals for Today</vt:lpstr>
      <vt:lpstr>Review of Module 5, Session 14</vt:lpstr>
      <vt:lpstr>Literacy Coach Domain and Standards: Session 15</vt:lpstr>
      <vt:lpstr>Recap of Prior Sessions</vt:lpstr>
      <vt:lpstr>Demonstrating Understanding of Current Trends in Evidence-Based Practice</vt:lpstr>
      <vt:lpstr>The Importance of Professional Development for Coaches</vt:lpstr>
      <vt:lpstr>Professional Development for Coaches</vt:lpstr>
      <vt:lpstr>Expanding Knowledge and Improving Coaching Practices Through Collaborative Partnerships with Professional Learning Groups</vt:lpstr>
      <vt:lpstr>Collaborate and Practice</vt:lpstr>
      <vt:lpstr>Professional Organizations Activity</vt:lpstr>
      <vt:lpstr>Exploring Other Resources</vt:lpstr>
      <vt:lpstr>PowerPoint Presentation</vt:lpstr>
      <vt:lpstr>Post-Session Reflection, Planning, and Implementation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Jacob Vinson</dc:creator>
  <cp:lastModifiedBy>Jacob Vinson</cp:lastModifiedBy>
  <cp:revision>9</cp:revision>
  <dcterms:created xsi:type="dcterms:W3CDTF">2023-12-13T15:55:56Z</dcterms:created>
  <dcterms:modified xsi:type="dcterms:W3CDTF">2025-01-21T18:48:57Z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0x010100ED1D6A3D188B1244AE8FAD1418A03E4B</vt:lpwstr>
  </property>
  <property fmtid="{D5CDD505-2E9C-101B-9397-08002B2CF9AE}" pid="3" name="MediaServiceImageTags">
    <vt:lpwstr/>
  </property>
</Properties>
</file>