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301" r:id="rId5"/>
    <p:sldId id="302" r:id="rId6"/>
    <p:sldId id="357" r:id="rId7"/>
    <p:sldId id="273" r:id="rId8"/>
    <p:sldId id="275" r:id="rId9"/>
    <p:sldId id="304" r:id="rId10"/>
    <p:sldId id="305" r:id="rId11"/>
    <p:sldId id="334" r:id="rId12"/>
    <p:sldId id="284" r:id="rId13"/>
    <p:sldId id="306" r:id="rId14"/>
    <p:sldId id="335" r:id="rId15"/>
    <p:sldId id="336" r:id="rId16"/>
    <p:sldId id="338" r:id="rId17"/>
    <p:sldId id="337" r:id="rId18"/>
    <p:sldId id="308" r:id="rId19"/>
    <p:sldId id="339" r:id="rId20"/>
    <p:sldId id="340" r:id="rId21"/>
    <p:sldId id="341" r:id="rId22"/>
    <p:sldId id="342" r:id="rId23"/>
    <p:sldId id="343" r:id="rId24"/>
    <p:sldId id="344" r:id="rId25"/>
    <p:sldId id="358" r:id="rId26"/>
    <p:sldId id="345" r:id="rId27"/>
    <p:sldId id="346" r:id="rId28"/>
    <p:sldId id="347" r:id="rId29"/>
    <p:sldId id="348" r:id="rId30"/>
    <p:sldId id="350" r:id="rId31"/>
    <p:sldId id="351" r:id="rId32"/>
    <p:sldId id="352" r:id="rId33"/>
    <p:sldId id="353" r:id="rId34"/>
    <p:sldId id="354" r:id="rId35"/>
    <p:sldId id="355" r:id="rId36"/>
    <p:sldId id="356" r:id="rId37"/>
    <p:sldId id="333"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357D153D-B4A2-5DB0-9F2F-B7D250EF8E92}" name="Kevin Smith" initials="KS" userId="S::kgs0736@fsu.edu::f02b7fb0-fdf1-4cca-a478-0caecbfd7073" providerId="AD"/>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69346" autoAdjust="0"/>
  </p:normalViewPr>
  <p:slideViewPr>
    <p:cSldViewPr snapToGrid="0">
      <p:cViewPr varScale="1">
        <p:scale>
          <a:sx n="70" d="100"/>
          <a:sy n="70" d="100"/>
        </p:scale>
        <p:origin x="184" y="3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4/29/25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rive.google.com/file/d/1wC0hTTCxqY-4nhCi2XoEBWkBAusKeRj0/view?usp=shar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4: Establishing Expectations.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b="1" dirty="0"/>
              <a:t>Notes </a:t>
            </a:r>
            <a:r>
              <a:rPr lang="en-US" b="0" dirty="0"/>
              <a:t>Ask the question on the screen. Possible responses include the fact that I knew that the people in the group had background in this area and that they could make connections to what they already knew.</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406728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Notes</a:t>
            </a:r>
            <a:r>
              <a:rPr lang="en-US" dirty="0"/>
              <a:t> Review the information on the screen</a:t>
            </a:r>
          </a:p>
          <a:p>
            <a:pPr marL="457200" marR="0" lvl="0" indent="-22860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b="1" dirty="0"/>
              <a:t>SAY </a:t>
            </a:r>
            <a:r>
              <a:rPr lang="en-US" b="0" dirty="0"/>
              <a:t>We are going to focus on these aspects of how students learn during this session. The bolded </a:t>
            </a:r>
            <a:r>
              <a:rPr lang="en-US" dirty="0"/>
              <a:t>words on your screen reflect those areas where the Florida Department of Education has developed Practice Profiles – that is, teams of educators came together, reviewed research, and determined the definitions of explicit instruction, systematic instruction, differentiated instruction, scaffolded instruction, and corrective feedback. In addition, the profiles contain indicators that reflect the type of practices that are indicative of this kind of instruction. The Practice Profiles may be helpful to you as you coach teachers to implement instruction that will most benefit students.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215076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a:t>
            </a:r>
            <a:r>
              <a:rPr lang="en-US" dirty="0"/>
              <a:t> The Florida Practice Profiles, developed by educators, and provided to districts by the state of Florida, contain definitions of important practices for teachers to use to promote student learning. These include explicit instruction, systematic instruction, scaffolded instruction, differentiated instruction, and corrective feedback. On the slide, you see the definition for explicit instruction. We’re going to take a deep dive into providing explicit instruction in this session.</a:t>
            </a:r>
          </a:p>
          <a:p>
            <a:pPr marL="0" marR="0" lvl="0" indent="0" algn="l" rtl="0">
              <a:lnSpc>
                <a:spcPct val="100000"/>
              </a:lnSpc>
              <a:spcBef>
                <a:spcPts val="0"/>
              </a:spcBef>
              <a:spcAft>
                <a:spcPts val="0"/>
              </a:spcAft>
              <a:buSzPts val="1400"/>
              <a:buNone/>
            </a:pPr>
            <a:r>
              <a:rPr lang="en-US" dirty="0"/>
              <a:t>Here is a link to the Florida Practice Profiles: https://fcrr.org/leaders/florida-practice-profiles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391544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b="0" dirty="0"/>
              <a:t>The definition of systematic instruction is on your screen. As we talk about explicit instruction, the concept of providing systematic instruction will be well-represented. In order for students to learn, instruction needs to be explicit and systematic – there needs to be clarity and order.</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76287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b="1" dirty="0"/>
              <a:t>SAY</a:t>
            </a:r>
            <a:r>
              <a:rPr lang="en-US" dirty="0"/>
              <a:t> This quote from Clark, Kirschner, &amp; </a:t>
            </a:r>
            <a:r>
              <a:rPr lang="en-US" dirty="0" err="1"/>
              <a:t>Sweller</a:t>
            </a:r>
            <a:r>
              <a:rPr lang="en-US" dirty="0"/>
              <a:t> reflects that research clearly validates the fact that instruction that is explicit, and systematic, and provides students with the opportunity for practice with feedback is most effective and efficient.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Clark, R. E., Kirschner, P. A., &amp; </a:t>
            </a:r>
            <a:r>
              <a:rPr lang="en-US" sz="1200" b="0" i="0" u="none" strike="noStrike" cap="none" dirty="0" err="1">
                <a:solidFill>
                  <a:schemeClr val="dk1"/>
                </a:solidFill>
                <a:latin typeface="Calibri"/>
                <a:ea typeface="Calibri"/>
                <a:cs typeface="Calibri"/>
                <a:sym typeface="Calibri"/>
              </a:rPr>
              <a:t>Sweller</a:t>
            </a:r>
            <a:r>
              <a:rPr lang="en-US" sz="1200" b="0" i="0" u="none" strike="noStrike" cap="none" dirty="0">
                <a:solidFill>
                  <a:schemeClr val="dk1"/>
                </a:solidFill>
                <a:latin typeface="Calibri"/>
                <a:ea typeface="Calibri"/>
                <a:cs typeface="Calibri"/>
                <a:sym typeface="Calibri"/>
              </a:rPr>
              <a:t>, J. (2012). Putting Students on the Path to Learning: The Case for Fully Guided Instruction. </a:t>
            </a:r>
            <a:r>
              <a:rPr lang="en-US" sz="1200" b="0" i="1" u="none" strike="noStrike" cap="none" dirty="0">
                <a:solidFill>
                  <a:schemeClr val="dk1"/>
                </a:solidFill>
                <a:latin typeface="Calibri"/>
                <a:ea typeface="Calibri"/>
                <a:cs typeface="Calibri"/>
                <a:sym typeface="Calibri"/>
              </a:rPr>
              <a:t>American Educator</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36</a:t>
            </a:r>
            <a:r>
              <a:rPr lang="en-US" sz="1200" b="0" i="0" u="none" strike="noStrike" cap="none" dirty="0">
                <a:solidFill>
                  <a:schemeClr val="dk1"/>
                </a:solidFill>
                <a:latin typeface="Calibri"/>
                <a:ea typeface="Calibri"/>
                <a:cs typeface="Calibri"/>
                <a:sym typeface="Calibri"/>
              </a:rPr>
              <a:t>(1), 6-11.</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239139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Notes </a:t>
            </a:r>
            <a:r>
              <a:rPr lang="en-US" b="0" dirty="0"/>
              <a:t>Allow about 15 minutes for this activity. Show</a:t>
            </a:r>
            <a:r>
              <a:rPr lang="en-US" b="1" dirty="0"/>
              <a:t> Video 1: Utilizing Explicit Instruction</a:t>
            </a:r>
            <a:r>
              <a:rPr lang="en-US" dirty="0"/>
              <a:t> by Anita Archer (5:46) and encourage participants to complete the video reflection guide. After the video a</a:t>
            </a:r>
            <a:r>
              <a:rPr lang="en-US" b="0" dirty="0"/>
              <a:t>sk the participants to discuss their completed guides in their small groups. Then have groups share out in whole group.</a:t>
            </a:r>
            <a:endParaRPr lang="en-US" dirty="0"/>
          </a:p>
          <a:p>
            <a:pPr marL="457200" marR="0" lvl="0" indent="-228600" algn="l" rtl="0">
              <a:lnSpc>
                <a:spcPct val="100000"/>
              </a:lnSpc>
              <a:spcBef>
                <a:spcPts val="0"/>
              </a:spcBef>
              <a:spcAft>
                <a:spcPts val="0"/>
              </a:spcAft>
              <a:buSzPts val="1400"/>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W</a:t>
            </a:r>
            <a:r>
              <a:rPr lang="en-US" dirty="0"/>
              <a:t>e are going to watch a video on explicit instruction by Anita Archer. Please complete </a:t>
            </a:r>
            <a:r>
              <a:rPr lang="en-US" sz="1200" b="1" i="0" u="none" strike="noStrike" cap="none" dirty="0">
                <a:solidFill>
                  <a:schemeClr val="dk1"/>
                </a:solidFill>
              </a:rPr>
              <a:t>Handout 1: Video-Viewing Guide for Utilizing Explicit Instruction</a:t>
            </a:r>
            <a:r>
              <a:rPr lang="en-US" sz="1200" i="0" u="none" strike="noStrike" cap="none" dirty="0">
                <a:solidFill>
                  <a:schemeClr val="dk1"/>
                </a:solidFill>
              </a:rPr>
              <a:t> </a:t>
            </a:r>
            <a:r>
              <a:rPr lang="en-US" b="0" dirty="0"/>
              <a:t>as you watch. We’ll discuss our completed guides in small groups after the video concludes and then we’ll share out in whole group.</a:t>
            </a:r>
          </a:p>
          <a:p>
            <a:pPr marL="0" marR="0" lvl="0" indent="0" algn="l" rtl="0">
              <a:lnSpc>
                <a:spcPct val="100000"/>
              </a:lnSpc>
              <a:spcBef>
                <a:spcPts val="0"/>
              </a:spcBef>
              <a:spcAft>
                <a:spcPts val="0"/>
              </a:spcAft>
              <a:buClr>
                <a:srgbClr val="000000"/>
              </a:buClr>
              <a:buSzPts val="1400"/>
              <a:buFont typeface="Arial"/>
              <a:buNone/>
            </a:pPr>
            <a:endParaRPr lang="en-US" sz="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a:ea typeface="Calibri"/>
                <a:cs typeface="Calibri"/>
                <a:sym typeface="Calibri"/>
              </a:rPr>
              <a:t>Video retrieved from https://www.facebook.com/watch/?v=320845308601739 on 01/04/24.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428907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Notes </a:t>
            </a:r>
            <a:r>
              <a:rPr lang="en-US" sz="1200" b="0" i="0" u="none" strike="noStrike" cap="none" dirty="0">
                <a:solidFill>
                  <a:schemeClr val="dk1"/>
                </a:solidFill>
                <a:latin typeface="Calibri"/>
                <a:ea typeface="Calibri"/>
                <a:cs typeface="Calibri"/>
                <a:sym typeface="Calibri"/>
              </a:rPr>
              <a:t>Allow about five minutes for participants to read the handout.</a:t>
            </a:r>
            <a:endParaRPr lang="en-US" sz="1200" b="1"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Please review </a:t>
            </a:r>
            <a:r>
              <a:rPr lang="en-US" sz="1200" b="1" i="0" u="none" strike="noStrike" cap="none" dirty="0">
                <a:solidFill>
                  <a:schemeClr val="dk1"/>
                </a:solidFill>
              </a:rPr>
              <a:t>Handout 2: 16 Elements of Explicit Instruction </a:t>
            </a:r>
            <a:r>
              <a:rPr lang="en-US" sz="1200" i="0" u="none" strike="noStrike" cap="none" dirty="0">
                <a:solidFill>
                  <a:schemeClr val="dk1"/>
                </a:solidFill>
              </a:rPr>
              <a:t>– we’ll be looking for these elements in a video after we’ve</a:t>
            </a:r>
            <a:r>
              <a:rPr lang="en-US" sz="1200" b="0" i="0" u="none" strike="noStrike" cap="none" dirty="0">
                <a:solidFill>
                  <a:schemeClr val="dk1"/>
                </a:solidFill>
                <a:latin typeface="Calibri"/>
                <a:ea typeface="Calibri"/>
                <a:cs typeface="Calibri"/>
                <a:sym typeface="Calibri"/>
              </a:rPr>
              <a:t> had a few minutes to read through it.</a:t>
            </a:r>
            <a:endParaRPr lang="en-US" sz="1200" b="1"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Archer, A. L., &amp; Hughes, C. A. (2011). </a:t>
            </a:r>
            <a:r>
              <a:rPr lang="en-US" sz="1200" b="0" i="1" u="none" strike="noStrike" cap="none" dirty="0">
                <a:solidFill>
                  <a:schemeClr val="dk1"/>
                </a:solidFill>
                <a:latin typeface="Calibri"/>
                <a:ea typeface="Calibri"/>
                <a:cs typeface="Calibri"/>
                <a:sym typeface="Calibri"/>
              </a:rPr>
              <a:t>Explicit instruction: Effective and efficient teaching</a:t>
            </a:r>
            <a:r>
              <a:rPr lang="en-US" sz="1200" b="0" i="0" u="none" strike="noStrike" cap="none" dirty="0">
                <a:solidFill>
                  <a:schemeClr val="dk1"/>
                </a:solidFill>
                <a:latin typeface="Calibri"/>
                <a:ea typeface="Calibri"/>
                <a:cs typeface="Calibri"/>
                <a:sym typeface="Calibri"/>
              </a:rPr>
              <a:t>. New York: Guilford Press. </a:t>
            </a:r>
            <a:endParaRPr lang="en-US" dirty="0"/>
          </a:p>
          <a:p>
            <a:pPr marL="457200" marR="0" lvl="0" indent="-22860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dirty="0"/>
              <a:t>https://my.vanderbilt.edu/spedteacherresources/what-is-explicit-instruction/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27072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a:t>
            </a:r>
            <a:r>
              <a:rPr lang="en-US" dirty="0"/>
              <a:t> Allow 15 minutes for this activity. View Video 2: Word-Building from Foundational Reading Skills (5:45). Encourage participants to identify the elements of explicit instruction from Handout 2 that they see in the video. Allow group members to discuss and then share out in whole group.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We just viewed a brief video where Anita Archer explained explicit instruction and how to utilize it. We’ve also reviewed the handout sharing 16 elements of explicit instruction. Now we’re going to watch a video of instruction in the classroom. Jot down evidence of explicit instruction that you see in this video. Also note which of these practices you would consider to be systematic instruction. You’ll discuss these in your table groups and then we’ll share out.</a:t>
            </a: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0" i="1" dirty="0"/>
              <a:t>Possible responses – </a:t>
            </a:r>
            <a:r>
              <a:rPr lang="en-US" b="0" i="0" dirty="0"/>
              <a:t>Teacher sequences skills logically (2); breaks down complex skills and strategies in smaller instructional units (3); Provides step by step demonstrations (7); Uses clear and concise language (8); Requires frequency responses (11); Delivers the lesson at a brisk pace (14)</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a:cs typeface="Calibri"/>
                <a:sym typeface="Calibri"/>
              </a:rPr>
              <a:t>Video retrieved on from https://www.youtube.com/watch?v=4Tm2U2zOQ_M 01/04/24.</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964066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So we know that students learn through explicit and systematic instruction. But how do we coach to ensure that teachers incorporate these practices in their teaching? Hammond &amp; Moore found that providing professional development sessions regarding how to teach explicitly and systematically and then following up on those sessions with teachers in classrooms was helpful. Providing demonstrations with students in classrooms, observing teachers work with students, and providing constructive written and verbal feedback was all important to improving teacher practice in these areas.</a:t>
            </a:r>
            <a:endParaRPr lang="en-US" sz="1200" b="1"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Hammond, L., &amp; Moore, W. M. (2018). Teachers taking up explicit instruction: The impact of a professional development and directive instructional coaching model. </a:t>
            </a:r>
            <a:r>
              <a:rPr lang="en-US" sz="1200" b="0" i="1" u="none" strike="noStrike" cap="none" dirty="0">
                <a:solidFill>
                  <a:schemeClr val="dk1"/>
                </a:solidFill>
                <a:latin typeface="Calibri"/>
                <a:ea typeface="Calibri"/>
                <a:cs typeface="Calibri"/>
                <a:sym typeface="Calibri"/>
              </a:rPr>
              <a:t>Australian Journal of Teacher Education (Online)</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43</a:t>
            </a:r>
            <a:r>
              <a:rPr lang="en-US" sz="1200" b="0" i="0" u="none" strike="noStrike" cap="none" dirty="0">
                <a:solidFill>
                  <a:schemeClr val="dk1"/>
                </a:solidFill>
                <a:latin typeface="Calibri"/>
                <a:ea typeface="Calibri"/>
                <a:cs typeface="Calibri"/>
                <a:sym typeface="Calibri"/>
              </a:rPr>
              <a:t>(7), 110-133.</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342811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b="0" dirty="0"/>
              <a:t>The definition of systematic instruction is on your screen. As we talk about explicit instruction, the concept of providing systematic instruction well-represented. In order for students to learn, instruction needs to be explicit and systematic – there needs to be clarity and order.</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310443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b="0" dirty="0"/>
              <a:t>Research tells us that when we provide support for students and gradually remove it as their knowledge and skills increase, we build self-sufficiency.</a:t>
            </a:r>
          </a:p>
          <a:p>
            <a:pPr marL="457200" marR="0" lvl="0" indent="-22860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Biancarosa</a:t>
            </a:r>
            <a:r>
              <a:rPr lang="en-US" sz="1200" b="0" i="0" u="none" strike="noStrike" cap="none" dirty="0">
                <a:solidFill>
                  <a:schemeClr val="dk1"/>
                </a:solidFill>
                <a:latin typeface="Calibri"/>
                <a:ea typeface="Calibri"/>
                <a:cs typeface="Calibri"/>
                <a:sym typeface="Calibri"/>
              </a:rPr>
              <a:t>, G., &amp; Snow, C. E. (2004). </a:t>
            </a:r>
            <a:r>
              <a:rPr lang="en-US" sz="1200" b="0" i="1" u="none" strike="noStrike" cap="none" dirty="0">
                <a:solidFill>
                  <a:schemeClr val="dk1"/>
                </a:solidFill>
                <a:latin typeface="Calibri"/>
                <a:ea typeface="Calibri"/>
                <a:cs typeface="Calibri"/>
                <a:sym typeface="Calibri"/>
              </a:rPr>
              <a:t>Reading next: A vision for action and research in middle and high school literacy: A report from Carnegie Corporation of New York</a:t>
            </a:r>
            <a:r>
              <a:rPr lang="en-US" sz="1200" b="0" i="0" u="none" strike="noStrike" cap="none" dirty="0">
                <a:solidFill>
                  <a:schemeClr val="dk1"/>
                </a:solidFill>
                <a:latin typeface="Calibri"/>
                <a:ea typeface="Calibri"/>
                <a:cs typeface="Calibri"/>
                <a:sym typeface="Calibri"/>
              </a:rPr>
              <a:t>. Alliance for Excellent Education.</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3513292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a:t>
            </a:r>
            <a:r>
              <a:rPr lang="en-US" dirty="0"/>
              <a:t>  This illustration of scaffolded instruction along with some components is part of an infographic developed by the Institute of Education Sciences. </a:t>
            </a:r>
          </a:p>
          <a:p>
            <a:pPr marL="0" marR="0" lvl="0" indent="0" algn="l" rtl="0">
              <a:lnSpc>
                <a:spcPct val="100000"/>
              </a:lnSpc>
              <a:spcBef>
                <a:spcPts val="0"/>
              </a:spcBef>
              <a:spcAft>
                <a:spcPts val="0"/>
              </a:spcAft>
              <a:buClr>
                <a:srgbClr val="000000"/>
              </a:buClr>
              <a:buSzPts val="1400"/>
              <a:buFont typeface="Arial"/>
              <a:buNone/>
            </a:pPr>
            <a:endParaRPr lang="en-US" i="1" dirty="0"/>
          </a:p>
          <a:p>
            <a:pPr marL="0" marR="0" lvl="0" indent="0" algn="l" rtl="0">
              <a:lnSpc>
                <a:spcPct val="100000"/>
              </a:lnSpc>
              <a:spcBef>
                <a:spcPts val="0"/>
              </a:spcBef>
              <a:spcAft>
                <a:spcPts val="0"/>
              </a:spcAft>
              <a:buClr>
                <a:srgbClr val="000000"/>
              </a:buClr>
              <a:buSzPts val="1400"/>
              <a:buFont typeface="Arial"/>
              <a:buNone/>
            </a:pPr>
            <a:r>
              <a:rPr lang="en-US" i="1" dirty="0"/>
              <a:t>Full infographic available at:</a:t>
            </a:r>
          </a:p>
          <a:p>
            <a:pPr marL="0" marR="0" lvl="0" indent="0" algn="l" rtl="0">
              <a:lnSpc>
                <a:spcPct val="100000"/>
              </a:lnSpc>
              <a:spcBef>
                <a:spcPts val="0"/>
              </a:spcBef>
              <a:spcAft>
                <a:spcPts val="0"/>
              </a:spcAft>
              <a:buSzPts val="1400"/>
              <a:buNone/>
            </a:pPr>
            <a:r>
              <a:rPr lang="en-US" dirty="0"/>
              <a:t>https://ies.ed.gov/ncee/edlabs/infographics/pdf/REL_SE_Evidence-based_teaching_practices.pdf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403808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223C-B963-7ECC-35BD-FE6AD4A61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D3218-1DBB-1B23-F50F-DB10FCD2C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829E0-AF2F-6A57-C31F-5CEAFF056054}"/>
              </a:ext>
            </a:extLst>
          </p:cNvPr>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a:t>
            </a:r>
            <a:r>
              <a:rPr lang="en-US" dirty="0"/>
              <a:t>  This illustration of scaffolded instruction along with some components is part of an infographic developed by the Institute of Education Sciences. </a:t>
            </a:r>
          </a:p>
          <a:p>
            <a:pPr marL="0" marR="0" lvl="0" indent="0" algn="l" rtl="0">
              <a:lnSpc>
                <a:spcPct val="100000"/>
              </a:lnSpc>
              <a:spcBef>
                <a:spcPts val="0"/>
              </a:spcBef>
              <a:spcAft>
                <a:spcPts val="0"/>
              </a:spcAft>
              <a:buClr>
                <a:srgbClr val="000000"/>
              </a:buClr>
              <a:buSzPts val="1400"/>
              <a:buFont typeface="Arial"/>
              <a:buNone/>
            </a:pPr>
            <a:endParaRPr lang="en-US" i="1" dirty="0"/>
          </a:p>
          <a:p>
            <a:pPr marL="0" marR="0" lvl="0" indent="0" algn="l" rtl="0">
              <a:lnSpc>
                <a:spcPct val="100000"/>
              </a:lnSpc>
              <a:spcBef>
                <a:spcPts val="0"/>
              </a:spcBef>
              <a:spcAft>
                <a:spcPts val="0"/>
              </a:spcAft>
              <a:buClr>
                <a:srgbClr val="000000"/>
              </a:buClr>
              <a:buSzPts val="1400"/>
              <a:buFont typeface="Arial"/>
              <a:buNone/>
            </a:pPr>
            <a:r>
              <a:rPr lang="en-US" i="1" dirty="0"/>
              <a:t>Full infographic available at:</a:t>
            </a:r>
          </a:p>
          <a:p>
            <a:pPr marL="0" marR="0" lvl="0" indent="0" algn="l" rtl="0">
              <a:lnSpc>
                <a:spcPct val="100000"/>
              </a:lnSpc>
              <a:spcBef>
                <a:spcPts val="0"/>
              </a:spcBef>
              <a:spcAft>
                <a:spcPts val="0"/>
              </a:spcAft>
              <a:buSzPts val="1400"/>
              <a:buNone/>
            </a:pPr>
            <a:r>
              <a:rPr lang="en-US" dirty="0"/>
              <a:t>https://ies.ed.gov/ncee/edlabs/infographics/pdf/REL_SE_Evidence-based_teaching_practices.pdf </a:t>
            </a:r>
          </a:p>
          <a:p>
            <a:endParaRPr lang="en-US" dirty="0"/>
          </a:p>
        </p:txBody>
      </p:sp>
      <p:sp>
        <p:nvSpPr>
          <p:cNvPr id="4" name="Slide Number Placeholder 3">
            <a:extLst>
              <a:ext uri="{FF2B5EF4-FFF2-40B4-BE49-F238E27FC236}">
                <a16:creationId xmlns:a16="http://schemas.microsoft.com/office/drawing/2014/main" id="{31A174D9-3E1E-D785-5113-DEB0E1E3C9A9}"/>
              </a:ext>
            </a:extLst>
          </p:cNvPr>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572102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Allow about 10 minutes for this activity. Review the slide.</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291894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a:t>
            </a:r>
            <a:r>
              <a:rPr lang="en-US" dirty="0"/>
              <a:t> Allow 15 minutes for this activity. View Video 3: Word-Building (again). Encourage participants to identify scaffolding techniques that they see from Handout 3 and others they have used in the video. Allow group members to discuss and then share out in whole group.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a:cs typeface="Calibri"/>
                <a:sym typeface="Calibri"/>
              </a:rPr>
              <a:t>Video retrieved from https://www.youtube.com/watch?v=4Tm2U2zOQ_M on 1/04/24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44958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a:t>
            </a:r>
            <a:r>
              <a:rPr lang="en-US" dirty="0"/>
              <a:t> We know that students do not all have the same strengths and needs. Teachers must be sure that the instruction they provide will help students meet their learning goals, and thus meet the Florida standards. Let’s review the definition of differentiated instruction as delineated in the Practice Profile </a:t>
            </a:r>
            <a:r>
              <a:rPr lang="en-US" i="1" dirty="0"/>
              <a:t>(read the definition).</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740576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b="0" dirty="0"/>
              <a:t>To be clear, differentiated instruction is not just one thing. Students are individuals, and although differentiation can occur with small groups of students, the instructional practices used must meet the needs of ALL students. Therefore, it could be said that we don’t treat all students equally – or the same – we take an approach of equity – providing students with the instruction that is specific to their needs.</a:t>
            </a:r>
            <a:endParaRPr lang="en-US" b="1" dirty="0"/>
          </a:p>
          <a:p>
            <a:pPr marL="0" marR="0" lvl="0" indent="0" algn="l" rtl="0">
              <a:lnSpc>
                <a:spcPct val="100000"/>
              </a:lnSpc>
              <a:spcBef>
                <a:spcPts val="0"/>
              </a:spcBef>
              <a:spcAft>
                <a:spcPts val="0"/>
              </a:spcAft>
              <a:buSzPts val="1400"/>
              <a:buNone/>
            </a:pPr>
            <a:endParaRPr lang="en-US" b="1" dirty="0"/>
          </a:p>
          <a:p>
            <a:pPr marL="0" marR="0" lvl="0" indent="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Puzio</a:t>
            </a:r>
            <a:r>
              <a:rPr lang="en-US" sz="1200" b="0" i="0" u="none" strike="noStrike" cap="none" dirty="0">
                <a:solidFill>
                  <a:schemeClr val="dk1"/>
                </a:solidFill>
                <a:latin typeface="Calibri"/>
                <a:ea typeface="Calibri"/>
                <a:cs typeface="Calibri"/>
                <a:sym typeface="Calibri"/>
              </a:rPr>
              <a:t>, K., Colby, G. T., &amp; </a:t>
            </a:r>
            <a:r>
              <a:rPr lang="en-US" sz="1200" b="0" i="0" u="none" strike="noStrike" cap="none" dirty="0" err="1">
                <a:solidFill>
                  <a:schemeClr val="dk1"/>
                </a:solidFill>
                <a:latin typeface="Calibri"/>
                <a:ea typeface="Calibri"/>
                <a:cs typeface="Calibri"/>
                <a:sym typeface="Calibri"/>
              </a:rPr>
              <a:t>Algeo</a:t>
            </a:r>
            <a:r>
              <a:rPr lang="en-US" sz="1200" b="0" i="0" u="none" strike="noStrike" cap="none" dirty="0">
                <a:solidFill>
                  <a:schemeClr val="dk1"/>
                </a:solidFill>
                <a:latin typeface="Calibri"/>
                <a:ea typeface="Calibri"/>
                <a:cs typeface="Calibri"/>
                <a:sym typeface="Calibri"/>
              </a:rPr>
              <a:t>-Nichols, D. (2020). Differentiated Literacy Instruction: Boondoggle or Best Practice?. </a:t>
            </a:r>
            <a:r>
              <a:rPr lang="en-US" sz="1200" b="0" i="1" u="none" strike="noStrike" cap="none" dirty="0">
                <a:solidFill>
                  <a:schemeClr val="dk1"/>
                </a:solidFill>
                <a:latin typeface="Calibri"/>
                <a:ea typeface="Calibri"/>
                <a:cs typeface="Calibri"/>
                <a:sym typeface="Calibri"/>
              </a:rPr>
              <a:t>Review of Educational Research</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90</a:t>
            </a:r>
            <a:r>
              <a:rPr lang="en-US" sz="1200" b="0" i="0" u="none" strike="noStrike" cap="none" dirty="0">
                <a:solidFill>
                  <a:schemeClr val="dk1"/>
                </a:solidFill>
                <a:latin typeface="Calibri"/>
                <a:ea typeface="Calibri"/>
                <a:cs typeface="Calibri"/>
                <a:sym typeface="Calibri"/>
              </a:rPr>
              <a:t>(4), 459-498.</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428971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Notes</a:t>
            </a:r>
            <a:r>
              <a:rPr lang="en-US" dirty="0"/>
              <a:t> Allow about 10 minutes for this activity – five minutes for discussion and five minutes for small groups to share out. A suggestion for less scaffolding may include asking students to write words rather than move the letters into the sound boxes. A suggestion for more scaffolding might include providing the ending sounds of a word and asking students to move letters into the first sound box. For instance, provide ___at and then ask the child to make the word “bat,” and then “mat,” etc. </a:t>
            </a:r>
          </a:p>
          <a:p>
            <a:pPr marL="457200" marR="0" lvl="0" indent="-22860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b="1" dirty="0"/>
              <a:t>SAY </a:t>
            </a:r>
            <a:r>
              <a:rPr lang="en-US" b="0" dirty="0"/>
              <a:t>Think about the video we just viewed on word building. Discuss the question on the slide in your small groups and be prepared to share out.</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289109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a:t>
            </a:r>
            <a:r>
              <a:rPr lang="en-US" dirty="0"/>
              <a:t> Although there is not a Florida Practice Profile for active participation, we know that one of the ways that students learn is to actively participate in their own learning. Active participation is visible – when a student is participating OVERTLY in the lesson it is something you can see. This takes “engagement” to the next level. While we may think students are engaged because they seem to be listening, they are compliant, or they are not acting out, you can’t “see” their learning. If students are actively participating – they are writing, responding, actively working – you can see if students are learning what you are teaching or if you need to adapt the instruction.</a:t>
            </a:r>
          </a:p>
          <a:p>
            <a:pPr marL="457200" marR="0" lvl="0" indent="-22860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Pratton</a:t>
            </a:r>
            <a:r>
              <a:rPr lang="en-US" sz="1200" b="0" i="0" u="none" strike="noStrike" cap="none" dirty="0">
                <a:solidFill>
                  <a:schemeClr val="dk1"/>
                </a:solidFill>
                <a:latin typeface="Calibri"/>
                <a:ea typeface="Calibri"/>
                <a:cs typeface="Calibri"/>
                <a:sym typeface="Calibri"/>
              </a:rPr>
              <a:t>, J., &amp; Hales, L. W. (1986). The effects of active participation on student learning. </a:t>
            </a:r>
            <a:r>
              <a:rPr lang="en-US" sz="1200" b="0" i="1" u="none" strike="noStrike" cap="none" dirty="0">
                <a:solidFill>
                  <a:schemeClr val="dk1"/>
                </a:solidFill>
                <a:latin typeface="Calibri"/>
                <a:ea typeface="Calibri"/>
                <a:cs typeface="Calibri"/>
                <a:sym typeface="Calibri"/>
              </a:rPr>
              <a:t>The Journal of Educational Research</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79</a:t>
            </a:r>
            <a:r>
              <a:rPr lang="en-US" sz="1200" b="0" i="0" u="none" strike="noStrike" cap="none" dirty="0">
                <a:solidFill>
                  <a:schemeClr val="dk1"/>
                </a:solidFill>
                <a:latin typeface="Calibri"/>
                <a:ea typeface="Calibri"/>
                <a:cs typeface="Calibri"/>
                <a:sym typeface="Calibri"/>
              </a:rPr>
              <a:t>(4), 210-215.</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3113564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b="0" dirty="0"/>
              <a:t>This quote from </a:t>
            </a:r>
            <a:r>
              <a:rPr lang="en-US" b="0" dirty="0" err="1"/>
              <a:t>Pratton</a:t>
            </a:r>
            <a:r>
              <a:rPr lang="en-US" b="0" dirty="0"/>
              <a:t> and Hales reflects that active participation can provide teachers with the information they need to provide feedback to students that can improve their performance. In addition, when students actively participate, teachers know where they need to adjust their instruction.</a:t>
            </a:r>
            <a:endParaRPr lang="en-US" dirty="0"/>
          </a:p>
          <a:p>
            <a:pPr marL="457200" marR="0" lvl="0" indent="-22860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SzPts val="1400"/>
              <a:buNone/>
            </a:pPr>
            <a:r>
              <a:rPr lang="en-US" sz="1200" b="0" i="0" u="none" strike="noStrike" cap="none" dirty="0" err="1">
                <a:solidFill>
                  <a:schemeClr val="dk1"/>
                </a:solidFill>
                <a:latin typeface="Calibri"/>
                <a:ea typeface="Calibri"/>
                <a:cs typeface="Calibri"/>
                <a:sym typeface="Calibri"/>
              </a:rPr>
              <a:t>Pratton</a:t>
            </a:r>
            <a:r>
              <a:rPr lang="en-US" sz="1200" b="0" i="0" u="none" strike="noStrike" cap="none" dirty="0">
                <a:solidFill>
                  <a:schemeClr val="dk1"/>
                </a:solidFill>
                <a:latin typeface="Calibri"/>
                <a:ea typeface="Calibri"/>
                <a:cs typeface="Calibri"/>
                <a:sym typeface="Calibri"/>
              </a:rPr>
              <a:t>, J., &amp; Hales, L. W. (1986). The effects of active participation on student learning. </a:t>
            </a:r>
            <a:r>
              <a:rPr lang="en-US" sz="1200" b="0" i="1" u="none" strike="noStrike" cap="none" dirty="0">
                <a:solidFill>
                  <a:schemeClr val="dk1"/>
                </a:solidFill>
                <a:latin typeface="Calibri"/>
                <a:ea typeface="Calibri"/>
                <a:cs typeface="Calibri"/>
                <a:sym typeface="Calibri"/>
              </a:rPr>
              <a:t>The Journal of Educational Research</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79</a:t>
            </a:r>
            <a:r>
              <a:rPr lang="en-US" sz="1200" b="0" i="0" u="none" strike="noStrike" cap="none" dirty="0">
                <a:solidFill>
                  <a:schemeClr val="dk1"/>
                </a:solidFill>
                <a:latin typeface="Calibri"/>
                <a:ea typeface="Calibri"/>
                <a:cs typeface="Calibri"/>
                <a:sym typeface="Calibri"/>
              </a:rPr>
              <a:t>(4), 210-215.</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62745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t>
            </a:r>
            <a:r>
              <a:rPr lang="en-US"/>
              <a:t>a Bridge to Practice </a:t>
            </a:r>
            <a:r>
              <a:rPr lang="en-US" dirty="0"/>
              <a:t>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Notes </a:t>
            </a:r>
            <a:r>
              <a:rPr lang="en-US" b="0" dirty="0"/>
              <a:t>Allow about 10 minutes for this activity.</a:t>
            </a:r>
            <a:endParaRPr lang="en-US" b="1" dirty="0"/>
          </a:p>
          <a:p>
            <a:pPr marL="457200" marR="0" lvl="0" indent="-228600" algn="l" rtl="0">
              <a:lnSpc>
                <a:spcPct val="100000"/>
              </a:lnSpc>
              <a:spcBef>
                <a:spcPts val="0"/>
              </a:spcBef>
              <a:spcAft>
                <a:spcPts val="0"/>
              </a:spcAft>
              <a:buSzPts val="1400"/>
              <a:buNone/>
            </a:pPr>
            <a:endParaRPr lang="en-US" b="1" dirty="0"/>
          </a:p>
          <a:p>
            <a:pPr marL="0" marR="0" lvl="0" indent="0" algn="l" rtl="0">
              <a:lnSpc>
                <a:spcPct val="100000"/>
              </a:lnSpc>
              <a:spcBef>
                <a:spcPts val="0"/>
              </a:spcBef>
              <a:spcAft>
                <a:spcPts val="0"/>
              </a:spcAft>
              <a:buSzPts val="1400"/>
              <a:buNone/>
            </a:pPr>
            <a:r>
              <a:rPr lang="en-US" b="1" dirty="0"/>
              <a:t>SAY </a:t>
            </a:r>
            <a:r>
              <a:rPr lang="en-US" b="0" dirty="0"/>
              <a:t>Given the definition of “active participation” let’s view this video (5:12) of a kindergarten read aloud. The teacher provides opportunities for students to actively participate. Write down what this teacher does to facilitate the participation that you see. Also think about what you would do to help a teacher increase active participation in their class. After the video, we will share what you noted in your small groups, your thoughts regarding coaching to increase active participation, and then we will share out in our whole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a:ea typeface="Calibri"/>
                <a:cs typeface="Calibri"/>
                <a:sym typeface="Calibri"/>
              </a:rPr>
              <a:t>Video retrieved from https://www.youtube.com/watch?v=JshNkNrblkA on 1/04/24.</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71085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SAY </a:t>
            </a:r>
            <a:r>
              <a:rPr lang="en-US" dirty="0"/>
              <a:t> The definition of corrective feedback developed by educators and provided by the Florida Department of Education is (</a:t>
            </a:r>
            <a:r>
              <a:rPr lang="en-US" i="1" dirty="0"/>
              <a:t>read the definition</a:t>
            </a:r>
            <a:r>
              <a:rPr lang="en-US" dirty="0"/>
              <a:t>).</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3381605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sz="1200" b="1" i="0" u="none" strike="noStrike" cap="none" dirty="0">
                <a:solidFill>
                  <a:schemeClr val="dk1"/>
                </a:solidFill>
                <a:latin typeface="Calibri"/>
                <a:ea typeface="Calibri"/>
                <a:cs typeface="Calibri"/>
                <a:sym typeface="Calibri"/>
              </a:rPr>
              <a:t>SAY </a:t>
            </a:r>
            <a:r>
              <a:rPr lang="en-US" sz="1200" b="0" i="0" u="none" strike="noStrike" cap="none" dirty="0">
                <a:solidFill>
                  <a:schemeClr val="dk1"/>
                </a:solidFill>
                <a:latin typeface="Calibri"/>
                <a:ea typeface="Calibri"/>
                <a:cs typeface="Calibri"/>
                <a:sym typeface="Calibri"/>
              </a:rPr>
              <a:t>Research confirms that providing corrective feedback is a valuable practice and helps students to understand the mistakes they made, why they made them, and how they can avoid them in the future.</a:t>
            </a: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Wisniewski, B., </a:t>
            </a:r>
            <a:r>
              <a:rPr lang="en-US" sz="1200" b="0" i="0" u="none" strike="noStrike" cap="none" dirty="0" err="1">
                <a:solidFill>
                  <a:schemeClr val="dk1"/>
                </a:solidFill>
                <a:latin typeface="Calibri"/>
                <a:ea typeface="Calibri"/>
                <a:cs typeface="Calibri"/>
                <a:sym typeface="Calibri"/>
              </a:rPr>
              <a:t>Zierer</a:t>
            </a:r>
            <a:r>
              <a:rPr lang="en-US" sz="1200" b="0" i="0" u="none" strike="noStrike" cap="none" dirty="0">
                <a:solidFill>
                  <a:schemeClr val="dk1"/>
                </a:solidFill>
                <a:latin typeface="Calibri"/>
                <a:ea typeface="Calibri"/>
                <a:cs typeface="Calibri"/>
                <a:sym typeface="Calibri"/>
              </a:rPr>
              <a:t>, K., &amp; Hattie, J. (2020). The power of feedback revisited: a meta-analysis of educational feedback research. </a:t>
            </a:r>
            <a:r>
              <a:rPr lang="en-US" sz="1200" b="0" i="1" u="none" strike="noStrike" cap="none" dirty="0">
                <a:solidFill>
                  <a:schemeClr val="dk1"/>
                </a:solidFill>
                <a:latin typeface="Calibri"/>
                <a:ea typeface="Calibri"/>
                <a:cs typeface="Calibri"/>
                <a:sym typeface="Calibri"/>
              </a:rPr>
              <a:t>Frontiers in Psychology</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10</a:t>
            </a:r>
            <a:r>
              <a:rPr lang="en-US" sz="1200" b="0" i="0" u="none" strike="noStrike" cap="none" dirty="0">
                <a:solidFill>
                  <a:schemeClr val="dk1"/>
                </a:solidFill>
                <a:latin typeface="Calibri"/>
                <a:ea typeface="Calibri"/>
                <a:cs typeface="Calibri"/>
                <a:sym typeface="Calibri"/>
              </a:rPr>
              <a:t>, 3087.</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2950923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b="1" dirty="0"/>
              <a:t>Notes: </a:t>
            </a:r>
            <a:r>
              <a:rPr lang="en-US" b="0" dirty="0"/>
              <a:t>Allow about 15 minutes for this activity.</a:t>
            </a:r>
            <a:endParaRPr lang="en-US" b="1" dirty="0"/>
          </a:p>
          <a:p>
            <a:pPr marL="457200" marR="0" lvl="0" indent="-228600" algn="l" rtl="0">
              <a:lnSpc>
                <a:spcPct val="100000"/>
              </a:lnSpc>
              <a:spcBef>
                <a:spcPts val="0"/>
              </a:spcBef>
              <a:spcAft>
                <a:spcPts val="0"/>
              </a:spcAft>
              <a:buSzPts val="1400"/>
              <a:buNone/>
            </a:pPr>
            <a:endParaRPr lang="en-US" b="1" dirty="0"/>
          </a:p>
          <a:p>
            <a:pPr marL="0" marR="0" lvl="0" indent="0" algn="l" rtl="0">
              <a:lnSpc>
                <a:spcPct val="100000"/>
              </a:lnSpc>
              <a:spcBef>
                <a:spcPts val="0"/>
              </a:spcBef>
              <a:spcAft>
                <a:spcPts val="0"/>
              </a:spcAft>
              <a:buSzPts val="1400"/>
              <a:buNone/>
            </a:pPr>
            <a:r>
              <a:rPr lang="en-US" b="1" dirty="0"/>
              <a:t>SAY </a:t>
            </a:r>
            <a:r>
              <a:rPr lang="en-US" b="0" dirty="0"/>
              <a:t>We’ve talked about the importance of providing corrective feedback and that this is effective at helping students meet their learning goals. However, that feedback needs to be specific, timely, and actionable. </a:t>
            </a:r>
            <a:endParaRPr lang="en-US" dirty="0"/>
          </a:p>
          <a:p>
            <a:pPr marL="0" marR="0" lvl="0" indent="0" algn="l" rtl="0">
              <a:lnSpc>
                <a:spcPct val="100000"/>
              </a:lnSpc>
              <a:spcBef>
                <a:spcPts val="0"/>
              </a:spcBef>
              <a:spcAft>
                <a:spcPts val="0"/>
              </a:spcAft>
              <a:buSzPts val="1400"/>
              <a:buNone/>
            </a:pPr>
            <a:endParaRPr lang="en-US" b="0" i="1" dirty="0"/>
          </a:p>
          <a:p>
            <a:pPr marL="0" marR="0" lvl="0" indent="0" algn="l" rtl="0">
              <a:lnSpc>
                <a:spcPct val="100000"/>
              </a:lnSpc>
              <a:spcBef>
                <a:spcPts val="0"/>
              </a:spcBef>
              <a:spcAft>
                <a:spcPts val="0"/>
              </a:spcAft>
              <a:buSzPts val="1400"/>
              <a:buNone/>
            </a:pPr>
            <a:r>
              <a:rPr lang="en-US" b="0" i="1" dirty="0"/>
              <a:t>Review the activity steps on the slide. Note</a:t>
            </a:r>
            <a:r>
              <a:rPr lang="en-US" i="1" dirty="0"/>
              <a:t> that the rubric is just one example and there are probably others you use in your state, district, or school. The purpose of using the rubric is to guide us in providing feedback.</a:t>
            </a:r>
            <a:endParaRPr lang="en-US" dirty="0"/>
          </a:p>
          <a:p>
            <a:pPr marL="457200" marR="0" lvl="0" indent="-228600" algn="l" rtl="0">
              <a:lnSpc>
                <a:spcPct val="100000"/>
              </a:lnSpc>
              <a:spcBef>
                <a:spcPts val="0"/>
              </a:spcBef>
              <a:spcAft>
                <a:spcPts val="0"/>
              </a:spcAft>
              <a:buSzPts val="1400"/>
              <a:buNone/>
            </a:pPr>
            <a:endParaRPr lang="en-US" b="0" dirty="0"/>
          </a:p>
          <a:p>
            <a:pPr marL="0" marR="0" lvl="0" indent="0" algn="l" rtl="0">
              <a:lnSpc>
                <a:spcPct val="100000"/>
              </a:lnSpc>
              <a:spcBef>
                <a:spcPts val="0"/>
              </a:spcBef>
              <a:spcAft>
                <a:spcPts val="0"/>
              </a:spcAft>
              <a:buSzPts val="1400"/>
              <a:buNone/>
            </a:pPr>
            <a:r>
              <a:rPr lang="en-US" b="0" dirty="0"/>
              <a:t>After you formulate your feedback statements in your small groups, we’ll share them with the whole group.</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78076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We have talked a lot about how students learn - through explicit and systematic instruction that is differentiated to meet their needs and helps them make connections.  They also learn best when instruction is scaffolded enabling them to accomplish tasks that they would not be able to accomplish otherwise. Finally, they learn when they receive corrective feedback to help them understand their mistakes and avoid them in the future. </a:t>
            </a:r>
            <a:endParaRPr lang="en-US" sz="3200"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As we near the end of today’s session, here are the self-study activities to complete before we meet for Session 4. These assignments will provide you with the opportunity to examine how students learn more deeply. First, read the Handout 6, which is the article: The Impact of a Professional Development and Directive Instructional Coaching Model.  That may help you as you reflect upon the content of today’s session and complete </a:t>
            </a:r>
            <a:r>
              <a:rPr lang="en-US" b="1" dirty="0"/>
              <a:t>Self-Study 1</a:t>
            </a:r>
            <a:r>
              <a:rPr lang="en-US" dirty="0"/>
              <a:t>. After you complete that, please view the video on active participation by Anita Archer and complete the video reflection homework sheet. We’ll debrief at the beginning of Session 5.</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u="sng" dirty="0">
                <a:solidFill>
                  <a:schemeClr val="hlink"/>
                </a:solidFill>
                <a:latin typeface="Calibri"/>
                <a:ea typeface="Calibri"/>
                <a:cs typeface="Calibri"/>
                <a:sym typeface="Calibri"/>
                <a:hlinkClick r:id="rId3"/>
              </a:rPr>
              <a:t>https://drive.google.com/file/d/1wC0hTTCxqY-4nhCi2XoEBWkBAusKeRj0/view?usp=sharing</a:t>
            </a:r>
            <a:r>
              <a:rPr lang="en-US" sz="1200" dirty="0">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200"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b="1" dirty="0">
                <a:latin typeface="Calibri"/>
                <a:ea typeface="Calibri"/>
                <a:cs typeface="Calibri"/>
                <a:sym typeface="Calibri"/>
              </a:rPr>
              <a:t>Video retrieved from https://www.youtube.com/watch?v=yXLoOb10W2g on 01/04/24.</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4!  We look forward to seeing you for Session 5 as we continue Module 2.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After Session 3, you had something to read, something to do, and something to watch. Let’s debrief. You read </a:t>
            </a:r>
            <a:r>
              <a:rPr lang="en-US" sz="1200" dirty="0"/>
              <a:t>Handout 10:Making the Most of the Teacher-Coach Relationship. Look at what you recorded on your Self-Study 1: Teacher Coach Partnership Agreement.</a:t>
            </a:r>
            <a:endParaRPr lang="en-US" dirty="0"/>
          </a:p>
          <a:p>
            <a:pPr marL="171450" lvl="0" indent="-171450" algn="l" rtl="0">
              <a:lnSpc>
                <a:spcPct val="100000"/>
              </a:lnSpc>
              <a:spcBef>
                <a:spcPts val="0"/>
              </a:spcBef>
              <a:spcAft>
                <a:spcPts val="0"/>
              </a:spcAft>
              <a:buClr>
                <a:schemeClr val="dk1"/>
              </a:buClr>
              <a:buSzPts val="1200"/>
              <a:buChar char="•"/>
            </a:pPr>
            <a:r>
              <a:rPr lang="en-US" sz="1200" dirty="0"/>
              <a:t>What are important aspects of the teacher coach partnership agreement?</a:t>
            </a:r>
            <a:endParaRPr lang="en-US" dirty="0"/>
          </a:p>
          <a:p>
            <a:pPr marL="171450" lvl="0" indent="-171450" algn="l" rtl="0">
              <a:lnSpc>
                <a:spcPct val="100000"/>
              </a:lnSpc>
              <a:spcBef>
                <a:spcPts val="0"/>
              </a:spcBef>
              <a:spcAft>
                <a:spcPts val="0"/>
              </a:spcAft>
              <a:buClr>
                <a:schemeClr val="dk1"/>
              </a:buClr>
              <a:buSzPts val="1200"/>
              <a:buChar char="•"/>
            </a:pPr>
            <a:r>
              <a:rPr lang="en-US" sz="1200" dirty="0"/>
              <a:t>Did you note any comments or questions about Session 3?</a:t>
            </a:r>
            <a:endParaRPr lang="en-US" dirty="0"/>
          </a:p>
          <a:p>
            <a:pPr marL="171450" lvl="0" indent="-95250" algn="l" rtl="0">
              <a:lnSpc>
                <a:spcPct val="100000"/>
              </a:lnSpc>
              <a:spcBef>
                <a:spcPts val="0"/>
              </a:spcBef>
              <a:spcAft>
                <a:spcPts val="0"/>
              </a:spcAft>
              <a:buClr>
                <a:schemeClr val="dk1"/>
              </a:buClr>
              <a:buSzPts val="1200"/>
              <a:buFont typeface="Arial"/>
              <a:buNone/>
            </a:pPr>
            <a:endParaRPr lang="en-US" sz="1200" dirty="0"/>
          </a:p>
          <a:p>
            <a:pPr marL="0" lvl="0" indent="0" algn="l" rtl="0">
              <a:lnSpc>
                <a:spcPct val="100000"/>
              </a:lnSpc>
              <a:spcBef>
                <a:spcPts val="0"/>
              </a:spcBef>
              <a:spcAft>
                <a:spcPts val="0"/>
              </a:spcAft>
              <a:buClr>
                <a:schemeClr val="dk1"/>
              </a:buClr>
              <a:buSzPts val="1200"/>
              <a:buFont typeface="Arial"/>
              <a:buNone/>
            </a:pPr>
            <a:r>
              <a:rPr lang="en-US" sz="1200" i="1" dirty="0"/>
              <a:t>Answers to Module 1, Session 3, Self-Study 1 may vary.</a:t>
            </a:r>
          </a:p>
          <a:p>
            <a:pPr marL="171450" lvl="0" indent="-95250" algn="l" rtl="0">
              <a:lnSpc>
                <a:spcPct val="100000"/>
              </a:lnSpc>
              <a:spcBef>
                <a:spcPts val="0"/>
              </a:spcBef>
              <a:spcAft>
                <a:spcPts val="0"/>
              </a:spcAft>
              <a:buClr>
                <a:schemeClr val="dk1"/>
              </a:buClr>
              <a:buSzPts val="1200"/>
              <a:buFont typeface="Arial"/>
              <a:buNone/>
            </a:pPr>
            <a:endParaRPr lang="en-US" sz="1200" dirty="0"/>
          </a:p>
          <a:p>
            <a:pPr marL="0" lvl="0" indent="0" algn="l" rtl="0">
              <a:lnSpc>
                <a:spcPct val="120000"/>
              </a:lnSpc>
              <a:spcBef>
                <a:spcPts val="0"/>
              </a:spcBef>
              <a:spcAft>
                <a:spcPts val="0"/>
              </a:spcAft>
              <a:buClr>
                <a:schemeClr val="dk1"/>
              </a:buClr>
              <a:buSzPts val="1200"/>
              <a:buFont typeface="Calibri"/>
              <a:buNone/>
            </a:pPr>
            <a:r>
              <a:rPr lang="en-US" dirty="0"/>
              <a:t>You also watched </a:t>
            </a:r>
            <a:r>
              <a:rPr lang="en-US" sz="1200" dirty="0"/>
              <a:t>Video 3: Why Principals Must Support Coaches and completed Self-Study 2: Video-Viewing Guide for Principal Coach Support. </a:t>
            </a:r>
            <a:r>
              <a:rPr lang="en-US" sz="1200" i="1" dirty="0"/>
              <a:t>Ask participants to share their answers to the questions on Self-Study 2. </a:t>
            </a:r>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r>
              <a:rPr lang="en-US" dirty="0"/>
              <a:t>Provide an overview of the goal and content for Module 2.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291699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This is the literacy coach domain and two standards that will be covered during this session. We are going to address both of these standards as we work through this session together.</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b="1" dirty="0"/>
              <a:t>SAY </a:t>
            </a:r>
            <a:r>
              <a:rPr lang="en-US" b="0" dirty="0"/>
              <a:t>Talk at your tables about this question. Jot down a few points and be prepared to share. </a:t>
            </a:r>
            <a:endParaRPr lang="en-US" dirty="0"/>
          </a:p>
          <a:p>
            <a:pPr marL="457200" marR="0" lvl="0" indent="-228600" algn="l" rtl="0">
              <a:lnSpc>
                <a:spcPct val="100000"/>
              </a:lnSpc>
              <a:spcBef>
                <a:spcPts val="0"/>
              </a:spcBef>
              <a:spcAft>
                <a:spcPts val="0"/>
              </a:spcAft>
              <a:buSzPts val="1400"/>
              <a:buNone/>
            </a:pPr>
            <a:endParaRPr lang="en-US" b="0" dirty="0"/>
          </a:p>
          <a:p>
            <a:pPr marL="457200" marR="0" lvl="0" indent="-228600" algn="l" rtl="0">
              <a:lnSpc>
                <a:spcPct val="100000"/>
              </a:lnSpc>
              <a:spcBef>
                <a:spcPts val="0"/>
              </a:spcBef>
              <a:spcAft>
                <a:spcPts val="0"/>
              </a:spcAft>
              <a:buSzPts val="1400"/>
              <a:buNone/>
            </a:pPr>
            <a:r>
              <a:rPr lang="en-US" b="0" i="1" dirty="0"/>
              <a:t>Possible Responses: By being taught directly, through practice, by connecting new information to what they already know</a:t>
            </a:r>
            <a:endParaRPr lang="en-US" dirty="0"/>
          </a:p>
          <a:p>
            <a:pPr marL="457200" marR="0" lvl="0" indent="-228600" algn="l" rtl="0">
              <a:lnSpc>
                <a:spcPct val="100000"/>
              </a:lnSpc>
              <a:spcBef>
                <a:spcPts val="0"/>
              </a:spcBef>
              <a:spcAft>
                <a:spcPts val="0"/>
              </a:spcAft>
              <a:buSzPts val="1400"/>
              <a:buNone/>
            </a:pPr>
            <a:endParaRPr lang="en-US" b="0" dirty="0"/>
          </a:p>
          <a:p>
            <a:pPr marL="457200" marR="0" lvl="0" indent="-228600" algn="l" rtl="0">
              <a:lnSpc>
                <a:spcPct val="100000"/>
              </a:lnSpc>
              <a:spcBef>
                <a:spcPts val="0"/>
              </a:spcBef>
              <a:spcAft>
                <a:spcPts val="0"/>
              </a:spcAft>
              <a:buSzPts val="1400"/>
              <a:buNone/>
            </a:pPr>
            <a:r>
              <a:rPr lang="en-US" b="0" i="1" dirty="0"/>
              <a:t>Allow 5 minutes for discussion.</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289176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4/29/25</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fVg0K6O9Ucq5IIYMjNZYhNJ2J95_t13x/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facebook.com/watch/?v=320845308601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qb5dAV5sykF_kK_zxVHH78xHAwO5WJL4/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4Tm2U2zOQ_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qb5dAV5sykF_kK_zxVHH78xHAwO5WJL4/view?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4Tm2U2zOQ_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bfFE4yrBTOKRp3UHUyjnjYdEnmc-82NY/view?usp=sharing" TargetMode="External"/><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drive.google.com/file/d/1wEz8MPdMPVZUczrN5ilws5QRyvc-cPr_/view?usp=sharing" TargetMode="External"/><Relationship Id="rId4" Type="http://schemas.openxmlformats.org/officeDocument/2006/relationships/hyperlink" Target="https://www.youtube.com/watch?v=JshNkNrblk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youtube.com/watch?v=yXLoOb10W2g" TargetMode="External"/><Relationship Id="rId4" Type="http://schemas.openxmlformats.org/officeDocument/2006/relationships/hyperlink" Target="https://drive.google.com/file/d/1YSHYRmARWATT2clu37s9GxCB8MKC7HfU/view?usp=shar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2095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2, Session 4</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652083" y="3124259"/>
            <a:ext cx="4992482" cy="458685"/>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Effective Practices in Teaching Students</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219200" y="2560320"/>
            <a:ext cx="8863584" cy="165161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00000"/>
              </a:lnSpc>
              <a:spcBef>
                <a:spcPts val="640"/>
              </a:spcBef>
              <a:buClr>
                <a:schemeClr val="dk1"/>
              </a:buClr>
              <a:buSzPts val="3200"/>
              <a:buFont typeface="Arial" panose="020B0604020202020204" pitchFamily="34" charset="0"/>
              <a:buNone/>
            </a:pPr>
            <a:r>
              <a:rPr lang="en-US" dirty="0">
                <a:latin typeface="Calibri"/>
                <a:ea typeface="Calibri"/>
                <a:cs typeface="Calibri"/>
                <a:sym typeface="Calibri"/>
              </a:rPr>
              <a:t>Why could I ask you the previous question and expect you would have logical responses?</a:t>
            </a: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999744"/>
            <a:ext cx="7308124" cy="156057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Another question….</a:t>
            </a:r>
          </a:p>
        </p:txBody>
      </p:sp>
    </p:spTree>
    <p:extLst>
      <p:ext uri="{BB962C8B-B14F-4D97-AF65-F5344CB8AC3E}">
        <p14:creationId xmlns:p14="http://schemas.microsoft.com/office/powerpoint/2010/main" val="321354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158240" y="2113788"/>
            <a:ext cx="8486502" cy="3681984"/>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lvl="0" indent="-323850" algn="l" rtl="0">
              <a:lnSpc>
                <a:spcPct val="100000"/>
              </a:lnSpc>
              <a:spcBef>
                <a:spcPts val="0"/>
              </a:spcBef>
              <a:spcAft>
                <a:spcPts val="0"/>
              </a:spcAft>
              <a:buClr>
                <a:srgbClr val="7F7F7F"/>
              </a:buClr>
              <a:buSzPts val="1800"/>
              <a:buChar char="•"/>
            </a:pPr>
            <a:r>
              <a:rPr lang="en-US" sz="2800" dirty="0">
                <a:latin typeface="Calibri"/>
                <a:ea typeface="Calibri"/>
                <a:cs typeface="Calibri"/>
                <a:sym typeface="Calibri"/>
              </a:rPr>
              <a:t>Through </a:t>
            </a:r>
            <a:r>
              <a:rPr lang="en-US" sz="2800" b="1" dirty="0">
                <a:latin typeface="Calibri"/>
                <a:ea typeface="Calibri"/>
                <a:cs typeface="Calibri"/>
                <a:sym typeface="Calibri"/>
              </a:rPr>
              <a:t>explicit</a:t>
            </a:r>
            <a:r>
              <a:rPr lang="en-US" sz="2800" dirty="0">
                <a:latin typeface="Calibri"/>
                <a:ea typeface="Calibri"/>
                <a:cs typeface="Calibri"/>
                <a:sym typeface="Calibri"/>
              </a:rPr>
              <a:t> and </a:t>
            </a:r>
            <a:r>
              <a:rPr lang="en-US" sz="2800" b="1" dirty="0">
                <a:latin typeface="Calibri"/>
                <a:ea typeface="Calibri"/>
                <a:cs typeface="Calibri"/>
                <a:sym typeface="Calibri"/>
              </a:rPr>
              <a:t>systematic</a:t>
            </a:r>
            <a:r>
              <a:rPr lang="en-US" sz="2800" dirty="0">
                <a:latin typeface="Calibri"/>
                <a:ea typeface="Calibri"/>
                <a:cs typeface="Calibri"/>
                <a:sym typeface="Calibri"/>
              </a:rPr>
              <a:t> </a:t>
            </a:r>
            <a:r>
              <a:rPr lang="en-US" sz="2800" b="1" dirty="0">
                <a:latin typeface="Calibri"/>
                <a:ea typeface="Calibri"/>
                <a:cs typeface="Calibri"/>
                <a:sym typeface="Calibri"/>
              </a:rPr>
              <a:t>instruction</a:t>
            </a:r>
            <a:r>
              <a:rPr lang="en-US" sz="2800" dirty="0">
                <a:latin typeface="Calibri"/>
                <a:ea typeface="Calibri"/>
                <a:cs typeface="Calibri"/>
                <a:sym typeface="Calibri"/>
              </a:rPr>
              <a:t> that is </a:t>
            </a:r>
            <a:r>
              <a:rPr lang="en-US" sz="2800" b="1" dirty="0">
                <a:latin typeface="Calibri"/>
                <a:ea typeface="Calibri"/>
                <a:cs typeface="Calibri"/>
                <a:sym typeface="Calibri"/>
              </a:rPr>
              <a:t>differentiated</a:t>
            </a:r>
            <a:r>
              <a:rPr lang="en-US" sz="2800" dirty="0">
                <a:latin typeface="Calibri"/>
                <a:ea typeface="Calibri"/>
                <a:cs typeface="Calibri"/>
                <a:sym typeface="Calibri"/>
              </a:rPr>
              <a:t> to meet their needs and helps them make connections.</a:t>
            </a:r>
            <a:endParaRPr lang="en-US" dirty="0"/>
          </a:p>
          <a:p>
            <a:pPr marL="349250" lvl="0" indent="-323850" algn="l" rtl="0">
              <a:lnSpc>
                <a:spcPct val="100000"/>
              </a:lnSpc>
              <a:spcBef>
                <a:spcPts val="0"/>
              </a:spcBef>
              <a:spcAft>
                <a:spcPts val="0"/>
              </a:spcAft>
              <a:buClr>
                <a:srgbClr val="7F7F7F"/>
              </a:buClr>
              <a:buSzPts val="1800"/>
              <a:buFont typeface="Arial"/>
              <a:buNone/>
            </a:pPr>
            <a:endParaRPr lang="en-US" sz="2800" dirty="0">
              <a:latin typeface="Calibri"/>
              <a:ea typeface="Calibri"/>
              <a:cs typeface="Calibri"/>
              <a:sym typeface="Calibri"/>
            </a:endParaRPr>
          </a:p>
          <a:p>
            <a:pPr marL="349250" lvl="0" indent="-323850" algn="l" rtl="0">
              <a:lnSpc>
                <a:spcPct val="100000"/>
              </a:lnSpc>
              <a:spcBef>
                <a:spcPts val="0"/>
              </a:spcBef>
              <a:spcAft>
                <a:spcPts val="0"/>
              </a:spcAft>
              <a:buClr>
                <a:srgbClr val="7F7F7F"/>
              </a:buClr>
              <a:buSzPts val="1800"/>
              <a:buChar char="•"/>
            </a:pPr>
            <a:r>
              <a:rPr lang="en-US" sz="2800" dirty="0">
                <a:latin typeface="Calibri"/>
                <a:ea typeface="Calibri"/>
                <a:cs typeface="Calibri"/>
                <a:sym typeface="Calibri"/>
              </a:rPr>
              <a:t>When they receive instruction that is </a:t>
            </a:r>
            <a:r>
              <a:rPr lang="en-US" sz="2800" b="1" dirty="0">
                <a:latin typeface="Calibri"/>
                <a:ea typeface="Calibri"/>
                <a:cs typeface="Calibri"/>
                <a:sym typeface="Calibri"/>
              </a:rPr>
              <a:t>scaffolded</a:t>
            </a:r>
            <a:r>
              <a:rPr lang="en-US" sz="2800" dirty="0">
                <a:latin typeface="Calibri"/>
                <a:ea typeface="Calibri"/>
                <a:cs typeface="Calibri"/>
                <a:sym typeface="Calibri"/>
              </a:rPr>
              <a:t> to help them accomplish tasks while building their knowledge and abilities to complete the task independently.</a:t>
            </a:r>
            <a:endParaRPr lang="en-US" dirty="0"/>
          </a:p>
          <a:p>
            <a:pPr marL="349250" lvl="0" indent="-323850" algn="l" rtl="0">
              <a:lnSpc>
                <a:spcPct val="100000"/>
              </a:lnSpc>
              <a:spcBef>
                <a:spcPts val="0"/>
              </a:spcBef>
              <a:spcAft>
                <a:spcPts val="0"/>
              </a:spcAft>
              <a:buClr>
                <a:srgbClr val="7F7F7F"/>
              </a:buClr>
              <a:buSzPts val="1800"/>
              <a:buNone/>
            </a:pPr>
            <a:endParaRPr lang="en-US" sz="2800" dirty="0">
              <a:latin typeface="Calibri"/>
              <a:ea typeface="Calibri"/>
              <a:cs typeface="Calibri"/>
              <a:sym typeface="Calibri"/>
            </a:endParaRPr>
          </a:p>
          <a:p>
            <a:pPr marL="349250" lvl="0" indent="-323850" algn="l" rtl="0">
              <a:lnSpc>
                <a:spcPct val="100000"/>
              </a:lnSpc>
              <a:spcBef>
                <a:spcPts val="0"/>
              </a:spcBef>
              <a:spcAft>
                <a:spcPts val="0"/>
              </a:spcAft>
              <a:buClr>
                <a:srgbClr val="7F7F7F"/>
              </a:buClr>
              <a:buSzPts val="1800"/>
              <a:buChar char="•"/>
            </a:pPr>
            <a:r>
              <a:rPr lang="en-US" sz="2800" dirty="0">
                <a:latin typeface="Calibri"/>
                <a:ea typeface="Calibri"/>
                <a:cs typeface="Calibri"/>
                <a:sym typeface="Calibri"/>
              </a:rPr>
              <a:t>By being active participants in their own learning and receiving </a:t>
            </a:r>
            <a:r>
              <a:rPr lang="en-US" sz="2800" b="1" dirty="0">
                <a:latin typeface="Calibri"/>
                <a:ea typeface="Calibri"/>
                <a:cs typeface="Calibri"/>
                <a:sym typeface="Calibri"/>
              </a:rPr>
              <a:t>corrective feedback </a:t>
            </a:r>
            <a:r>
              <a:rPr lang="en-US" sz="2800" dirty="0">
                <a:latin typeface="Calibri"/>
                <a:ea typeface="Calibri"/>
                <a:cs typeface="Calibri"/>
                <a:sym typeface="Calibri"/>
              </a:rPr>
              <a:t>when necessary.</a:t>
            </a:r>
            <a:endParaRPr lang="en-US"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999744"/>
            <a:ext cx="730812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Students Learn….</a:t>
            </a:r>
          </a:p>
        </p:txBody>
      </p:sp>
    </p:spTree>
    <p:extLst>
      <p:ext uri="{BB962C8B-B14F-4D97-AF65-F5344CB8AC3E}">
        <p14:creationId xmlns:p14="http://schemas.microsoft.com/office/powerpoint/2010/main" val="130560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999744"/>
            <a:ext cx="730812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(Florida Practice Profile)</a:t>
            </a:r>
            <a:endParaRPr dirty="0"/>
          </a:p>
        </p:txBody>
      </p:sp>
      <p:sp>
        <p:nvSpPr>
          <p:cNvPr id="5" name="Google Shape;239;p59">
            <a:extLst>
              <a:ext uri="{FF2B5EF4-FFF2-40B4-BE49-F238E27FC236}">
                <a16:creationId xmlns:a16="http://schemas.microsoft.com/office/drawing/2014/main" id="{AE23203E-0E7F-58E9-9A9C-F6189CDA60A9}"/>
              </a:ext>
            </a:extLst>
          </p:cNvPr>
          <p:cNvSpPr txBox="1">
            <a:spLocks/>
          </p:cNvSpPr>
          <p:nvPr/>
        </p:nvSpPr>
        <p:spPr>
          <a:xfrm>
            <a:off x="1147463" y="2206751"/>
            <a:ext cx="9476232" cy="368250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00000"/>
              </a:lnSpc>
              <a:spcBef>
                <a:spcPts val="0"/>
              </a:spcBef>
              <a:buClr>
                <a:schemeClr val="dk1"/>
              </a:buClr>
              <a:buSzPts val="2581"/>
              <a:buFont typeface="Arial" panose="020B0604020202020204" pitchFamily="34" charset="0"/>
              <a:buNone/>
            </a:pPr>
            <a:r>
              <a:rPr lang="en-US" sz="2400" dirty="0">
                <a:latin typeface="Calibri"/>
                <a:ea typeface="Calibri"/>
                <a:cs typeface="Calibri"/>
                <a:sym typeface="Calibri"/>
              </a:rPr>
              <a:t>Students learn through </a:t>
            </a:r>
            <a:r>
              <a:rPr lang="en-US" sz="2400" b="1" dirty="0">
                <a:latin typeface="Calibri"/>
                <a:ea typeface="Calibri"/>
                <a:cs typeface="Calibri"/>
                <a:sym typeface="Calibri"/>
              </a:rPr>
              <a:t>explicit instruction</a:t>
            </a:r>
            <a:r>
              <a:rPr lang="en-US" sz="2400" dirty="0">
                <a:latin typeface="Calibri"/>
                <a:ea typeface="Calibri"/>
                <a:cs typeface="Calibri"/>
                <a:sym typeface="Calibri"/>
              </a:rPr>
              <a:t>, which could be defined as:</a:t>
            </a:r>
            <a:endParaRPr lang="en-US" sz="2400" dirty="0"/>
          </a:p>
          <a:p>
            <a:pPr marL="25400" indent="0">
              <a:lnSpc>
                <a:spcPct val="100000"/>
              </a:lnSpc>
              <a:spcBef>
                <a:spcPts val="0"/>
              </a:spcBef>
              <a:buClr>
                <a:schemeClr val="dk1"/>
              </a:buClr>
              <a:buSzPts val="2581"/>
              <a:buFont typeface="Arial" panose="020B0604020202020204" pitchFamily="34" charset="0"/>
              <a:buNone/>
            </a:pPr>
            <a:endParaRPr lang="en-US" sz="2400" dirty="0">
              <a:latin typeface="Calibri"/>
              <a:ea typeface="Calibri"/>
              <a:cs typeface="Calibri"/>
              <a:sym typeface="Calibri"/>
            </a:endParaRPr>
          </a:p>
          <a:p>
            <a:pPr marL="0" indent="0">
              <a:lnSpc>
                <a:spcPct val="100000"/>
              </a:lnSpc>
              <a:spcBef>
                <a:spcPts val="0"/>
              </a:spcBef>
              <a:buSzPts val="3200"/>
              <a:buFont typeface="Arial" panose="020B0604020202020204" pitchFamily="34" charset="0"/>
              <a:buNone/>
            </a:pPr>
            <a:r>
              <a:rPr lang="en-US" sz="2400" dirty="0">
                <a:latin typeface="Calibri"/>
                <a:ea typeface="Calibri"/>
                <a:cs typeface="Calibri"/>
                <a:sym typeface="Calibri"/>
              </a:rPr>
              <a:t>Intentional teaching with a clear and direct presentation of information to learners which is focused on critical standards-aligned content. It engages all learning and does not require student inferencing during the introduction of new content, concepts, or skills. This type of instruction does not make assumptions about skills and knowledge learners already have or will acquire on their own.</a:t>
            </a:r>
          </a:p>
        </p:txBody>
      </p:sp>
    </p:spTree>
    <p:extLst>
      <p:ext uri="{BB962C8B-B14F-4D97-AF65-F5344CB8AC3E}">
        <p14:creationId xmlns:p14="http://schemas.microsoft.com/office/powerpoint/2010/main" val="248837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999744"/>
            <a:ext cx="730812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(Florida Practice Profile)</a:t>
            </a:r>
            <a:endParaRPr dirty="0"/>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1162049" y="2281344"/>
            <a:ext cx="9927454" cy="3124865"/>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00000"/>
              </a:lnSpc>
              <a:spcBef>
                <a:spcPts val="0"/>
              </a:spcBef>
              <a:buClr>
                <a:schemeClr val="dk1"/>
              </a:buClr>
              <a:buSzPts val="2689"/>
              <a:buFont typeface="Arial" panose="020B0604020202020204" pitchFamily="34" charset="0"/>
              <a:buNone/>
            </a:pPr>
            <a:r>
              <a:rPr lang="en-US" sz="2400" dirty="0">
                <a:latin typeface="Calibri"/>
                <a:ea typeface="Calibri"/>
                <a:cs typeface="Calibri"/>
                <a:sym typeface="Calibri"/>
              </a:rPr>
              <a:t>Students learn through </a:t>
            </a:r>
            <a:r>
              <a:rPr lang="en-US" sz="2400" b="1" dirty="0">
                <a:latin typeface="Calibri"/>
                <a:ea typeface="Calibri"/>
                <a:cs typeface="Calibri"/>
                <a:sym typeface="Calibri"/>
              </a:rPr>
              <a:t>systematic instruction</a:t>
            </a:r>
            <a:r>
              <a:rPr lang="en-US" sz="2400" dirty="0">
                <a:latin typeface="Calibri"/>
                <a:ea typeface="Calibri"/>
                <a:cs typeface="Calibri"/>
                <a:sym typeface="Calibri"/>
              </a:rPr>
              <a:t>, which could be defined as:</a:t>
            </a:r>
            <a:endParaRPr lang="en-US" sz="2400" dirty="0"/>
          </a:p>
          <a:p>
            <a:pPr marL="25400" indent="0">
              <a:lnSpc>
                <a:spcPct val="100000"/>
              </a:lnSpc>
              <a:spcBef>
                <a:spcPts val="0"/>
              </a:spcBef>
              <a:buSzPts val="2689"/>
              <a:buFont typeface="Arial" panose="020B0604020202020204" pitchFamily="34" charset="0"/>
              <a:buNone/>
            </a:pPr>
            <a:endParaRPr lang="en-US" sz="2400" dirty="0">
              <a:latin typeface="Calibri"/>
              <a:ea typeface="Calibri"/>
              <a:cs typeface="Calibri"/>
              <a:sym typeface="Calibri"/>
            </a:endParaRPr>
          </a:p>
          <a:p>
            <a:pPr marL="0" indent="0">
              <a:lnSpc>
                <a:spcPct val="100000"/>
              </a:lnSpc>
              <a:spcBef>
                <a:spcPts val="0"/>
              </a:spcBef>
              <a:buSzPts val="3200"/>
              <a:buFont typeface="Arial" panose="020B0604020202020204" pitchFamily="34" charset="0"/>
              <a:buNone/>
            </a:pPr>
            <a:r>
              <a:rPr lang="en-US" sz="2400" dirty="0">
                <a:latin typeface="Calibri"/>
                <a:ea typeface="Calibri"/>
                <a:cs typeface="Calibri"/>
                <a:sym typeface="Calibri"/>
              </a:rPr>
              <a:t>A planned sequence that includes logical progression of content, concepts, and skills, from simple to complex, with cumulative teaching/review and practice to enable learners to achieve learning goals. Instructional routines help learners integrate new and existing knowledge through multiple opportunities for students to practice over time.</a:t>
            </a:r>
          </a:p>
        </p:txBody>
      </p:sp>
    </p:spTree>
    <p:extLst>
      <p:ext uri="{BB962C8B-B14F-4D97-AF65-F5344CB8AC3E}">
        <p14:creationId xmlns:p14="http://schemas.microsoft.com/office/powerpoint/2010/main" val="242534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1158240" y="1926336"/>
            <a:ext cx="9800952" cy="404088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20000"/>
              </a:lnSpc>
              <a:spcBef>
                <a:spcPts val="0"/>
              </a:spcBef>
              <a:spcAft>
                <a:spcPts val="0"/>
              </a:spcAft>
              <a:buSzPts val="2581"/>
              <a:buNone/>
            </a:pPr>
            <a:r>
              <a:rPr lang="en-US" sz="2800" dirty="0">
                <a:latin typeface="Calibri"/>
                <a:ea typeface="Calibri"/>
                <a:cs typeface="Calibri"/>
                <a:sym typeface="Calibri"/>
              </a:rPr>
              <a:t>“Decades of research clearly demonstrate that for novices (comprising virtually all students), direct, explicit instruction is more effective and more efficient than partial guidance. So, when teaching new content and skills to novices, teachers are more effective when they provide explicit guidance accompanied by practice and feedback, not when they require students to discover many aspects of what they must learn.”</a:t>
            </a:r>
            <a:endParaRPr lang="en-US" sz="1600" dirty="0">
              <a:latin typeface="Calibri"/>
              <a:ea typeface="Calibri"/>
              <a:cs typeface="Calibri"/>
              <a:sym typeface="Calibri"/>
            </a:endParaRP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158240" y="871728"/>
            <a:ext cx="7308124" cy="121310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5" name="Google Shape;259;p61">
            <a:extLst>
              <a:ext uri="{FF2B5EF4-FFF2-40B4-BE49-F238E27FC236}">
                <a16:creationId xmlns:a16="http://schemas.microsoft.com/office/drawing/2014/main" id="{28B5D2F4-64A1-FE7D-EC1A-8C6267AC1F65}"/>
              </a:ext>
            </a:extLst>
          </p:cNvPr>
          <p:cNvSpPr txBox="1"/>
          <p:nvPr/>
        </p:nvSpPr>
        <p:spPr>
          <a:xfrm>
            <a:off x="7120128" y="5793903"/>
            <a:ext cx="3145536"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(Clark, Kirschner, &amp; </a:t>
            </a:r>
            <a:r>
              <a:rPr lang="en-US" sz="1400" b="0" i="0" u="none" strike="noStrike" cap="none" dirty="0" err="1">
                <a:solidFill>
                  <a:srgbClr val="000000"/>
                </a:solidFill>
                <a:latin typeface="Calibri"/>
                <a:ea typeface="Calibri"/>
                <a:cs typeface="Calibri"/>
                <a:sym typeface="Calibri"/>
              </a:rPr>
              <a:t>Sweller</a:t>
            </a:r>
            <a:r>
              <a:rPr lang="en-US" sz="1400" b="0" i="0" u="none" strike="noStrike" cap="none" dirty="0">
                <a:solidFill>
                  <a:srgbClr val="000000"/>
                </a:solidFill>
                <a:latin typeface="Calibri"/>
                <a:ea typeface="Calibri"/>
                <a:cs typeface="Calibri"/>
                <a:sym typeface="Calibri"/>
              </a:rPr>
              <a:t>, 2012, p. 6)</a:t>
            </a:r>
            <a:endParaRPr dirty="0"/>
          </a:p>
        </p:txBody>
      </p:sp>
    </p:spTree>
    <p:extLst>
      <p:ext uri="{BB962C8B-B14F-4D97-AF65-F5344CB8AC3E}">
        <p14:creationId xmlns:p14="http://schemas.microsoft.com/office/powerpoint/2010/main" val="224349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072896" y="1379571"/>
            <a:ext cx="783945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Elements of Explicit Instruction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6" name="TextBox 5">
            <a:extLst>
              <a:ext uri="{FF2B5EF4-FFF2-40B4-BE49-F238E27FC236}">
                <a16:creationId xmlns:a16="http://schemas.microsoft.com/office/drawing/2014/main" id="{07A56164-2CBD-DC31-28E8-731DF801A91E}"/>
              </a:ext>
            </a:extLst>
          </p:cNvPr>
          <p:cNvSpPr txBox="1"/>
          <p:nvPr/>
        </p:nvSpPr>
        <p:spPr>
          <a:xfrm rot="10800000" flipV="1">
            <a:off x="1048512" y="5245199"/>
            <a:ext cx="9973056" cy="1015663"/>
          </a:xfrm>
          <a:prstGeom prst="rect">
            <a:avLst/>
          </a:prstGeom>
          <a:noFill/>
        </p:spPr>
        <p:txBody>
          <a:bodyPr wrap="square">
            <a:spAutoFit/>
          </a:bodyPr>
          <a:lstStyle/>
          <a:p>
            <a:pPr marL="76200" lvl="0" indent="0" algn="l" rtl="0">
              <a:lnSpc>
                <a:spcPct val="100000"/>
              </a:lnSpc>
              <a:spcBef>
                <a:spcPts val="0"/>
              </a:spcBef>
              <a:spcAft>
                <a:spcPts val="0"/>
              </a:spcAft>
              <a:buClr>
                <a:schemeClr val="dk1"/>
              </a:buClr>
              <a:buSzPts val="2400"/>
              <a:buNone/>
            </a:pPr>
            <a:r>
              <a:rPr lang="en-US" sz="2400" dirty="0">
                <a:latin typeface="Calibri"/>
                <a:ea typeface="Calibri"/>
                <a:cs typeface="Calibri"/>
                <a:sym typeface="Calibri"/>
              </a:rPr>
              <a:t>As we watch </a:t>
            </a:r>
            <a:r>
              <a:rPr lang="en-US" sz="2400" b="1" u="sng" dirty="0">
                <a:solidFill>
                  <a:schemeClr val="hlink"/>
                </a:solidFill>
                <a:latin typeface="Calibri"/>
                <a:ea typeface="Calibri"/>
                <a:cs typeface="Calibri"/>
                <a:sym typeface="Calibri"/>
                <a:hlinkClick r:id="rId3"/>
              </a:rPr>
              <a:t>Video 1: Utilizing Explicit Instruction</a:t>
            </a:r>
            <a:r>
              <a:rPr lang="en-US" sz="2400" b="1" dirty="0">
                <a:latin typeface="Calibri"/>
                <a:ea typeface="Calibri"/>
                <a:cs typeface="Calibri"/>
                <a:sym typeface="Calibri"/>
                <a:hlinkClick r:id="rId3"/>
              </a:rPr>
              <a:t> </a:t>
            </a:r>
            <a:r>
              <a:rPr lang="en-US" sz="2400" dirty="0">
                <a:latin typeface="Calibri"/>
                <a:ea typeface="Calibri"/>
                <a:cs typeface="Calibri"/>
                <a:sym typeface="Calibri"/>
              </a:rPr>
              <a:t>by Anita Archer, complete </a:t>
            </a:r>
            <a:r>
              <a:rPr lang="en-US" sz="2400" b="1" dirty="0">
                <a:latin typeface="Calibri"/>
                <a:ea typeface="Calibri"/>
                <a:cs typeface="Calibri"/>
                <a:sym typeface="Calibri"/>
              </a:rPr>
              <a:t>Handout 1: Video-Viewing Guide for Video 1</a:t>
            </a:r>
            <a:r>
              <a:rPr lang="en-US" sz="2400" dirty="0">
                <a:latin typeface="Calibri"/>
                <a:ea typeface="Calibri"/>
                <a:cs typeface="Calibri"/>
                <a:sym typeface="Calibri"/>
              </a:rPr>
              <a:t>.</a:t>
            </a:r>
          </a:p>
          <a:p>
            <a:pPr marL="76200" lvl="0" indent="0" algn="l" rtl="0">
              <a:lnSpc>
                <a:spcPct val="100000"/>
              </a:lnSpc>
              <a:spcBef>
                <a:spcPts val="0"/>
              </a:spcBef>
              <a:spcAft>
                <a:spcPts val="0"/>
              </a:spcAft>
              <a:buClr>
                <a:schemeClr val="dk1"/>
              </a:buClr>
              <a:buSzPts val="2400"/>
              <a:buNone/>
            </a:pPr>
            <a:r>
              <a:rPr lang="en-US" sz="1200" b="1" dirty="0">
                <a:latin typeface="Calibri"/>
                <a:ea typeface="Calibri"/>
                <a:cs typeface="Calibri"/>
                <a:sym typeface="Calibri"/>
              </a:rPr>
              <a:t>Video retrieved from </a:t>
            </a:r>
            <a:r>
              <a:rPr lang="en-US" sz="1200" b="1" dirty="0">
                <a:latin typeface="Calibri"/>
                <a:ea typeface="Calibri"/>
                <a:cs typeface="Calibri"/>
                <a:sym typeface="Calibri"/>
                <a:hlinkClick r:id="rId4"/>
              </a:rPr>
              <a:t>https://www.facebook.com/watch/?v=320845308601739</a:t>
            </a:r>
            <a:r>
              <a:rPr lang="en-US" sz="1200" b="1" dirty="0">
                <a:latin typeface="Calibri"/>
                <a:ea typeface="Calibri"/>
                <a:cs typeface="Calibri"/>
                <a:sym typeface="Calibri"/>
              </a:rPr>
              <a:t> on 01/04/24 .</a:t>
            </a:r>
          </a:p>
        </p:txBody>
      </p:sp>
      <p:pic>
        <p:nvPicPr>
          <p:cNvPr id="2" name="Picture 1">
            <a:extLst>
              <a:ext uri="{FF2B5EF4-FFF2-40B4-BE49-F238E27FC236}">
                <a16:creationId xmlns:a16="http://schemas.microsoft.com/office/drawing/2014/main" id="{BA4ABF8D-E527-98D8-50E9-E8D25B3B7A28}"/>
              </a:ext>
            </a:extLst>
          </p:cNvPr>
          <p:cNvPicPr>
            <a:picLocks noChangeAspect="1"/>
          </p:cNvPicPr>
          <p:nvPr/>
        </p:nvPicPr>
        <p:blipFill>
          <a:blip r:embed="rId5"/>
          <a:stretch>
            <a:fillRect/>
          </a:stretch>
        </p:blipFill>
        <p:spPr>
          <a:xfrm>
            <a:off x="3304032" y="2179387"/>
            <a:ext cx="4279392" cy="2801179"/>
          </a:xfrm>
          <a:prstGeom prst="rect">
            <a:avLst/>
          </a:prstGeom>
        </p:spPr>
      </p:pic>
      <p:pic>
        <p:nvPicPr>
          <p:cNvPr id="3" name="Picture 2">
            <a:extLst>
              <a:ext uri="{FF2B5EF4-FFF2-40B4-BE49-F238E27FC236}">
                <a16:creationId xmlns:a16="http://schemas.microsoft.com/office/drawing/2014/main" id="{B36B9C52-28C3-D998-5F1F-C2AE1E66D415}"/>
              </a:ext>
            </a:extLst>
          </p:cNvPr>
          <p:cNvPicPr>
            <a:picLocks noChangeAspect="1"/>
          </p:cNvPicPr>
          <p:nvPr/>
        </p:nvPicPr>
        <p:blipFill>
          <a:blip r:embed="rId6"/>
          <a:stretch>
            <a:fillRect/>
          </a:stretch>
        </p:blipFill>
        <p:spPr>
          <a:xfrm>
            <a:off x="1048512" y="806497"/>
            <a:ext cx="609653" cy="573074"/>
          </a:xfrm>
          <a:prstGeom prst="rect">
            <a:avLst/>
          </a:prstGeom>
        </p:spPr>
      </p:pic>
      <p:sp>
        <p:nvSpPr>
          <p:cNvPr id="5" name="Google Shape;608;p33">
            <a:extLst>
              <a:ext uri="{FF2B5EF4-FFF2-40B4-BE49-F238E27FC236}">
                <a16:creationId xmlns:a16="http://schemas.microsoft.com/office/drawing/2014/main" id="{B82D26C2-7A2C-C1F9-ED27-524AFF689720}"/>
              </a:ext>
            </a:extLst>
          </p:cNvPr>
          <p:cNvSpPr txBox="1"/>
          <p:nvPr/>
        </p:nvSpPr>
        <p:spPr>
          <a:xfrm>
            <a:off x="1658165" y="806498"/>
            <a:ext cx="540259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273163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dirty="0"/>
              <a:t>16</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950976" y="929190"/>
            <a:ext cx="972921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Elements of Explicit Instruction from Archer &amp; Hughes</a:t>
            </a:r>
            <a:endParaRPr sz="3200" b="1" i="0" u="none" strike="noStrike" cap="none" dirty="0">
              <a:solidFill>
                <a:srgbClr val="000000"/>
              </a:solidFill>
              <a:latin typeface="Trebuchet MS" panose="020B0603020202020204" pitchFamily="34" charset="0"/>
              <a:ea typeface="Arial"/>
              <a:cs typeface="Arial"/>
              <a:sym typeface="Arial"/>
            </a:endParaRPr>
          </a:p>
        </p:txBody>
      </p:sp>
      <p:sp>
        <p:nvSpPr>
          <p:cNvPr id="3" name="Google Shape;275;p63">
            <a:extLst>
              <a:ext uri="{FF2B5EF4-FFF2-40B4-BE49-F238E27FC236}">
                <a16:creationId xmlns:a16="http://schemas.microsoft.com/office/drawing/2014/main" id="{C9C3A283-4C21-9183-4199-92D4EA7FD887}"/>
              </a:ext>
            </a:extLst>
          </p:cNvPr>
          <p:cNvSpPr txBox="1">
            <a:spLocks/>
          </p:cNvSpPr>
          <p:nvPr/>
        </p:nvSpPr>
        <p:spPr>
          <a:xfrm>
            <a:off x="1102179" y="1800462"/>
            <a:ext cx="4328328" cy="3710322"/>
          </a:xfrm>
          <a:prstGeom prst="rect">
            <a:avLst/>
          </a:prstGeom>
          <a:no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nSpc>
                <a:spcPct val="100000"/>
              </a:lnSpc>
              <a:spcBef>
                <a:spcPts val="0"/>
              </a:spcBef>
              <a:buSzPts val="2800"/>
              <a:buFont typeface="Arial" panose="020B0604020202020204" pitchFamily="34" charset="0"/>
              <a:buNone/>
            </a:pPr>
            <a:r>
              <a:rPr lang="en-US" sz="3200" dirty="0">
                <a:latin typeface="Calibri"/>
                <a:ea typeface="Calibri"/>
                <a:cs typeface="Calibri"/>
                <a:sym typeface="Calibri"/>
              </a:rPr>
              <a:t>Read </a:t>
            </a:r>
            <a:r>
              <a:rPr lang="en-US" sz="3200" b="1" dirty="0">
                <a:latin typeface="Calibri"/>
                <a:ea typeface="Calibri"/>
                <a:cs typeface="Calibri"/>
                <a:sym typeface="Calibri"/>
              </a:rPr>
              <a:t>Handout 2: </a:t>
            </a:r>
          </a:p>
          <a:p>
            <a:pPr marL="7938" indent="0">
              <a:lnSpc>
                <a:spcPct val="100000"/>
              </a:lnSpc>
              <a:spcBef>
                <a:spcPts val="0"/>
              </a:spcBef>
              <a:buSzPts val="2800"/>
              <a:buFont typeface="Arial" panose="020B0604020202020204" pitchFamily="34" charset="0"/>
              <a:buNone/>
            </a:pPr>
            <a:r>
              <a:rPr lang="en-US" sz="3200" b="1" dirty="0">
                <a:latin typeface="Calibri"/>
                <a:ea typeface="Calibri"/>
                <a:cs typeface="Calibri"/>
                <a:sym typeface="Calibri"/>
              </a:rPr>
              <a:t>16 Elements of Explicit Instruction</a:t>
            </a:r>
          </a:p>
        </p:txBody>
      </p:sp>
      <p:pic>
        <p:nvPicPr>
          <p:cNvPr id="4" name="Picture 3">
            <a:extLst>
              <a:ext uri="{FF2B5EF4-FFF2-40B4-BE49-F238E27FC236}">
                <a16:creationId xmlns:a16="http://schemas.microsoft.com/office/drawing/2014/main" id="{032EFC4E-9CA0-B264-A3FF-F456A7FB515D}"/>
              </a:ext>
            </a:extLst>
          </p:cNvPr>
          <p:cNvPicPr>
            <a:picLocks noChangeAspect="1"/>
          </p:cNvPicPr>
          <p:nvPr/>
        </p:nvPicPr>
        <p:blipFill>
          <a:blip r:embed="rId3"/>
          <a:stretch>
            <a:fillRect/>
          </a:stretch>
        </p:blipFill>
        <p:spPr>
          <a:xfrm>
            <a:off x="6522720" y="2005664"/>
            <a:ext cx="3122023" cy="3299917"/>
          </a:xfrm>
          <a:prstGeom prst="rect">
            <a:avLst/>
          </a:prstGeom>
        </p:spPr>
      </p:pic>
    </p:spTree>
    <p:extLst>
      <p:ext uri="{BB962C8B-B14F-4D97-AF65-F5344CB8AC3E}">
        <p14:creationId xmlns:p14="http://schemas.microsoft.com/office/powerpoint/2010/main" val="19575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950975" y="929190"/>
            <a:ext cx="8693767"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Elements of Explicit Instruction in Action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3" name="Google Shape;284;p64">
            <a:extLst>
              <a:ext uri="{FF2B5EF4-FFF2-40B4-BE49-F238E27FC236}">
                <a16:creationId xmlns:a16="http://schemas.microsoft.com/office/drawing/2014/main" id="{709FBE97-91B0-3924-4CD7-650665BD051C}"/>
              </a:ext>
            </a:extLst>
          </p:cNvPr>
          <p:cNvSpPr txBox="1">
            <a:spLocks/>
          </p:cNvSpPr>
          <p:nvPr/>
        </p:nvSpPr>
        <p:spPr>
          <a:xfrm>
            <a:off x="950975" y="4340713"/>
            <a:ext cx="9680449" cy="1445222"/>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12" indent="0">
              <a:lnSpc>
                <a:spcPct val="100000"/>
              </a:lnSpc>
              <a:spcBef>
                <a:spcPts val="0"/>
              </a:spcBef>
              <a:buClr>
                <a:schemeClr val="dk1"/>
              </a:buClr>
              <a:buSzPts val="2513"/>
              <a:buFont typeface="Arial" panose="020B0604020202020204" pitchFamily="34" charset="0"/>
              <a:buNone/>
            </a:pPr>
            <a:r>
              <a:rPr lang="en-US" sz="2000" dirty="0">
                <a:latin typeface="Calibri"/>
                <a:ea typeface="Calibri"/>
                <a:cs typeface="Calibri"/>
                <a:sym typeface="Calibri"/>
              </a:rPr>
              <a:t>As we view </a:t>
            </a:r>
            <a:r>
              <a:rPr lang="en-US" sz="2000" b="1" u="sng" dirty="0">
                <a:solidFill>
                  <a:schemeClr val="hlink"/>
                </a:solidFill>
                <a:latin typeface="Calibri"/>
                <a:ea typeface="Calibri"/>
                <a:cs typeface="Calibri"/>
                <a:sym typeface="Calibri"/>
                <a:hlinkClick r:id="rId3"/>
              </a:rPr>
              <a:t>Video 2: Word-Building</a:t>
            </a:r>
            <a:r>
              <a:rPr lang="en-US" sz="2000" dirty="0">
                <a:latin typeface="Calibri"/>
                <a:ea typeface="Calibri"/>
                <a:cs typeface="Calibri"/>
                <a:sym typeface="Calibri"/>
              </a:rPr>
              <a:t>, keep in mind the comments from Anita Archer you observed in Video 1. You can use your video guide as a reference. Identify the elements of explicit instruction that you see from </a:t>
            </a:r>
            <a:r>
              <a:rPr lang="en-US" sz="2000" b="1" dirty="0">
                <a:latin typeface="Calibri"/>
                <a:ea typeface="Calibri"/>
                <a:cs typeface="Calibri"/>
                <a:sym typeface="Calibri"/>
              </a:rPr>
              <a:t>Handout 2.</a:t>
            </a:r>
          </a:p>
          <a:p>
            <a:pPr marL="69012" indent="0">
              <a:lnSpc>
                <a:spcPct val="100000"/>
              </a:lnSpc>
              <a:spcBef>
                <a:spcPts val="0"/>
              </a:spcBef>
              <a:buClr>
                <a:schemeClr val="dk1"/>
              </a:buClr>
              <a:buSzPts val="2513"/>
              <a:buFont typeface="Arial" panose="020B0604020202020204" pitchFamily="34" charset="0"/>
              <a:buNone/>
            </a:pPr>
            <a:endParaRPr lang="en-US" sz="1200" b="1" dirty="0">
              <a:latin typeface="Calibri"/>
              <a:cs typeface="Calibri"/>
              <a:sym typeface="Calibri"/>
            </a:endParaRPr>
          </a:p>
          <a:p>
            <a:pPr marL="69012" indent="0">
              <a:lnSpc>
                <a:spcPct val="100000"/>
              </a:lnSpc>
              <a:spcBef>
                <a:spcPts val="0"/>
              </a:spcBef>
              <a:buClr>
                <a:schemeClr val="dk1"/>
              </a:buClr>
              <a:buSzPts val="2513"/>
              <a:buFont typeface="Arial" panose="020B0604020202020204" pitchFamily="34" charset="0"/>
              <a:buNone/>
            </a:pPr>
            <a:r>
              <a:rPr lang="en-US" sz="1200" b="1" dirty="0">
                <a:latin typeface="Calibri"/>
                <a:cs typeface="Calibri"/>
                <a:sym typeface="Calibri"/>
              </a:rPr>
              <a:t>Video retrieved from </a:t>
            </a:r>
            <a:r>
              <a:rPr lang="en-US" sz="1200" b="1" dirty="0">
                <a:latin typeface="Calibri"/>
                <a:cs typeface="Calibri"/>
                <a:sym typeface="Calibri"/>
                <a:hlinkClick r:id="rId4"/>
              </a:rPr>
              <a:t>https://www.youtube.com/watch?v=4Tm2U2zOQ_M</a:t>
            </a:r>
            <a:r>
              <a:rPr lang="en-US" sz="1200" b="1" dirty="0">
                <a:latin typeface="Calibri"/>
                <a:cs typeface="Calibri"/>
                <a:sym typeface="Calibri"/>
              </a:rPr>
              <a:t> on 01/04/24.</a:t>
            </a:r>
            <a:endParaRPr lang="en-US" sz="1200" dirty="0"/>
          </a:p>
        </p:txBody>
      </p:sp>
      <p:pic>
        <p:nvPicPr>
          <p:cNvPr id="4" name="Picture 3">
            <a:extLst>
              <a:ext uri="{FF2B5EF4-FFF2-40B4-BE49-F238E27FC236}">
                <a16:creationId xmlns:a16="http://schemas.microsoft.com/office/drawing/2014/main" id="{520675E4-4B4F-9ECA-1354-A14B86E4106D}"/>
              </a:ext>
            </a:extLst>
          </p:cNvPr>
          <p:cNvPicPr>
            <a:picLocks noChangeAspect="1"/>
          </p:cNvPicPr>
          <p:nvPr/>
        </p:nvPicPr>
        <p:blipFill>
          <a:blip r:embed="rId5"/>
          <a:stretch>
            <a:fillRect/>
          </a:stretch>
        </p:blipFill>
        <p:spPr>
          <a:xfrm>
            <a:off x="3590920" y="1817078"/>
            <a:ext cx="4400556" cy="2418884"/>
          </a:xfrm>
          <a:prstGeom prst="rect">
            <a:avLst/>
          </a:prstGeom>
        </p:spPr>
      </p:pic>
    </p:spTree>
    <p:extLst>
      <p:ext uri="{BB962C8B-B14F-4D97-AF65-F5344CB8AC3E}">
        <p14:creationId xmlns:p14="http://schemas.microsoft.com/office/powerpoint/2010/main" val="330241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097280" y="1967468"/>
            <a:ext cx="8961120" cy="62672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Coaching Teachers to Provide Explicit Instruction</a:t>
            </a:r>
          </a:p>
        </p:txBody>
      </p:sp>
      <p:sp>
        <p:nvSpPr>
          <p:cNvPr id="5" name="Google Shape;259;p61">
            <a:extLst>
              <a:ext uri="{FF2B5EF4-FFF2-40B4-BE49-F238E27FC236}">
                <a16:creationId xmlns:a16="http://schemas.microsoft.com/office/drawing/2014/main" id="{28B5D2F4-64A1-FE7D-EC1A-8C6267AC1F65}"/>
              </a:ext>
            </a:extLst>
          </p:cNvPr>
          <p:cNvSpPr txBox="1"/>
          <p:nvPr/>
        </p:nvSpPr>
        <p:spPr>
          <a:xfrm>
            <a:off x="7876032" y="5793903"/>
            <a:ext cx="2389632"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dirty="0">
                <a:solidFill>
                  <a:srgbClr val="000000"/>
                </a:solidFill>
                <a:latin typeface="Calibri"/>
                <a:ea typeface="Calibri"/>
                <a:cs typeface="Calibri"/>
                <a:sym typeface="Calibri"/>
              </a:rPr>
              <a:t>(Hammond &amp; Moore, 2018</a:t>
            </a:r>
            <a:r>
              <a:rPr lang="en-US" sz="1400" b="0" i="0" u="none" strike="noStrike" cap="none" dirty="0">
                <a:solidFill>
                  <a:srgbClr val="000000"/>
                </a:solidFill>
                <a:latin typeface="Calibri"/>
                <a:ea typeface="Calibri"/>
                <a:cs typeface="Calibri"/>
                <a:sym typeface="Calibri"/>
              </a:rPr>
              <a:t>)</a:t>
            </a:r>
            <a:endParaRPr dirty="0"/>
          </a:p>
        </p:txBody>
      </p:sp>
      <p:sp>
        <p:nvSpPr>
          <p:cNvPr id="3" name="Google Shape;293;p65">
            <a:extLst>
              <a:ext uri="{FF2B5EF4-FFF2-40B4-BE49-F238E27FC236}">
                <a16:creationId xmlns:a16="http://schemas.microsoft.com/office/drawing/2014/main" id="{F91D893C-57E0-BC21-33AD-FC88BD5766C7}"/>
              </a:ext>
            </a:extLst>
          </p:cNvPr>
          <p:cNvSpPr txBox="1">
            <a:spLocks/>
          </p:cNvSpPr>
          <p:nvPr/>
        </p:nvSpPr>
        <p:spPr>
          <a:xfrm>
            <a:off x="1160145" y="2731008"/>
            <a:ext cx="9534144" cy="292608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20000"/>
              </a:lnSpc>
              <a:spcBef>
                <a:spcPts val="0"/>
              </a:spcBef>
              <a:buClr>
                <a:schemeClr val="dk1"/>
              </a:buClr>
              <a:buSzPts val="2965"/>
              <a:buNone/>
            </a:pPr>
            <a:r>
              <a:rPr lang="en-US" sz="2400" dirty="0">
                <a:latin typeface="Calibri"/>
                <a:ea typeface="Calibri"/>
                <a:cs typeface="Calibri"/>
                <a:sym typeface="Calibri"/>
              </a:rPr>
              <a:t>Increases in teachers implementing explicit instruction were achieved in a study conducted by Hammond &amp; Moore by providing professional development sessions and following up with these coaching practices:</a:t>
            </a:r>
            <a:endParaRPr lang="en-US" sz="2400" dirty="0"/>
          </a:p>
          <a:p>
            <a:pPr marL="457200" indent="-431800">
              <a:lnSpc>
                <a:spcPct val="120000"/>
              </a:lnSpc>
              <a:spcBef>
                <a:spcPts val="0"/>
              </a:spcBef>
              <a:buClr>
                <a:srgbClr val="7F7F7F"/>
              </a:buClr>
              <a:buSzPts val="2000"/>
            </a:pPr>
            <a:r>
              <a:rPr lang="en-US" sz="2000" dirty="0">
                <a:latin typeface="Calibri"/>
                <a:ea typeface="Calibri"/>
                <a:cs typeface="Calibri"/>
                <a:sym typeface="Calibri"/>
              </a:rPr>
              <a:t>Demonstrations of the practices introduced in the professional development</a:t>
            </a:r>
            <a:endParaRPr lang="en-US" dirty="0">
              <a:latin typeface="Calibri"/>
              <a:ea typeface="Calibri"/>
              <a:cs typeface="Calibri"/>
              <a:sym typeface="Calibri"/>
            </a:endParaRPr>
          </a:p>
          <a:p>
            <a:pPr marL="457200" indent="-431800">
              <a:lnSpc>
                <a:spcPct val="120000"/>
              </a:lnSpc>
              <a:spcBef>
                <a:spcPts val="0"/>
              </a:spcBef>
              <a:buClr>
                <a:srgbClr val="7F7F7F"/>
              </a:buClr>
              <a:buSzPts val="2000"/>
            </a:pPr>
            <a:r>
              <a:rPr lang="en-US" sz="2000" dirty="0">
                <a:latin typeface="Calibri"/>
                <a:ea typeface="Calibri"/>
                <a:cs typeface="Calibri"/>
                <a:sym typeface="Calibri"/>
              </a:rPr>
              <a:t>Regular observations of teachers</a:t>
            </a:r>
            <a:endParaRPr lang="en-US" dirty="0"/>
          </a:p>
          <a:p>
            <a:pPr marL="457200" indent="-431800">
              <a:lnSpc>
                <a:spcPct val="120000"/>
              </a:lnSpc>
              <a:spcBef>
                <a:spcPts val="0"/>
              </a:spcBef>
              <a:buClr>
                <a:srgbClr val="7F7F7F"/>
              </a:buClr>
              <a:buSzPts val="2000"/>
            </a:pPr>
            <a:r>
              <a:rPr lang="en-US" sz="2000" dirty="0">
                <a:latin typeface="Calibri"/>
                <a:ea typeface="Calibri"/>
                <a:cs typeface="Calibri"/>
                <a:sym typeface="Calibri"/>
              </a:rPr>
              <a:t>Constructive written and verbal feedback</a:t>
            </a:r>
            <a:endParaRPr lang="en-US" dirty="0">
              <a:latin typeface="Calibri"/>
              <a:ea typeface="Calibri"/>
              <a:cs typeface="Calibri"/>
              <a:sym typeface="Calibri"/>
            </a:endParaRPr>
          </a:p>
        </p:txBody>
      </p:sp>
      <p:pic>
        <p:nvPicPr>
          <p:cNvPr id="6" name="Picture 5">
            <a:extLst>
              <a:ext uri="{FF2B5EF4-FFF2-40B4-BE49-F238E27FC236}">
                <a16:creationId xmlns:a16="http://schemas.microsoft.com/office/drawing/2014/main" id="{48B74510-737F-155C-CE7D-17D3FF68CD6B}"/>
              </a:ext>
            </a:extLst>
          </p:cNvPr>
          <p:cNvPicPr>
            <a:picLocks noChangeAspect="1"/>
          </p:cNvPicPr>
          <p:nvPr/>
        </p:nvPicPr>
        <p:blipFill>
          <a:blip r:embed="rId3"/>
          <a:stretch>
            <a:fillRect/>
          </a:stretch>
        </p:blipFill>
        <p:spPr>
          <a:xfrm>
            <a:off x="914400" y="1039692"/>
            <a:ext cx="518205" cy="475529"/>
          </a:xfrm>
          <a:prstGeom prst="rect">
            <a:avLst/>
          </a:prstGeom>
        </p:spPr>
      </p:pic>
      <p:sp>
        <p:nvSpPr>
          <p:cNvPr id="7" name="Google Shape;413;p21">
            <a:extLst>
              <a:ext uri="{FF2B5EF4-FFF2-40B4-BE49-F238E27FC236}">
                <a16:creationId xmlns:a16="http://schemas.microsoft.com/office/drawing/2014/main" id="{7088AE44-0ABB-7096-4DDA-9B626BC530CC}"/>
              </a:ext>
            </a:extLst>
          </p:cNvPr>
          <p:cNvSpPr txBox="1"/>
          <p:nvPr/>
        </p:nvSpPr>
        <p:spPr>
          <a:xfrm>
            <a:off x="1432605" y="1011806"/>
            <a:ext cx="4492707"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325773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53440" y="999744"/>
            <a:ext cx="761292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(Florida Practice Profile)</a:t>
            </a:r>
            <a:endParaRPr dirty="0"/>
          </a:p>
        </p:txBody>
      </p:sp>
      <p:sp>
        <p:nvSpPr>
          <p:cNvPr id="5" name="Google Shape;301;p66">
            <a:extLst>
              <a:ext uri="{FF2B5EF4-FFF2-40B4-BE49-F238E27FC236}">
                <a16:creationId xmlns:a16="http://schemas.microsoft.com/office/drawing/2014/main" id="{BD11CEBE-4E51-8408-5AD9-0C1EB2DBD65C}"/>
              </a:ext>
            </a:extLst>
          </p:cNvPr>
          <p:cNvSpPr txBox="1">
            <a:spLocks/>
          </p:cNvSpPr>
          <p:nvPr/>
        </p:nvSpPr>
        <p:spPr>
          <a:xfrm>
            <a:off x="853440" y="2304912"/>
            <a:ext cx="9485376" cy="293764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00000"/>
              </a:lnSpc>
              <a:spcBef>
                <a:spcPts val="0"/>
              </a:spcBef>
              <a:buClr>
                <a:schemeClr val="dk1"/>
              </a:buClr>
              <a:buSzPts val="3200"/>
              <a:buFont typeface="Arial" panose="020B0604020202020204" pitchFamily="34" charset="0"/>
              <a:buNone/>
            </a:pPr>
            <a:r>
              <a:rPr lang="en-US" sz="2400" dirty="0">
                <a:latin typeface="Calibri"/>
                <a:ea typeface="Calibri"/>
                <a:cs typeface="Calibri"/>
                <a:sym typeface="Calibri"/>
              </a:rPr>
              <a:t>Students learn through </a:t>
            </a:r>
            <a:r>
              <a:rPr lang="en-US" sz="2400" b="1" dirty="0">
                <a:latin typeface="Calibri"/>
                <a:ea typeface="Calibri"/>
                <a:cs typeface="Calibri"/>
                <a:sym typeface="Calibri"/>
              </a:rPr>
              <a:t>scaffolded instruction</a:t>
            </a:r>
            <a:r>
              <a:rPr lang="en-US" sz="2400" dirty="0">
                <a:latin typeface="Calibri"/>
                <a:ea typeface="Calibri"/>
                <a:cs typeface="Calibri"/>
                <a:sym typeface="Calibri"/>
              </a:rPr>
              <a:t>, which is:</a:t>
            </a:r>
          </a:p>
          <a:p>
            <a:pPr marL="25400" indent="0">
              <a:lnSpc>
                <a:spcPct val="100000"/>
              </a:lnSpc>
              <a:spcBef>
                <a:spcPts val="0"/>
              </a:spcBef>
              <a:buClr>
                <a:schemeClr val="dk1"/>
              </a:buClr>
              <a:buSzPts val="3200"/>
              <a:buFont typeface="Arial" panose="020B0604020202020204" pitchFamily="34" charset="0"/>
              <a:buNone/>
            </a:pPr>
            <a:endParaRPr lang="en-US" sz="2400" dirty="0">
              <a:latin typeface="Calibri"/>
              <a:ea typeface="Calibri"/>
              <a:cs typeface="Calibri"/>
              <a:sym typeface="Calibri"/>
            </a:endParaRPr>
          </a:p>
          <a:p>
            <a:pPr marL="0" indent="0">
              <a:lnSpc>
                <a:spcPct val="100000"/>
              </a:lnSpc>
              <a:spcBef>
                <a:spcPts val="0"/>
              </a:spcBef>
              <a:buSzPts val="3200"/>
              <a:buFont typeface="Arial" panose="020B0604020202020204" pitchFamily="34" charset="0"/>
              <a:buNone/>
            </a:pPr>
            <a:r>
              <a:rPr lang="en-US" sz="2400" dirty="0">
                <a:latin typeface="Calibri"/>
                <a:ea typeface="Calibri"/>
                <a:cs typeface="Calibri"/>
                <a:sym typeface="Calibri"/>
              </a:rPr>
              <a:t>The intentional support provided by a teacher for learners to carry out a task or solve a problem, to achieve a goal that they could not do without support. It is temporary support matched to the current understanding or skill level of learners. The intent is to provide a decreasing level of support until learners are empowered to perform independently.</a:t>
            </a:r>
          </a:p>
        </p:txBody>
      </p:sp>
    </p:spTree>
    <p:extLst>
      <p:ext uri="{BB962C8B-B14F-4D97-AF65-F5344CB8AC3E}">
        <p14:creationId xmlns:p14="http://schemas.microsoft.com/office/powerpoint/2010/main" val="48207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26069316"/>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6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8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8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999744"/>
            <a:ext cx="755196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Scaffolding</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a:t>
            </a:r>
            <a:r>
              <a:rPr lang="en-US" sz="1400" b="0" i="0" u="none" strike="noStrike" cap="none" dirty="0" err="1">
                <a:solidFill>
                  <a:srgbClr val="000000"/>
                </a:solidFill>
                <a:latin typeface="Calibri"/>
                <a:ea typeface="Calibri"/>
                <a:cs typeface="Calibri"/>
                <a:sym typeface="Calibri"/>
              </a:rPr>
              <a:t>Biancarosa</a:t>
            </a:r>
            <a:r>
              <a:rPr lang="en-US" sz="1400" b="0" i="0" u="none" strike="noStrike" cap="none" dirty="0">
                <a:solidFill>
                  <a:srgbClr val="000000"/>
                </a:solidFill>
                <a:latin typeface="Calibri"/>
                <a:ea typeface="Calibri"/>
                <a:cs typeface="Calibri"/>
                <a:sym typeface="Calibri"/>
              </a:rPr>
              <a:t> &amp; Snow, 2006)</a:t>
            </a:r>
            <a:endParaRPr dirty="0"/>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914400" y="2304912"/>
            <a:ext cx="9790176" cy="313272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400" dirty="0">
                <a:latin typeface="Calibri"/>
                <a:ea typeface="Calibri"/>
                <a:cs typeface="Calibri"/>
                <a:sym typeface="Calibri"/>
              </a:rPr>
              <a:t>Scaffolding increases student learning of new content and skills and builds self-sufficiency in their application.</a:t>
            </a:r>
            <a:endParaRPr lang="en-US" sz="2400" dirty="0"/>
          </a:p>
        </p:txBody>
      </p:sp>
    </p:spTree>
    <p:extLst>
      <p:ext uri="{BB962C8B-B14F-4D97-AF65-F5344CB8AC3E}">
        <p14:creationId xmlns:p14="http://schemas.microsoft.com/office/powerpoint/2010/main" val="318061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dirty="0"/>
          </a:p>
        </p:txBody>
      </p:sp>
      <p:pic>
        <p:nvPicPr>
          <p:cNvPr id="5" name="Picture 4">
            <a:extLst>
              <a:ext uri="{FF2B5EF4-FFF2-40B4-BE49-F238E27FC236}">
                <a16:creationId xmlns:a16="http://schemas.microsoft.com/office/drawing/2014/main" id="{96D83F0A-402C-A6C3-206F-973FDE647AEC}"/>
              </a:ext>
            </a:extLst>
          </p:cNvPr>
          <p:cNvPicPr>
            <a:picLocks noChangeAspect="1"/>
          </p:cNvPicPr>
          <p:nvPr/>
        </p:nvPicPr>
        <p:blipFill>
          <a:blip r:embed="rId3"/>
          <a:stretch>
            <a:fillRect/>
          </a:stretch>
        </p:blipFill>
        <p:spPr>
          <a:xfrm>
            <a:off x="0" y="776668"/>
            <a:ext cx="6169152" cy="5304663"/>
          </a:xfrm>
          <a:prstGeom prst="rect">
            <a:avLst/>
          </a:prstGeom>
        </p:spPr>
      </p:pic>
      <p:pic>
        <p:nvPicPr>
          <p:cNvPr id="3" name="Picture 2">
            <a:extLst>
              <a:ext uri="{FF2B5EF4-FFF2-40B4-BE49-F238E27FC236}">
                <a16:creationId xmlns:a16="http://schemas.microsoft.com/office/drawing/2014/main" id="{7272B686-AD32-2F72-32A0-AC7A015F3145}"/>
              </a:ext>
            </a:extLst>
          </p:cNvPr>
          <p:cNvPicPr>
            <a:picLocks noChangeAspect="1"/>
          </p:cNvPicPr>
          <p:nvPr/>
        </p:nvPicPr>
        <p:blipFill>
          <a:blip r:embed="rId4"/>
          <a:stretch>
            <a:fillRect/>
          </a:stretch>
        </p:blipFill>
        <p:spPr>
          <a:xfrm>
            <a:off x="6169152" y="776668"/>
            <a:ext cx="5048955" cy="3629532"/>
          </a:xfrm>
          <a:prstGeom prst="rect">
            <a:avLst/>
          </a:prstGeom>
        </p:spPr>
      </p:pic>
    </p:spTree>
    <p:extLst>
      <p:ext uri="{BB962C8B-B14F-4D97-AF65-F5344CB8AC3E}">
        <p14:creationId xmlns:p14="http://schemas.microsoft.com/office/powerpoint/2010/main" val="221935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3CAA-DB88-4D99-60AA-E626577C3E5E}"/>
            </a:ext>
          </a:extLst>
        </p:cNvPr>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FFF0A4FB-DA50-FBFE-DF06-06C9543079E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dirty="0"/>
          </a:p>
        </p:txBody>
      </p:sp>
      <p:pic>
        <p:nvPicPr>
          <p:cNvPr id="5" name="Picture 4">
            <a:extLst>
              <a:ext uri="{FF2B5EF4-FFF2-40B4-BE49-F238E27FC236}">
                <a16:creationId xmlns:a16="http://schemas.microsoft.com/office/drawing/2014/main" id="{3988FA08-7B75-C7B6-6617-A48F7DCF13C0}"/>
              </a:ext>
            </a:extLst>
          </p:cNvPr>
          <p:cNvPicPr>
            <a:picLocks noChangeAspect="1"/>
          </p:cNvPicPr>
          <p:nvPr/>
        </p:nvPicPr>
        <p:blipFill>
          <a:blip r:embed="rId3"/>
          <a:stretch>
            <a:fillRect/>
          </a:stretch>
        </p:blipFill>
        <p:spPr>
          <a:xfrm>
            <a:off x="0" y="776668"/>
            <a:ext cx="6169152" cy="5304663"/>
          </a:xfrm>
          <a:prstGeom prst="rect">
            <a:avLst/>
          </a:prstGeom>
        </p:spPr>
      </p:pic>
      <p:pic>
        <p:nvPicPr>
          <p:cNvPr id="4" name="Picture 3">
            <a:extLst>
              <a:ext uri="{FF2B5EF4-FFF2-40B4-BE49-F238E27FC236}">
                <a16:creationId xmlns:a16="http://schemas.microsoft.com/office/drawing/2014/main" id="{BE274C54-86FB-7C8B-8D63-9F2333DDCCB7}"/>
              </a:ext>
            </a:extLst>
          </p:cNvPr>
          <p:cNvPicPr>
            <a:picLocks noChangeAspect="1"/>
          </p:cNvPicPr>
          <p:nvPr/>
        </p:nvPicPr>
        <p:blipFill>
          <a:blip r:embed="rId4"/>
          <a:stretch>
            <a:fillRect/>
          </a:stretch>
        </p:blipFill>
        <p:spPr>
          <a:xfrm>
            <a:off x="6169152" y="2631806"/>
            <a:ext cx="4858428" cy="3839111"/>
          </a:xfrm>
          <a:prstGeom prst="rect">
            <a:avLst/>
          </a:prstGeom>
        </p:spPr>
      </p:pic>
    </p:spTree>
    <p:extLst>
      <p:ext uri="{BB962C8B-B14F-4D97-AF65-F5344CB8AC3E}">
        <p14:creationId xmlns:p14="http://schemas.microsoft.com/office/powerpoint/2010/main" val="258024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1633208"/>
            <a:ext cx="7551964" cy="81738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Scaffolded Instruction</a:t>
            </a:r>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914400" y="2304912"/>
            <a:ext cx="9790176" cy="313272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Clr>
                <a:schemeClr val="dk1"/>
              </a:buClr>
              <a:buSzPct val="144144"/>
              <a:buNone/>
            </a:pPr>
            <a:r>
              <a:rPr lang="en-US" sz="2400" dirty="0">
                <a:latin typeface="Calibri"/>
                <a:ea typeface="Calibri"/>
                <a:cs typeface="Calibri"/>
                <a:sym typeface="Calibri"/>
              </a:rPr>
              <a:t>Read </a:t>
            </a:r>
            <a:r>
              <a:rPr lang="en-US" sz="2400" b="1" dirty="0">
                <a:latin typeface="Calibri"/>
                <a:ea typeface="Calibri"/>
                <a:cs typeface="Calibri"/>
                <a:sym typeface="Calibri"/>
              </a:rPr>
              <a:t>Handout 3: Instructional Scaffolding to Improve Learning</a:t>
            </a:r>
            <a:r>
              <a:rPr lang="en-US" sz="2400" dirty="0">
                <a:latin typeface="Calibri"/>
                <a:ea typeface="Calibri"/>
                <a:cs typeface="Calibri"/>
                <a:sym typeface="Calibri"/>
              </a:rPr>
              <a:t>.</a:t>
            </a:r>
            <a:r>
              <a:rPr lang="en-US" sz="2400" i="1" dirty="0">
                <a:latin typeface="Calibri"/>
                <a:ea typeface="Calibri"/>
                <a:cs typeface="Calibri"/>
                <a:sym typeface="Calibri"/>
              </a:rPr>
              <a:t> </a:t>
            </a:r>
            <a:br>
              <a:rPr lang="en-US" sz="2400" i="1" dirty="0">
                <a:latin typeface="Calibri"/>
                <a:ea typeface="Calibri"/>
                <a:cs typeface="Calibri"/>
                <a:sym typeface="Calibri"/>
              </a:rPr>
            </a:br>
            <a:r>
              <a:rPr lang="en-US" sz="2400" dirty="0">
                <a:latin typeface="Calibri"/>
                <a:ea typeface="Calibri"/>
                <a:cs typeface="Calibri"/>
                <a:sym typeface="Calibri"/>
              </a:rPr>
              <a:t>Discuss at your tables:</a:t>
            </a:r>
          </a:p>
          <a:p>
            <a:pPr marL="25400" lvl="0" indent="0" algn="l" rtl="0">
              <a:lnSpc>
                <a:spcPct val="100000"/>
              </a:lnSpc>
              <a:spcBef>
                <a:spcPts val="0"/>
              </a:spcBef>
              <a:spcAft>
                <a:spcPts val="0"/>
              </a:spcAft>
              <a:buClr>
                <a:schemeClr val="dk1"/>
              </a:buClr>
              <a:buSzPct val="144144"/>
              <a:buNone/>
            </a:pPr>
            <a:endParaRPr lang="en-US" sz="2400" dirty="0">
              <a:latin typeface="Calibri"/>
              <a:ea typeface="Calibri"/>
              <a:cs typeface="Calibri"/>
              <a:sym typeface="Calibri"/>
            </a:endParaRPr>
          </a:p>
          <a:p>
            <a:pPr marL="457200" lvl="0" indent="-431800" algn="l" rtl="0">
              <a:lnSpc>
                <a:spcPct val="100000"/>
              </a:lnSpc>
              <a:spcBef>
                <a:spcPts val="0"/>
              </a:spcBef>
              <a:spcAft>
                <a:spcPts val="0"/>
              </a:spcAft>
              <a:buClr>
                <a:srgbClr val="7F7F7F"/>
              </a:buClr>
              <a:buSzPct val="100000"/>
              <a:buChar char="•"/>
            </a:pPr>
            <a:r>
              <a:rPr lang="en-US" sz="2400" dirty="0">
                <a:latin typeface="Calibri"/>
                <a:ea typeface="Calibri"/>
                <a:cs typeface="Calibri"/>
                <a:sym typeface="Calibri"/>
              </a:rPr>
              <a:t>What are the benefits of scaffolding student learning?</a:t>
            </a:r>
            <a:endParaRPr lang="en-US" sz="2800" dirty="0"/>
          </a:p>
          <a:p>
            <a:pPr marL="457200" lvl="0" indent="-355473" algn="l" rtl="0">
              <a:lnSpc>
                <a:spcPct val="100000"/>
              </a:lnSpc>
              <a:spcBef>
                <a:spcPts val="0"/>
              </a:spcBef>
              <a:spcAft>
                <a:spcPts val="0"/>
              </a:spcAft>
              <a:buClr>
                <a:srgbClr val="7F7F7F"/>
              </a:buClr>
              <a:buSzPct val="100000"/>
              <a:buNone/>
            </a:pPr>
            <a:endParaRPr lang="en-US" sz="1300" dirty="0">
              <a:latin typeface="Calibri"/>
              <a:ea typeface="Calibri"/>
              <a:cs typeface="Calibri"/>
              <a:sym typeface="Calibri"/>
            </a:endParaRPr>
          </a:p>
          <a:p>
            <a:pPr marL="457200" lvl="0" indent="-431800" algn="l" rtl="0">
              <a:lnSpc>
                <a:spcPct val="100000"/>
              </a:lnSpc>
              <a:spcBef>
                <a:spcPts val="0"/>
              </a:spcBef>
              <a:spcAft>
                <a:spcPts val="0"/>
              </a:spcAft>
              <a:buClr>
                <a:srgbClr val="7F7F7F"/>
              </a:buClr>
              <a:buSzPct val="100000"/>
              <a:buChar char="•"/>
            </a:pPr>
            <a:r>
              <a:rPr lang="en-US" sz="2400" dirty="0">
                <a:latin typeface="Calibri"/>
                <a:ea typeface="Calibri"/>
                <a:cs typeface="Calibri"/>
                <a:sym typeface="Calibri"/>
              </a:rPr>
              <a:t>What might be some pitfalls?</a:t>
            </a:r>
            <a:endParaRPr lang="en-US" sz="2800" dirty="0"/>
          </a:p>
          <a:p>
            <a:pPr marL="457200" lvl="0" indent="-355473" algn="l" rtl="0">
              <a:lnSpc>
                <a:spcPct val="100000"/>
              </a:lnSpc>
              <a:spcBef>
                <a:spcPts val="0"/>
              </a:spcBef>
              <a:spcAft>
                <a:spcPts val="0"/>
              </a:spcAft>
              <a:buClr>
                <a:srgbClr val="7F7F7F"/>
              </a:buClr>
              <a:buSzPct val="100000"/>
              <a:buNone/>
            </a:pPr>
            <a:endParaRPr lang="en-US" sz="1300" dirty="0"/>
          </a:p>
          <a:p>
            <a:pPr marL="457200" lvl="0" indent="-431800" algn="l" rtl="0">
              <a:lnSpc>
                <a:spcPct val="100000"/>
              </a:lnSpc>
              <a:spcBef>
                <a:spcPts val="0"/>
              </a:spcBef>
              <a:spcAft>
                <a:spcPts val="0"/>
              </a:spcAft>
              <a:buClr>
                <a:srgbClr val="7F7F7F"/>
              </a:buClr>
              <a:buSzPct val="100000"/>
              <a:buChar char="•"/>
            </a:pPr>
            <a:r>
              <a:rPr lang="en-US" sz="2400" dirty="0">
                <a:latin typeface="Calibri"/>
                <a:ea typeface="Calibri"/>
                <a:cs typeface="Calibri"/>
                <a:sym typeface="Calibri"/>
              </a:rPr>
              <a:t>What types of scaffolding have you used or seen teachers use </a:t>
            </a:r>
            <a:br>
              <a:rPr lang="en-US" sz="2400" dirty="0">
                <a:latin typeface="Calibri"/>
                <a:ea typeface="Calibri"/>
                <a:cs typeface="Calibri"/>
                <a:sym typeface="Calibri"/>
              </a:rPr>
            </a:br>
            <a:r>
              <a:rPr lang="en-US" sz="2400" dirty="0">
                <a:latin typeface="Calibri"/>
                <a:ea typeface="Calibri"/>
                <a:cs typeface="Calibri"/>
                <a:sym typeface="Calibri"/>
              </a:rPr>
              <a:t>in classrooms?</a:t>
            </a:r>
          </a:p>
        </p:txBody>
      </p:sp>
      <p:sp>
        <p:nvSpPr>
          <p:cNvPr id="5" name="Google Shape;608;p33">
            <a:extLst>
              <a:ext uri="{FF2B5EF4-FFF2-40B4-BE49-F238E27FC236}">
                <a16:creationId xmlns:a16="http://schemas.microsoft.com/office/drawing/2014/main" id="{293E91D5-B384-9ADD-057F-DFFF048E9D01}"/>
              </a:ext>
            </a:extLst>
          </p:cNvPr>
          <p:cNvSpPr txBox="1"/>
          <p:nvPr/>
        </p:nvSpPr>
        <p:spPr>
          <a:xfrm>
            <a:off x="1511808" y="926592"/>
            <a:ext cx="55489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pic>
        <p:nvPicPr>
          <p:cNvPr id="6" name="Picture 5">
            <a:extLst>
              <a:ext uri="{FF2B5EF4-FFF2-40B4-BE49-F238E27FC236}">
                <a16:creationId xmlns:a16="http://schemas.microsoft.com/office/drawing/2014/main" id="{D6E2D845-C058-368F-BB5E-04E3EA934E34}"/>
              </a:ext>
            </a:extLst>
          </p:cNvPr>
          <p:cNvPicPr>
            <a:picLocks noChangeAspect="1"/>
          </p:cNvPicPr>
          <p:nvPr/>
        </p:nvPicPr>
        <p:blipFill>
          <a:blip r:embed="rId3"/>
          <a:stretch>
            <a:fillRect/>
          </a:stretch>
        </p:blipFill>
        <p:spPr>
          <a:xfrm>
            <a:off x="902155" y="1010819"/>
            <a:ext cx="609653" cy="573074"/>
          </a:xfrm>
          <a:prstGeom prst="rect">
            <a:avLst/>
          </a:prstGeom>
        </p:spPr>
      </p:pic>
    </p:spTree>
    <p:extLst>
      <p:ext uri="{BB962C8B-B14F-4D97-AF65-F5344CB8AC3E}">
        <p14:creationId xmlns:p14="http://schemas.microsoft.com/office/powerpoint/2010/main" val="379465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890016" y="1124240"/>
            <a:ext cx="8754727"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Scaffolding Student Learning During Instruction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3" name="Google Shape;284;p64">
            <a:extLst>
              <a:ext uri="{FF2B5EF4-FFF2-40B4-BE49-F238E27FC236}">
                <a16:creationId xmlns:a16="http://schemas.microsoft.com/office/drawing/2014/main" id="{709FBE97-91B0-3924-4CD7-650665BD051C}"/>
              </a:ext>
            </a:extLst>
          </p:cNvPr>
          <p:cNvSpPr txBox="1">
            <a:spLocks/>
          </p:cNvSpPr>
          <p:nvPr/>
        </p:nvSpPr>
        <p:spPr>
          <a:xfrm>
            <a:off x="987552" y="5153574"/>
            <a:ext cx="9643871" cy="1142069"/>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lvl="0" indent="0" algn="l" rtl="0">
              <a:lnSpc>
                <a:spcPct val="100000"/>
              </a:lnSpc>
              <a:spcBef>
                <a:spcPts val="0"/>
              </a:spcBef>
              <a:spcAft>
                <a:spcPts val="0"/>
              </a:spcAft>
              <a:buClr>
                <a:schemeClr val="dk1"/>
              </a:buClr>
              <a:buSzPts val="2300"/>
              <a:buNone/>
            </a:pPr>
            <a:r>
              <a:rPr lang="en-US" sz="2000" dirty="0">
                <a:latin typeface="Calibri"/>
                <a:ea typeface="Calibri"/>
                <a:cs typeface="Calibri"/>
                <a:sym typeface="Calibri"/>
              </a:rPr>
              <a:t>As we view </a:t>
            </a:r>
            <a:r>
              <a:rPr lang="en-US" sz="2000" b="1" u="sng" dirty="0">
                <a:solidFill>
                  <a:schemeClr val="hlink"/>
                </a:solidFill>
                <a:latin typeface="Calibri"/>
                <a:ea typeface="Calibri"/>
                <a:cs typeface="Calibri"/>
                <a:sym typeface="Calibri"/>
                <a:hlinkClick r:id="rId3"/>
              </a:rPr>
              <a:t>Video 2: Word-Building</a:t>
            </a:r>
            <a:r>
              <a:rPr lang="en-US" sz="2000" dirty="0">
                <a:latin typeface="Calibri"/>
                <a:ea typeface="Calibri"/>
                <a:cs typeface="Calibri"/>
                <a:sym typeface="Calibri"/>
              </a:rPr>
              <a:t> again, identify the scaffolding that you see from Handout 3: Instructional Scaffolding to Improve Learning</a:t>
            </a:r>
            <a:r>
              <a:rPr lang="en-US" sz="2000" i="1" dirty="0">
                <a:latin typeface="Calibri"/>
                <a:ea typeface="Calibri"/>
                <a:cs typeface="Calibri"/>
                <a:sym typeface="Calibri"/>
              </a:rPr>
              <a:t>, </a:t>
            </a:r>
            <a:r>
              <a:rPr lang="en-US" sz="2000" dirty="0">
                <a:latin typeface="Calibri"/>
                <a:ea typeface="Calibri"/>
                <a:cs typeface="Calibri"/>
                <a:sym typeface="Calibri"/>
              </a:rPr>
              <a:t>as well as others you have used to support students.</a:t>
            </a:r>
            <a:endParaRPr lang="en-US" sz="2000">
              <a:latin typeface="Calibri"/>
              <a:ea typeface="Calibri"/>
              <a:cs typeface="Calibri"/>
            </a:endParaRPr>
          </a:p>
          <a:p>
            <a:pPr marL="82550" indent="0">
              <a:lnSpc>
                <a:spcPct val="100000"/>
              </a:lnSpc>
              <a:spcBef>
                <a:spcPts val="0"/>
              </a:spcBef>
              <a:buClr>
                <a:schemeClr val="dk1"/>
              </a:buClr>
              <a:buSzPts val="2300"/>
              <a:buNone/>
            </a:pPr>
            <a:r>
              <a:rPr lang="en-US" sz="1300" b="1" dirty="0">
                <a:latin typeface="Calibri"/>
                <a:cs typeface="Calibri"/>
                <a:sym typeface="Calibri"/>
              </a:rPr>
              <a:t>Video retrieved from </a:t>
            </a:r>
            <a:r>
              <a:rPr lang="en-US" sz="1300" b="1" dirty="0">
                <a:latin typeface="Calibri"/>
                <a:cs typeface="Calibri"/>
                <a:sym typeface="Calibri"/>
                <a:hlinkClick r:id="rId4"/>
              </a:rPr>
              <a:t>https://www.youtube.com/watch?v=4Tm2U2zOQ_M</a:t>
            </a:r>
            <a:r>
              <a:rPr lang="en-US" sz="1300" b="1" dirty="0">
                <a:latin typeface="Calibri"/>
                <a:cs typeface="Calibri"/>
                <a:sym typeface="Calibri"/>
              </a:rPr>
              <a:t> on 1/04/24.</a:t>
            </a:r>
            <a:endParaRPr lang="en-US" sz="1300" dirty="0"/>
          </a:p>
          <a:p>
            <a:pPr marL="82550" lvl="0" indent="0" algn="l" rtl="0">
              <a:lnSpc>
                <a:spcPct val="100000"/>
              </a:lnSpc>
              <a:spcBef>
                <a:spcPts val="0"/>
              </a:spcBef>
              <a:spcAft>
                <a:spcPts val="0"/>
              </a:spcAft>
              <a:buClr>
                <a:schemeClr val="dk1"/>
              </a:buClr>
              <a:buSzPts val="2300"/>
              <a:buNone/>
            </a:pPr>
            <a:endParaRPr lang="en-US" sz="2000" dirty="0">
              <a:latin typeface="Calibri"/>
              <a:ea typeface="Calibri"/>
              <a:cs typeface="Calibri"/>
              <a:sym typeface="Calibri"/>
            </a:endParaRPr>
          </a:p>
        </p:txBody>
      </p:sp>
      <p:pic>
        <p:nvPicPr>
          <p:cNvPr id="4" name="Picture 3">
            <a:extLst>
              <a:ext uri="{FF2B5EF4-FFF2-40B4-BE49-F238E27FC236}">
                <a16:creationId xmlns:a16="http://schemas.microsoft.com/office/drawing/2014/main" id="{520675E4-4B4F-9ECA-1354-A14B86E4106D}"/>
              </a:ext>
            </a:extLst>
          </p:cNvPr>
          <p:cNvPicPr>
            <a:picLocks noChangeAspect="1"/>
          </p:cNvPicPr>
          <p:nvPr/>
        </p:nvPicPr>
        <p:blipFill>
          <a:blip r:embed="rId5"/>
          <a:stretch>
            <a:fillRect/>
          </a:stretch>
        </p:blipFill>
        <p:spPr>
          <a:xfrm>
            <a:off x="2926078" y="1941231"/>
            <a:ext cx="5413247" cy="2975538"/>
          </a:xfrm>
          <a:prstGeom prst="rect">
            <a:avLst/>
          </a:prstGeom>
        </p:spPr>
      </p:pic>
    </p:spTree>
    <p:extLst>
      <p:ext uri="{BB962C8B-B14F-4D97-AF65-F5344CB8AC3E}">
        <p14:creationId xmlns:p14="http://schemas.microsoft.com/office/powerpoint/2010/main" val="69697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77309" y="1615440"/>
            <a:ext cx="7155679" cy="689471"/>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(Florida Practice Profile)</a:t>
            </a:r>
            <a:endParaRPr dirty="0"/>
          </a:p>
        </p:txBody>
      </p:sp>
      <p:sp>
        <p:nvSpPr>
          <p:cNvPr id="5" name="Google Shape;301;p66">
            <a:extLst>
              <a:ext uri="{FF2B5EF4-FFF2-40B4-BE49-F238E27FC236}">
                <a16:creationId xmlns:a16="http://schemas.microsoft.com/office/drawing/2014/main" id="{BD11CEBE-4E51-8408-5AD9-0C1EB2DBD65C}"/>
              </a:ext>
            </a:extLst>
          </p:cNvPr>
          <p:cNvSpPr txBox="1">
            <a:spLocks/>
          </p:cNvSpPr>
          <p:nvPr/>
        </p:nvSpPr>
        <p:spPr>
          <a:xfrm>
            <a:off x="938784" y="2633472"/>
            <a:ext cx="9400032" cy="260908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Clr>
                <a:schemeClr val="dk1"/>
              </a:buClr>
              <a:buSzPts val="3200"/>
              <a:buNone/>
            </a:pPr>
            <a:r>
              <a:rPr lang="en-US" sz="2800" dirty="0">
                <a:latin typeface="Calibri"/>
                <a:ea typeface="Calibri"/>
                <a:cs typeface="Calibri"/>
                <a:sym typeface="Calibri"/>
              </a:rPr>
              <a:t>Students learn through </a:t>
            </a:r>
            <a:r>
              <a:rPr lang="en-US" sz="2800" b="1" dirty="0">
                <a:latin typeface="Calibri"/>
                <a:ea typeface="Calibri"/>
                <a:cs typeface="Calibri"/>
                <a:sym typeface="Calibri"/>
              </a:rPr>
              <a:t>differentiated instruction </a:t>
            </a:r>
            <a:r>
              <a:rPr lang="en-US" sz="2800" dirty="0">
                <a:latin typeface="Calibri"/>
                <a:ea typeface="Calibri"/>
                <a:cs typeface="Calibri"/>
                <a:sym typeface="Calibri"/>
              </a:rPr>
              <a:t>which is:</a:t>
            </a:r>
            <a:endParaRPr lang="en-US" sz="2800">
              <a:latin typeface="Calibri"/>
              <a:ea typeface="Calibri"/>
              <a:cs typeface="Calibri"/>
            </a:endParaRPr>
          </a:p>
          <a:p>
            <a:pPr marL="25400" lvl="0" indent="0" algn="l" rtl="0">
              <a:lnSpc>
                <a:spcPct val="100000"/>
              </a:lnSpc>
              <a:spcBef>
                <a:spcPts val="0"/>
              </a:spcBef>
              <a:spcAft>
                <a:spcPts val="0"/>
              </a:spcAft>
              <a:buClr>
                <a:schemeClr val="dk1"/>
              </a:buClr>
              <a:buSzPts val="3200"/>
              <a:buNone/>
            </a:pPr>
            <a:endParaRPr lang="en-US" sz="2800" dirty="0">
              <a:latin typeface="Calibri"/>
              <a:ea typeface="Calibri"/>
              <a:cs typeface="Calibri"/>
              <a:sym typeface="Calibri"/>
            </a:endParaRPr>
          </a:p>
          <a:p>
            <a:pPr marL="25400" lvl="0" indent="0" algn="l" rtl="0">
              <a:lnSpc>
                <a:spcPct val="100000"/>
              </a:lnSpc>
              <a:spcBef>
                <a:spcPts val="0"/>
              </a:spcBef>
              <a:spcAft>
                <a:spcPts val="0"/>
              </a:spcAft>
              <a:buClr>
                <a:srgbClr val="7F7F7F"/>
              </a:buClr>
              <a:buSzPts val="2000"/>
              <a:buNone/>
            </a:pPr>
            <a:r>
              <a:rPr lang="en-US" sz="2400" dirty="0">
                <a:latin typeface="Calibri"/>
                <a:ea typeface="Calibri"/>
                <a:cs typeface="Calibri"/>
                <a:sym typeface="Calibri"/>
              </a:rPr>
              <a:t>Adapting instruction in response to the distinct assessed skills and needs of individual learners in order to increase their access and opportunities to meet specific learning goals.</a:t>
            </a:r>
            <a:endParaRPr lang="en-US" sz="1600" dirty="0">
              <a:latin typeface="Calibri"/>
              <a:ea typeface="Calibri"/>
              <a:cs typeface="Calibri"/>
            </a:endParaRPr>
          </a:p>
        </p:txBody>
      </p:sp>
      <p:pic>
        <p:nvPicPr>
          <p:cNvPr id="2" name="Picture 1">
            <a:extLst>
              <a:ext uri="{FF2B5EF4-FFF2-40B4-BE49-F238E27FC236}">
                <a16:creationId xmlns:a16="http://schemas.microsoft.com/office/drawing/2014/main" id="{B4963C6D-AA62-5B55-BCBA-E1457D21F9C7}"/>
              </a:ext>
            </a:extLst>
          </p:cNvPr>
          <p:cNvPicPr>
            <a:picLocks noChangeAspect="1"/>
          </p:cNvPicPr>
          <p:nvPr/>
        </p:nvPicPr>
        <p:blipFill>
          <a:blip r:embed="rId3"/>
          <a:stretch>
            <a:fillRect/>
          </a:stretch>
        </p:blipFill>
        <p:spPr>
          <a:xfrm>
            <a:off x="792480" y="929079"/>
            <a:ext cx="518205" cy="475529"/>
          </a:xfrm>
          <a:prstGeom prst="rect">
            <a:avLst/>
          </a:prstGeom>
        </p:spPr>
      </p:pic>
      <p:sp>
        <p:nvSpPr>
          <p:cNvPr id="6" name="Google Shape;413;p21">
            <a:extLst>
              <a:ext uri="{FF2B5EF4-FFF2-40B4-BE49-F238E27FC236}">
                <a16:creationId xmlns:a16="http://schemas.microsoft.com/office/drawing/2014/main" id="{AB87245A-66D7-83D0-00EC-2365C1BF69DE}"/>
              </a:ext>
            </a:extLst>
          </p:cNvPr>
          <p:cNvSpPr txBox="1"/>
          <p:nvPr/>
        </p:nvSpPr>
        <p:spPr>
          <a:xfrm>
            <a:off x="1438656" y="920062"/>
            <a:ext cx="448067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297229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999744"/>
            <a:ext cx="755196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Differentiated Instruction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437120" y="5906174"/>
            <a:ext cx="3267456" cy="584735"/>
          </a:xfrm>
          <a:prstGeom prst="rect">
            <a:avLst/>
          </a:prstGeom>
          <a:noFill/>
          <a:ln>
            <a:noFill/>
          </a:ln>
        </p:spPr>
        <p:txBody>
          <a:bodyPr spcFirstLastPara="1" wrap="square" lIns="91425" tIns="45700" rIns="91425" bIns="45700" anchor="ctr" anchorCtr="0">
            <a:spAutoFit/>
          </a:bodyPr>
          <a:lstStyle/>
          <a:p>
            <a:pPr marL="25400" algn="r"/>
            <a:r>
              <a:rPr lang="it-IT" sz="1400" b="0" i="0" u="none" strike="noStrike" cap="none" dirty="0">
                <a:solidFill>
                  <a:srgbClr val="000000"/>
                </a:solidFill>
                <a:latin typeface="Calibri"/>
                <a:ea typeface="Calibri"/>
                <a:cs typeface="Calibri"/>
                <a:sym typeface="Calibri"/>
              </a:rPr>
              <a:t>(Puzio, Colby, &amp; Algeo-Nichols, p. 460)</a:t>
            </a:r>
            <a:endParaRPr lang="it-IT" sz="1100" dirty="0"/>
          </a:p>
          <a:p>
            <a:pPr marL="25400" marR="0" lvl="0" indent="0" algn="r" rtl="0">
              <a:lnSpc>
                <a:spcPct val="100000"/>
              </a:lnSpc>
              <a:spcBef>
                <a:spcPts val="0"/>
              </a:spcBef>
              <a:spcAft>
                <a:spcPts val="0"/>
              </a:spcAft>
              <a:buNone/>
            </a:pPr>
            <a:endParaRPr dirty="0"/>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914400" y="2304912"/>
            <a:ext cx="9790176" cy="313272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459"/>
              <a:buNone/>
            </a:pPr>
            <a:r>
              <a:rPr lang="en-US" sz="2400" dirty="0">
                <a:latin typeface="Calibri"/>
                <a:ea typeface="Calibri"/>
                <a:cs typeface="Calibri"/>
                <a:sym typeface="Calibri"/>
              </a:rPr>
              <a:t>“While </a:t>
            </a:r>
            <a:r>
              <a:rPr lang="en-US" sz="2400" b="1" dirty="0">
                <a:latin typeface="Calibri"/>
                <a:ea typeface="Calibri"/>
                <a:cs typeface="Calibri"/>
                <a:sym typeface="Calibri"/>
              </a:rPr>
              <a:t>differentiated literacy instruction </a:t>
            </a:r>
            <a:r>
              <a:rPr lang="en-US" sz="2400" dirty="0">
                <a:latin typeface="Calibri"/>
                <a:ea typeface="Calibri"/>
                <a:cs typeface="Calibri"/>
                <a:sym typeface="Calibri"/>
              </a:rPr>
              <a:t>is one way that educators respond to academic diversity, it is not one strategy or practice – it is a diverse collection of educational practices and programs that provide students with multiple ways to learn and construct meaning.”</a:t>
            </a:r>
          </a:p>
        </p:txBody>
      </p:sp>
    </p:spTree>
    <p:extLst>
      <p:ext uri="{BB962C8B-B14F-4D97-AF65-F5344CB8AC3E}">
        <p14:creationId xmlns:p14="http://schemas.microsoft.com/office/powerpoint/2010/main" val="165891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1780032"/>
            <a:ext cx="7551964" cy="118262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Let’s Talk…</a:t>
            </a:r>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914400" y="2865120"/>
            <a:ext cx="9790176" cy="2993136"/>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459"/>
              <a:buNone/>
            </a:pPr>
            <a:endParaRPr lang="en-US" sz="2400" dirty="0">
              <a:latin typeface="Calibri"/>
              <a:ea typeface="Calibri"/>
              <a:cs typeface="Calibri"/>
              <a:sym typeface="Calibri"/>
            </a:endParaRPr>
          </a:p>
          <a:p>
            <a:pPr marL="25400" lvl="0" indent="0" algn="l" rtl="0">
              <a:lnSpc>
                <a:spcPct val="100000"/>
              </a:lnSpc>
              <a:spcBef>
                <a:spcPts val="0"/>
              </a:spcBef>
              <a:spcAft>
                <a:spcPts val="0"/>
              </a:spcAft>
              <a:buClr>
                <a:schemeClr val="dk1"/>
              </a:buClr>
              <a:buSzPts val="3200"/>
              <a:buNone/>
            </a:pPr>
            <a:r>
              <a:rPr lang="en-US" sz="2400" dirty="0">
                <a:latin typeface="Calibri"/>
                <a:ea typeface="Calibri"/>
                <a:cs typeface="Calibri"/>
                <a:sym typeface="Calibri"/>
              </a:rPr>
              <a:t>You just viewed a teacher delivering a small-group lesson in word building. Discuss the following in your small groups:</a:t>
            </a:r>
            <a:endParaRPr lang="en-US" sz="2400" dirty="0"/>
          </a:p>
          <a:p>
            <a:pPr marL="25400" lvl="0" indent="0" algn="l" rtl="0">
              <a:lnSpc>
                <a:spcPct val="100000"/>
              </a:lnSpc>
              <a:spcBef>
                <a:spcPts val="0"/>
              </a:spcBef>
              <a:spcAft>
                <a:spcPts val="0"/>
              </a:spcAft>
              <a:buClr>
                <a:schemeClr val="dk1"/>
              </a:buClr>
              <a:buSzPts val="3200"/>
              <a:buNone/>
            </a:pPr>
            <a:endParaRPr lang="en-US" sz="2400" dirty="0">
              <a:latin typeface="Calibri"/>
              <a:ea typeface="Calibri"/>
              <a:cs typeface="Calibri"/>
              <a:sym typeface="Calibri"/>
            </a:endParaRPr>
          </a:p>
          <a:p>
            <a:pPr marL="457200" lvl="0" indent="-4318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How could you adapt this lesson, differentiating your instruction, to provide more or less scaffolding for this activity for subsequent groups that require different levels of support?</a:t>
            </a:r>
          </a:p>
          <a:p>
            <a:pPr marL="25400" lvl="0" indent="0" algn="l" rtl="0">
              <a:lnSpc>
                <a:spcPct val="100000"/>
              </a:lnSpc>
              <a:spcBef>
                <a:spcPts val="0"/>
              </a:spcBef>
              <a:spcAft>
                <a:spcPts val="0"/>
              </a:spcAft>
              <a:buSzPts val="3459"/>
              <a:buNone/>
            </a:pPr>
            <a:endParaRPr lang="en-US" sz="2400" dirty="0">
              <a:latin typeface="Calibri"/>
              <a:ea typeface="Calibri"/>
              <a:cs typeface="Calibri"/>
              <a:sym typeface="Calibri"/>
            </a:endParaRPr>
          </a:p>
        </p:txBody>
      </p:sp>
      <p:pic>
        <p:nvPicPr>
          <p:cNvPr id="3" name="Picture 2">
            <a:extLst>
              <a:ext uri="{FF2B5EF4-FFF2-40B4-BE49-F238E27FC236}">
                <a16:creationId xmlns:a16="http://schemas.microsoft.com/office/drawing/2014/main" id="{C8A5082C-C7FD-B96E-7592-DDA203D0DF40}"/>
              </a:ext>
            </a:extLst>
          </p:cNvPr>
          <p:cNvPicPr>
            <a:picLocks noChangeAspect="1"/>
          </p:cNvPicPr>
          <p:nvPr/>
        </p:nvPicPr>
        <p:blipFill>
          <a:blip r:embed="rId3"/>
          <a:stretch>
            <a:fillRect/>
          </a:stretch>
        </p:blipFill>
        <p:spPr>
          <a:xfrm>
            <a:off x="963168" y="1206958"/>
            <a:ext cx="609653" cy="573074"/>
          </a:xfrm>
          <a:prstGeom prst="rect">
            <a:avLst/>
          </a:prstGeom>
        </p:spPr>
      </p:pic>
      <p:sp>
        <p:nvSpPr>
          <p:cNvPr id="6" name="Google Shape;608;p33">
            <a:extLst>
              <a:ext uri="{FF2B5EF4-FFF2-40B4-BE49-F238E27FC236}">
                <a16:creationId xmlns:a16="http://schemas.microsoft.com/office/drawing/2014/main" id="{BB6D4651-8257-1DAE-33C8-565031CA8183}"/>
              </a:ext>
            </a:extLst>
          </p:cNvPr>
          <p:cNvSpPr txBox="1"/>
          <p:nvPr/>
        </p:nvSpPr>
        <p:spPr>
          <a:xfrm>
            <a:off x="1621589" y="1206958"/>
            <a:ext cx="543916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66642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1658112"/>
            <a:ext cx="7551964" cy="707136"/>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Active Participation</a:t>
            </a:r>
          </a:p>
        </p:txBody>
      </p:sp>
      <p:sp>
        <p:nvSpPr>
          <p:cNvPr id="2" name="Google Shape;247;p60">
            <a:extLst>
              <a:ext uri="{FF2B5EF4-FFF2-40B4-BE49-F238E27FC236}">
                <a16:creationId xmlns:a16="http://schemas.microsoft.com/office/drawing/2014/main" id="{385F54E0-AC32-48E7-81FC-5F9BB592839A}"/>
              </a:ext>
            </a:extLst>
          </p:cNvPr>
          <p:cNvSpPr txBox="1">
            <a:spLocks/>
          </p:cNvSpPr>
          <p:nvPr/>
        </p:nvSpPr>
        <p:spPr>
          <a:xfrm>
            <a:off x="914400" y="2609088"/>
            <a:ext cx="8730343" cy="282854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400" dirty="0">
                <a:latin typeface="Calibri"/>
                <a:ea typeface="Calibri"/>
                <a:cs typeface="Calibri"/>
                <a:sym typeface="Calibri"/>
              </a:rPr>
              <a:t>Active participation is a result of a deliberate and conscious attempt on the part of a teacher to cause </a:t>
            </a:r>
            <a:r>
              <a:rPr lang="en-US" sz="2400" b="1" dirty="0">
                <a:latin typeface="Calibri"/>
                <a:ea typeface="Calibri"/>
                <a:cs typeface="Calibri"/>
                <a:sym typeface="Calibri"/>
              </a:rPr>
              <a:t>students to participate overtly in a lesson</a:t>
            </a:r>
            <a:r>
              <a:rPr lang="en-US" sz="2400" dirty="0">
                <a:latin typeface="Calibri"/>
                <a:ea typeface="Calibri"/>
                <a:cs typeface="Calibri"/>
                <a:sym typeface="Calibri"/>
              </a:rPr>
              <a:t>.</a:t>
            </a:r>
          </a:p>
        </p:txBody>
      </p:sp>
      <p:sp>
        <p:nvSpPr>
          <p:cNvPr id="5" name="Google Shape;372;p74">
            <a:extLst>
              <a:ext uri="{FF2B5EF4-FFF2-40B4-BE49-F238E27FC236}">
                <a16:creationId xmlns:a16="http://schemas.microsoft.com/office/drawing/2014/main" id="{98895106-7517-6A47-C4DA-1C7A7DAAF1FD}"/>
              </a:ext>
            </a:extLst>
          </p:cNvPr>
          <p:cNvSpPr txBox="1"/>
          <p:nvPr/>
        </p:nvSpPr>
        <p:spPr>
          <a:xfrm>
            <a:off x="7034784" y="5789447"/>
            <a:ext cx="3023616"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a:t>
            </a:r>
            <a:r>
              <a:rPr lang="en-US" sz="1400" b="0" i="0" u="none" strike="noStrike" cap="none" dirty="0" err="1">
                <a:solidFill>
                  <a:srgbClr val="000000"/>
                </a:solidFill>
                <a:latin typeface="Calibri"/>
                <a:ea typeface="Calibri"/>
                <a:cs typeface="Calibri"/>
                <a:sym typeface="Calibri"/>
              </a:rPr>
              <a:t>Pratton</a:t>
            </a:r>
            <a:r>
              <a:rPr lang="en-US" sz="1400" b="0" i="0" u="none" strike="noStrike" cap="none" dirty="0">
                <a:solidFill>
                  <a:srgbClr val="000000"/>
                </a:solidFill>
                <a:latin typeface="Calibri"/>
                <a:ea typeface="Calibri"/>
                <a:cs typeface="Calibri"/>
                <a:sym typeface="Calibri"/>
              </a:rPr>
              <a:t> &amp; Hales, 1986, p. 211)</a:t>
            </a:r>
            <a:endParaRPr dirty="0"/>
          </a:p>
        </p:txBody>
      </p:sp>
      <p:pic>
        <p:nvPicPr>
          <p:cNvPr id="6" name="Picture 5">
            <a:extLst>
              <a:ext uri="{FF2B5EF4-FFF2-40B4-BE49-F238E27FC236}">
                <a16:creationId xmlns:a16="http://schemas.microsoft.com/office/drawing/2014/main" id="{447487B6-E093-00C3-BF98-FAC37CA81015}"/>
              </a:ext>
            </a:extLst>
          </p:cNvPr>
          <p:cNvPicPr>
            <a:picLocks noChangeAspect="1"/>
          </p:cNvPicPr>
          <p:nvPr/>
        </p:nvPicPr>
        <p:blipFill>
          <a:blip r:embed="rId3"/>
          <a:stretch>
            <a:fillRect/>
          </a:stretch>
        </p:blipFill>
        <p:spPr>
          <a:xfrm>
            <a:off x="841248" y="938743"/>
            <a:ext cx="518205" cy="475529"/>
          </a:xfrm>
          <a:prstGeom prst="rect">
            <a:avLst/>
          </a:prstGeom>
        </p:spPr>
      </p:pic>
      <p:sp>
        <p:nvSpPr>
          <p:cNvPr id="7" name="Google Shape;413;p21">
            <a:extLst>
              <a:ext uri="{FF2B5EF4-FFF2-40B4-BE49-F238E27FC236}">
                <a16:creationId xmlns:a16="http://schemas.microsoft.com/office/drawing/2014/main" id="{FADD8AD4-1E8B-F00D-24F2-6CE7DDE31E29}"/>
              </a:ext>
            </a:extLst>
          </p:cNvPr>
          <p:cNvSpPr txBox="1"/>
          <p:nvPr/>
        </p:nvSpPr>
        <p:spPr>
          <a:xfrm>
            <a:off x="1499616" y="914270"/>
            <a:ext cx="445008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3224659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914400" y="999744"/>
            <a:ext cx="7551964"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Active Participation</a:t>
            </a:r>
          </a:p>
        </p:txBody>
      </p:sp>
      <p:sp>
        <p:nvSpPr>
          <p:cNvPr id="5" name="Google Shape;372;p74">
            <a:extLst>
              <a:ext uri="{FF2B5EF4-FFF2-40B4-BE49-F238E27FC236}">
                <a16:creationId xmlns:a16="http://schemas.microsoft.com/office/drawing/2014/main" id="{98895106-7517-6A47-C4DA-1C7A7DAAF1FD}"/>
              </a:ext>
            </a:extLst>
          </p:cNvPr>
          <p:cNvSpPr txBox="1"/>
          <p:nvPr/>
        </p:nvSpPr>
        <p:spPr>
          <a:xfrm>
            <a:off x="7034784" y="5789447"/>
            <a:ext cx="3023616"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a:t>
            </a:r>
            <a:r>
              <a:rPr lang="en-US" sz="1400" b="0" i="0" u="none" strike="noStrike" cap="none" dirty="0" err="1">
                <a:solidFill>
                  <a:srgbClr val="000000"/>
                </a:solidFill>
                <a:latin typeface="Calibri"/>
                <a:ea typeface="Calibri"/>
                <a:cs typeface="Calibri"/>
                <a:sym typeface="Calibri"/>
              </a:rPr>
              <a:t>Pratton</a:t>
            </a:r>
            <a:r>
              <a:rPr lang="en-US" sz="1400" b="0" i="0" u="none" strike="noStrike" cap="none" dirty="0">
                <a:solidFill>
                  <a:srgbClr val="000000"/>
                </a:solidFill>
                <a:latin typeface="Calibri"/>
                <a:ea typeface="Calibri"/>
                <a:cs typeface="Calibri"/>
                <a:sym typeface="Calibri"/>
              </a:rPr>
              <a:t> &amp; Hales, 1986, p. 211)</a:t>
            </a:r>
            <a:endParaRPr dirty="0"/>
          </a:p>
        </p:txBody>
      </p:sp>
      <p:sp>
        <p:nvSpPr>
          <p:cNvPr id="3" name="Google Shape;378;p75">
            <a:extLst>
              <a:ext uri="{FF2B5EF4-FFF2-40B4-BE49-F238E27FC236}">
                <a16:creationId xmlns:a16="http://schemas.microsoft.com/office/drawing/2014/main" id="{B31BEBF8-0123-63F4-B2AA-5B139B92A4C6}"/>
              </a:ext>
            </a:extLst>
          </p:cNvPr>
          <p:cNvSpPr txBox="1">
            <a:spLocks/>
          </p:cNvSpPr>
          <p:nvPr/>
        </p:nvSpPr>
        <p:spPr>
          <a:xfrm>
            <a:off x="922020" y="2328672"/>
            <a:ext cx="9953244" cy="2816351"/>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indent="0">
              <a:lnSpc>
                <a:spcPct val="100000"/>
              </a:lnSpc>
              <a:spcBef>
                <a:spcPts val="0"/>
              </a:spcBef>
              <a:buSzPts val="2965"/>
              <a:buFont typeface="Arial" panose="020B0604020202020204" pitchFamily="34" charset="0"/>
              <a:buNone/>
            </a:pPr>
            <a:r>
              <a:rPr lang="en-US" sz="2400" dirty="0">
                <a:latin typeface="Calibri"/>
                <a:ea typeface="Calibri"/>
                <a:cs typeface="Calibri"/>
                <a:sym typeface="Calibri"/>
              </a:rPr>
              <a:t>“Active participation forces the teacher and student in the learning process to spend proportionally more time and activity doing something that requires thinking, responding, and verifying what the learner does or does not know. Therefore, immediate adjustments can be made by the teacher for the student's benefit.”</a:t>
            </a:r>
            <a:endParaRPr lang="en-US" sz="1400" dirty="0">
              <a:latin typeface="Calibri"/>
              <a:ea typeface="Calibri"/>
              <a:cs typeface="Calibri"/>
              <a:sym typeface="Calibri"/>
            </a:endParaRPr>
          </a:p>
        </p:txBody>
      </p:sp>
    </p:spTree>
    <p:extLst>
      <p:ext uri="{BB962C8B-B14F-4D97-AF65-F5344CB8AC3E}">
        <p14:creationId xmlns:p14="http://schemas.microsoft.com/office/powerpoint/2010/main" val="228064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1955784076"/>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 principal/coach 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hlinkClick r:id="rId3"/>
                        </a:rPr>
                        <a:t>ADDIE model </a:t>
                      </a:r>
                      <a:r>
                        <a:rPr lang="en-US" sz="1800" dirty="0">
                          <a:latin typeface="+mn-lt"/>
                          <a:ea typeface="Calibri"/>
                          <a:cs typeface="Calibri"/>
                          <a:sym typeface="Calibri"/>
                        </a:rPr>
                        <a:t>for planning this professional development.</a:t>
                      </a:r>
                      <a:r>
                        <a:rPr lang="en-US" sz="1800" dirty="0">
                          <a:latin typeface="+mn-lt"/>
                          <a:ea typeface="Calibri"/>
                          <a:cs typeface="Calibri"/>
                        </a:rPr>
                        <a: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the course 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395850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975360" y="1832173"/>
            <a:ext cx="8363712"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Active Participation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3" name="Google Shape;284;p64">
            <a:extLst>
              <a:ext uri="{FF2B5EF4-FFF2-40B4-BE49-F238E27FC236}">
                <a16:creationId xmlns:a16="http://schemas.microsoft.com/office/drawing/2014/main" id="{709FBE97-91B0-3924-4CD7-650665BD051C}"/>
              </a:ext>
            </a:extLst>
          </p:cNvPr>
          <p:cNvSpPr txBox="1">
            <a:spLocks/>
          </p:cNvSpPr>
          <p:nvPr/>
        </p:nvSpPr>
        <p:spPr>
          <a:xfrm>
            <a:off x="829058" y="5344074"/>
            <a:ext cx="9802366" cy="1142069"/>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lvl="0" indent="0" algn="l" rtl="0">
              <a:lnSpc>
                <a:spcPct val="100000"/>
              </a:lnSpc>
              <a:spcBef>
                <a:spcPts val="0"/>
              </a:spcBef>
              <a:spcAft>
                <a:spcPts val="0"/>
              </a:spcAft>
              <a:buClr>
                <a:schemeClr val="dk1"/>
              </a:buClr>
              <a:buSzPts val="1900"/>
              <a:buNone/>
            </a:pPr>
            <a:r>
              <a:rPr lang="en-US" sz="2000" dirty="0">
                <a:latin typeface="Calibri"/>
                <a:ea typeface="Calibri"/>
                <a:cs typeface="Calibri"/>
                <a:sym typeface="Calibri"/>
              </a:rPr>
              <a:t>As we view </a:t>
            </a:r>
            <a:r>
              <a:rPr lang="en-US" sz="2000" b="1" u="sng" dirty="0">
                <a:solidFill>
                  <a:schemeClr val="hlink"/>
                </a:solidFill>
                <a:latin typeface="Calibri"/>
                <a:ea typeface="Calibri"/>
                <a:cs typeface="Calibri"/>
                <a:sym typeface="Calibri"/>
                <a:hlinkClick r:id="rId3"/>
              </a:rPr>
              <a:t>Video 3: Inferential Language, Read Aloud, &amp; Discussion</a:t>
            </a:r>
            <a:r>
              <a:rPr lang="en-US" sz="2000" dirty="0">
                <a:latin typeface="Calibri"/>
                <a:ea typeface="Calibri"/>
                <a:cs typeface="Calibri"/>
                <a:sym typeface="Calibri"/>
              </a:rPr>
              <a:t>, jot down what the teacher does to cause students to overtly participate in the lesson.</a:t>
            </a:r>
          </a:p>
          <a:p>
            <a:pPr marL="82296" lvl="0" indent="0" algn="l" rtl="0">
              <a:lnSpc>
                <a:spcPct val="100000"/>
              </a:lnSpc>
              <a:spcBef>
                <a:spcPts val="0"/>
              </a:spcBef>
              <a:spcAft>
                <a:spcPts val="0"/>
              </a:spcAft>
              <a:buClr>
                <a:schemeClr val="dk1"/>
              </a:buClr>
              <a:buSzPts val="1900"/>
              <a:buNone/>
            </a:pPr>
            <a:r>
              <a:rPr lang="en-US" sz="1200" b="1" dirty="0">
                <a:latin typeface="Calibri"/>
                <a:ea typeface="Calibri"/>
                <a:cs typeface="Calibri"/>
                <a:sym typeface="Calibri"/>
              </a:rPr>
              <a:t>Video retrieved from </a:t>
            </a:r>
            <a:r>
              <a:rPr lang="en-US" sz="1200" b="1" dirty="0">
                <a:latin typeface="Calibri"/>
                <a:ea typeface="Calibri"/>
                <a:cs typeface="Calibri"/>
                <a:sym typeface="Calibri"/>
                <a:hlinkClick r:id="rId4"/>
              </a:rPr>
              <a:t>https://www.youtube.com/watch?v=JshNkNrblkA</a:t>
            </a:r>
            <a:r>
              <a:rPr lang="en-US" sz="1200" b="1" dirty="0">
                <a:latin typeface="Calibri"/>
                <a:ea typeface="Calibri"/>
                <a:cs typeface="Calibri"/>
                <a:sym typeface="Calibri"/>
              </a:rPr>
              <a:t> on 01/04/24.</a:t>
            </a:r>
          </a:p>
        </p:txBody>
      </p:sp>
      <p:pic>
        <p:nvPicPr>
          <p:cNvPr id="2" name="Google Shape;388;p76">
            <a:hlinkClick r:id="rId5"/>
            <a:extLst>
              <a:ext uri="{FF2B5EF4-FFF2-40B4-BE49-F238E27FC236}">
                <a16:creationId xmlns:a16="http://schemas.microsoft.com/office/drawing/2014/main" id="{D116F165-036B-914D-BD5E-BC4A4EBB54F1}"/>
              </a:ext>
            </a:extLst>
          </p:cNvPr>
          <p:cNvPicPr preferRelativeResize="0"/>
          <p:nvPr/>
        </p:nvPicPr>
        <p:blipFill rotWithShape="1">
          <a:blip r:embed="rId6">
            <a:alphaModFix/>
          </a:blip>
          <a:srcRect/>
          <a:stretch/>
        </p:blipFill>
        <p:spPr>
          <a:xfrm>
            <a:off x="2767585" y="2596896"/>
            <a:ext cx="5681472" cy="2499360"/>
          </a:xfrm>
          <a:prstGeom prst="rect">
            <a:avLst/>
          </a:prstGeom>
          <a:noFill/>
          <a:ln>
            <a:noFill/>
          </a:ln>
        </p:spPr>
      </p:pic>
      <p:pic>
        <p:nvPicPr>
          <p:cNvPr id="5" name="Picture 4">
            <a:extLst>
              <a:ext uri="{FF2B5EF4-FFF2-40B4-BE49-F238E27FC236}">
                <a16:creationId xmlns:a16="http://schemas.microsoft.com/office/drawing/2014/main" id="{A05BC1E8-91B8-F570-2910-3853EFD66A94}"/>
              </a:ext>
            </a:extLst>
          </p:cNvPr>
          <p:cNvPicPr>
            <a:picLocks noChangeAspect="1"/>
          </p:cNvPicPr>
          <p:nvPr/>
        </p:nvPicPr>
        <p:blipFill>
          <a:blip r:embed="rId7"/>
          <a:stretch>
            <a:fillRect/>
          </a:stretch>
        </p:blipFill>
        <p:spPr>
          <a:xfrm>
            <a:off x="1097253" y="1135190"/>
            <a:ext cx="609653" cy="573074"/>
          </a:xfrm>
          <a:prstGeom prst="rect">
            <a:avLst/>
          </a:prstGeom>
        </p:spPr>
      </p:pic>
      <p:sp>
        <p:nvSpPr>
          <p:cNvPr id="7" name="Google Shape;608;p33">
            <a:extLst>
              <a:ext uri="{FF2B5EF4-FFF2-40B4-BE49-F238E27FC236}">
                <a16:creationId xmlns:a16="http://schemas.microsoft.com/office/drawing/2014/main" id="{6132D9A3-7CBC-4277-FE1D-657A687DD90F}"/>
              </a:ext>
            </a:extLst>
          </p:cNvPr>
          <p:cNvSpPr txBox="1"/>
          <p:nvPr/>
        </p:nvSpPr>
        <p:spPr>
          <a:xfrm>
            <a:off x="1706906" y="1135190"/>
            <a:ext cx="535385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148963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853440" y="1658216"/>
            <a:ext cx="7612924" cy="96306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How Students Learn</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936992" y="5889255"/>
            <a:ext cx="2133600"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(Florida Practice Profile)</a:t>
            </a:r>
            <a:endParaRPr dirty="0"/>
          </a:p>
        </p:txBody>
      </p:sp>
      <p:sp>
        <p:nvSpPr>
          <p:cNvPr id="5" name="Google Shape;301;p66">
            <a:extLst>
              <a:ext uri="{FF2B5EF4-FFF2-40B4-BE49-F238E27FC236}">
                <a16:creationId xmlns:a16="http://schemas.microsoft.com/office/drawing/2014/main" id="{BD11CEBE-4E51-8408-5AD9-0C1EB2DBD65C}"/>
              </a:ext>
            </a:extLst>
          </p:cNvPr>
          <p:cNvSpPr txBox="1">
            <a:spLocks/>
          </p:cNvSpPr>
          <p:nvPr/>
        </p:nvSpPr>
        <p:spPr>
          <a:xfrm>
            <a:off x="853440" y="2621280"/>
            <a:ext cx="9485376" cy="262127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Clr>
                <a:schemeClr val="dk1"/>
              </a:buClr>
              <a:buSzPts val="2971"/>
              <a:buNone/>
            </a:pPr>
            <a:r>
              <a:rPr lang="en-US" sz="2400" dirty="0">
                <a:latin typeface="Calibri"/>
                <a:ea typeface="Calibri"/>
                <a:cs typeface="Calibri"/>
                <a:sym typeface="Calibri"/>
              </a:rPr>
              <a:t>Students learn when they are provided with </a:t>
            </a:r>
            <a:r>
              <a:rPr lang="en-US" sz="2400" b="1" dirty="0">
                <a:latin typeface="Calibri"/>
                <a:ea typeface="Calibri"/>
                <a:cs typeface="Calibri"/>
                <a:sym typeface="Calibri"/>
              </a:rPr>
              <a:t>corrective feedback</a:t>
            </a:r>
            <a:r>
              <a:rPr lang="en-US" sz="2400" dirty="0">
                <a:latin typeface="Calibri"/>
                <a:ea typeface="Calibri"/>
                <a:cs typeface="Calibri"/>
                <a:sym typeface="Calibri"/>
              </a:rPr>
              <a:t> which is:</a:t>
            </a:r>
            <a:endParaRPr lang="en-US" sz="2400" dirty="0"/>
          </a:p>
          <a:p>
            <a:pPr marL="25400" lvl="0" indent="0" algn="l" rtl="0">
              <a:lnSpc>
                <a:spcPct val="100000"/>
              </a:lnSpc>
              <a:spcBef>
                <a:spcPts val="0"/>
              </a:spcBef>
              <a:spcAft>
                <a:spcPts val="0"/>
              </a:spcAft>
              <a:buClr>
                <a:schemeClr val="dk1"/>
              </a:buClr>
              <a:buSzPts val="3200"/>
              <a:buNone/>
            </a:pPr>
            <a:endParaRPr lang="en-US" sz="2400" dirty="0">
              <a:latin typeface="Calibri"/>
              <a:ea typeface="Calibri"/>
              <a:cs typeface="Calibri"/>
              <a:sym typeface="Calibri"/>
            </a:endParaRPr>
          </a:p>
          <a:p>
            <a:pPr marL="0" lvl="0" indent="0" algn="l" rtl="0">
              <a:lnSpc>
                <a:spcPct val="100000"/>
              </a:lnSpc>
              <a:spcBef>
                <a:spcPts val="0"/>
              </a:spcBef>
              <a:spcAft>
                <a:spcPts val="0"/>
              </a:spcAft>
              <a:buSzPts val="3200"/>
              <a:buNone/>
            </a:pPr>
            <a:r>
              <a:rPr lang="en-US" sz="2400" dirty="0">
                <a:latin typeface="Calibri"/>
                <a:ea typeface="Calibri"/>
                <a:cs typeface="Calibri"/>
                <a:sym typeface="Calibri"/>
              </a:rPr>
              <a:t>Clearly communicated, timely, and developmentally appropriate information that is aligned to learning goals or objectives that specifically addresses the learners’ errors or misconceptions.</a:t>
            </a:r>
          </a:p>
        </p:txBody>
      </p:sp>
      <p:pic>
        <p:nvPicPr>
          <p:cNvPr id="2" name="Picture 1">
            <a:extLst>
              <a:ext uri="{FF2B5EF4-FFF2-40B4-BE49-F238E27FC236}">
                <a16:creationId xmlns:a16="http://schemas.microsoft.com/office/drawing/2014/main" id="{0E00FEE1-2F2A-313A-5B02-706B70EA026D}"/>
              </a:ext>
            </a:extLst>
          </p:cNvPr>
          <p:cNvPicPr>
            <a:picLocks noChangeAspect="1"/>
          </p:cNvPicPr>
          <p:nvPr/>
        </p:nvPicPr>
        <p:blipFill>
          <a:blip r:embed="rId3"/>
          <a:stretch>
            <a:fillRect/>
          </a:stretch>
        </p:blipFill>
        <p:spPr>
          <a:xfrm>
            <a:off x="853440" y="1182687"/>
            <a:ext cx="518205" cy="475529"/>
          </a:xfrm>
          <a:prstGeom prst="rect">
            <a:avLst/>
          </a:prstGeom>
        </p:spPr>
      </p:pic>
      <p:sp>
        <p:nvSpPr>
          <p:cNvPr id="6" name="Google Shape;413;p21">
            <a:extLst>
              <a:ext uri="{FF2B5EF4-FFF2-40B4-BE49-F238E27FC236}">
                <a16:creationId xmlns:a16="http://schemas.microsoft.com/office/drawing/2014/main" id="{2977EF1E-C7B9-8036-92A0-18EA7AB53B27}"/>
              </a:ext>
            </a:extLst>
          </p:cNvPr>
          <p:cNvSpPr txBox="1"/>
          <p:nvPr/>
        </p:nvSpPr>
        <p:spPr>
          <a:xfrm>
            <a:off x="1371645" y="1151676"/>
            <a:ext cx="4547681"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spTree>
    <p:extLst>
      <p:ext uri="{BB962C8B-B14F-4D97-AF65-F5344CB8AC3E}">
        <p14:creationId xmlns:p14="http://schemas.microsoft.com/office/powerpoint/2010/main" val="115168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011936" y="999744"/>
            <a:ext cx="7454428"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Corrective Feedback</a:t>
            </a:r>
          </a:p>
        </p:txBody>
      </p:sp>
      <p:sp>
        <p:nvSpPr>
          <p:cNvPr id="3" name="Google Shape;241;p59">
            <a:extLst>
              <a:ext uri="{FF2B5EF4-FFF2-40B4-BE49-F238E27FC236}">
                <a16:creationId xmlns:a16="http://schemas.microsoft.com/office/drawing/2014/main" id="{E93D7949-6F1A-F93C-88E0-F046D38A9A1E}"/>
              </a:ext>
            </a:extLst>
          </p:cNvPr>
          <p:cNvSpPr txBox="1"/>
          <p:nvPr/>
        </p:nvSpPr>
        <p:spPr>
          <a:xfrm>
            <a:off x="7388352" y="5889255"/>
            <a:ext cx="3279648" cy="307736"/>
          </a:xfrm>
          <a:prstGeom prst="rect">
            <a:avLst/>
          </a:prstGeom>
          <a:noFill/>
          <a:ln>
            <a:noFill/>
          </a:ln>
        </p:spPr>
        <p:txBody>
          <a:bodyPr spcFirstLastPara="1" wrap="square" lIns="91425" tIns="45700" rIns="91425" bIns="45700" anchor="ctr" anchorCtr="0">
            <a:spAutoFit/>
          </a:bodyPr>
          <a:lstStyle/>
          <a:p>
            <a:pPr marL="25400" marR="0" lvl="0" indent="0" algn="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(Wisniewski, </a:t>
            </a:r>
            <a:r>
              <a:rPr lang="en-US" sz="1400" b="0" i="0" u="none" strike="noStrike" cap="none" dirty="0" err="1">
                <a:solidFill>
                  <a:srgbClr val="000000"/>
                </a:solidFill>
                <a:latin typeface="Calibri"/>
                <a:ea typeface="Calibri"/>
                <a:cs typeface="Calibri"/>
                <a:sym typeface="Calibri"/>
              </a:rPr>
              <a:t>Zierer</a:t>
            </a:r>
            <a:r>
              <a:rPr lang="en-US" sz="1400" b="0" i="0" u="none" strike="noStrike" cap="none" dirty="0">
                <a:solidFill>
                  <a:srgbClr val="000000"/>
                </a:solidFill>
                <a:latin typeface="Calibri"/>
                <a:ea typeface="Calibri"/>
                <a:cs typeface="Calibri"/>
                <a:sym typeface="Calibri"/>
              </a:rPr>
              <a:t>, &amp; Hattie, 2020, p. 12))</a:t>
            </a:r>
            <a:endParaRPr dirty="0"/>
          </a:p>
        </p:txBody>
      </p:sp>
      <p:sp>
        <p:nvSpPr>
          <p:cNvPr id="5" name="Google Shape;301;p66">
            <a:extLst>
              <a:ext uri="{FF2B5EF4-FFF2-40B4-BE49-F238E27FC236}">
                <a16:creationId xmlns:a16="http://schemas.microsoft.com/office/drawing/2014/main" id="{BD11CEBE-4E51-8408-5AD9-0C1EB2DBD65C}"/>
              </a:ext>
            </a:extLst>
          </p:cNvPr>
          <p:cNvSpPr txBox="1">
            <a:spLocks/>
          </p:cNvSpPr>
          <p:nvPr/>
        </p:nvSpPr>
        <p:spPr>
          <a:xfrm>
            <a:off x="1010553" y="2273489"/>
            <a:ext cx="10168818" cy="293764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400" dirty="0">
                <a:latin typeface="Calibri"/>
                <a:ea typeface="Calibri"/>
                <a:cs typeface="Calibri"/>
                <a:sym typeface="Calibri"/>
              </a:rPr>
              <a:t>“Its (corrective feedback) effect is very large, which suggests that students highly benefit from feedback when it helps them not only to understand what mistakes they made, but also why they made these mistakes, and what they can do to avoid them next time.”</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1499137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011936" y="999744"/>
            <a:ext cx="7454428" cy="108508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Corrective Feedback</a:t>
            </a:r>
          </a:p>
        </p:txBody>
      </p:sp>
      <p:sp>
        <p:nvSpPr>
          <p:cNvPr id="5" name="Google Shape;301;p66">
            <a:extLst>
              <a:ext uri="{FF2B5EF4-FFF2-40B4-BE49-F238E27FC236}">
                <a16:creationId xmlns:a16="http://schemas.microsoft.com/office/drawing/2014/main" id="{BD11CEBE-4E51-8408-5AD9-0C1EB2DBD65C}"/>
              </a:ext>
            </a:extLst>
          </p:cNvPr>
          <p:cNvSpPr txBox="1">
            <a:spLocks/>
          </p:cNvSpPr>
          <p:nvPr/>
        </p:nvSpPr>
        <p:spPr>
          <a:xfrm>
            <a:off x="1013841" y="2206752"/>
            <a:ext cx="9448800" cy="30358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Clr>
                <a:schemeClr val="dk1"/>
              </a:buClr>
              <a:buSzPts val="3097"/>
              <a:buNone/>
            </a:pPr>
            <a:r>
              <a:rPr lang="en-US" sz="2800" dirty="0">
                <a:latin typeface="Calibri"/>
                <a:ea typeface="Calibri"/>
                <a:cs typeface="Calibri"/>
                <a:sym typeface="Calibri"/>
              </a:rPr>
              <a:t>Activity</a:t>
            </a:r>
            <a:endParaRPr lang="en-US" sz="2800" dirty="0"/>
          </a:p>
          <a:p>
            <a:pPr marL="25400" lvl="0" indent="0" algn="l" rtl="0">
              <a:lnSpc>
                <a:spcPct val="100000"/>
              </a:lnSpc>
              <a:spcBef>
                <a:spcPts val="0"/>
              </a:spcBef>
              <a:spcAft>
                <a:spcPts val="0"/>
              </a:spcAft>
              <a:buClr>
                <a:schemeClr val="dk1"/>
              </a:buClr>
              <a:buSzPts val="3097"/>
              <a:buNone/>
            </a:pPr>
            <a:endParaRPr lang="en-US" sz="800" dirty="0"/>
          </a:p>
          <a:p>
            <a:pPr marL="457200" lvl="0" indent="-4318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Peruse </a:t>
            </a:r>
            <a:r>
              <a:rPr lang="en-US" sz="2400" b="1" dirty="0">
                <a:latin typeface="Calibri"/>
                <a:ea typeface="Calibri"/>
                <a:cs typeface="Calibri"/>
                <a:sym typeface="Calibri"/>
              </a:rPr>
              <a:t>Handout 4: Writing Rubric.</a:t>
            </a:r>
            <a:endParaRPr lang="en-US" sz="2800" dirty="0"/>
          </a:p>
          <a:p>
            <a:pPr marL="457200" lvl="0" indent="-355600" algn="l" rtl="0">
              <a:lnSpc>
                <a:spcPct val="100000"/>
              </a:lnSpc>
              <a:spcBef>
                <a:spcPts val="0"/>
              </a:spcBef>
              <a:spcAft>
                <a:spcPts val="0"/>
              </a:spcAft>
              <a:buClr>
                <a:srgbClr val="7F7F7F"/>
              </a:buClr>
              <a:buSzPts val="1200"/>
              <a:buNone/>
            </a:pPr>
            <a:endParaRPr lang="en-US" sz="1400" b="1" dirty="0">
              <a:latin typeface="Calibri"/>
              <a:ea typeface="Calibri"/>
              <a:cs typeface="Calibri"/>
              <a:sym typeface="Calibri"/>
            </a:endParaRPr>
          </a:p>
          <a:p>
            <a:pPr marL="457200" lvl="0" indent="-4318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Read </a:t>
            </a:r>
            <a:r>
              <a:rPr lang="en-US" sz="2400" b="1" dirty="0">
                <a:latin typeface="Calibri"/>
                <a:ea typeface="Calibri"/>
                <a:cs typeface="Calibri"/>
                <a:sym typeface="Calibri"/>
              </a:rPr>
              <a:t>Handout 5: 10</a:t>
            </a:r>
            <a:r>
              <a:rPr lang="en-US" sz="2400" b="1" baseline="30000" dirty="0">
                <a:latin typeface="Calibri"/>
                <a:ea typeface="Calibri"/>
                <a:cs typeface="Calibri"/>
                <a:sym typeface="Calibri"/>
              </a:rPr>
              <a:t>th</a:t>
            </a:r>
            <a:r>
              <a:rPr lang="en-US" sz="2400" b="1" dirty="0">
                <a:latin typeface="Calibri"/>
                <a:ea typeface="Calibri"/>
                <a:cs typeface="Calibri"/>
                <a:sym typeface="Calibri"/>
              </a:rPr>
              <a:t> Grade Paper</a:t>
            </a:r>
            <a:r>
              <a:rPr lang="en-US" sz="2400" dirty="0">
                <a:latin typeface="Calibri"/>
                <a:ea typeface="Calibri"/>
                <a:cs typeface="Calibri"/>
                <a:sym typeface="Calibri"/>
              </a:rPr>
              <a:t>, which is a student</a:t>
            </a:r>
            <a:r>
              <a:rPr lang="en-US" sz="2400" i="1" dirty="0">
                <a:latin typeface="Calibri"/>
                <a:ea typeface="Calibri"/>
                <a:cs typeface="Calibri"/>
                <a:sym typeface="Calibri"/>
              </a:rPr>
              <a:t> </a:t>
            </a:r>
            <a:r>
              <a:rPr lang="en-US" sz="2400" dirty="0">
                <a:latin typeface="Calibri"/>
                <a:ea typeface="Calibri"/>
                <a:cs typeface="Calibri"/>
                <a:sym typeface="Calibri"/>
              </a:rPr>
              <a:t>response to the prompt: </a:t>
            </a:r>
            <a:r>
              <a:rPr lang="en-US" sz="2400" i="1" dirty="0">
                <a:latin typeface="Calibri"/>
                <a:ea typeface="Calibri"/>
                <a:cs typeface="Calibri"/>
                <a:sym typeface="Calibri"/>
              </a:rPr>
              <a:t>Scheduling Leisure Time</a:t>
            </a:r>
          </a:p>
          <a:p>
            <a:pPr marL="457200" lvl="0" indent="-431800" algn="l" rtl="0">
              <a:lnSpc>
                <a:spcPct val="100000"/>
              </a:lnSpc>
              <a:spcBef>
                <a:spcPts val="0"/>
              </a:spcBef>
              <a:spcAft>
                <a:spcPts val="0"/>
              </a:spcAft>
              <a:buClr>
                <a:srgbClr val="7F7F7F"/>
              </a:buClr>
              <a:buSzPts val="2000"/>
              <a:buChar char="•"/>
            </a:pPr>
            <a:endParaRPr lang="en-US" sz="1400" i="1" dirty="0">
              <a:latin typeface="Calibri"/>
              <a:ea typeface="Calibri"/>
              <a:cs typeface="Calibri"/>
              <a:sym typeface="Calibri"/>
            </a:endParaRPr>
          </a:p>
          <a:p>
            <a:pPr marL="457200" lvl="0" indent="-4318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As a group, develop three statements that reflect the feedback you would provide this student based on the requirements of the rubric.</a:t>
            </a:r>
          </a:p>
        </p:txBody>
      </p:sp>
    </p:spTree>
    <p:extLst>
      <p:ext uri="{BB962C8B-B14F-4D97-AF65-F5344CB8AC3E}">
        <p14:creationId xmlns:p14="http://schemas.microsoft.com/office/powerpoint/2010/main" val="297064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2084832" y="1060704"/>
            <a:ext cx="81117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Reflect, Plan, and Implement</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319790" y="1753698"/>
            <a:ext cx="8797089" cy="7680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Post-Session Reflection, Planning, and Implementation</a:t>
            </a:r>
            <a:endParaRPr sz="2400" dirty="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3"/>
          <a:stretch>
            <a:fillRect/>
          </a:stretch>
        </p:blipFill>
        <p:spPr>
          <a:xfrm>
            <a:off x="1440594" y="1085389"/>
            <a:ext cx="481626" cy="585267"/>
          </a:xfrm>
          <a:prstGeom prst="rect">
            <a:avLst/>
          </a:prstGeom>
        </p:spPr>
      </p:pic>
      <p:sp>
        <p:nvSpPr>
          <p:cNvPr id="2" name="TextBox 1">
            <a:extLst>
              <a:ext uri="{FF2B5EF4-FFF2-40B4-BE49-F238E27FC236}">
                <a16:creationId xmlns:a16="http://schemas.microsoft.com/office/drawing/2014/main" id="{53E08FAD-BA15-2291-5D91-3568AB711EBA}"/>
              </a:ext>
            </a:extLst>
          </p:cNvPr>
          <p:cNvSpPr txBox="1"/>
          <p:nvPr/>
        </p:nvSpPr>
        <p:spPr>
          <a:xfrm>
            <a:off x="560832" y="2895437"/>
            <a:ext cx="869247" cy="369332"/>
          </a:xfrm>
          <a:prstGeom prst="rect">
            <a:avLst/>
          </a:prstGeom>
          <a:noFill/>
        </p:spPr>
        <p:txBody>
          <a:bodyPr wrap="square" rtlCol="0">
            <a:spAutoFit/>
          </a:bodyPr>
          <a:lstStyle/>
          <a:p>
            <a:r>
              <a:rPr lang="en-US" b="1" dirty="0"/>
              <a:t>READ</a:t>
            </a:r>
          </a:p>
        </p:txBody>
      </p:sp>
      <p:sp>
        <p:nvSpPr>
          <p:cNvPr id="4" name="TextBox 3">
            <a:extLst>
              <a:ext uri="{FF2B5EF4-FFF2-40B4-BE49-F238E27FC236}">
                <a16:creationId xmlns:a16="http://schemas.microsoft.com/office/drawing/2014/main" id="{67DC8FB8-6377-7939-4ECE-D0155E3A0FEA}"/>
              </a:ext>
            </a:extLst>
          </p:cNvPr>
          <p:cNvSpPr txBox="1"/>
          <p:nvPr/>
        </p:nvSpPr>
        <p:spPr>
          <a:xfrm>
            <a:off x="682752" y="4072128"/>
            <a:ext cx="548641" cy="369332"/>
          </a:xfrm>
          <a:prstGeom prst="rect">
            <a:avLst/>
          </a:prstGeom>
          <a:noFill/>
        </p:spPr>
        <p:txBody>
          <a:bodyPr wrap="square" rtlCol="0">
            <a:spAutoFit/>
          </a:bodyPr>
          <a:lstStyle/>
          <a:p>
            <a:r>
              <a:rPr lang="en-US" b="1" dirty="0"/>
              <a:t>DO</a:t>
            </a:r>
          </a:p>
        </p:txBody>
      </p:sp>
      <p:sp>
        <p:nvSpPr>
          <p:cNvPr id="5" name="TextBox 4">
            <a:extLst>
              <a:ext uri="{FF2B5EF4-FFF2-40B4-BE49-F238E27FC236}">
                <a16:creationId xmlns:a16="http://schemas.microsoft.com/office/drawing/2014/main" id="{45C10C66-E230-E5A9-5AAB-192EE48B0D01}"/>
              </a:ext>
            </a:extLst>
          </p:cNvPr>
          <p:cNvSpPr txBox="1"/>
          <p:nvPr/>
        </p:nvSpPr>
        <p:spPr>
          <a:xfrm>
            <a:off x="450543" y="5164360"/>
            <a:ext cx="948989" cy="369332"/>
          </a:xfrm>
          <a:prstGeom prst="rect">
            <a:avLst/>
          </a:prstGeom>
          <a:noFill/>
        </p:spPr>
        <p:txBody>
          <a:bodyPr wrap="square" rtlCol="0">
            <a:spAutoFit/>
          </a:bodyPr>
          <a:lstStyle/>
          <a:p>
            <a:r>
              <a:rPr lang="en-US" b="1" dirty="0"/>
              <a:t>WATCH</a:t>
            </a:r>
          </a:p>
        </p:txBody>
      </p:sp>
      <p:sp>
        <p:nvSpPr>
          <p:cNvPr id="6" name="Google Shape;423;p42">
            <a:extLst>
              <a:ext uri="{FF2B5EF4-FFF2-40B4-BE49-F238E27FC236}">
                <a16:creationId xmlns:a16="http://schemas.microsoft.com/office/drawing/2014/main" id="{69765F13-76D5-2D43-48AF-3A41C7CD440D}"/>
              </a:ext>
            </a:extLst>
          </p:cNvPr>
          <p:cNvSpPr txBox="1">
            <a:spLocks/>
          </p:cNvSpPr>
          <p:nvPr/>
        </p:nvSpPr>
        <p:spPr>
          <a:xfrm>
            <a:off x="1399532" y="2691528"/>
            <a:ext cx="8797089" cy="280706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600"/>
              <a:buFont typeface="Arial" panose="020B0604020202020204" pitchFamily="34" charset="0"/>
              <a:buNone/>
            </a:pPr>
            <a:r>
              <a:rPr lang="en-US" sz="2000" b="1" dirty="0">
                <a:latin typeface="Calibri"/>
                <a:ea typeface="Calibri"/>
                <a:cs typeface="Calibri"/>
                <a:sym typeface="Calibri"/>
              </a:rPr>
              <a:t>Handout 6: Teachers Taking up Explicit Instruction: The Impact of a Professional Development and Directive Instructional Coaching Model</a:t>
            </a:r>
            <a:r>
              <a:rPr lang="en-US" sz="2000" dirty="0">
                <a:latin typeface="Calibri"/>
                <a:ea typeface="Calibri"/>
                <a:cs typeface="Calibri"/>
                <a:sym typeface="Calibri"/>
              </a:rPr>
              <a:t> and note any questions about the article. </a:t>
            </a:r>
          </a:p>
          <a:p>
            <a:pPr marL="0" indent="0">
              <a:lnSpc>
                <a:spcPct val="100000"/>
              </a:lnSpc>
              <a:spcBef>
                <a:spcPts val="0"/>
              </a:spcBef>
              <a:buClr>
                <a:schemeClr val="dk1"/>
              </a:buClr>
              <a:buSzPts val="1600"/>
              <a:buFont typeface="Arial" panose="020B0604020202020204" pitchFamily="34" charset="0"/>
              <a:buNone/>
            </a:pPr>
            <a:endParaRPr lang="en-US" sz="2000" dirty="0">
              <a:latin typeface="Calibri"/>
              <a:ea typeface="Calibri"/>
              <a:cs typeface="Calibri"/>
              <a:sym typeface="Calibri"/>
            </a:endParaRPr>
          </a:p>
          <a:p>
            <a:pPr marL="0" indent="0">
              <a:lnSpc>
                <a:spcPct val="100000"/>
              </a:lnSpc>
              <a:spcBef>
                <a:spcPts val="0"/>
              </a:spcBef>
              <a:buClr>
                <a:schemeClr val="dk1"/>
              </a:buClr>
              <a:buSzPts val="1600"/>
              <a:buFont typeface="Arial" panose="020B0604020202020204" pitchFamily="34" charset="0"/>
              <a:buNone/>
            </a:pPr>
            <a:r>
              <a:rPr lang="en-US" sz="2000" dirty="0">
                <a:latin typeface="Calibri"/>
                <a:ea typeface="Calibri"/>
                <a:cs typeface="Calibri"/>
                <a:sym typeface="Calibri"/>
              </a:rPr>
              <a:t>Complete </a:t>
            </a:r>
            <a:r>
              <a:rPr lang="en-US" sz="2000" b="1" dirty="0">
                <a:latin typeface="Calibri"/>
                <a:ea typeface="Calibri"/>
                <a:cs typeface="Calibri"/>
                <a:sym typeface="Calibri"/>
              </a:rPr>
              <a:t>Self-Study 1: Reflections on Session 4</a:t>
            </a:r>
            <a:r>
              <a:rPr lang="en-US" sz="2000" dirty="0">
                <a:latin typeface="Calibri"/>
                <a:ea typeface="Calibri"/>
                <a:cs typeface="Calibri"/>
                <a:sym typeface="Calibri"/>
              </a:rPr>
              <a:t>. Note any questions about the content or format of Session 4. </a:t>
            </a:r>
          </a:p>
          <a:p>
            <a:pPr marL="0" indent="0">
              <a:lnSpc>
                <a:spcPct val="100000"/>
              </a:lnSpc>
              <a:spcBef>
                <a:spcPts val="0"/>
              </a:spcBef>
              <a:buClr>
                <a:schemeClr val="dk1"/>
              </a:buClr>
              <a:buSzPts val="1600"/>
              <a:buFont typeface="Arial" panose="020B0604020202020204" pitchFamily="34" charset="0"/>
              <a:buNone/>
            </a:pPr>
            <a:endParaRPr lang="en-US" sz="2000" dirty="0"/>
          </a:p>
          <a:p>
            <a:pPr marL="0" indent="0">
              <a:lnSpc>
                <a:spcPct val="100000"/>
              </a:lnSpc>
              <a:spcBef>
                <a:spcPts val="0"/>
              </a:spcBef>
              <a:buSzPts val="1600"/>
              <a:buFont typeface="Arial" panose="020B0604020202020204" pitchFamily="34" charset="0"/>
              <a:buNone/>
            </a:pPr>
            <a:r>
              <a:rPr lang="en-US" sz="2000" b="1" u="sng" dirty="0">
                <a:solidFill>
                  <a:schemeClr val="hlink"/>
                </a:solidFill>
                <a:latin typeface="Calibri"/>
                <a:ea typeface="Calibri"/>
                <a:cs typeface="Calibri"/>
                <a:sym typeface="Calibri"/>
                <a:hlinkClick r:id="rId4"/>
              </a:rPr>
              <a:t>Video 4: Active Participation Part 1</a:t>
            </a:r>
            <a:r>
              <a:rPr lang="en-US" sz="2000" b="1" dirty="0">
                <a:solidFill>
                  <a:schemeClr val="dk1"/>
                </a:solidFill>
                <a:latin typeface="Calibri"/>
                <a:ea typeface="Calibri"/>
                <a:cs typeface="Calibri"/>
                <a:sym typeface="Calibri"/>
                <a:hlinkClick r:id="rId4"/>
              </a:rPr>
              <a:t> </a:t>
            </a:r>
            <a:r>
              <a:rPr lang="en-US" sz="2000" dirty="0">
                <a:solidFill>
                  <a:schemeClr val="dk1"/>
                </a:solidFill>
                <a:latin typeface="Calibri"/>
                <a:ea typeface="Calibri"/>
                <a:cs typeface="Calibri"/>
                <a:sym typeface="Calibri"/>
              </a:rPr>
              <a:t>– Dr. Anita Archer </a:t>
            </a:r>
            <a:r>
              <a:rPr lang="en-US" sz="2000" dirty="0">
                <a:latin typeface="Calibri"/>
                <a:ea typeface="Calibri"/>
                <a:cs typeface="Calibri"/>
                <a:sym typeface="Calibri"/>
              </a:rPr>
              <a:t>and complete </a:t>
            </a:r>
            <a:r>
              <a:rPr lang="en-US" sz="2000" b="1" dirty="0">
                <a:latin typeface="Calibri"/>
                <a:ea typeface="Calibri"/>
                <a:cs typeface="Calibri"/>
                <a:sym typeface="Calibri"/>
              </a:rPr>
              <a:t>Self-Study 2: Video-Viewing Guide for Active Participation. </a:t>
            </a:r>
          </a:p>
          <a:p>
            <a:pPr marL="0" indent="0">
              <a:lnSpc>
                <a:spcPct val="100000"/>
              </a:lnSpc>
              <a:spcBef>
                <a:spcPts val="0"/>
              </a:spcBef>
              <a:buSzPts val="1600"/>
              <a:buFont typeface="Arial" panose="020B0604020202020204" pitchFamily="34" charset="0"/>
              <a:buNone/>
            </a:pPr>
            <a:r>
              <a:rPr lang="en-US" sz="1200" b="1" dirty="0">
                <a:latin typeface="Calibri"/>
                <a:ea typeface="Calibri"/>
                <a:cs typeface="Calibri"/>
                <a:sym typeface="Calibri"/>
              </a:rPr>
              <a:t>Video retrieved from </a:t>
            </a:r>
            <a:r>
              <a:rPr lang="en-US" sz="1200" b="1" dirty="0">
                <a:latin typeface="Calibri"/>
                <a:ea typeface="Calibri"/>
                <a:cs typeface="Calibri"/>
                <a:sym typeface="Calibri"/>
                <a:hlinkClick r:id="rId5"/>
              </a:rPr>
              <a:t>https://www.youtube.com/watch?v=yXLoOb10W2g</a:t>
            </a:r>
            <a:r>
              <a:rPr lang="en-US" sz="1200" b="1" dirty="0">
                <a:latin typeface="Calibri"/>
                <a:ea typeface="Calibri"/>
                <a:cs typeface="Calibri"/>
                <a:sym typeface="Calibri"/>
              </a:rPr>
              <a:t>  on 1/04/24.</a:t>
            </a:r>
          </a:p>
        </p:txBody>
      </p:sp>
    </p:spTree>
    <p:extLst>
      <p:ext uri="{BB962C8B-B14F-4D97-AF65-F5344CB8AC3E}">
        <p14:creationId xmlns:p14="http://schemas.microsoft.com/office/powerpoint/2010/main" val="282426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4</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panose="020B0603020202020204" pitchFamily="34" charset="0"/>
                <a:ea typeface="Calibri"/>
                <a:cs typeface="Calibri"/>
                <a:sym typeface="Calibri"/>
              </a:rPr>
              <a:t>Norms For 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70"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43387" y="119747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8" y="2652055"/>
            <a:ext cx="9091617" cy="277013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Review Session 3 and debrief the self-study activities completed after the session.</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Learn to recognize and use foundational principles of how students learn. </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Learn to recognize and use scaffolding strategies that address the strengths and needs of individual students and small groups.</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Preview the self-study activities to be completed before Session 5.</a:t>
            </a:r>
            <a:endParaRPr lang="en-US" sz="2400"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8" y="1889386"/>
            <a:ext cx="8686801" cy="76266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43456" y="1195432"/>
            <a:ext cx="8453166"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90569" y="2377441"/>
            <a:ext cx="9026309" cy="32851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ct val="100000"/>
              <a:buNone/>
            </a:pPr>
            <a:r>
              <a:rPr lang="en-US" sz="2400" b="1" dirty="0">
                <a:latin typeface="Calibri"/>
                <a:ea typeface="Calibri"/>
                <a:cs typeface="Calibri"/>
                <a:sym typeface="Calibri"/>
              </a:rPr>
              <a:t>Self-Study 1: Steps to Building a Teacher-Coach Relationship</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What are important aspects of relationship building as a coach and ways to develop positive relationships with administrators, teachers, and other staff?</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Any comments or questions about Session 3?</a:t>
            </a:r>
          </a:p>
          <a:p>
            <a:pPr marL="0" lvl="0" indent="0" algn="l" rtl="0">
              <a:lnSpc>
                <a:spcPct val="120000"/>
              </a:lnSpc>
              <a:spcBef>
                <a:spcPts val="0"/>
              </a:spcBef>
              <a:spcAft>
                <a:spcPts val="0"/>
              </a:spcAft>
              <a:buClr>
                <a:srgbClr val="7F7F7F"/>
              </a:buClr>
              <a:buSzPct val="100000"/>
              <a:buNone/>
            </a:pPr>
            <a:r>
              <a:rPr lang="en-US" sz="2400" b="1" dirty="0">
                <a:latin typeface="Calibri"/>
                <a:ea typeface="Calibri"/>
                <a:cs typeface="Calibri"/>
                <a:sym typeface="Calibri"/>
              </a:rPr>
              <a:t>Self-Study 2: Video-Viewing Guide Principal Coach Support</a:t>
            </a:r>
            <a:endParaRPr lang="en-US" sz="2400" b="1" dirty="0"/>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Share responses to questions about Self-Study 2.</a:t>
            </a:r>
          </a:p>
          <a:p>
            <a:pPr marL="0" lvl="0" indent="0" algn="l" rtl="0">
              <a:lnSpc>
                <a:spcPct val="120000"/>
              </a:lnSpc>
              <a:spcBef>
                <a:spcPts val="0"/>
              </a:spcBef>
              <a:spcAft>
                <a:spcPts val="0"/>
              </a:spcAft>
              <a:buClr>
                <a:schemeClr val="dk1"/>
              </a:buClr>
              <a:buSzPct val="100000"/>
              <a:buNone/>
            </a:pPr>
            <a:r>
              <a:rPr lang="en-US" sz="2400" b="1" dirty="0">
                <a:latin typeface="Calibri"/>
                <a:ea typeface="Calibri"/>
                <a:cs typeface="Calibri"/>
                <a:sym typeface="Calibri"/>
              </a:rPr>
              <a:t>Submit Bridge to Practice Activity for Module 1</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90569" y="1718613"/>
            <a:ext cx="9026310" cy="7929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1, Session 3</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1090569" y="1255276"/>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8" y="2194855"/>
            <a:ext cx="9713409"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Module 2: </a:t>
            </a:r>
            <a:r>
              <a:rPr lang="en-US" sz="3200" dirty="0">
                <a:latin typeface="Calibri"/>
                <a:ea typeface="Calibri"/>
                <a:cs typeface="Calibri"/>
                <a:sym typeface="Calibri"/>
              </a:rPr>
              <a:t>Applying Effective Pedagogy and Andragogy</a:t>
            </a:r>
            <a:endParaRPr sz="3200" dirty="0">
              <a:latin typeface="Trebuchet MS" panose="020B0603020202020204" pitchFamily="34" charset="0"/>
            </a:endParaRPr>
          </a:p>
        </p:txBody>
      </p:sp>
      <p:sp>
        <p:nvSpPr>
          <p:cNvPr id="2" name="Google Shape;196;p55">
            <a:extLst>
              <a:ext uri="{FF2B5EF4-FFF2-40B4-BE49-F238E27FC236}">
                <a16:creationId xmlns:a16="http://schemas.microsoft.com/office/drawing/2014/main" id="{945F6D33-7845-5010-53C1-3E3588F7A0D0}"/>
              </a:ext>
            </a:extLst>
          </p:cNvPr>
          <p:cNvSpPr txBox="1">
            <a:spLocks/>
          </p:cNvSpPr>
          <p:nvPr/>
        </p:nvSpPr>
        <p:spPr>
          <a:xfrm>
            <a:off x="1536192" y="2852928"/>
            <a:ext cx="9083040" cy="301142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2000"/>
            </a:pPr>
            <a:r>
              <a:rPr lang="en-US" sz="2400" b="1" dirty="0">
                <a:latin typeface="Calibri"/>
                <a:ea typeface="Calibri"/>
                <a:cs typeface="Calibri"/>
                <a:sym typeface="Calibri"/>
              </a:rPr>
              <a:t>Goal: </a:t>
            </a:r>
            <a:r>
              <a:rPr lang="en-US" sz="2400" dirty="0">
                <a:latin typeface="Calibri"/>
                <a:ea typeface="Calibri"/>
                <a:cs typeface="Calibri"/>
                <a:sym typeface="Calibri"/>
              </a:rPr>
              <a:t>Participants will gain the knowledge and ability to apply principles and practices of effective pedagogy and andragogy.</a:t>
            </a:r>
            <a:br>
              <a:rPr lang="en-US" sz="2400" dirty="0">
                <a:latin typeface="Calibri"/>
                <a:ea typeface="Calibri"/>
                <a:cs typeface="Calibri"/>
                <a:sym typeface="Calibri"/>
              </a:rPr>
            </a:br>
            <a:br>
              <a:rPr lang="en-US" sz="2400" dirty="0">
                <a:latin typeface="Calibri"/>
                <a:ea typeface="Calibri"/>
                <a:cs typeface="Calibri"/>
                <a:sym typeface="Calibri"/>
              </a:rPr>
            </a:br>
            <a:r>
              <a:rPr lang="en-US" sz="2400" b="1" dirty="0">
                <a:latin typeface="Calibri"/>
                <a:ea typeface="Calibri"/>
                <a:cs typeface="Calibri"/>
                <a:sym typeface="Calibri"/>
              </a:rPr>
              <a:t>Session 4</a:t>
            </a:r>
            <a:r>
              <a:rPr lang="en-US" sz="2400" dirty="0">
                <a:latin typeface="Calibri"/>
                <a:ea typeface="Calibri"/>
                <a:cs typeface="Calibri"/>
                <a:sym typeface="Calibri"/>
              </a:rPr>
              <a:t> Effective practices in teaching students</a:t>
            </a:r>
            <a:br>
              <a:rPr lang="en-US" sz="2400" dirty="0">
                <a:latin typeface="Calibri"/>
                <a:ea typeface="Calibri"/>
                <a:cs typeface="Calibri"/>
                <a:sym typeface="Calibri"/>
              </a:rPr>
            </a:br>
            <a:r>
              <a:rPr lang="en-US" sz="2400" b="1" dirty="0">
                <a:latin typeface="Calibri"/>
                <a:ea typeface="Calibri"/>
                <a:cs typeface="Calibri"/>
                <a:sym typeface="Calibri"/>
              </a:rPr>
              <a:t>Session 5 </a:t>
            </a:r>
            <a:r>
              <a:rPr lang="en-US" sz="2400" dirty="0">
                <a:latin typeface="Calibri"/>
                <a:ea typeface="Calibri"/>
                <a:cs typeface="Calibri"/>
                <a:sym typeface="Calibri"/>
              </a:rPr>
              <a:t>Effective practices in teaching adults</a:t>
            </a:r>
            <a:br>
              <a:rPr lang="en-US" sz="2400" dirty="0">
                <a:latin typeface="Calibri"/>
                <a:ea typeface="Calibri"/>
                <a:cs typeface="Calibri"/>
                <a:sym typeface="Calibri"/>
              </a:rPr>
            </a:br>
            <a:r>
              <a:rPr lang="en-US" sz="2400" b="1" dirty="0">
                <a:latin typeface="Calibri"/>
                <a:ea typeface="Calibri"/>
                <a:cs typeface="Calibri"/>
                <a:sym typeface="Calibri"/>
              </a:rPr>
              <a:t>Session 6 </a:t>
            </a:r>
            <a:r>
              <a:rPr lang="en-US" sz="2400" dirty="0">
                <a:latin typeface="Calibri"/>
                <a:ea typeface="Calibri"/>
                <a:cs typeface="Calibri"/>
                <a:sym typeface="Calibri"/>
              </a:rPr>
              <a:t>Selecting and applying methods to support teacher growth</a:t>
            </a:r>
            <a:br>
              <a:rPr lang="en-US" sz="2000" dirty="0">
                <a:latin typeface="Calibri"/>
                <a:ea typeface="Calibri"/>
                <a:cs typeface="Calibri"/>
                <a:sym typeface="Calibri"/>
              </a:rPr>
            </a:br>
            <a:br>
              <a:rPr lang="en-US" sz="2000" b="1" dirty="0">
                <a:latin typeface="Calibri"/>
                <a:ea typeface="Calibri"/>
                <a:cs typeface="Calibri"/>
                <a:sym typeface="Calibri"/>
              </a:rPr>
            </a:br>
            <a:endParaRPr lang="en-US" sz="2000" b="1" dirty="0">
              <a:latin typeface="Calibri"/>
              <a:ea typeface="Calibri"/>
              <a:cs typeface="Calibri"/>
              <a:sym typeface="Calibri"/>
            </a:endParaRPr>
          </a:p>
        </p:txBody>
      </p:sp>
    </p:spTree>
    <p:extLst>
      <p:ext uri="{BB962C8B-B14F-4D97-AF65-F5344CB8AC3E}">
        <p14:creationId xmlns:p14="http://schemas.microsoft.com/office/powerpoint/2010/main" val="113414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824052" y="1139953"/>
            <a:ext cx="9543029" cy="110337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4</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831053" y="2243328"/>
            <a:ext cx="10119360" cy="374294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Bef>
                <a:spcPts val="0"/>
              </a:spcBef>
              <a:buClr>
                <a:schemeClr val="dk1"/>
              </a:buClr>
              <a:buSzPts val="2400"/>
              <a:buFont typeface="Arial" panose="020B0604020202020204" pitchFamily="34" charset="0"/>
              <a:buNone/>
            </a:pPr>
            <a:r>
              <a:rPr lang="en-US" sz="2000" dirty="0">
                <a:latin typeface="Calibri"/>
                <a:ea typeface="Calibri"/>
                <a:cs typeface="Calibri"/>
                <a:sym typeface="Calibri"/>
              </a:rPr>
              <a:t>B</a:t>
            </a:r>
            <a:r>
              <a:rPr lang="en-US" sz="2000" b="1" dirty="0">
                <a:latin typeface="Calibri"/>
                <a:ea typeface="Calibri"/>
                <a:cs typeface="Calibri"/>
                <a:sym typeface="Calibri"/>
              </a:rPr>
              <a:t>. </a:t>
            </a:r>
            <a:r>
              <a:rPr lang="en-US" sz="2000" dirty="0">
                <a:latin typeface="Calibri"/>
                <a:ea typeface="Calibri"/>
                <a:cs typeface="Calibri"/>
                <a:sym typeface="Calibri"/>
              </a:rPr>
              <a:t>Knowledge of and ability to apply effective pedagogy and andragogy. </a:t>
            </a:r>
            <a:br>
              <a:rPr lang="en-US" sz="2000" dirty="0">
                <a:latin typeface="Calibri"/>
                <a:ea typeface="Calibri"/>
                <a:cs typeface="Calibri"/>
                <a:sym typeface="Calibri"/>
              </a:rPr>
            </a:br>
            <a:r>
              <a:rPr lang="en-US" sz="2000" dirty="0">
                <a:latin typeface="Calibri"/>
                <a:ea typeface="Calibri"/>
                <a:cs typeface="Calibri"/>
                <a:sym typeface="Calibri"/>
              </a:rPr>
              <a:t>Coaches will be able to:</a:t>
            </a:r>
            <a:endParaRPr lang="en-US" dirty="0"/>
          </a:p>
          <a:p>
            <a:pPr marL="0" indent="0">
              <a:lnSpc>
                <a:spcPct val="100000"/>
              </a:lnSpc>
              <a:spcBef>
                <a:spcPts val="0"/>
              </a:spcBef>
              <a:buClr>
                <a:schemeClr val="dk1"/>
              </a:buClr>
              <a:buSzPts val="2400"/>
              <a:buFont typeface="Arial" panose="020B0604020202020204" pitchFamily="34" charset="0"/>
              <a:buNone/>
            </a:pPr>
            <a:endParaRPr lang="en-US" sz="2000" dirty="0">
              <a:latin typeface="Calibri"/>
              <a:ea typeface="Calibri"/>
              <a:cs typeface="Calibri"/>
              <a:sym typeface="Calibri"/>
            </a:endParaRPr>
          </a:p>
          <a:p>
            <a:pPr marL="747713" indent="-284163">
              <a:lnSpc>
                <a:spcPct val="100000"/>
              </a:lnSpc>
              <a:spcBef>
                <a:spcPts val="0"/>
              </a:spcBef>
              <a:buClr>
                <a:schemeClr val="dk1"/>
              </a:buClr>
              <a:buSzPts val="2400"/>
              <a:buFont typeface="Arial" panose="020B0604020202020204" pitchFamily="34" charset="0"/>
              <a:buNone/>
            </a:pPr>
            <a:r>
              <a:rPr lang="en-US" sz="2000" dirty="0">
                <a:latin typeface="Calibri"/>
                <a:ea typeface="Calibri"/>
                <a:cs typeface="Calibri"/>
                <a:sym typeface="Calibri"/>
              </a:rPr>
              <a:t>1. Identify and apply foundational principles of how students learn.</a:t>
            </a:r>
            <a:endParaRPr lang="en-US" dirty="0"/>
          </a:p>
          <a:p>
            <a:pPr marL="747713" indent="-284163">
              <a:lnSpc>
                <a:spcPct val="100000"/>
              </a:lnSpc>
              <a:spcBef>
                <a:spcPts val="0"/>
              </a:spcBef>
              <a:buClr>
                <a:schemeClr val="dk1"/>
              </a:buClr>
              <a:buSzPts val="2400"/>
              <a:buFont typeface="Arial" panose="020B0604020202020204" pitchFamily="34" charset="0"/>
              <a:buNone/>
            </a:pPr>
            <a:endParaRPr lang="en-US" sz="1400" dirty="0">
              <a:latin typeface="Calibri"/>
              <a:ea typeface="Calibri"/>
              <a:cs typeface="Calibri"/>
              <a:sym typeface="Calibri"/>
            </a:endParaRPr>
          </a:p>
          <a:p>
            <a:pPr marL="747713" indent="-284163">
              <a:lnSpc>
                <a:spcPct val="100000"/>
              </a:lnSpc>
              <a:spcBef>
                <a:spcPts val="0"/>
              </a:spcBef>
              <a:buClr>
                <a:schemeClr val="dk1"/>
              </a:buClr>
              <a:buSzPts val="2400"/>
              <a:buFont typeface="Arial" panose="020B0604020202020204" pitchFamily="34" charset="0"/>
              <a:buNone/>
            </a:pPr>
            <a:r>
              <a:rPr lang="en-US" sz="2000" dirty="0">
                <a:latin typeface="Calibri"/>
                <a:ea typeface="Calibri"/>
                <a:cs typeface="Calibri"/>
                <a:sym typeface="Calibri"/>
              </a:rPr>
              <a:t>6. Identify and apply scaffolding strategies that address the strengths and needs of individual students and small groups (e.g., differentiation of instruction for individual students and small groups based on strengths and areas of growth).</a:t>
            </a:r>
          </a:p>
        </p:txBody>
      </p:sp>
    </p:spTree>
    <p:extLst>
      <p:ext uri="{BB962C8B-B14F-4D97-AF65-F5344CB8AC3E}">
        <p14:creationId xmlns:p14="http://schemas.microsoft.com/office/powerpoint/2010/main" val="126608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108665" y="2041400"/>
            <a:ext cx="8362604" cy="4112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dirty="0">
                <a:latin typeface="Calibri"/>
                <a:ea typeface="Calibri"/>
                <a:cs typeface="Calibri"/>
                <a:sym typeface="Calibri"/>
              </a:rPr>
              <a:t>Question….</a:t>
            </a:r>
            <a:endParaRPr lang="en-US" sz="3200"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756360" y="1291832"/>
            <a:ext cx="416296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108665" y="1349518"/>
            <a:ext cx="521389" cy="471255"/>
          </a:xfrm>
          <a:prstGeom prst="rect">
            <a:avLst/>
          </a:prstGeom>
          <a:noFill/>
          <a:ln>
            <a:noFill/>
          </a:ln>
        </p:spPr>
      </p:pic>
      <p:sp>
        <p:nvSpPr>
          <p:cNvPr id="2" name="TextBox 1">
            <a:extLst>
              <a:ext uri="{FF2B5EF4-FFF2-40B4-BE49-F238E27FC236}">
                <a16:creationId xmlns:a16="http://schemas.microsoft.com/office/drawing/2014/main" id="{9B328330-DD49-B58D-1160-9DE306E2BB32}"/>
              </a:ext>
            </a:extLst>
          </p:cNvPr>
          <p:cNvSpPr txBox="1"/>
          <p:nvPr/>
        </p:nvSpPr>
        <p:spPr>
          <a:xfrm>
            <a:off x="1207009" y="3203921"/>
            <a:ext cx="4888992" cy="523220"/>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2400"/>
              <a:buNone/>
            </a:pPr>
            <a:r>
              <a:rPr lang="en-US" sz="2800" dirty="0">
                <a:latin typeface="Calibri"/>
                <a:ea typeface="Calibri"/>
                <a:cs typeface="Calibri"/>
                <a:sym typeface="Calibri"/>
              </a:rPr>
              <a:t>How DO students learn?</a:t>
            </a:r>
            <a:endParaRPr lang="en-US" sz="2800" dirty="0"/>
          </a:p>
        </p:txBody>
      </p:sp>
      <p:pic>
        <p:nvPicPr>
          <p:cNvPr id="5" name="Picture 4">
            <a:extLst>
              <a:ext uri="{FF2B5EF4-FFF2-40B4-BE49-F238E27FC236}">
                <a16:creationId xmlns:a16="http://schemas.microsoft.com/office/drawing/2014/main" id="{DFA68ED0-DB6D-2D2C-1391-9C1470E4A873}"/>
              </a:ext>
            </a:extLst>
          </p:cNvPr>
          <p:cNvPicPr>
            <a:picLocks noChangeAspect="1"/>
          </p:cNvPicPr>
          <p:nvPr/>
        </p:nvPicPr>
        <p:blipFill>
          <a:blip r:embed="rId4"/>
          <a:stretch>
            <a:fillRect/>
          </a:stretch>
        </p:blipFill>
        <p:spPr>
          <a:xfrm>
            <a:off x="6045632" y="1291832"/>
            <a:ext cx="5505667" cy="4004122"/>
          </a:xfrm>
          <a:prstGeom prst="rect">
            <a:avLst/>
          </a:prstGeom>
        </p:spPr>
      </p:pic>
    </p:spTree>
    <p:extLst>
      <p:ext uri="{BB962C8B-B14F-4D97-AF65-F5344CB8AC3E}">
        <p14:creationId xmlns:p14="http://schemas.microsoft.com/office/powerpoint/2010/main" val="411372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B6F8E-4D88-45E5-95F6-8B5D07FFDA94}">
  <ds:schemaRefs>
    <ds:schemaRef ds:uri="496a2341-6b8f-451c-ba40-d2260ea7ac3b"/>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 ds:uri="83eaff22-c69d-47eb-bce9-d86f52f6888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3.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TotalTime>
  <Words>5430</Words>
  <Application>Microsoft Macintosh PowerPoint</Application>
  <PresentationFormat>Widescreen</PresentationFormat>
  <Paragraphs>434</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1, Session 3</vt:lpstr>
      <vt:lpstr>Module 2: Applying Effective Pedagogy and Andragogy</vt:lpstr>
      <vt:lpstr>Literacy Coach Domain and Standards: Session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Casey Sullivan Taylor</cp:lastModifiedBy>
  <cp:revision>159</cp:revision>
  <dcterms:created xsi:type="dcterms:W3CDTF">2023-12-13T15:55:56Z</dcterms:created>
  <dcterms:modified xsi:type="dcterms:W3CDTF">2025-04-29T19:11:42Z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