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82" r:id="rId12"/>
    <p:sldId id="267" r:id="rId13"/>
    <p:sldId id="268" r:id="rId14"/>
    <p:sldId id="269" r:id="rId15"/>
    <p:sldId id="270" r:id="rId16"/>
    <p:sldId id="271" r:id="rId17"/>
    <p:sldId id="272" r:id="rId18"/>
    <p:sldId id="283" r:id="rId19"/>
    <p:sldId id="273" r:id="rId20"/>
    <p:sldId id="274" r:id="rId21"/>
    <p:sldId id="275" r:id="rId22"/>
    <p:sldId id="276" r:id="rId23"/>
    <p:sldId id="290" r:id="rId24"/>
    <p:sldId id="285" r:id="rId25"/>
    <p:sldId id="286" r:id="rId26"/>
    <p:sldId id="278" r:id="rId27"/>
    <p:sldId id="280" r:id="rId28"/>
    <p:sldId id="281"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4" roundtripDataSignature="AMtx7miSP5L53eXQgOSq5NjfVDV8evORz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77F01A-2A64-99AD-0F06-63114D9A0694}" name="Casey Sullivan Taylor" initials="CT" userId="S::casey@excelined.org::9663d1b7-08cb-4a86-a7ce-d092f07560ef" providerId="AD"/>
  <p188:author id="{8E18782E-62BD-15FB-F0E4-0161F2404CE9}" name="Jacob Vinson" initials="JV" userId="S::jacob@excelined.org::4d9785c4-bc8c-44b8-a745-b1e3ed407221" providerId="AD"/>
  <p188:author id="{357D153D-B4A2-5DB0-9F2F-B7D250EF8E92}" name="Kevin Smith" initials="KS" userId="S::kgs0736@fsu.edu::f02b7fb0-fdf1-4cca-a478-0caecbfd7073" providerId="AD"/>
  <p188:author id="{B242C5BF-98D6-44AA-0145-4AEAB9BB99D9}" name="Sonya Yates" initials="SY" userId="S::sonya@excelined.org::555b4f29-d8dd-44bf-876a-b9d526afb45e" providerId="AD"/>
  <p188:author id="{DF27CAC8-205A-0831-A21C-ABCBD63B20A8}" name="Christa Evans Editorial" initials="CEE" userId="Christa Evans Editorial" providerId="None"/>
  <p188:author id="{2D766EE5-3A07-15EE-FFE2-4DAE02834998}" name="Kymyona Burk" initials="KB" userId="S::kymyona@excelined.org::347128d6-314b-493c-a7a3-dba4bf3c9a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evin Smith" initials="" lastIdx="4" clrIdx="0"/>
  <p:cmAuthor id="1" name="Sonya Yates" initials="SY" lastIdx="1" clrIdx="1">
    <p:extLst>
      <p:ext uri="{19B8F6BF-5375-455C-9EA6-DF929625EA0E}">
        <p15:presenceInfo xmlns:p15="http://schemas.microsoft.com/office/powerpoint/2012/main" userId="S::sonya@excelined.org::555b4f29-d8dd-44bf-876a-b9d526afb45e" providerId="AD"/>
      </p:ext>
    </p:extLst>
  </p:cmAuthor>
  <p:cmAuthor id="2" name="Casey Sullivan Taylor" initials="CT" lastIdx="4" clrIdx="2">
    <p:extLst>
      <p:ext uri="{19B8F6BF-5375-455C-9EA6-DF929625EA0E}">
        <p15:presenceInfo xmlns:p15="http://schemas.microsoft.com/office/powerpoint/2012/main" userId="S::casey@excelined.org::9663d1b7-08cb-4a86-a7ce-d092f07560ef" providerId="AD"/>
      </p:ext>
    </p:extLst>
  </p:cmAuthor>
  <p:cmAuthor id="3" name="Kevin Smith" initials="KS" lastIdx="1" clrIdx="3">
    <p:extLst>
      <p:ext uri="{19B8F6BF-5375-455C-9EA6-DF929625EA0E}">
        <p15:presenceInfo xmlns:p15="http://schemas.microsoft.com/office/powerpoint/2012/main" userId="S::kgs0736@fsu.edu::f02b7fb0-fdf1-4cca-a478-0caecbfd7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B36CC5-3B44-4192-917E-B02AC2E65D63}">
  <a:tblStyle styleId="{22B36CC5-3B44-4192-917E-B02AC2E65D6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86C2679-7CD5-463B-AFD0-E1375EFBD2D3}"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640"/>
    <p:restoredTop sz="71429" autoAdjust="0"/>
  </p:normalViewPr>
  <p:slideViewPr>
    <p:cSldViewPr snapToGrid="0">
      <p:cViewPr varScale="1">
        <p:scale>
          <a:sx n="68" d="100"/>
          <a:sy n="68" d="100"/>
        </p:scale>
        <p:origin x="29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t7ufD6egOro"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SAY </a:t>
            </a:r>
            <a:r>
              <a:rPr lang="en-US" dirty="0"/>
              <a:t>Welcome to Fundamentals of Literacy Coaching Professional Development Modules – Session 16: Planning and Implementing Coaching</a:t>
            </a:r>
            <a:endParaRPr dirty="0"/>
          </a:p>
        </p:txBody>
      </p:sp>
      <p:sp>
        <p:nvSpPr>
          <p:cNvPr id="45" name="Google Shape;4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 </a:t>
            </a:r>
            <a:r>
              <a:rPr lang="en-US" b="0" i="0"/>
              <a:t>In Session 9, we introduced SMART Goals, needs assessments, and professional learning action plans to you. In this section, we will consider how to create an action plan ensuring that SMART Goals are used for this purpose. Review the areas of SMART goals noted on the screen and let me know if you have any questions about them.</a:t>
            </a:r>
            <a:endParaRPr b="1" i="1"/>
          </a:p>
          <a:p>
            <a:pPr marL="0" lvl="0" indent="0" algn="l" rtl="0">
              <a:spcBef>
                <a:spcPts val="0"/>
              </a:spcBef>
              <a:spcAft>
                <a:spcPts val="0"/>
              </a:spcAft>
              <a:buNone/>
            </a:pPr>
            <a:endParaRPr/>
          </a:p>
        </p:txBody>
      </p:sp>
      <p:sp>
        <p:nvSpPr>
          <p:cNvPr id="135" name="Google Shape;13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6E75561-947A-6B9B-850C-0A9FC133DAE5}"/>
            </a:ext>
          </a:extLst>
        </p:cNvPr>
        <p:cNvGrpSpPr/>
        <p:nvPr/>
      </p:nvGrpSpPr>
      <p:grpSpPr>
        <a:xfrm>
          <a:off x="0" y="0"/>
          <a:ext cx="0" cy="0"/>
          <a:chOff x="0" y="0"/>
          <a:chExt cx="0" cy="0"/>
        </a:xfrm>
      </p:grpSpPr>
      <p:sp>
        <p:nvSpPr>
          <p:cNvPr id="141" name="Google Shape;141;p11:notes">
            <a:extLst>
              <a:ext uri="{FF2B5EF4-FFF2-40B4-BE49-F238E27FC236}">
                <a16:creationId xmlns:a16="http://schemas.microsoft.com/office/drawing/2014/main" id="{0282C81E-3D50-9BC8-5AAC-F129485614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1:notes">
            <a:extLst>
              <a:ext uri="{FF2B5EF4-FFF2-40B4-BE49-F238E27FC236}">
                <a16:creationId xmlns:a16="http://schemas.microsoft.com/office/drawing/2014/main" id="{22D5D9B7-4F68-5108-D15A-338DF948F34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dirty="0"/>
              <a:t>SAY </a:t>
            </a:r>
            <a:r>
              <a:rPr lang="en-US" b="0" dirty="0"/>
              <a:t>A next step that may be helpful in creating an Action Plan is to use a framework, such as the table above, to consider other areas or elements that would need to be involved in implementing the plan. For example, once the SMART Goals are written, what are the roles of everyone who would be involved in implementation and evaluation? What resources are needed to move forward? Who will actually do the work or “own” the different parts of the process or action steps? What timeframe will be put in place for each expected step along with way? What is the timetable for the final outcomes? How could the work be delegated to others, empowering them in specific ways to ensure success? Think back to the Professional Learning Action Plan that you completed in Session 9. How would this framework align with that plan?</a:t>
            </a:r>
            <a:endParaRPr dirty="0"/>
          </a:p>
        </p:txBody>
      </p:sp>
      <p:sp>
        <p:nvSpPr>
          <p:cNvPr id="143" name="Google Shape;143;p11:notes">
            <a:extLst>
              <a:ext uri="{FF2B5EF4-FFF2-40B4-BE49-F238E27FC236}">
                <a16:creationId xmlns:a16="http://schemas.microsoft.com/office/drawing/2014/main" id="{F070EAB2-3D16-BEC3-4C91-D51ADBA1433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22767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dirty="0"/>
              <a:t>SAY </a:t>
            </a:r>
            <a:r>
              <a:rPr lang="en-US" b="0" dirty="0"/>
              <a:t>Read the steps to the activity on this slide. Using Handout 4, use the following goal, that has been submitted by an administrator on their School Literacy Action Plan, to complete the activity:</a:t>
            </a:r>
            <a:endParaRPr dirty="0"/>
          </a:p>
          <a:p>
            <a:pPr marL="0" lvl="0" indent="0" algn="l" rtl="0">
              <a:lnSpc>
                <a:spcPct val="100000"/>
              </a:lnSpc>
              <a:spcBef>
                <a:spcPts val="0"/>
              </a:spcBef>
              <a:spcAft>
                <a:spcPts val="0"/>
              </a:spcAft>
              <a:buClr>
                <a:schemeClr val="dk1"/>
              </a:buClr>
              <a:buSzPts val="1400"/>
              <a:buFont typeface="Calibri"/>
              <a:buNone/>
            </a:pPr>
            <a:endParaRPr b="0" dirty="0"/>
          </a:p>
          <a:p>
            <a:pPr marL="0" lvl="0" indent="0" algn="l" rtl="0">
              <a:lnSpc>
                <a:spcPct val="100000"/>
              </a:lnSpc>
              <a:spcBef>
                <a:spcPts val="0"/>
              </a:spcBef>
              <a:spcAft>
                <a:spcPts val="0"/>
              </a:spcAft>
              <a:buClr>
                <a:schemeClr val="dk1"/>
              </a:buClr>
              <a:buSzPts val="1400"/>
              <a:buFont typeface="Calibri"/>
              <a:buNone/>
            </a:pPr>
            <a:r>
              <a:rPr lang="en-US" b="0" dirty="0"/>
              <a:t>Increase the percentage of third grade students scoring at/above benchmark from 32% at BOY to 70% at EOY. </a:t>
            </a:r>
            <a:endParaRPr dirty="0"/>
          </a:p>
          <a:p>
            <a:pPr marL="0" lvl="0" indent="0" algn="l" rtl="0">
              <a:lnSpc>
                <a:spcPct val="100000"/>
              </a:lnSpc>
              <a:spcBef>
                <a:spcPts val="0"/>
              </a:spcBef>
              <a:spcAft>
                <a:spcPts val="0"/>
              </a:spcAft>
              <a:buClr>
                <a:schemeClr val="dk1"/>
              </a:buClr>
              <a:buSzPts val="1400"/>
              <a:buFont typeface="Calibri"/>
              <a:buNone/>
            </a:pPr>
            <a:endParaRPr b="0" dirty="0"/>
          </a:p>
          <a:p>
            <a:pPr marL="0" lvl="0" indent="0" algn="l" rtl="0">
              <a:lnSpc>
                <a:spcPct val="100000"/>
              </a:lnSpc>
              <a:spcBef>
                <a:spcPts val="0"/>
              </a:spcBef>
              <a:spcAft>
                <a:spcPts val="0"/>
              </a:spcAft>
              <a:buClr>
                <a:schemeClr val="dk1"/>
              </a:buClr>
              <a:buSzPts val="1400"/>
              <a:buFont typeface="Calibri"/>
              <a:buNone/>
            </a:pPr>
            <a:r>
              <a:rPr lang="en-US" dirty="0"/>
              <a:t>Answer each of the questions above and rewrite this goal as a SMART Goal using Handout 4 – Section 2b: SMART Goals. </a:t>
            </a:r>
            <a:endParaRPr dirty="0"/>
          </a:p>
        </p:txBody>
      </p:sp>
      <p:sp>
        <p:nvSpPr>
          <p:cNvPr id="151" name="Google Shape;15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200" b="1" i="0" u="none" strike="noStrike" cap="none" dirty="0">
                <a:solidFill>
                  <a:srgbClr val="000000"/>
                </a:solidFill>
                <a:latin typeface="Calibri"/>
                <a:ea typeface="Calibri"/>
                <a:cs typeface="Calibri"/>
                <a:sym typeface="Calibri"/>
              </a:rPr>
              <a:t>NOTES</a:t>
            </a:r>
            <a:r>
              <a:rPr lang="en-US" sz="1200" b="0" i="0" u="none" strike="noStrike" cap="none" dirty="0">
                <a:solidFill>
                  <a:srgbClr val="000000"/>
                </a:solidFill>
                <a:latin typeface="Calibri"/>
                <a:ea typeface="Calibri"/>
                <a:cs typeface="Calibri"/>
                <a:sym typeface="Calibri"/>
              </a:rPr>
              <a:t> Review the slide.</a:t>
            </a:r>
            <a:endParaRPr dirty="0"/>
          </a:p>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US" sz="1200" b="1" i="0" u="none" strike="noStrike" cap="none" dirty="0">
                <a:solidFill>
                  <a:srgbClr val="000000"/>
                </a:solidFill>
                <a:latin typeface="Calibri"/>
                <a:ea typeface="Calibri"/>
                <a:cs typeface="Calibri"/>
                <a:sym typeface="Calibri"/>
              </a:rPr>
              <a:t>SAY  </a:t>
            </a:r>
            <a:r>
              <a:rPr lang="en-US" sz="1200" b="0" i="0" u="none" strike="noStrike" cap="none" dirty="0">
                <a:solidFill>
                  <a:srgbClr val="000000"/>
                </a:solidFill>
                <a:latin typeface="Calibri"/>
                <a:ea typeface="Calibri"/>
                <a:cs typeface="Calibri"/>
                <a:sym typeface="Calibri"/>
              </a:rPr>
              <a:t>As a coach, it is important to document your work in order to support your coaching efforts and determine the impact your work may have with teachers and across school(s). In support of their coaches, the Mississippi Department of Education developed protocols and tools that are used by coaches to document their work and better understand their impact. We will be reviewing some of these tools during this section of the session and discussing how these may be used by you and other coaches you may know and work with. </a:t>
            </a:r>
            <a:endParaRPr dirty="0"/>
          </a:p>
          <a:p>
            <a:pPr marL="0" marR="0" lvl="0" indent="0" algn="l" rtl="0">
              <a:lnSpc>
                <a:spcPct val="100000"/>
              </a:lnSpc>
              <a:spcBef>
                <a:spcPts val="0"/>
              </a:spcBef>
              <a:spcAft>
                <a:spcPts val="0"/>
              </a:spcAft>
              <a:buClr>
                <a:schemeClr val="dk1"/>
              </a:buClr>
              <a:buSzPts val="1400"/>
              <a:buFont typeface="Calibri"/>
              <a:buNone/>
            </a:pPr>
            <a:endParaRPr sz="1200" b="1" i="0" u="none" strike="noStrike" cap="none" dirty="0">
              <a:solidFill>
                <a:srgbClr val="000000"/>
              </a:solidFill>
              <a:latin typeface="Calibri"/>
              <a:ea typeface="Calibri"/>
              <a:cs typeface="Calibri"/>
              <a:sym typeface="Calibri"/>
            </a:endParaRPr>
          </a:p>
        </p:txBody>
      </p:sp>
      <p:sp>
        <p:nvSpPr>
          <p:cNvPr id="160" name="Google Shape;16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200" b="1" i="0" u="none" strike="noStrike" cap="none" dirty="0">
                <a:solidFill>
                  <a:srgbClr val="000000"/>
                </a:solidFill>
                <a:latin typeface="Calibri"/>
                <a:ea typeface="Calibri"/>
                <a:cs typeface="Calibri"/>
                <a:sym typeface="Calibri"/>
              </a:rPr>
              <a:t>NOTES</a:t>
            </a:r>
            <a:r>
              <a:rPr lang="en-US" sz="1200" b="0" i="0" u="none" strike="noStrike" cap="none" dirty="0">
                <a:solidFill>
                  <a:srgbClr val="000000"/>
                </a:solidFill>
                <a:latin typeface="Calibri"/>
                <a:ea typeface="Calibri"/>
                <a:cs typeface="Calibri"/>
                <a:sym typeface="Calibri"/>
              </a:rPr>
              <a:t> Review the slide.</a:t>
            </a:r>
            <a:endParaRPr dirty="0"/>
          </a:p>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US" sz="1200" b="1" i="0" u="none" strike="noStrike" cap="none" dirty="0">
                <a:solidFill>
                  <a:srgbClr val="000000"/>
                </a:solidFill>
                <a:latin typeface="Calibri"/>
                <a:ea typeface="Calibri"/>
                <a:cs typeface="Calibri"/>
                <a:sym typeface="Calibri"/>
              </a:rPr>
              <a:t>SAY  </a:t>
            </a:r>
            <a:r>
              <a:rPr lang="en-US" sz="1200" b="0" i="0" u="none" strike="noStrike" cap="none" dirty="0">
                <a:solidFill>
                  <a:srgbClr val="000000"/>
                </a:solidFill>
                <a:latin typeface="Calibri"/>
                <a:ea typeface="Calibri"/>
                <a:cs typeface="Calibri"/>
                <a:sym typeface="Calibri"/>
              </a:rPr>
              <a:t>Handout 5 is a sample Literacy Coach Shadowing Form from the Mississippi Department of Education. Read through the Literacy Coach Shadowing Form and consider how you might use such a form to support coaching efforts. Discuss the benefits of creating and sharing such a Literacy Coach Shadowing Form across a school, district, and/or state and how it may be helpful for </a:t>
            </a:r>
            <a:r>
              <a:rPr lang="en-US" sz="1200" dirty="0">
                <a:latin typeface="Calibri"/>
                <a:ea typeface="Calibri"/>
                <a:cs typeface="Calibri"/>
                <a:sym typeface="Calibri"/>
              </a:rPr>
              <a:t>documenting coaching support and impact.</a:t>
            </a:r>
            <a:endParaRPr sz="1200" b="1" i="0" u="none" strike="noStrike" cap="none" dirty="0">
              <a:solidFill>
                <a:srgbClr val="000000"/>
              </a:solidFill>
              <a:latin typeface="Calibri"/>
              <a:ea typeface="Calibri"/>
              <a:cs typeface="Calibri"/>
              <a:sym typeface="Calibri"/>
            </a:endParaRPr>
          </a:p>
        </p:txBody>
      </p:sp>
      <p:sp>
        <p:nvSpPr>
          <p:cNvPr id="171" name="Google Shape;17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200" b="1" i="0" u="none" strike="noStrike" cap="none" dirty="0">
                <a:solidFill>
                  <a:srgbClr val="000000"/>
                </a:solidFill>
                <a:latin typeface="Calibri"/>
                <a:ea typeface="Calibri"/>
                <a:cs typeface="Calibri"/>
                <a:sym typeface="Calibri"/>
              </a:rPr>
              <a:t>NOTES</a:t>
            </a:r>
            <a:r>
              <a:rPr lang="en-US" sz="1200" b="0" i="0" u="none" strike="noStrike" cap="none" dirty="0">
                <a:solidFill>
                  <a:srgbClr val="000000"/>
                </a:solidFill>
                <a:latin typeface="Calibri"/>
                <a:ea typeface="Calibri"/>
                <a:cs typeface="Calibri"/>
                <a:sym typeface="Calibri"/>
              </a:rPr>
              <a:t> Review the slide.</a:t>
            </a:r>
            <a:endParaRPr dirty="0"/>
          </a:p>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US" sz="1200" b="1" i="0" u="none" strike="noStrike" cap="none" dirty="0">
                <a:solidFill>
                  <a:srgbClr val="000000"/>
                </a:solidFill>
                <a:latin typeface="Calibri"/>
                <a:ea typeface="Calibri"/>
                <a:cs typeface="Calibri"/>
                <a:sym typeface="Calibri"/>
              </a:rPr>
              <a:t>SAY  </a:t>
            </a:r>
            <a:r>
              <a:rPr lang="en-US" sz="1200" b="0" i="0" u="none" strike="noStrike" cap="none" dirty="0">
                <a:solidFill>
                  <a:srgbClr val="000000"/>
                </a:solidFill>
                <a:latin typeface="Calibri"/>
                <a:ea typeface="Calibri"/>
                <a:cs typeface="Calibri"/>
                <a:sym typeface="Calibri"/>
              </a:rPr>
              <a:t>In the next few minutes we are going to review several resources from the Mississippi Department of Education that may be helpful to you as you work with individual teachers. Locate each of these handouts in the participant guide and review them with a partner or in your small group. Talk about how using forms like these could help you document your coaching and the impact you’ve made on teacher practice. </a:t>
            </a:r>
            <a:endParaRPr sz="1200" b="1" i="0" u="none" strike="noStrike" cap="none" dirty="0">
              <a:solidFill>
                <a:srgbClr val="000000"/>
              </a:solidFill>
              <a:latin typeface="Calibri"/>
              <a:ea typeface="Calibri"/>
              <a:cs typeface="Calibri"/>
              <a:sym typeface="Calibri"/>
            </a:endParaRPr>
          </a:p>
        </p:txBody>
      </p:sp>
      <p:sp>
        <p:nvSpPr>
          <p:cNvPr id="181" name="Google Shape;1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200" b="1" i="0" u="none" strike="noStrike" cap="none" dirty="0">
                <a:solidFill>
                  <a:srgbClr val="000000"/>
                </a:solidFill>
                <a:latin typeface="Calibri"/>
                <a:ea typeface="Calibri"/>
                <a:cs typeface="Calibri"/>
                <a:sym typeface="Calibri"/>
              </a:rPr>
              <a:t>NOTES</a:t>
            </a:r>
            <a:r>
              <a:rPr lang="en-US" sz="1200" b="0" i="0" u="none" strike="noStrike" cap="none" dirty="0">
                <a:solidFill>
                  <a:srgbClr val="000000"/>
                </a:solidFill>
                <a:latin typeface="Calibri"/>
                <a:ea typeface="Calibri"/>
                <a:cs typeface="Calibri"/>
                <a:sym typeface="Calibri"/>
              </a:rPr>
              <a:t> Review the slide.</a:t>
            </a:r>
            <a:endParaRPr dirty="0"/>
          </a:p>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US" sz="1200" b="1" i="0" u="none" strike="noStrike" cap="none" dirty="0">
                <a:solidFill>
                  <a:srgbClr val="000000"/>
                </a:solidFill>
                <a:latin typeface="Calibri"/>
                <a:ea typeface="Calibri"/>
                <a:cs typeface="Calibri"/>
                <a:sym typeface="Calibri"/>
              </a:rPr>
              <a:t>SAY  </a:t>
            </a:r>
            <a:r>
              <a:rPr lang="en-US" sz="1200" b="0" i="0" u="none" strike="noStrike" cap="none" dirty="0">
                <a:solidFill>
                  <a:srgbClr val="000000"/>
                </a:solidFill>
                <a:latin typeface="Calibri"/>
                <a:ea typeface="Calibri"/>
                <a:cs typeface="Calibri"/>
                <a:sym typeface="Calibri"/>
              </a:rPr>
              <a:t>In the next few minutes we are going to think about several ways that coaches have the important opportunity and responsibility of communicating to various stakeholder groups, such as teachers and administrators, parents, and even district level staff. Some ways that this may occur are through sharing, in plain language, district, state, or federal literacy efforts, initiatives, and/or legislation; communicating about assessments, what they measure, their results, and subsequent instructional goals for students; modeling literacy strategies for parents that they can in turn use at home to support instruction for their students.  </a:t>
            </a:r>
            <a:endParaRPr sz="1200" b="1" i="0" u="none" strike="noStrike" cap="none" dirty="0">
              <a:solidFill>
                <a:srgbClr val="000000"/>
              </a:solidFill>
              <a:latin typeface="Calibri"/>
              <a:ea typeface="Calibri"/>
              <a:cs typeface="Calibri"/>
              <a:sym typeface="Calibri"/>
            </a:endParaRPr>
          </a:p>
        </p:txBody>
      </p:sp>
      <p:sp>
        <p:nvSpPr>
          <p:cNvPr id="190" name="Google Shape;19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200" b="1" i="0" u="none" strike="noStrike" cap="none" dirty="0">
                <a:solidFill>
                  <a:srgbClr val="000000"/>
                </a:solidFill>
                <a:latin typeface="Calibri"/>
                <a:ea typeface="Calibri"/>
                <a:cs typeface="Calibri"/>
                <a:sym typeface="Calibri"/>
              </a:rPr>
              <a:t>SAY  </a:t>
            </a:r>
            <a:r>
              <a:rPr lang="en-US" sz="1200" b="0" i="0" u="none" strike="noStrike" cap="none" dirty="0">
                <a:solidFill>
                  <a:srgbClr val="000000"/>
                </a:solidFill>
                <a:latin typeface="Calibri"/>
                <a:ea typeface="Calibri"/>
                <a:cs typeface="Calibri"/>
                <a:sym typeface="Calibri"/>
              </a:rPr>
              <a:t>These questions and those on the next slide may be helpful to consider if there are new literacy legislative mandates or district policies going into place, particularly those that may increase expectations for literacy achievement. With a partner, think of a new policy that has been implemented in your school or district recently and consider and discuss answers to these questions regarding that policy. How might understanding the answers to these questions help coaches better understand the policy and how to communicate it to other stakeholders? </a:t>
            </a:r>
            <a:endParaRPr sz="1200" b="1" i="0" u="none" strike="noStrike" cap="none" dirty="0">
              <a:solidFill>
                <a:srgbClr val="000000"/>
              </a:solidFill>
              <a:latin typeface="Calibri"/>
              <a:ea typeface="Calibri"/>
              <a:cs typeface="Calibri"/>
              <a:sym typeface="Calibri"/>
            </a:endParaRPr>
          </a:p>
        </p:txBody>
      </p:sp>
      <p:sp>
        <p:nvSpPr>
          <p:cNvPr id="203" name="Google Shape;20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C1BB39D3-1BAC-821E-2481-6E40F160F277}"/>
            </a:ext>
          </a:extLst>
        </p:cNvPr>
        <p:cNvGrpSpPr/>
        <p:nvPr/>
      </p:nvGrpSpPr>
      <p:grpSpPr>
        <a:xfrm>
          <a:off x="0" y="0"/>
          <a:ext cx="0" cy="0"/>
          <a:chOff x="0" y="0"/>
          <a:chExt cx="0" cy="0"/>
        </a:xfrm>
      </p:grpSpPr>
      <p:sp>
        <p:nvSpPr>
          <p:cNvPr id="201" name="Google Shape;201;p17:notes">
            <a:extLst>
              <a:ext uri="{FF2B5EF4-FFF2-40B4-BE49-F238E27FC236}">
                <a16:creationId xmlns:a16="http://schemas.microsoft.com/office/drawing/2014/main" id="{A46B7906-35D4-F991-839B-C1EF8DD759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7:notes">
            <a:extLst>
              <a:ext uri="{FF2B5EF4-FFF2-40B4-BE49-F238E27FC236}">
                <a16:creationId xmlns:a16="http://schemas.microsoft.com/office/drawing/2014/main" id="{5E5EF6E3-3995-AC1E-26C8-CAA3C7F8E5E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200" b="1" i="0" u="none" strike="noStrike" cap="none" dirty="0">
                <a:solidFill>
                  <a:srgbClr val="000000"/>
                </a:solidFill>
                <a:latin typeface="Calibri"/>
                <a:ea typeface="Calibri"/>
                <a:cs typeface="Calibri"/>
                <a:sym typeface="Calibri"/>
              </a:rPr>
              <a:t>SAY  </a:t>
            </a:r>
            <a:r>
              <a:rPr lang="en-US" sz="1200" b="0" i="0" u="none" strike="noStrike" cap="none" dirty="0">
                <a:solidFill>
                  <a:srgbClr val="000000"/>
                </a:solidFill>
                <a:latin typeface="Calibri"/>
                <a:ea typeface="Calibri"/>
                <a:cs typeface="Calibri"/>
                <a:sym typeface="Calibri"/>
              </a:rPr>
              <a:t>These are a few additional questions may be helpful to consider if there are new literacy legislative mandates or district policies going into place, particularly those that may increase expectations for literacy achievement. With a partner, think of a new policy that has been implemented in your school or district recently and consider and discuss answers to these additional questions regarding that policy. How might understanding the answers to these questions help coaches better understand the policy and how to communicate it to other stakeholders? </a:t>
            </a:r>
            <a:endParaRPr sz="1200" b="1" i="0" u="none" strike="noStrike" cap="none" dirty="0">
              <a:solidFill>
                <a:srgbClr val="000000"/>
              </a:solidFill>
              <a:latin typeface="Calibri"/>
              <a:ea typeface="Calibri"/>
              <a:cs typeface="Calibri"/>
              <a:sym typeface="Calibri"/>
            </a:endParaRPr>
          </a:p>
        </p:txBody>
      </p:sp>
      <p:sp>
        <p:nvSpPr>
          <p:cNvPr id="203" name="Google Shape;203;p17:notes">
            <a:extLst>
              <a:ext uri="{FF2B5EF4-FFF2-40B4-BE49-F238E27FC236}">
                <a16:creationId xmlns:a16="http://schemas.microsoft.com/office/drawing/2014/main" id="{531851CE-1BC0-8B28-E906-767ED3B7A18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023087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SAY  </a:t>
            </a:r>
            <a:r>
              <a:rPr lang="en-US" sz="1200" dirty="0"/>
              <a:t>Most parents care little about the technical details of a policy but are acutely interested in the implications:  What does it mean for my child? Her school? His teachers? Will this policy affect instruction? My child’s learning? His social or emotional growth? Will this policy help the district better serve my child?</a:t>
            </a:r>
            <a:endParaRPr sz="1200" dirty="0"/>
          </a:p>
          <a:p>
            <a:pPr marL="0" marR="0" lvl="0" indent="0" algn="l" rtl="0">
              <a:lnSpc>
                <a:spcPct val="115000"/>
              </a:lnSpc>
              <a:spcBef>
                <a:spcPts val="1000"/>
              </a:spcBef>
              <a:spcAft>
                <a:spcPts val="0"/>
              </a:spcAft>
              <a:buClr>
                <a:schemeClr val="dk1"/>
              </a:buClr>
              <a:buSzPts val="1200"/>
              <a:buFont typeface="Cambria"/>
              <a:buNone/>
            </a:pPr>
            <a:r>
              <a:rPr lang="en-US" sz="1200" dirty="0"/>
              <a:t>When communicating with parents about policy, whether verbally or in writing, coaches should focus on key points of interest for all stakeholders. Communication to parents should be written in clear, straightforward language and avoid education jargon used in the field, but little understood by non-educators. The coach should also make reasonable efforts to share information in parents’ native languages, for those who do not speak English. This is particularly important in districts with large populations of students and families for whom English is not their native language.</a:t>
            </a:r>
            <a:endParaRPr sz="1200" dirty="0">
              <a:solidFill>
                <a:srgbClr val="000000"/>
              </a:solidFill>
            </a:endParaRPr>
          </a:p>
          <a:p>
            <a:pPr marL="0" marR="0" lvl="0" indent="0" algn="l" rtl="0">
              <a:lnSpc>
                <a:spcPct val="115000"/>
              </a:lnSpc>
              <a:spcBef>
                <a:spcPts val="1000"/>
              </a:spcBef>
              <a:spcAft>
                <a:spcPts val="0"/>
              </a:spcAft>
              <a:buClr>
                <a:srgbClr val="000000"/>
              </a:buClr>
              <a:buSzPts val="1200"/>
              <a:buFont typeface="Cambria"/>
              <a:buNone/>
            </a:pPr>
            <a:r>
              <a:rPr lang="en-US" sz="1200" dirty="0">
                <a:solidFill>
                  <a:srgbClr val="000000"/>
                </a:solidFill>
              </a:rPr>
              <a:t>To reach as many parents as possible, coaches should disseminate information through multiple channels. These include well-publicized public meetings (in the evening </a:t>
            </a:r>
            <a:r>
              <a:rPr lang="en-US" sz="1200" i="1" dirty="0">
                <a:solidFill>
                  <a:srgbClr val="000000"/>
                </a:solidFill>
              </a:rPr>
              <a:t>and</a:t>
            </a:r>
            <a:r>
              <a:rPr lang="en-US" sz="1200" dirty="0">
                <a:solidFill>
                  <a:srgbClr val="000000"/>
                </a:solidFill>
              </a:rPr>
              <a:t> during the day to accommodate diverse parent work schedules), email communication, printed documents sent home with children, printed documents posted on school-based bulletin boards, and district and school social media pages and websites.</a:t>
            </a:r>
            <a:endParaRPr sz="1200" dirty="0"/>
          </a:p>
          <a:p>
            <a:pPr marL="0" marR="0" lvl="0" indent="0" algn="l" rtl="0">
              <a:lnSpc>
                <a:spcPct val="100000"/>
              </a:lnSpc>
              <a:spcBef>
                <a:spcPts val="1000"/>
              </a:spcBef>
              <a:spcAft>
                <a:spcPts val="0"/>
              </a:spcAft>
              <a:buClr>
                <a:schemeClr val="dk1"/>
              </a:buClr>
              <a:buSzPts val="1400"/>
              <a:buFont typeface="Calibri"/>
              <a:buNone/>
            </a:pPr>
            <a:endParaRPr sz="1200" b="1" i="0" u="none" strike="noStrike" cap="none" dirty="0">
              <a:solidFill>
                <a:srgbClr val="000000"/>
              </a:solidFill>
            </a:endParaRPr>
          </a:p>
        </p:txBody>
      </p:sp>
      <p:sp>
        <p:nvSpPr>
          <p:cNvPr id="212" name="Google Shape;21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solidFill>
                  <a:schemeClr val="dk1"/>
                </a:solidFill>
              </a:rPr>
              <a:t>NOTES </a:t>
            </a:r>
            <a:endParaRPr/>
          </a:p>
          <a:p>
            <a:pPr marL="165100" lvl="0" indent="-165100" algn="l" rtl="0">
              <a:lnSpc>
                <a:spcPct val="100000"/>
              </a:lnSpc>
              <a:spcBef>
                <a:spcPts val="0"/>
              </a:spcBef>
              <a:spcAft>
                <a:spcPts val="0"/>
              </a:spcAft>
              <a:buClr>
                <a:schemeClr val="dk1"/>
              </a:buClr>
              <a:buSzPts val="300"/>
              <a:buFont typeface="Arial"/>
              <a:buChar char="•"/>
            </a:pPr>
            <a:r>
              <a:rPr lang="en-US">
                <a:solidFill>
                  <a:schemeClr val="dk1"/>
                </a:solidFill>
              </a:rPr>
              <a:t>It is recommended that the sessions are completed in sequential order. </a:t>
            </a:r>
            <a:endParaRPr/>
          </a:p>
          <a:p>
            <a:pPr marL="165100" lvl="0" indent="-165100" algn="l" rtl="0">
              <a:lnSpc>
                <a:spcPct val="100000"/>
              </a:lnSpc>
              <a:spcBef>
                <a:spcPts val="0"/>
              </a:spcBef>
              <a:spcAft>
                <a:spcPts val="0"/>
              </a:spcAft>
              <a:buClr>
                <a:schemeClr val="dk1"/>
              </a:buClr>
              <a:buSzPts val="300"/>
              <a:buFont typeface="Arial"/>
              <a:buChar char="•"/>
            </a:pPr>
            <a:r>
              <a:rPr lang="en-US">
                <a:solidFill>
                  <a:schemeClr val="dk1"/>
                </a:solidFill>
              </a:rPr>
              <a:t>The timeline for completing the sessions can be flexible. If the recommended minutes for each session are not available, complete what you can with the time you have and then pick up where you left off the next time you meet. </a:t>
            </a:r>
            <a:endParaRPr/>
          </a:p>
          <a:p>
            <a:pPr marL="165100" lvl="0" indent="-165100" algn="l" rtl="0">
              <a:lnSpc>
                <a:spcPct val="100000"/>
              </a:lnSpc>
              <a:spcBef>
                <a:spcPts val="0"/>
              </a:spcBef>
              <a:spcAft>
                <a:spcPts val="0"/>
              </a:spcAft>
              <a:buClr>
                <a:schemeClr val="dk1"/>
              </a:buClr>
              <a:buSzPts val="300"/>
              <a:buFont typeface="Arial"/>
              <a:buChar char="•"/>
            </a:pPr>
            <a:r>
              <a:rPr lang="en-US">
                <a:solidFill>
                  <a:schemeClr val="dk1"/>
                </a:solidFill>
              </a:rPr>
              <a:t>Once a schedule of the sessions is established, have participants record the schedule in their </a:t>
            </a:r>
            <a:r>
              <a:rPr lang="en-US" i="1">
                <a:solidFill>
                  <a:schemeClr val="dk1"/>
                </a:solidFill>
              </a:rPr>
              <a:t>Fundamentals of Literacy Coaching PD Guide </a:t>
            </a:r>
            <a:r>
              <a:rPr lang="en-US">
                <a:solidFill>
                  <a:schemeClr val="dk1"/>
                </a:solidFill>
              </a:rPr>
              <a:t>if printed. </a:t>
            </a:r>
            <a:endParaRPr/>
          </a:p>
          <a:p>
            <a:pPr marL="0" lvl="0" indent="0" algn="l" rtl="0">
              <a:lnSpc>
                <a:spcPct val="100000"/>
              </a:lnSpc>
              <a:spcBef>
                <a:spcPts val="0"/>
              </a:spcBef>
              <a:spcAft>
                <a:spcPts val="0"/>
              </a:spcAft>
              <a:buClr>
                <a:schemeClr val="dk1"/>
              </a:buClr>
              <a:buSzPts val="1400"/>
              <a:buFont typeface="Calibri"/>
              <a:buNone/>
            </a:pPr>
            <a:endParaRPr b="1">
              <a:solidFill>
                <a:schemeClr val="dk1"/>
              </a:solidFill>
            </a:endParaRPr>
          </a:p>
          <a:p>
            <a:pPr marL="0" lvl="0" indent="0" algn="l" rtl="0">
              <a:lnSpc>
                <a:spcPct val="100000"/>
              </a:lnSpc>
              <a:spcBef>
                <a:spcPts val="0"/>
              </a:spcBef>
              <a:spcAft>
                <a:spcPts val="0"/>
              </a:spcAft>
              <a:buClr>
                <a:schemeClr val="dk1"/>
              </a:buClr>
              <a:buSzPts val="1400"/>
              <a:buFont typeface="Calibri"/>
              <a:buNone/>
            </a:pPr>
            <a:r>
              <a:rPr lang="en-US" b="1">
                <a:solidFill>
                  <a:schemeClr val="dk1"/>
                </a:solidFill>
              </a:rPr>
              <a:t>SAY </a:t>
            </a:r>
            <a:r>
              <a:rPr lang="en-US">
                <a:solidFill>
                  <a:schemeClr val="dk1"/>
                </a:solidFill>
              </a:rPr>
              <a:t>Here is an overview of the </a:t>
            </a:r>
            <a:r>
              <a:rPr lang="en-US"/>
              <a:t>m</a:t>
            </a:r>
            <a:r>
              <a:rPr lang="en-US">
                <a:solidFill>
                  <a:schemeClr val="dk1"/>
                </a:solidFill>
              </a:rPr>
              <a:t>odules and </a:t>
            </a:r>
            <a:r>
              <a:rPr lang="en-US"/>
              <a:t>s</a:t>
            </a:r>
            <a:r>
              <a:rPr lang="en-US">
                <a:solidFill>
                  <a:schemeClr val="dk1"/>
                </a:solidFill>
              </a:rPr>
              <a:t>essions of this course. There are six </a:t>
            </a:r>
            <a:r>
              <a:rPr lang="en-US"/>
              <a:t>m</a:t>
            </a:r>
            <a:r>
              <a:rPr lang="en-US">
                <a:solidFill>
                  <a:schemeClr val="dk1"/>
                </a:solidFill>
              </a:rPr>
              <a:t>odules, and each </a:t>
            </a:r>
            <a:r>
              <a:rPr lang="en-US"/>
              <a:t>m</a:t>
            </a:r>
            <a:r>
              <a:rPr lang="en-US">
                <a:solidFill>
                  <a:schemeClr val="dk1"/>
                </a:solidFill>
              </a:rPr>
              <a:t>odule includes two to four </a:t>
            </a:r>
            <a:r>
              <a:rPr lang="en-US"/>
              <a:t>s</a:t>
            </a:r>
            <a:r>
              <a:rPr lang="en-US">
                <a:solidFill>
                  <a:schemeClr val="dk1"/>
                </a:solidFill>
              </a:rPr>
              <a:t>essions for a total of 15 content </a:t>
            </a:r>
            <a:r>
              <a:rPr lang="en-US"/>
              <a:t>s</a:t>
            </a:r>
            <a:r>
              <a:rPr lang="en-US">
                <a:solidFill>
                  <a:schemeClr val="dk1"/>
                </a:solidFill>
              </a:rPr>
              <a:t>essions. Module 1 addresses Applying Principles and Practices that Foster a Positive Culture, Module 2 covers Applying Effective Pedagogy and Andragogy, the focus o</a:t>
            </a:r>
            <a:r>
              <a:rPr lang="en-US"/>
              <a:t>f </a:t>
            </a:r>
            <a:r>
              <a:rPr lang="en-US">
                <a:solidFill>
                  <a:schemeClr val="dk1"/>
                </a:solidFill>
              </a:rPr>
              <a:t>Module 3 is Collecting Data on Instructional Practices to Inform Professional Learning, the content of Module 4 is Planning, Implementing and Analyzing Standards-Based Literacy Instruction, the content of Module 5 is Growing Professionally, and the final module, Module 6, addresses Planning and Implementing Coaching. </a:t>
            </a:r>
            <a:endParaRPr/>
          </a:p>
          <a:p>
            <a:pPr marL="0" lvl="0" indent="0" algn="l" rtl="0">
              <a:lnSpc>
                <a:spcPct val="100000"/>
              </a:lnSpc>
              <a:spcBef>
                <a:spcPts val="0"/>
              </a:spcBef>
              <a:spcAft>
                <a:spcPts val="0"/>
              </a:spcAft>
              <a:buClr>
                <a:schemeClr val="dk1"/>
              </a:buClr>
              <a:buSzPts val="1400"/>
              <a:buFont typeface="Calibri"/>
              <a:buNone/>
            </a:pPr>
            <a:endParaRPr>
              <a:solidFill>
                <a:schemeClr val="dk1"/>
              </a:solidFill>
            </a:endParaRPr>
          </a:p>
          <a:p>
            <a:pPr marL="0" lvl="0" indent="0" algn="l" rtl="0">
              <a:lnSpc>
                <a:spcPct val="100000"/>
              </a:lnSpc>
              <a:spcBef>
                <a:spcPts val="0"/>
              </a:spcBef>
              <a:spcAft>
                <a:spcPts val="0"/>
              </a:spcAft>
              <a:buClr>
                <a:schemeClr val="dk1"/>
              </a:buClr>
              <a:buSzPts val="1400"/>
              <a:buFont typeface="Calibri"/>
              <a:buNone/>
            </a:pPr>
            <a:r>
              <a:rPr lang="en-US">
                <a:solidFill>
                  <a:schemeClr val="dk1"/>
                </a:solidFill>
              </a:rPr>
              <a:t>You can record the date of each of our sessions in your </a:t>
            </a:r>
            <a:r>
              <a:rPr lang="en-US" i="1">
                <a:solidFill>
                  <a:schemeClr val="dk1"/>
                </a:solidFill>
              </a:rPr>
              <a:t>Fundamentals of Literacy Coaching PD Guide</a:t>
            </a:r>
            <a:r>
              <a:rPr lang="en-US">
                <a:solidFill>
                  <a:schemeClr val="dk1"/>
                </a:solidFill>
              </a:rPr>
              <a:t>.</a:t>
            </a:r>
            <a:endParaRPr/>
          </a:p>
          <a:p>
            <a:pPr marL="0" lvl="0" indent="0" algn="l" rtl="0">
              <a:spcBef>
                <a:spcPts val="0"/>
              </a:spcBef>
              <a:spcAft>
                <a:spcPts val="0"/>
              </a:spcAft>
              <a:buNone/>
            </a:pPr>
            <a:endParaRPr/>
          </a:p>
        </p:txBody>
      </p:sp>
      <p:sp>
        <p:nvSpPr>
          <p:cNvPr id="57" name="Google Shape;5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SAY </a:t>
            </a:r>
            <a:r>
              <a:rPr lang="en-US" sz="1200" b="0" i="0" u="none" strike="noStrike" cap="none" dirty="0">
                <a:solidFill>
                  <a:srgbClr val="000000"/>
                </a:solidFill>
                <a:latin typeface="Calibri"/>
                <a:ea typeface="Calibri"/>
                <a:cs typeface="Calibri"/>
                <a:sym typeface="Calibri"/>
              </a:rPr>
              <a:t>We looked at Handout 11: Assessment Terms Used in Reading, back in Session 8. One skill that you’ll need as a coach is the ability to explain literacy assessment concepts and results to teachers and parents. With a partner, read the definitions for Screening Assessment and Summative Assessment in the infographic and develop a parent friendly description of these two terms. Be prepared to share your description with the group.</a:t>
            </a:r>
            <a:endParaRPr sz="1200" b="1" i="0" u="none" strike="noStrike" cap="none" dirty="0">
              <a:solidFill>
                <a:srgbClr val="000000"/>
              </a:solidFill>
              <a:latin typeface="Calibri"/>
              <a:ea typeface="Calibri"/>
              <a:cs typeface="Calibri"/>
              <a:sym typeface="Calibri"/>
            </a:endParaRPr>
          </a:p>
        </p:txBody>
      </p:sp>
      <p:sp>
        <p:nvSpPr>
          <p:cNvPr id="220" name="Google Shape;22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Calibri"/>
              <a:buNone/>
            </a:pPr>
            <a:r>
              <a:rPr lang="en-US" sz="1200" b="1" i="0" u="none" strike="noStrike" cap="none" dirty="0">
                <a:solidFill>
                  <a:srgbClr val="000000"/>
                </a:solidFill>
                <a:latin typeface="Calibri"/>
                <a:ea typeface="Calibri"/>
                <a:cs typeface="Calibri"/>
                <a:sym typeface="Calibri"/>
              </a:rPr>
              <a:t>SAY </a:t>
            </a:r>
            <a:r>
              <a:rPr lang="en-US" b="0" dirty="0"/>
              <a:t>On Handout 4: Sample School Literacy Action Plan, you converted the overall goal listed: Increase the percentage of third grade students scoring at/above benchmark from 32% at BOY to 70% at EOY to a SMART goal on Section 2b. </a:t>
            </a:r>
            <a:endParaRPr dirty="0"/>
          </a:p>
          <a:p>
            <a:pPr marL="0" lvl="0" indent="0" algn="l" rtl="0">
              <a:lnSpc>
                <a:spcPct val="100000"/>
              </a:lnSpc>
              <a:spcBef>
                <a:spcPts val="0"/>
              </a:spcBef>
              <a:spcAft>
                <a:spcPts val="0"/>
              </a:spcAft>
              <a:buClr>
                <a:schemeClr val="dk1"/>
              </a:buClr>
              <a:buSzPts val="1400"/>
              <a:buFont typeface="Calibri"/>
              <a:buNone/>
            </a:pPr>
            <a:endParaRPr sz="1200" b="0" i="0" u="none" strike="noStrike" cap="non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400"/>
              <a:buFont typeface="Calibri"/>
              <a:buNone/>
            </a:pPr>
            <a:r>
              <a:rPr lang="en-US" sz="1200" b="0" i="0" u="none" strike="noStrike" cap="none" dirty="0">
                <a:solidFill>
                  <a:srgbClr val="000000"/>
                </a:solidFill>
                <a:latin typeface="Calibri"/>
                <a:ea typeface="Calibri"/>
                <a:cs typeface="Calibri"/>
                <a:sym typeface="Calibri"/>
              </a:rPr>
              <a:t>With a partner, review the SMART goal that you wrote for that activity and create a parent friendly version of the performance data outcomes and SMART goal. </a:t>
            </a:r>
            <a:endParaRPr sz="1200" b="1" i="0" u="none" strike="noStrike" cap="none" dirty="0">
              <a:solidFill>
                <a:srgbClr val="000000"/>
              </a:solidFill>
              <a:latin typeface="Calibri"/>
              <a:ea typeface="Calibri"/>
              <a:cs typeface="Calibri"/>
              <a:sym typeface="Calibri"/>
            </a:endParaRPr>
          </a:p>
        </p:txBody>
      </p:sp>
      <p:sp>
        <p:nvSpPr>
          <p:cNvPr id="229" name="Google Shape;22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SAY </a:t>
            </a:r>
            <a:r>
              <a:rPr lang="en-US" b="0" dirty="0"/>
              <a:t>In Session 11, we shared some tools and resources from FCRR and the REL Southeast that could be used to help teachers cultivate family literacy support at home. For grades K-3, there are four</a:t>
            </a:r>
            <a:r>
              <a:rPr lang="en-US" dirty="0"/>
              <a:t> grade-specific Teacher Guides for teachers to use during </a:t>
            </a:r>
            <a:r>
              <a:rPr lang="en-US" sz="1200" b="0" dirty="0">
                <a:solidFill>
                  <a:schemeClr val="dk1"/>
                </a:solidFill>
                <a:latin typeface="Calibri"/>
                <a:ea typeface="Calibri"/>
                <a:cs typeface="Calibri"/>
                <a:sym typeface="Calibri"/>
              </a:rPr>
              <a:t>Family Literacy Nights and Parent-Teacher Conferences.</a:t>
            </a:r>
            <a:r>
              <a:rPr lang="en-US" b="0" dirty="0"/>
              <a:t> </a:t>
            </a:r>
            <a:r>
              <a:rPr lang="en-US" sz="1200" b="0" dirty="0">
                <a:solidFill>
                  <a:schemeClr val="dk1"/>
                </a:solidFill>
                <a:latin typeface="Calibri"/>
                <a:ea typeface="Calibri"/>
                <a:cs typeface="Calibri"/>
                <a:sym typeface="Calibri"/>
              </a:rPr>
              <a:t>Each Teacher Scaffold within the guides has associated </a:t>
            </a:r>
            <a:r>
              <a:rPr lang="en-US" sz="1200" b="1" dirty="0">
                <a:solidFill>
                  <a:schemeClr val="dk1"/>
                </a:solidFill>
                <a:latin typeface="Calibri"/>
                <a:ea typeface="Calibri"/>
                <a:cs typeface="Calibri"/>
                <a:sym typeface="Calibri"/>
              </a:rPr>
              <a:t>Family Activities</a:t>
            </a:r>
            <a:r>
              <a:rPr lang="en-US" sz="1200" b="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The Family Activities include </a:t>
            </a:r>
            <a:r>
              <a:rPr lang="en-US" sz="1200" b="1" dirty="0">
                <a:solidFill>
                  <a:schemeClr val="dk1"/>
                </a:solidFill>
                <a:latin typeface="Calibri"/>
                <a:ea typeface="Calibri"/>
                <a:cs typeface="Calibri"/>
                <a:sym typeface="Calibri"/>
              </a:rPr>
              <a:t>easy-to-follow plans and materials </a:t>
            </a:r>
            <a:r>
              <a:rPr lang="en-US" sz="1200" dirty="0">
                <a:solidFill>
                  <a:schemeClr val="dk1"/>
                </a:solidFill>
                <a:latin typeface="Calibri"/>
                <a:ea typeface="Calibri"/>
                <a:cs typeface="Calibri"/>
                <a:sym typeface="Calibri"/>
              </a:rPr>
              <a:t>to help families support their child’s foundational reading skills.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This activity is </a:t>
            </a:r>
            <a:r>
              <a:rPr lang="en-US" sz="1200" b="1" dirty="0">
                <a:solidFill>
                  <a:schemeClr val="dk1"/>
                </a:solidFill>
                <a:latin typeface="Calibri"/>
                <a:ea typeface="Calibri"/>
                <a:cs typeface="Calibri"/>
                <a:sym typeface="Calibri"/>
              </a:rPr>
              <a:t>Talking While You Read Trifold. </a:t>
            </a:r>
            <a:r>
              <a:rPr lang="en-US" sz="1200" b="0" dirty="0">
                <a:solidFill>
                  <a:schemeClr val="dk1"/>
                </a:solidFill>
                <a:latin typeface="Calibri"/>
                <a:ea typeface="Calibri"/>
                <a:cs typeface="Calibri"/>
                <a:sym typeface="Calibri"/>
              </a:rPr>
              <a:t>It </a:t>
            </a:r>
            <a:r>
              <a:rPr lang="en-US" sz="1200" dirty="0">
                <a:solidFill>
                  <a:schemeClr val="dk1"/>
                </a:solidFill>
                <a:latin typeface="Calibri"/>
                <a:ea typeface="Calibri"/>
                <a:cs typeface="Calibri"/>
                <a:sym typeface="Calibri"/>
              </a:rPr>
              <a:t>includes an overview of how to use the PEER strategy to have a conversation while reading with a child. There is also a story on the trifold with questions placed where they are most helpful to prompt the child.</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Using Handout 12: Talking While You Read Trifold, take turns modeling this strategy with one partner playing the role of a coach and the other playing the role of a parent. </a:t>
            </a:r>
            <a:endParaRPr dirty="0"/>
          </a:p>
          <a:p>
            <a:pPr marL="0" lvl="0" indent="0" algn="l" rtl="0">
              <a:lnSpc>
                <a:spcPct val="100000"/>
              </a:lnSpc>
              <a:spcBef>
                <a:spcPts val="0"/>
              </a:spcBef>
              <a:spcAft>
                <a:spcPts val="0"/>
              </a:spcAft>
              <a:buClr>
                <a:schemeClr val="dk1"/>
              </a:buClr>
              <a:buSzPts val="1400"/>
              <a:buFont typeface="Calibri"/>
              <a:buNone/>
            </a:pPr>
            <a:endParaRPr sz="1200" b="1" i="0" u="none" strike="noStrike" cap="none" dirty="0">
              <a:solidFill>
                <a:srgbClr val="000000"/>
              </a:solidFill>
              <a:latin typeface="Calibri"/>
              <a:ea typeface="Calibri"/>
              <a:cs typeface="Calibri"/>
              <a:sym typeface="Calibri"/>
            </a:endParaRPr>
          </a:p>
        </p:txBody>
      </p:sp>
      <p:sp>
        <p:nvSpPr>
          <p:cNvPr id="238" name="Google Shape;23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9BEBF439-A204-7FED-5F46-E47780F0D77A}"/>
            </a:ext>
          </a:extLst>
        </p:cNvPr>
        <p:cNvGrpSpPr/>
        <p:nvPr/>
      </p:nvGrpSpPr>
      <p:grpSpPr>
        <a:xfrm>
          <a:off x="0" y="0"/>
          <a:ext cx="0" cy="0"/>
          <a:chOff x="0" y="0"/>
          <a:chExt cx="0" cy="0"/>
        </a:xfrm>
      </p:grpSpPr>
      <p:sp>
        <p:nvSpPr>
          <p:cNvPr id="236" name="Google Shape;236;p21:notes">
            <a:extLst>
              <a:ext uri="{FF2B5EF4-FFF2-40B4-BE49-F238E27FC236}">
                <a16:creationId xmlns:a16="http://schemas.microsoft.com/office/drawing/2014/main" id="{7E1FE08B-618C-B44A-46E0-EAA357E361D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1:notes">
            <a:extLst>
              <a:ext uri="{FF2B5EF4-FFF2-40B4-BE49-F238E27FC236}">
                <a16:creationId xmlns:a16="http://schemas.microsoft.com/office/drawing/2014/main" id="{89A9B51E-E884-C028-97CF-BAD8266507F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SAY </a:t>
            </a:r>
            <a:r>
              <a:rPr lang="en-US" sz="1200" b="0" i="0" u="none" strike="noStrike" cap="none" dirty="0">
                <a:solidFill>
                  <a:srgbClr val="000000"/>
                </a:solidFill>
                <a:latin typeface="Calibri"/>
                <a:ea typeface="Calibri"/>
                <a:cs typeface="Calibri"/>
                <a:sym typeface="Calibri"/>
              </a:rPr>
              <a:t>I</a:t>
            </a:r>
            <a:r>
              <a:rPr lang="en-US" b="0" dirty="0"/>
              <a:t>t is important for coaches to recognize and celebrate progress at the teacher, grade level, and school levels and even at the district and state levels. </a:t>
            </a:r>
          </a:p>
          <a:p>
            <a:pPr marL="0" marR="0" lvl="0" indent="0" algn="l" rtl="0">
              <a:lnSpc>
                <a:spcPct val="100000"/>
              </a:lnSpc>
              <a:spcBef>
                <a:spcPts val="0"/>
              </a:spcBef>
              <a:spcAft>
                <a:spcPts val="0"/>
              </a:spcAft>
              <a:buClr>
                <a:srgbClr val="000000"/>
              </a:buClr>
              <a:buSzPts val="1200"/>
              <a:buFont typeface="Calibri"/>
              <a:buNone/>
            </a:pPr>
            <a:endParaRPr lang="en-US" b="0" dirty="0"/>
          </a:p>
          <a:p>
            <a:pPr marL="0" marR="0" lvl="0" indent="0" algn="l" rtl="0">
              <a:lnSpc>
                <a:spcPct val="100000"/>
              </a:lnSpc>
              <a:spcBef>
                <a:spcPts val="0"/>
              </a:spcBef>
              <a:spcAft>
                <a:spcPts val="0"/>
              </a:spcAft>
              <a:buClr>
                <a:srgbClr val="000000"/>
              </a:buClr>
              <a:buSzPts val="1200"/>
              <a:buFont typeface="Calibri"/>
              <a:buNone/>
            </a:pPr>
            <a:r>
              <a:rPr lang="en-US" b="0" dirty="0"/>
              <a:t>Handout 13: 10 Ways to Collaborate With Your Literacy Coach provides good insight for teachers from a long-time coach about how teachers may best work with literacy coaches successfully. </a:t>
            </a:r>
          </a:p>
          <a:p>
            <a:pPr marL="0" marR="0" lvl="0" indent="0" algn="l" rtl="0">
              <a:lnSpc>
                <a:spcPct val="100000"/>
              </a:lnSpc>
              <a:spcBef>
                <a:spcPts val="0"/>
              </a:spcBef>
              <a:spcAft>
                <a:spcPts val="0"/>
              </a:spcAft>
              <a:buClr>
                <a:srgbClr val="000000"/>
              </a:buClr>
              <a:buSzPts val="1200"/>
              <a:buFont typeface="Calibri"/>
              <a:buNone/>
            </a:pPr>
            <a:endParaRPr lang="en-US" b="0" dirty="0"/>
          </a:p>
          <a:p>
            <a:pPr marL="0" marR="0" lvl="0" indent="0" algn="l" rtl="0">
              <a:lnSpc>
                <a:spcPct val="100000"/>
              </a:lnSpc>
              <a:spcBef>
                <a:spcPts val="0"/>
              </a:spcBef>
              <a:spcAft>
                <a:spcPts val="0"/>
              </a:spcAft>
              <a:buClr>
                <a:srgbClr val="000000"/>
              </a:buClr>
              <a:buSzPts val="1200"/>
              <a:buFont typeface="Calibri"/>
              <a:buNone/>
            </a:pPr>
            <a:r>
              <a:rPr lang="en-US" b="0" dirty="0"/>
              <a:t>Read Handout 13 and afterwards, consider with a partner possible points of progress and celebration for the first 9 ways this coach notes collaboration with teachers may occur. For the final way, think about and discuss what those celebrations could look like. How might you also work with teachers to identify and overcome obstacles to support improvement?</a:t>
            </a:r>
            <a:endParaRPr sz="1200" b="1" i="0" u="none" strike="noStrike" cap="none" dirty="0">
              <a:solidFill>
                <a:srgbClr val="000000"/>
              </a:solidFill>
              <a:latin typeface="Calibri"/>
              <a:ea typeface="Calibri"/>
              <a:cs typeface="Calibri"/>
              <a:sym typeface="Calibri"/>
            </a:endParaRPr>
          </a:p>
        </p:txBody>
      </p:sp>
      <p:sp>
        <p:nvSpPr>
          <p:cNvPr id="238" name="Google Shape;238;p21:notes">
            <a:extLst>
              <a:ext uri="{FF2B5EF4-FFF2-40B4-BE49-F238E27FC236}">
                <a16:creationId xmlns:a16="http://schemas.microsoft.com/office/drawing/2014/main" id="{D9784437-0701-44F6-4608-AB4B34681CD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032983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2B8DCB1E-5B5D-1FFD-DB89-F296492EAAEA}"/>
            </a:ext>
          </a:extLst>
        </p:cNvPr>
        <p:cNvGrpSpPr/>
        <p:nvPr/>
      </p:nvGrpSpPr>
      <p:grpSpPr>
        <a:xfrm>
          <a:off x="0" y="0"/>
          <a:ext cx="0" cy="0"/>
          <a:chOff x="0" y="0"/>
          <a:chExt cx="0" cy="0"/>
        </a:xfrm>
      </p:grpSpPr>
      <p:sp>
        <p:nvSpPr>
          <p:cNvPr id="236" name="Google Shape;236;p21:notes">
            <a:extLst>
              <a:ext uri="{FF2B5EF4-FFF2-40B4-BE49-F238E27FC236}">
                <a16:creationId xmlns:a16="http://schemas.microsoft.com/office/drawing/2014/main" id="{C037896D-EFD9-A416-62F4-176AEDC26B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1:notes">
            <a:extLst>
              <a:ext uri="{FF2B5EF4-FFF2-40B4-BE49-F238E27FC236}">
                <a16:creationId xmlns:a16="http://schemas.microsoft.com/office/drawing/2014/main" id="{81A226F0-C71C-45E7-6981-AF70E203117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NOTES</a:t>
            </a:r>
            <a:endParaRPr lang="en-US" dirty="0"/>
          </a:p>
          <a:p>
            <a:pPr marL="0" marR="0" lvl="0" indent="0" algn="l" rtl="0">
              <a:lnSpc>
                <a:spcPct val="100000"/>
              </a:lnSpc>
              <a:spcBef>
                <a:spcPts val="0"/>
              </a:spcBef>
              <a:spcAft>
                <a:spcPts val="0"/>
              </a:spcAft>
              <a:buClr>
                <a:schemeClr val="dk1"/>
              </a:buClr>
              <a:buSzPts val="1200"/>
              <a:buFont typeface="Calibri"/>
              <a:buNone/>
            </a:pPr>
            <a:r>
              <a:rPr lang="en-US" b="0" i="1" dirty="0"/>
              <a:t>Allow 20 minutes for viewing the video and completing the activity. Show </a:t>
            </a:r>
            <a:r>
              <a:rPr lang="en-US" b="1" i="1" dirty="0"/>
              <a:t>Video 1</a:t>
            </a:r>
            <a:r>
              <a:rPr lang="en-US" b="0" i="1" dirty="0"/>
              <a:t> (8 minutes) and allow time for participants to record their answers to the questions on </a:t>
            </a:r>
            <a:r>
              <a:rPr lang="en-US" b="1" i="1" dirty="0"/>
              <a:t>Handout 14</a:t>
            </a:r>
            <a:r>
              <a:rPr lang="en-US" b="0" i="1" dirty="0"/>
              <a:t>. </a:t>
            </a:r>
          </a:p>
          <a:p>
            <a:pPr marL="0" marR="0" lvl="0" indent="0" algn="l" rtl="0">
              <a:lnSpc>
                <a:spcPct val="100000"/>
              </a:lnSpc>
              <a:spcBef>
                <a:spcPts val="0"/>
              </a:spcBef>
              <a:spcAft>
                <a:spcPts val="0"/>
              </a:spcAft>
              <a:buClr>
                <a:schemeClr val="dk1"/>
              </a:buClr>
              <a:buSzPts val="1200"/>
              <a:buFont typeface="Calibri"/>
              <a:buNone/>
            </a:pPr>
            <a:endParaRPr lang="en-US" b="0" i="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SAY </a:t>
            </a:r>
            <a:r>
              <a:rPr lang="en-US" b="0" dirty="0"/>
              <a:t>We know that one of the key opportunities for coaches to support teacher improvement is to facilitate courageous conversations. These conversations provide an integral way for coaches to meet the challenge of transforming educator’s experience and relation to feedback and coaching.</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Please review the questions on </a:t>
            </a:r>
            <a:r>
              <a:rPr lang="en-US" b="1" dirty="0"/>
              <a:t>Handout 14: Video-Viewing Guide for </a:t>
            </a:r>
            <a:r>
              <a:rPr lang="en-US" sz="1200" b="1" dirty="0">
                <a:solidFill>
                  <a:schemeClr val="dk1"/>
                </a:solidFill>
                <a:latin typeface="Calibri"/>
                <a:ea typeface="Calibri"/>
                <a:cs typeface="Calibri"/>
                <a:sym typeface="Calibri"/>
              </a:rPr>
              <a:t>Video 1: Courageous Conversations. </a:t>
            </a:r>
            <a:r>
              <a:rPr lang="en-US" b="0" dirty="0"/>
              <a:t>Let’s watch a video of a coaching expert who has been discussing how to plan for and move forward with courageous coaching conversations for over a year. </a:t>
            </a:r>
            <a:endParaRPr lang="en-US" b="0" i="1" dirty="0"/>
          </a:p>
          <a:p>
            <a:pPr marL="0" marR="0" lvl="0" indent="0" algn="l" rtl="0">
              <a:lnSpc>
                <a:spcPct val="100000"/>
              </a:lnSpc>
              <a:spcBef>
                <a:spcPts val="0"/>
              </a:spcBef>
              <a:spcAft>
                <a:spcPts val="0"/>
              </a:spcAft>
              <a:buClr>
                <a:schemeClr val="dk1"/>
              </a:buClr>
              <a:buSzPts val="1200"/>
              <a:buFont typeface="Calibri"/>
              <a:buNone/>
            </a:pPr>
            <a:endParaRPr lang="en-US" b="0" i="1" dirty="0"/>
          </a:p>
          <a:p>
            <a:pPr marL="0" marR="0" lvl="0" indent="0" algn="l" rtl="0">
              <a:lnSpc>
                <a:spcPct val="100000"/>
              </a:lnSpc>
              <a:spcBef>
                <a:spcPts val="0"/>
              </a:spcBef>
              <a:spcAft>
                <a:spcPts val="0"/>
              </a:spcAft>
              <a:buClr>
                <a:schemeClr val="dk1"/>
              </a:buClr>
              <a:buSzPts val="1200"/>
              <a:buFont typeface="Calibri"/>
              <a:buNone/>
            </a:pPr>
            <a:r>
              <a:rPr lang="en-US" b="0" i="1" dirty="0"/>
              <a:t>Ask for volunteers to share their answers to the questions on Handout 14. </a:t>
            </a:r>
          </a:p>
          <a:p>
            <a:pPr marL="0" marR="0" lvl="0" indent="0" algn="l" rtl="0">
              <a:lnSpc>
                <a:spcPct val="100000"/>
              </a:lnSpc>
              <a:spcBef>
                <a:spcPts val="0"/>
              </a:spcBef>
              <a:spcAft>
                <a:spcPts val="0"/>
              </a:spcAft>
              <a:buClr>
                <a:schemeClr val="dk1"/>
              </a:buClr>
              <a:buSzPts val="1200"/>
              <a:buFont typeface="Calibri"/>
              <a:buNone/>
            </a:pPr>
            <a:endParaRPr lang="en-US" b="0" dirty="0"/>
          </a:p>
          <a:p>
            <a:pPr marL="0" marR="0" lvl="0" indent="0" algn="l" rtl="0">
              <a:lnSpc>
                <a:spcPct val="100000"/>
              </a:lnSpc>
              <a:spcBef>
                <a:spcPts val="0"/>
              </a:spcBef>
              <a:spcAft>
                <a:spcPts val="0"/>
              </a:spcAft>
              <a:buClr>
                <a:schemeClr val="dk1"/>
              </a:buClr>
              <a:buSzPts val="1200"/>
              <a:buFont typeface="Calibri"/>
              <a:buNone/>
            </a:pPr>
            <a:r>
              <a:rPr lang="en-US" b="0" i="1" dirty="0"/>
              <a:t>Possible responses for questions:</a:t>
            </a:r>
            <a:endParaRPr lang="en-US" dirty="0"/>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Write down what you want to say. Practice what you want to say. Set your meeting for a neutral time and place, consider inviting a neutral party, whether documentation is needed, and time sensitivity. Choose simple and concise language. </a:t>
            </a:r>
            <a:endParaRPr lang="en-US" b="0" i="1" dirty="0"/>
          </a:p>
          <a:p>
            <a:pPr marL="228600" marR="0" lvl="0" indent="-228600" algn="l" rtl="0">
              <a:lnSpc>
                <a:spcPct val="100000"/>
              </a:lnSpc>
              <a:spcBef>
                <a:spcPts val="0"/>
              </a:spcBef>
              <a:spcAft>
                <a:spcPts val="0"/>
              </a:spcAft>
              <a:buClr>
                <a:schemeClr val="dk1"/>
              </a:buClr>
              <a:buSzPts val="1200"/>
              <a:buFont typeface="Calibri"/>
              <a:buAutoNum type="arabicPeriod"/>
            </a:pPr>
            <a:r>
              <a:rPr lang="en-US" b="0" i="1" dirty="0"/>
              <a:t>Use a neutral tone. Clarify the purpose and goals. Take time to genuinely listen for understanding. Identify and clarify the issue. Set agreements for success. </a:t>
            </a:r>
          </a:p>
          <a:p>
            <a:pPr marL="228600" marR="0" lvl="0" indent="-228600" algn="l" rtl="0">
              <a:lnSpc>
                <a:spcPct val="100000"/>
              </a:lnSpc>
              <a:spcBef>
                <a:spcPts val="0"/>
              </a:spcBef>
              <a:spcAft>
                <a:spcPts val="0"/>
              </a:spcAft>
              <a:buClr>
                <a:schemeClr val="dk1"/>
              </a:buClr>
              <a:buSzPts val="1200"/>
              <a:buFont typeface="Calibri"/>
              <a:buAutoNum type="arabicPeriod"/>
            </a:pPr>
            <a:r>
              <a:rPr lang="en-US" b="0" i="1" dirty="0"/>
              <a:t>Send a follow up email in writing about what was agreed upon. </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1" u="none" strike="noStrike" cap="none" dirty="0">
                <a:solidFill>
                  <a:srgbClr val="000000"/>
                </a:solidFill>
                <a:latin typeface="Calibri"/>
                <a:ea typeface="Calibri"/>
                <a:cs typeface="Calibri"/>
                <a:sym typeface="Calibri"/>
              </a:rPr>
              <a:t>Responses will vary.</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1" u="none" strike="noStrike" cap="none" dirty="0">
                <a:solidFill>
                  <a:srgbClr val="000000"/>
                </a:solidFill>
                <a:latin typeface="Calibri"/>
                <a:ea typeface="Calibri"/>
                <a:cs typeface="Calibri"/>
                <a:sym typeface="Calibri"/>
              </a:rPr>
              <a:t>Responses will vary. </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dirty="0">
                <a:solidFill>
                  <a:schemeClr val="dk1"/>
                </a:solidFill>
                <a:latin typeface="Calibri"/>
                <a:ea typeface="Calibri"/>
                <a:cs typeface="Calibri"/>
                <a:sym typeface="Calibri"/>
                <a:hlinkClick r:id="rId3"/>
              </a:rPr>
              <a:t>Video retrieved from: https://www.youtube.com/watch?v=t7ufD6egOro</a:t>
            </a:r>
            <a:r>
              <a:rPr lang="en-US" sz="1200" b="0" dirty="0">
                <a:solidFill>
                  <a:schemeClr val="dk1"/>
                </a:solidFill>
                <a:latin typeface="Calibri"/>
                <a:ea typeface="Calibri"/>
                <a:cs typeface="Calibri"/>
                <a:sym typeface="Calibri"/>
              </a:rPr>
              <a:t> </a:t>
            </a:r>
            <a:endParaRPr sz="1200" b="0" i="0" u="none" strike="noStrike" cap="none" dirty="0">
              <a:solidFill>
                <a:srgbClr val="000000"/>
              </a:solidFill>
              <a:latin typeface="Calibri"/>
              <a:ea typeface="Calibri"/>
              <a:cs typeface="Calibri"/>
              <a:sym typeface="Calibri"/>
            </a:endParaRPr>
          </a:p>
        </p:txBody>
      </p:sp>
      <p:sp>
        <p:nvSpPr>
          <p:cNvPr id="238" name="Google Shape;238;p21:notes">
            <a:extLst>
              <a:ext uri="{FF2B5EF4-FFF2-40B4-BE49-F238E27FC236}">
                <a16:creationId xmlns:a16="http://schemas.microsoft.com/office/drawing/2014/main" id="{5A6BC9DC-585A-F602-7C90-EAABCC44111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319383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6752089A-10C0-6EB2-7965-88695178F46E}"/>
            </a:ext>
          </a:extLst>
        </p:cNvPr>
        <p:cNvGrpSpPr/>
        <p:nvPr/>
      </p:nvGrpSpPr>
      <p:grpSpPr>
        <a:xfrm>
          <a:off x="0" y="0"/>
          <a:ext cx="0" cy="0"/>
          <a:chOff x="0" y="0"/>
          <a:chExt cx="0" cy="0"/>
        </a:xfrm>
      </p:grpSpPr>
      <p:sp>
        <p:nvSpPr>
          <p:cNvPr id="236" name="Google Shape;236;p21:notes">
            <a:extLst>
              <a:ext uri="{FF2B5EF4-FFF2-40B4-BE49-F238E27FC236}">
                <a16:creationId xmlns:a16="http://schemas.microsoft.com/office/drawing/2014/main" id="{75C13B5E-CD16-51DC-8957-ED64921E02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1:notes">
            <a:extLst>
              <a:ext uri="{FF2B5EF4-FFF2-40B4-BE49-F238E27FC236}">
                <a16:creationId xmlns:a16="http://schemas.microsoft.com/office/drawing/2014/main" id="{DF9776B8-0C2B-3578-0437-03FA1ADAA86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NOTES  </a:t>
            </a:r>
            <a:r>
              <a:rPr lang="en-US" sz="1200" b="0" i="0" u="none" strike="noStrike" cap="none" dirty="0">
                <a:solidFill>
                  <a:srgbClr val="000000"/>
                </a:solidFill>
                <a:latin typeface="Calibri"/>
                <a:ea typeface="Calibri"/>
                <a:cs typeface="Calibri"/>
                <a:sym typeface="Calibri"/>
              </a:rPr>
              <a:t>Allow about 10 minutes for this activity. Organize participants into four groups. Provide a piece of chart paper and markers for each group. Assign “classroom/teacher level progress” to one group, “grade level progress” to one group, “school level progress” to the second group, “district level progress” to the third group, and “state level progress” to the fourth group.  After charts are complete, take a gallery walk.</a:t>
            </a:r>
          </a:p>
          <a:p>
            <a:pPr marL="0" marR="0" lvl="0" indent="0" algn="l" rtl="0">
              <a:lnSpc>
                <a:spcPct val="100000"/>
              </a:lnSpc>
              <a:spcBef>
                <a:spcPts val="0"/>
              </a:spcBef>
              <a:spcAft>
                <a:spcPts val="0"/>
              </a:spcAft>
              <a:buClr>
                <a:srgbClr val="000000"/>
              </a:buClr>
              <a:buSzPts val="1200"/>
              <a:buFont typeface="Calibri"/>
              <a:buNone/>
            </a:pPr>
            <a:endParaRPr lang="en-US"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SAY </a:t>
            </a:r>
            <a:r>
              <a:rPr lang="en-US" sz="1200" b="0" i="0" u="none" strike="noStrike" cap="none" dirty="0">
                <a:solidFill>
                  <a:srgbClr val="000000"/>
                </a:solidFill>
                <a:latin typeface="Calibri"/>
                <a:ea typeface="Calibri"/>
                <a:cs typeface="Calibri"/>
                <a:sym typeface="Calibri"/>
              </a:rPr>
              <a:t>It is important that we not only celebrate progress and support improvement at the teacher level. We also need to recognize that we are part of a bigger picture. When progress is made in a particular grade level we’ve been working with, or when the school as a whole is improving the literacy abilities of our students, we should take time to celebrate! In addition, when our district and state makes progress, we should celebrate that too. Each of your group has been assigned a level of progress to celebrate. On your chart paper share some ways we can celebrate progress, or support improvement, at each of these levels. Handouts 15 and 16 might help you as you think about how you might celebrate at each of these levels. You’ll have about ten minutes to finish your charting and then we’ll take a gallery walk so we can all benefit from the ideas shared.</a:t>
            </a:r>
          </a:p>
          <a:p>
            <a:pPr marL="0" marR="0" lvl="0" indent="0" algn="l" rtl="0">
              <a:lnSpc>
                <a:spcPct val="100000"/>
              </a:lnSpc>
              <a:spcBef>
                <a:spcPts val="0"/>
              </a:spcBef>
              <a:spcAft>
                <a:spcPts val="0"/>
              </a:spcAft>
              <a:buClr>
                <a:srgbClr val="000000"/>
              </a:buClr>
              <a:buSzPts val="1200"/>
              <a:buFont typeface="Calibri"/>
              <a:buNone/>
            </a:pPr>
            <a:endParaRPr lang="en-US" sz="1200" b="0" i="0" u="none" strike="noStrike" cap="none" dirty="0">
              <a:solidFill>
                <a:srgbClr val="000000"/>
              </a:solidFill>
              <a:latin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cs typeface="Calibri"/>
                <a:sym typeface="Calibri"/>
              </a:rPr>
              <a:t>NOTES: </a:t>
            </a:r>
            <a:r>
              <a:rPr lang="en-US" sz="1200" b="0" i="0" u="none" strike="noStrike" cap="none" dirty="0">
                <a:solidFill>
                  <a:srgbClr val="000000"/>
                </a:solidFill>
                <a:latin typeface="Calibri"/>
                <a:cs typeface="Calibri"/>
                <a:sym typeface="Calibri"/>
              </a:rPr>
              <a:t>If a group has trouble thinking of ideas, here are some suggestions that could be shared to get participants thinking:</a:t>
            </a:r>
          </a:p>
          <a:p>
            <a:pPr marL="0" marR="0" lvl="0" indent="0" algn="l" rtl="0">
              <a:lnSpc>
                <a:spcPct val="100000"/>
              </a:lnSpc>
              <a:spcBef>
                <a:spcPts val="0"/>
              </a:spcBef>
              <a:spcAft>
                <a:spcPts val="0"/>
              </a:spcAft>
              <a:buClr>
                <a:srgbClr val="000000"/>
              </a:buClr>
              <a:buSzPts val="1200"/>
              <a:buFont typeface="Calibri"/>
              <a:buNone/>
            </a:pPr>
            <a:endParaRPr lang="en-US" sz="1200" b="0" i="0" u="none" strike="noStrike" cap="none" dirty="0">
              <a:solidFill>
                <a:srgbClr val="000000"/>
              </a:solidFill>
              <a:latin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cs typeface="Calibri"/>
                <a:sym typeface="Calibri"/>
              </a:rPr>
              <a:t>Grade Level Progress:</a:t>
            </a:r>
            <a:endParaRPr lang="en-US" b="1" dirty="0"/>
          </a:p>
          <a:p>
            <a:pPr marL="0" marR="0" lvl="0" indent="0" algn="l" rtl="0">
              <a:lnSpc>
                <a:spcPct val="100000"/>
              </a:lnSpc>
              <a:spcBef>
                <a:spcPts val="0"/>
              </a:spcBef>
              <a:spcAft>
                <a:spcPts val="0"/>
              </a:spcAft>
              <a:buClr>
                <a:srgbClr val="000000"/>
              </a:buClr>
              <a:buSzPts val="1200"/>
              <a:buFont typeface="Calibri"/>
              <a:buNone/>
            </a:pPr>
            <a:endParaRPr lang="en-US" b="0" dirty="0"/>
          </a:p>
          <a:p>
            <a:pPr marL="342900" marR="0" lvl="0" indent="-342900" algn="l" rtl="0">
              <a:spcBef>
                <a:spcPts val="0"/>
              </a:spcBef>
              <a:buClr>
                <a:schemeClr val="dk1"/>
              </a:buClr>
              <a:buSzPts val="2400"/>
              <a:buFont typeface="Arial" panose="020B0604020202020204" pitchFamily="34" charset="0"/>
              <a:buChar char="•"/>
            </a:pPr>
            <a:r>
              <a:rPr lang="en-US" sz="1200" b="0" dirty="0">
                <a:solidFill>
                  <a:schemeClr val="dk1"/>
                </a:solidFill>
                <a:latin typeface="Calibri"/>
                <a:ea typeface="Calibri"/>
                <a:cs typeface="Calibri"/>
                <a:sym typeface="Calibri"/>
              </a:rPr>
              <a:t>Highlight successful coaching implementation steps with grade level teams at faculty meetings</a:t>
            </a:r>
          </a:p>
          <a:p>
            <a:pPr marL="342900" indent="-342900">
              <a:buClr>
                <a:schemeClr val="dk1"/>
              </a:buClr>
              <a:buSzPts val="2400"/>
              <a:buFont typeface="Arial" panose="020B0604020202020204" pitchFamily="34" charset="0"/>
              <a:buChar char="•"/>
            </a:pPr>
            <a:r>
              <a:rPr lang="en-US" sz="1200" b="0" dirty="0">
                <a:solidFill>
                  <a:schemeClr val="dk1"/>
                </a:solidFill>
                <a:latin typeface="Calibri"/>
                <a:ea typeface="Calibri"/>
                <a:cs typeface="Calibri"/>
                <a:sym typeface="Calibri"/>
              </a:rPr>
              <a:t>Share grade level year end results at a faculty meeting or via newsletter, social media, or website blog post</a:t>
            </a:r>
          </a:p>
          <a:p>
            <a:pPr marL="342900" indent="-342900">
              <a:buClr>
                <a:schemeClr val="dk1"/>
              </a:buClr>
              <a:buSzPts val="2400"/>
              <a:buFont typeface="Arial" panose="020B0604020202020204" pitchFamily="34" charset="0"/>
              <a:buChar char="•"/>
            </a:pPr>
            <a:r>
              <a:rPr lang="en-US" sz="1200" b="0" dirty="0">
                <a:solidFill>
                  <a:schemeClr val="dk1"/>
                </a:solidFill>
                <a:latin typeface="Calibri"/>
                <a:ea typeface="Calibri"/>
                <a:cs typeface="Calibri"/>
                <a:sym typeface="Calibri"/>
              </a:rPr>
              <a:t>Co-write a blog or newsletter column or co-present grade level success results with a grade level lead or department chair</a:t>
            </a:r>
          </a:p>
          <a:p>
            <a:pPr marL="342900" indent="-342900">
              <a:buClr>
                <a:schemeClr val="dk1"/>
              </a:buClr>
              <a:buSzPts val="2400"/>
              <a:buFont typeface="Arial" panose="020B0604020202020204" pitchFamily="34" charset="0"/>
              <a:buChar char="•"/>
            </a:pPr>
            <a:endParaRPr lang="en-US" sz="1200" b="0" dirty="0">
              <a:solidFill>
                <a:schemeClr val="dk1"/>
              </a:solidFill>
              <a:latin typeface="Calibri"/>
              <a:ea typeface="Calibri"/>
              <a:cs typeface="Calibri"/>
              <a:sym typeface="Calibri"/>
            </a:endParaRPr>
          </a:p>
          <a:p>
            <a:pPr marL="0" indent="0">
              <a:buClr>
                <a:schemeClr val="dk1"/>
              </a:buClr>
              <a:buSzPts val="2400"/>
              <a:buFont typeface="Arial" panose="020B0604020202020204" pitchFamily="34" charset="0"/>
              <a:buNone/>
            </a:pPr>
            <a:r>
              <a:rPr lang="en-US" sz="1200" b="1" dirty="0">
                <a:solidFill>
                  <a:schemeClr val="dk1"/>
                </a:solidFill>
                <a:latin typeface="Calibri"/>
                <a:ea typeface="Calibri"/>
                <a:cs typeface="Calibri"/>
                <a:sym typeface="Calibri"/>
              </a:rPr>
              <a:t>School Level Progress: </a:t>
            </a:r>
          </a:p>
          <a:p>
            <a:pPr marL="0" marR="0" lvl="0" indent="0" algn="l" rtl="0">
              <a:lnSpc>
                <a:spcPct val="100000"/>
              </a:lnSpc>
              <a:spcBef>
                <a:spcPts val="0"/>
              </a:spcBef>
              <a:spcAft>
                <a:spcPts val="0"/>
              </a:spcAft>
              <a:buClr>
                <a:srgbClr val="000000"/>
              </a:buClr>
              <a:buSzPts val="1200"/>
              <a:buFont typeface="Calibri"/>
              <a:buNone/>
            </a:pPr>
            <a:endParaRPr lang="en-US" b="0" dirty="0"/>
          </a:p>
          <a:p>
            <a:pPr marL="342900" marR="0" lvl="0" indent="-342900" algn="l" rtl="0">
              <a:spcBef>
                <a:spcPts val="0"/>
              </a:spcBef>
              <a:buClr>
                <a:schemeClr val="dk1"/>
              </a:buClr>
              <a:buSzPts val="2400"/>
              <a:buFont typeface="Arial" panose="020B0604020202020204" pitchFamily="34" charset="0"/>
              <a:buChar char="•"/>
            </a:pPr>
            <a:r>
              <a:rPr lang="en-US" sz="1200" b="0" dirty="0">
                <a:solidFill>
                  <a:schemeClr val="dk1"/>
                </a:solidFill>
                <a:latin typeface="Calibri"/>
                <a:ea typeface="Calibri"/>
                <a:cs typeface="Calibri"/>
                <a:sym typeface="Calibri"/>
              </a:rPr>
              <a:t>Develop and use success criteria for school literacy policy implementation (See Handout 15)</a:t>
            </a:r>
          </a:p>
          <a:p>
            <a:pPr marL="342900" marR="0" lvl="0" indent="-342900" algn="l" rtl="0">
              <a:spcBef>
                <a:spcPts val="0"/>
              </a:spcBef>
              <a:buClr>
                <a:schemeClr val="dk1"/>
              </a:buClr>
              <a:buSzPts val="2400"/>
              <a:buFont typeface="Arial" panose="020B0604020202020204" pitchFamily="34" charset="0"/>
              <a:buChar char="•"/>
            </a:pPr>
            <a:r>
              <a:rPr lang="en-US" sz="1200" b="0" dirty="0">
                <a:solidFill>
                  <a:schemeClr val="dk1"/>
                </a:solidFill>
                <a:latin typeface="Calibri"/>
                <a:ea typeface="Calibri"/>
                <a:cs typeface="Calibri"/>
                <a:sym typeface="Calibri"/>
              </a:rPr>
              <a:t>Share school level year end results at a faculty meeting or via newsletter, social media, or website blog post</a:t>
            </a:r>
          </a:p>
          <a:p>
            <a:pPr marL="342900" marR="0" lvl="0" indent="-342900" algn="l" rtl="0">
              <a:spcBef>
                <a:spcPts val="0"/>
              </a:spcBef>
              <a:buClr>
                <a:schemeClr val="dk1"/>
              </a:buClr>
              <a:buSzPts val="2400"/>
              <a:buFont typeface="Arial" panose="020B0604020202020204" pitchFamily="34" charset="0"/>
              <a:buChar char="•"/>
            </a:pPr>
            <a:r>
              <a:rPr lang="en-US" sz="1200" b="0" dirty="0">
                <a:solidFill>
                  <a:schemeClr val="dk1"/>
                </a:solidFill>
                <a:latin typeface="Calibri"/>
                <a:ea typeface="Calibri"/>
                <a:cs typeface="Calibri"/>
                <a:sym typeface="Calibri"/>
              </a:rPr>
              <a:t>Celebrate student learning gains and experiences by providing a celebratory event for students, parents, and teachers</a:t>
            </a:r>
          </a:p>
          <a:p>
            <a:pPr marL="342900" marR="0" lvl="0" indent="-342900" algn="l" rtl="0">
              <a:spcBef>
                <a:spcPts val="0"/>
              </a:spcBef>
              <a:buClr>
                <a:schemeClr val="dk1"/>
              </a:buClr>
              <a:buSzPts val="2400"/>
              <a:buFont typeface="Arial" panose="020B0604020202020204" pitchFamily="34" charset="0"/>
              <a:buChar char="•"/>
            </a:pPr>
            <a:r>
              <a:rPr lang="en-US" sz="1200" b="0" dirty="0">
                <a:solidFill>
                  <a:schemeClr val="dk1"/>
                </a:solidFill>
                <a:latin typeface="Calibri"/>
                <a:ea typeface="Calibri"/>
                <a:cs typeface="Calibri"/>
                <a:sym typeface="Calibri"/>
              </a:rPr>
              <a:t>Provide opportunities for students to share their experiences, talents, and skills through performances, bulletin boards, etc.</a:t>
            </a:r>
          </a:p>
          <a:p>
            <a:pPr marL="342900" marR="0" lvl="0" indent="-342900" algn="l" rtl="0">
              <a:spcBef>
                <a:spcPts val="0"/>
              </a:spcBef>
              <a:buClr>
                <a:schemeClr val="dk1"/>
              </a:buClr>
              <a:buSzPts val="2400"/>
              <a:buFont typeface="Arial" panose="020B0604020202020204" pitchFamily="34" charset="0"/>
              <a:buChar char="•"/>
            </a:pPr>
            <a:endParaRPr lang="en-US" sz="1200" b="0" dirty="0">
              <a:solidFill>
                <a:schemeClr val="dk1"/>
              </a:solidFill>
              <a:latin typeface="Calibri"/>
              <a:ea typeface="Calibri"/>
              <a:cs typeface="Calibri"/>
              <a:sym typeface="Calibri"/>
            </a:endParaRPr>
          </a:p>
          <a:p>
            <a:pPr marL="0" marR="0" lvl="0" indent="0" algn="l" rtl="0">
              <a:spcBef>
                <a:spcPts val="0"/>
              </a:spcBef>
              <a:buClr>
                <a:schemeClr val="dk1"/>
              </a:buClr>
              <a:buSzPts val="2400"/>
              <a:buFont typeface="Arial" panose="020B0604020202020204" pitchFamily="34" charset="0"/>
              <a:buNone/>
            </a:pPr>
            <a:r>
              <a:rPr lang="en-US" sz="1200" b="1" dirty="0">
                <a:solidFill>
                  <a:schemeClr val="dk1"/>
                </a:solidFill>
                <a:latin typeface="Calibri"/>
                <a:ea typeface="Calibri"/>
                <a:cs typeface="Calibri"/>
                <a:sym typeface="Calibri"/>
              </a:rPr>
              <a:t>District Level Progress:</a:t>
            </a:r>
          </a:p>
          <a:p>
            <a:pPr marL="0" marR="0" lvl="0" indent="0" algn="l" rtl="0">
              <a:spcBef>
                <a:spcPts val="0"/>
              </a:spcBef>
              <a:buClr>
                <a:schemeClr val="dk1"/>
              </a:buClr>
              <a:buSzPts val="2400"/>
              <a:buFont typeface="Arial" panose="020B0604020202020204" pitchFamily="34" charset="0"/>
              <a:buNone/>
            </a:pPr>
            <a:endParaRPr lang="en-US" sz="1200" b="0" dirty="0">
              <a:solidFill>
                <a:schemeClr val="dk1"/>
              </a:solidFill>
              <a:latin typeface="Calibri"/>
              <a:ea typeface="Calibri"/>
              <a:cs typeface="Calibri"/>
              <a:sym typeface="Calibri"/>
            </a:endParaRPr>
          </a:p>
          <a:p>
            <a:pPr marL="342900" marR="0" lvl="0" indent="-342900" algn="l" rtl="0">
              <a:spcBef>
                <a:spcPts val="0"/>
              </a:spcBef>
              <a:buClr>
                <a:schemeClr val="dk1"/>
              </a:buClr>
              <a:buSzPts val="2400"/>
              <a:buFont typeface="Arial" panose="020B0604020202020204" pitchFamily="34" charset="0"/>
              <a:buChar char="•"/>
            </a:pPr>
            <a:r>
              <a:rPr lang="en-US" sz="1200" b="0" dirty="0">
                <a:solidFill>
                  <a:schemeClr val="dk1"/>
                </a:solidFill>
                <a:latin typeface="Calibri"/>
                <a:ea typeface="Calibri"/>
                <a:cs typeface="Calibri"/>
                <a:sym typeface="Calibri"/>
              </a:rPr>
              <a:t>Highlight successful coaching plan implementation steps with other coaches at a regional or district coach cadre meeting</a:t>
            </a:r>
          </a:p>
          <a:p>
            <a:pPr marL="342900" marR="0" lvl="0" indent="-342900" algn="l" rtl="0">
              <a:spcBef>
                <a:spcPts val="0"/>
              </a:spcBef>
              <a:buClr>
                <a:schemeClr val="dk1"/>
              </a:buClr>
              <a:buSzPts val="2400"/>
              <a:buFont typeface="Arial" panose="020B0604020202020204" pitchFamily="34" charset="0"/>
              <a:buChar char="•"/>
            </a:pPr>
            <a:r>
              <a:rPr lang="en-US" sz="1200" b="0" dirty="0">
                <a:solidFill>
                  <a:schemeClr val="dk1"/>
                </a:solidFill>
                <a:latin typeface="Calibri"/>
                <a:ea typeface="Calibri"/>
                <a:cs typeface="Calibri"/>
                <a:sym typeface="Calibri"/>
              </a:rPr>
              <a:t>Share district level year end results at a faculty meeting or via newsletter, social media, or website blog post</a:t>
            </a:r>
          </a:p>
          <a:p>
            <a:pPr marL="342900" marR="0" lvl="0" indent="-342900" algn="l" rtl="0">
              <a:spcBef>
                <a:spcPts val="0"/>
              </a:spcBef>
              <a:buClr>
                <a:schemeClr val="dk1"/>
              </a:buClr>
              <a:buSzPts val="2400"/>
              <a:buFont typeface="Arial" panose="020B0604020202020204" pitchFamily="34" charset="0"/>
              <a:buChar char="•"/>
            </a:pPr>
            <a:r>
              <a:rPr lang="en-US" sz="1200" b="0" dirty="0">
                <a:solidFill>
                  <a:schemeClr val="dk1"/>
                </a:solidFill>
                <a:latin typeface="Calibri"/>
                <a:ea typeface="Calibri"/>
                <a:cs typeface="Calibri"/>
                <a:sym typeface="Calibri"/>
              </a:rPr>
              <a:t>Celebrate student learning gains and experiences by helping to organize district-wide celebratory events for students, parents, and teachers</a:t>
            </a:r>
          </a:p>
          <a:p>
            <a:pPr marL="342900" marR="0" lvl="0" indent="-342900" algn="l" rtl="0">
              <a:spcBef>
                <a:spcPts val="0"/>
              </a:spcBef>
              <a:buClr>
                <a:schemeClr val="dk1"/>
              </a:buClr>
              <a:buSzPts val="2400"/>
              <a:buFont typeface="Arial" panose="020B0604020202020204" pitchFamily="34" charset="0"/>
              <a:buChar char="•"/>
            </a:pPr>
            <a:r>
              <a:rPr lang="en-US" sz="1200" b="0" dirty="0">
                <a:solidFill>
                  <a:schemeClr val="dk1"/>
                </a:solidFill>
                <a:latin typeface="Calibri"/>
                <a:ea typeface="Calibri"/>
                <a:cs typeface="Calibri"/>
                <a:sym typeface="Calibri"/>
              </a:rPr>
              <a:t>Provide opportunities for educators and students to share their experiences, talents, and skills across schools through collaborative projects, performances, etc.</a:t>
            </a:r>
          </a:p>
          <a:p>
            <a:pPr marL="342900" marR="0" lvl="0" indent="-342900" algn="l" rtl="0">
              <a:spcBef>
                <a:spcPts val="0"/>
              </a:spcBef>
              <a:buClr>
                <a:schemeClr val="dk1"/>
              </a:buClr>
              <a:buSzPts val="2400"/>
              <a:buFont typeface="Arial" panose="020B0604020202020204" pitchFamily="34" charset="0"/>
              <a:buChar char="•"/>
            </a:pPr>
            <a:endParaRPr lang="en-US" sz="1200" b="0" dirty="0">
              <a:solidFill>
                <a:schemeClr val="dk1"/>
              </a:solidFill>
              <a:latin typeface="Calibri"/>
              <a:ea typeface="Calibri"/>
              <a:cs typeface="Calibri"/>
              <a:sym typeface="Calibri"/>
            </a:endParaRPr>
          </a:p>
          <a:p>
            <a:pPr marL="0" marR="0" lvl="0" indent="0" algn="l" rtl="0">
              <a:spcBef>
                <a:spcPts val="0"/>
              </a:spcBef>
              <a:buClr>
                <a:schemeClr val="dk1"/>
              </a:buClr>
              <a:buSzPts val="2400"/>
              <a:buFont typeface="Arial" panose="020B0604020202020204" pitchFamily="34" charset="0"/>
              <a:buNone/>
            </a:pPr>
            <a:r>
              <a:rPr lang="en-US" sz="1200" b="1" dirty="0">
                <a:solidFill>
                  <a:schemeClr val="dk1"/>
                </a:solidFill>
                <a:latin typeface="Calibri"/>
                <a:ea typeface="Calibri"/>
                <a:cs typeface="Calibri"/>
                <a:sym typeface="Calibri"/>
              </a:rPr>
              <a:t>State Level Progress:</a:t>
            </a:r>
          </a:p>
          <a:p>
            <a:pPr marL="0" marR="0" lvl="0" indent="0" algn="l" rtl="0">
              <a:spcBef>
                <a:spcPts val="0"/>
              </a:spcBef>
              <a:buClr>
                <a:schemeClr val="dk1"/>
              </a:buClr>
              <a:buSzPts val="2400"/>
              <a:buFont typeface="Arial" panose="020B0604020202020204" pitchFamily="34" charset="0"/>
              <a:buNone/>
            </a:pPr>
            <a:endParaRPr lang="en-US" sz="1200" b="0" dirty="0">
              <a:solidFill>
                <a:schemeClr val="dk1"/>
              </a:solidFill>
              <a:latin typeface="Calibri"/>
              <a:ea typeface="Calibri"/>
              <a:cs typeface="Calibri"/>
              <a:sym typeface="Calibri"/>
            </a:endParaRPr>
          </a:p>
          <a:p>
            <a:pPr marL="342900" indent="-342900">
              <a:buClr>
                <a:schemeClr val="dk1"/>
              </a:buClr>
              <a:buSzPts val="2400"/>
              <a:buFont typeface="Arial" panose="020B0604020202020204" pitchFamily="34" charset="0"/>
              <a:buChar char="•"/>
            </a:pPr>
            <a:r>
              <a:rPr lang="en-US" sz="1200" b="0" dirty="0">
                <a:solidFill>
                  <a:schemeClr val="dk1"/>
                </a:solidFill>
                <a:latin typeface="Calibri"/>
                <a:ea typeface="Calibri"/>
                <a:cs typeface="Calibri"/>
                <a:sym typeface="Calibri"/>
              </a:rPr>
              <a:t>Share state level year end results at a faculty meeting or via newsletter, social media, or website blog post (See Handout 16)</a:t>
            </a:r>
          </a:p>
          <a:p>
            <a:pPr marL="342900" marR="0" lvl="0" indent="-342900" algn="l" rtl="0">
              <a:spcBef>
                <a:spcPts val="0"/>
              </a:spcBef>
              <a:buClr>
                <a:schemeClr val="dk1"/>
              </a:buClr>
              <a:buSzPts val="2400"/>
              <a:buFont typeface="Arial" panose="020B0604020202020204" pitchFamily="34" charset="0"/>
              <a:buChar char="•"/>
            </a:pPr>
            <a:r>
              <a:rPr lang="en-US" sz="1200" b="0" dirty="0">
                <a:solidFill>
                  <a:schemeClr val="dk1"/>
                </a:solidFill>
                <a:latin typeface="Calibri"/>
                <a:ea typeface="Calibri"/>
                <a:cs typeface="Calibri"/>
                <a:sym typeface="Calibri"/>
              </a:rPr>
              <a:t>Participate in statewide celebrations such as Celebrate Literacy Week or Read Across America Day</a:t>
            </a:r>
          </a:p>
          <a:p>
            <a:pPr marL="342900" marR="0" lvl="0" indent="-342900" algn="l" rtl="0">
              <a:spcBef>
                <a:spcPts val="0"/>
              </a:spcBef>
              <a:buClr>
                <a:schemeClr val="dk1"/>
              </a:buClr>
              <a:buSzPts val="2400"/>
              <a:buFont typeface="Arial" panose="020B0604020202020204" pitchFamily="34" charset="0"/>
              <a:buChar char="•"/>
            </a:pPr>
            <a:r>
              <a:rPr lang="en-US" sz="1200" b="0" dirty="0">
                <a:solidFill>
                  <a:schemeClr val="dk1"/>
                </a:solidFill>
                <a:latin typeface="Calibri"/>
                <a:ea typeface="Calibri"/>
                <a:cs typeface="Calibri"/>
                <a:sym typeface="Calibri"/>
              </a:rPr>
              <a:t>Present on your progress at a state, regional, or even national literacy event.</a:t>
            </a:r>
          </a:p>
          <a:p>
            <a:pPr marL="0" marR="0" lvl="0" indent="0" algn="l" rtl="0">
              <a:spcBef>
                <a:spcPts val="0"/>
              </a:spcBef>
              <a:buClr>
                <a:schemeClr val="dk1"/>
              </a:buClr>
              <a:buSzPts val="2400"/>
              <a:buFont typeface="Arial" panose="020B0604020202020204" pitchFamily="34" charset="0"/>
              <a:buNone/>
            </a:pPr>
            <a:endParaRPr lang="en-US" sz="1200" b="0" dirty="0">
              <a:solidFill>
                <a:schemeClr val="dk1"/>
              </a:solidFill>
              <a:latin typeface="Calibri"/>
              <a:ea typeface="Calibri"/>
              <a:cs typeface="Calibri"/>
              <a:sym typeface="Calibri"/>
            </a:endParaRPr>
          </a:p>
          <a:p>
            <a:pPr marL="0" marR="0" lvl="0" indent="0" algn="l" rtl="0">
              <a:spcBef>
                <a:spcPts val="0"/>
              </a:spcBef>
              <a:buClr>
                <a:schemeClr val="dk1"/>
              </a:buClr>
              <a:buSzPts val="2400"/>
              <a:buFont typeface="Arial" panose="020B0604020202020204" pitchFamily="34" charset="0"/>
              <a:buNone/>
            </a:pPr>
            <a:endParaRPr lang="en-US" sz="1200" b="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endParaRPr lang="en-US" b="0" dirty="0"/>
          </a:p>
        </p:txBody>
      </p:sp>
      <p:sp>
        <p:nvSpPr>
          <p:cNvPr id="238" name="Google Shape;238;p21:notes">
            <a:extLst>
              <a:ext uri="{FF2B5EF4-FFF2-40B4-BE49-F238E27FC236}">
                <a16:creationId xmlns:a16="http://schemas.microsoft.com/office/drawing/2014/main" id="{38F8E068-E8E9-A2CA-43C4-F69C91E337D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798329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dirty="0"/>
              <a:t>NOTES </a:t>
            </a:r>
            <a:r>
              <a:rPr lang="en-US" b="0" dirty="0"/>
              <a:t>Review the slide. You may have participants submit their project to you electronically, or as a hard copy. It is up to you.</a:t>
            </a:r>
            <a:r>
              <a:rPr lang="en-US" sz="1200" b="0" i="0" u="none" strike="noStrike" dirty="0">
                <a:solidFill>
                  <a:schemeClr val="dk1"/>
                </a:solidFill>
                <a:latin typeface="Calibri"/>
                <a:ea typeface="Calibri"/>
                <a:cs typeface="Calibri"/>
                <a:sym typeface="Calibri"/>
              </a:rPr>
              <a:t> </a:t>
            </a:r>
            <a:r>
              <a:rPr lang="en-US" sz="1200" b="0" i="0" u="none" strike="noStrike" dirty="0">
                <a:solidFill>
                  <a:schemeClr val="dk1"/>
                </a:solidFill>
                <a:latin typeface="Arial"/>
                <a:ea typeface="Arial"/>
                <a:cs typeface="Arial"/>
                <a:sym typeface="Arial"/>
              </a:rPr>
              <a:t>Have each group or pair discuss the </a:t>
            </a:r>
            <a:r>
              <a:rPr lang="en-US" sz="1200" b="1" i="0" u="none" strike="noStrike" dirty="0">
                <a:solidFill>
                  <a:schemeClr val="dk1"/>
                </a:solidFill>
                <a:latin typeface="Arial"/>
                <a:ea typeface="Arial"/>
                <a:cs typeface="Arial"/>
                <a:sym typeface="Arial"/>
              </a:rPr>
              <a:t>Handout 17: Reflection Rubric </a:t>
            </a:r>
            <a:r>
              <a:rPr lang="en-US" sz="1200" b="0" i="0" u="none" strike="noStrike" dirty="0">
                <a:solidFill>
                  <a:schemeClr val="dk1"/>
                </a:solidFill>
                <a:latin typeface="Arial"/>
                <a:ea typeface="Arial"/>
                <a:cs typeface="Arial"/>
                <a:sym typeface="Arial"/>
              </a:rPr>
              <a:t>and determine questions to prepare for the Bridge to Practice project for Module 6. </a:t>
            </a:r>
          </a:p>
          <a:p>
            <a:pPr marL="0" lvl="0" indent="0" algn="l" rtl="0">
              <a:lnSpc>
                <a:spcPct val="100000"/>
              </a:lnSpc>
              <a:spcBef>
                <a:spcPts val="0"/>
              </a:spcBef>
              <a:spcAft>
                <a:spcPts val="0"/>
              </a:spcAft>
              <a:buSzPts val="1400"/>
              <a:buNone/>
            </a:pPr>
            <a:br>
              <a:rPr lang="en-US" b="0" dirty="0"/>
            </a:br>
            <a:r>
              <a:rPr lang="en-US" sz="1200" b="0" i="1" u="none" strike="noStrike" dirty="0">
                <a:solidFill>
                  <a:schemeClr val="dk1"/>
                </a:solidFill>
                <a:latin typeface="Arial"/>
                <a:cs typeface="Arial"/>
                <a:sym typeface="Arial"/>
              </a:rPr>
              <a:t>5</a:t>
            </a:r>
            <a:r>
              <a:rPr lang="en-US" sz="1200" b="0" i="1" u="none" strike="noStrike" dirty="0">
                <a:solidFill>
                  <a:schemeClr val="dk1"/>
                </a:solidFill>
                <a:latin typeface="Arial"/>
                <a:ea typeface="Arial"/>
                <a:cs typeface="Arial"/>
                <a:sym typeface="Arial"/>
              </a:rPr>
              <a:t> minutes: Activity. </a:t>
            </a:r>
          </a:p>
          <a:p>
            <a:pPr marL="0" lvl="0" indent="0" algn="l" rtl="0">
              <a:lnSpc>
                <a:spcPct val="100000"/>
              </a:lnSpc>
              <a:spcBef>
                <a:spcPts val="0"/>
              </a:spcBef>
              <a:spcAft>
                <a:spcPts val="0"/>
              </a:spcAft>
              <a:buSzPts val="1400"/>
              <a:buNone/>
            </a:pPr>
            <a:endParaRPr lang="en-US"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chemeClr val="dk1"/>
                </a:solidFill>
                <a:latin typeface="Arial"/>
                <a:ea typeface="Arial"/>
                <a:cs typeface="Arial"/>
                <a:sym typeface="Arial"/>
              </a:rPr>
              <a:t>SAY </a:t>
            </a:r>
            <a:r>
              <a:rPr lang="en-US" sz="1200" b="0" i="0" u="none" strike="noStrike" dirty="0">
                <a:solidFill>
                  <a:schemeClr val="dk1"/>
                </a:solidFill>
                <a:latin typeface="Arial"/>
                <a:ea typeface="Arial"/>
                <a:cs typeface="Arial"/>
                <a:sym typeface="Arial"/>
              </a:rPr>
              <a:t>Please turn to </a:t>
            </a:r>
            <a:r>
              <a:rPr lang="en-US" sz="1200" b="1" dirty="0">
                <a:solidFill>
                  <a:srgbClr val="000000"/>
                </a:solidFill>
                <a:latin typeface="Calibri"/>
                <a:ea typeface="Calibri"/>
                <a:cs typeface="Calibri"/>
                <a:sym typeface="Calibri"/>
              </a:rPr>
              <a:t>Handout 17: Reflection Rubric</a:t>
            </a:r>
            <a:r>
              <a:rPr lang="en-US" sz="1200" dirty="0">
                <a:solidFill>
                  <a:srgbClr val="000000"/>
                </a:solidFill>
                <a:latin typeface="Calibri"/>
                <a:ea typeface="Calibri"/>
                <a:cs typeface="Calibri"/>
                <a:sym typeface="Calibri"/>
              </a:rPr>
              <a:t>. </a:t>
            </a:r>
          </a:p>
          <a:p>
            <a:pPr marL="0" lvl="0" indent="0" algn="l" rtl="0">
              <a:lnSpc>
                <a:spcPct val="100000"/>
              </a:lnSpc>
              <a:spcBef>
                <a:spcPts val="0"/>
              </a:spcBef>
              <a:spcAft>
                <a:spcPts val="0"/>
              </a:spcAft>
              <a:buSzPts val="1400"/>
              <a:buNone/>
            </a:pPr>
            <a:r>
              <a:rPr lang="en-US" sz="1200" b="0" i="0" u="none" strike="noStrike" dirty="0">
                <a:solidFill>
                  <a:schemeClr val="dk1"/>
                </a:solidFill>
                <a:latin typeface="Arial"/>
                <a:ea typeface="Arial"/>
                <a:cs typeface="Arial"/>
                <a:sym typeface="Arial"/>
              </a:rPr>
              <a:t>Each of you (or your group) will discuss any questions about this handout and then each group will share thoughts and questions with the whole group.</a:t>
            </a:r>
            <a:endParaRPr lang="en-US" b="0" dirty="0"/>
          </a:p>
        </p:txBody>
      </p:sp>
      <p:sp>
        <p:nvSpPr>
          <p:cNvPr id="256" name="Google Shape;25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SAY</a:t>
            </a:r>
            <a:r>
              <a:rPr lang="en-US"/>
              <a:t> Are there any questions that you have regarding the content of this session, the Bridge to Practice activity, or the course in general?</a:t>
            </a:r>
            <a:endParaRPr/>
          </a:p>
          <a:p>
            <a:pPr marL="0" lvl="0" indent="0" algn="l" rtl="0">
              <a:spcBef>
                <a:spcPts val="0"/>
              </a:spcBef>
              <a:spcAft>
                <a:spcPts val="0"/>
              </a:spcAft>
              <a:buNone/>
            </a:pPr>
            <a:endParaRPr/>
          </a:p>
        </p:txBody>
      </p:sp>
      <p:sp>
        <p:nvSpPr>
          <p:cNvPr id="278" name="Google Shape;27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a:t>
            </a:r>
            <a:r>
              <a:rPr lang="en-US"/>
              <a:t> Congratulations on successfully completing Session 16!  </a:t>
            </a:r>
            <a:endParaRPr/>
          </a:p>
          <a:p>
            <a:pPr marL="0" lvl="0" indent="0" algn="l" rtl="0">
              <a:lnSpc>
                <a:spcPct val="100000"/>
              </a:lnSpc>
              <a:spcBef>
                <a:spcPts val="0"/>
              </a:spcBef>
              <a:spcAft>
                <a:spcPts val="0"/>
              </a:spcAft>
              <a:buClr>
                <a:schemeClr val="dk1"/>
              </a:buClr>
              <a:buSzPts val="14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i="1"/>
              <a:t>Confirm the date when the Bridge to Practice reflection activity is complete. </a:t>
            </a:r>
            <a:endParaRPr/>
          </a:p>
          <a:p>
            <a:pPr marL="0" lvl="0" indent="0" algn="l" rtl="0">
              <a:spcBef>
                <a:spcPts val="0"/>
              </a:spcBef>
              <a:spcAft>
                <a:spcPts val="0"/>
              </a:spcAft>
              <a:buNone/>
            </a:pPr>
            <a:endParaRPr/>
          </a:p>
        </p:txBody>
      </p:sp>
      <p:sp>
        <p:nvSpPr>
          <p:cNvPr id="287" name="Google Shape;28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a:t>
            </a:r>
            <a:r>
              <a:rPr lang="en-US"/>
              <a:t> We want to remind you that participating coaches will complete a bridge to practice project after each module. These projects will provide evidence that coaches are able to apply the knowledge and skills they developed in this course in their schools. You will learn more about each project as we work through the modules. We’ve shared an overview of the projects with you on this slide.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Coaches will </a:t>
            </a:r>
            <a:endParaRPr/>
          </a:p>
          <a:p>
            <a:pPr marL="0" lvl="0" indent="0" algn="l" rtl="0">
              <a:lnSpc>
                <a:spcPct val="100000"/>
              </a:lnSpc>
              <a:spcBef>
                <a:spcPts val="0"/>
              </a:spcBef>
              <a:spcAft>
                <a:spcPts val="0"/>
              </a:spcAft>
              <a:buClr>
                <a:schemeClr val="dk1"/>
              </a:buClr>
              <a:buSzPts val="1400"/>
              <a:buFont typeface="Calibri"/>
              <a:buNone/>
            </a:pPr>
            <a:r>
              <a:rPr lang="en-US"/>
              <a:t>Module 1: develop a principal/coach partnership agreement;</a:t>
            </a:r>
            <a:endParaRPr/>
          </a:p>
          <a:p>
            <a:pPr marL="0" lvl="0" indent="0" algn="l" rtl="0">
              <a:lnSpc>
                <a:spcPct val="100000"/>
              </a:lnSpc>
              <a:spcBef>
                <a:spcPts val="0"/>
              </a:spcBef>
              <a:spcAft>
                <a:spcPts val="0"/>
              </a:spcAft>
              <a:buClr>
                <a:schemeClr val="dk1"/>
              </a:buClr>
              <a:buSzPts val="1400"/>
              <a:buFont typeface="Calibri"/>
              <a:buNone/>
            </a:pPr>
            <a:r>
              <a:rPr lang="en-US"/>
              <a:t>Module 2: conduct a needs assessment for professional development on evidence-based instructional practices and complete an ADDIE model for planning this professional development; </a:t>
            </a:r>
            <a:endParaRPr/>
          </a:p>
          <a:p>
            <a:pPr marL="0" lvl="0" indent="0" algn="l" rtl="0">
              <a:lnSpc>
                <a:spcPct val="100000"/>
              </a:lnSpc>
              <a:spcBef>
                <a:spcPts val="0"/>
              </a:spcBef>
              <a:spcAft>
                <a:spcPts val="0"/>
              </a:spcAft>
              <a:buClr>
                <a:schemeClr val="dk1"/>
              </a:buClr>
              <a:buSzPts val="1400"/>
              <a:buFont typeface="Calibri"/>
              <a:buNone/>
            </a:pPr>
            <a:r>
              <a:rPr lang="en-US"/>
              <a:t>Module 3: develop, implement, and evaluate a professional learning action plan; </a:t>
            </a:r>
            <a:endParaRPr/>
          </a:p>
          <a:p>
            <a:pPr marL="0" lvl="0" indent="0" algn="l" rtl="0">
              <a:lnSpc>
                <a:spcPct val="100000"/>
              </a:lnSpc>
              <a:spcBef>
                <a:spcPts val="0"/>
              </a:spcBef>
              <a:spcAft>
                <a:spcPts val="0"/>
              </a:spcAft>
              <a:buClr>
                <a:schemeClr val="dk1"/>
              </a:buClr>
              <a:buSzPts val="1400"/>
              <a:buFont typeface="Calibri"/>
              <a:buNone/>
            </a:pPr>
            <a:r>
              <a:rPr lang="en-US"/>
              <a:t>Module 4: create a video that reflects coaching to help teachers plan, implement, and analyze standards-based literacy instruction; </a:t>
            </a:r>
            <a:endParaRPr/>
          </a:p>
          <a:p>
            <a:pPr marL="0" lvl="0" indent="0" algn="l" rtl="0">
              <a:lnSpc>
                <a:spcPct val="100000"/>
              </a:lnSpc>
              <a:spcBef>
                <a:spcPts val="0"/>
              </a:spcBef>
              <a:spcAft>
                <a:spcPts val="0"/>
              </a:spcAft>
              <a:buClr>
                <a:schemeClr val="dk1"/>
              </a:buClr>
              <a:buSzPts val="1400"/>
              <a:buFont typeface="Calibri"/>
              <a:buNone/>
            </a:pPr>
            <a:r>
              <a:rPr lang="en-US"/>
              <a:t>Module 5: complete a reflection on the course including plans for continued professional growth.</a:t>
            </a:r>
            <a:endParaRPr/>
          </a:p>
          <a:p>
            <a:pPr marL="0" marR="0" lvl="0" indent="0" algn="l" rtl="0">
              <a:lnSpc>
                <a:spcPct val="100000"/>
              </a:lnSpc>
              <a:spcBef>
                <a:spcPts val="0"/>
              </a:spcBef>
              <a:spcAft>
                <a:spcPts val="0"/>
              </a:spcAft>
              <a:buClr>
                <a:schemeClr val="dk1"/>
              </a:buClr>
              <a:buSzPts val="1400"/>
              <a:buFont typeface="Calibri"/>
              <a:buNone/>
            </a:pPr>
            <a:r>
              <a:rPr lang="en-US"/>
              <a:t>Module 6: </a:t>
            </a:r>
            <a:r>
              <a:rPr lang="en-US" sz="1200">
                <a:latin typeface="Calibri"/>
                <a:ea typeface="Calibri"/>
                <a:cs typeface="Calibri"/>
                <a:sym typeface="Calibri"/>
              </a:rPr>
              <a:t>Choose one teacher with whom you have seen significant growth as a result of coaching support and complete a reflection on what worked, why it worked and which areas of growth were most evident.</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Arial"/>
              <a:buNone/>
            </a:pPr>
            <a:r>
              <a:rPr lang="en-US"/>
              <a:t>You may turn in all your artifacts for the projects to your facilitator at the end of each module if requested.</a:t>
            </a:r>
            <a:endParaRPr/>
          </a:p>
          <a:p>
            <a:pPr marL="0" lvl="0" indent="0" algn="l" rtl="0">
              <a:spcBef>
                <a:spcPts val="0"/>
              </a:spcBef>
              <a:spcAft>
                <a:spcPts val="0"/>
              </a:spcAft>
              <a:buNone/>
            </a:pPr>
            <a:endParaRPr/>
          </a:p>
        </p:txBody>
      </p:sp>
      <p:sp>
        <p:nvSpPr>
          <p:cNvPr id="64" name="Google Shape;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1">
                <a:solidFill>
                  <a:schemeClr val="dk1"/>
                </a:solidFill>
              </a:rPr>
              <a:t>NOTES </a:t>
            </a:r>
            <a:r>
              <a:rPr lang="en-US" sz="1200">
                <a:solidFill>
                  <a:schemeClr val="dk1"/>
                </a:solidFill>
              </a:rPr>
              <a:t>Consider your group to determine how much detail about the norms will be helpful to review.</a:t>
            </a:r>
            <a:endParaRPr sz="1200" b="1">
              <a:solidFill>
                <a:schemeClr val="dk1"/>
              </a:solidFill>
            </a:endParaRPr>
          </a:p>
          <a:p>
            <a:pPr marL="0" lvl="0" indent="0" algn="l" rtl="0">
              <a:lnSpc>
                <a:spcPct val="100000"/>
              </a:lnSpc>
              <a:spcBef>
                <a:spcPts val="0"/>
              </a:spcBef>
              <a:spcAft>
                <a:spcPts val="0"/>
              </a:spcAft>
              <a:buClr>
                <a:schemeClr val="dk1"/>
              </a:buClr>
              <a:buSzPts val="1400"/>
              <a:buFont typeface="Calibri"/>
              <a:buNone/>
            </a:pPr>
            <a:endParaRPr sz="1200" b="1">
              <a:solidFill>
                <a:schemeClr val="dk1"/>
              </a:solidFill>
            </a:endParaRPr>
          </a:p>
          <a:p>
            <a:pPr marL="0" lvl="0" indent="0" algn="l" rtl="0">
              <a:lnSpc>
                <a:spcPct val="100000"/>
              </a:lnSpc>
              <a:spcBef>
                <a:spcPts val="0"/>
              </a:spcBef>
              <a:spcAft>
                <a:spcPts val="0"/>
              </a:spcAft>
              <a:buClr>
                <a:schemeClr val="dk1"/>
              </a:buClr>
              <a:buSzPts val="1400"/>
              <a:buFont typeface="Calibri"/>
              <a:buNone/>
            </a:pPr>
            <a:r>
              <a:rPr lang="en-US" sz="1200" b="1">
                <a:solidFill>
                  <a:schemeClr val="dk1"/>
                </a:solidFill>
              </a:rPr>
              <a:t>SAY </a:t>
            </a:r>
            <a:r>
              <a:rPr lang="en-US" sz="1200"/>
              <a:t>Professional learning opportunities usually consist of a team of educators, like us, that meet regularly to learn new topics, share ideas, and problem solve. We will build a </a:t>
            </a:r>
            <a:r>
              <a:rPr lang="en-US" sz="1200" u="sng"/>
              <a:t>community,</a:t>
            </a:r>
            <a:r>
              <a:rPr lang="en-US" sz="1200"/>
              <a:t> meaning that we learn from each other, so sharing and participation are really important.  </a:t>
            </a:r>
            <a:endParaRPr sz="1200" b="1">
              <a:solidFill>
                <a:schemeClr val="dk1"/>
              </a:solidFill>
            </a:endParaRPr>
          </a:p>
          <a:p>
            <a:pPr marL="0" lvl="0" indent="0" algn="l" rtl="0">
              <a:lnSpc>
                <a:spcPct val="100000"/>
              </a:lnSpc>
              <a:spcBef>
                <a:spcPts val="0"/>
              </a:spcBef>
              <a:spcAft>
                <a:spcPts val="0"/>
              </a:spcAft>
              <a:buClr>
                <a:schemeClr val="dk1"/>
              </a:buClr>
              <a:buSzPts val="1400"/>
              <a:buFont typeface="Calibri"/>
              <a:buNone/>
            </a:pPr>
            <a:endParaRPr sz="1200" b="1">
              <a:solidFill>
                <a:schemeClr val="dk1"/>
              </a:solidFill>
            </a:endParaRPr>
          </a:p>
          <a:p>
            <a:pPr marL="0" lvl="0" indent="0" algn="l" rtl="0">
              <a:lnSpc>
                <a:spcPct val="100000"/>
              </a:lnSpc>
              <a:spcBef>
                <a:spcPts val="0"/>
              </a:spcBef>
              <a:spcAft>
                <a:spcPts val="0"/>
              </a:spcAft>
              <a:buClr>
                <a:schemeClr val="dk1"/>
              </a:buClr>
              <a:buSzPts val="1400"/>
              <a:buFont typeface="Calibri"/>
              <a:buNone/>
            </a:pPr>
            <a:r>
              <a:rPr lang="en-US" sz="1200">
                <a:solidFill>
                  <a:schemeClr val="dk1"/>
                </a:solidFill>
              </a:rPr>
              <a:t>Professional learning opportunities typically have norms that the group can agree to in order to be productive. Here are three norms, or ground rules, for our way of work: cell phones on silent; pay attention to yourself and others; and presume positive intentions. </a:t>
            </a:r>
            <a:endParaRPr sz="1200"/>
          </a:p>
          <a:p>
            <a:pPr marL="0" lvl="0" indent="0" algn="l" rtl="0">
              <a:lnSpc>
                <a:spcPct val="100000"/>
              </a:lnSpc>
              <a:spcBef>
                <a:spcPts val="0"/>
              </a:spcBef>
              <a:spcAft>
                <a:spcPts val="0"/>
              </a:spcAft>
              <a:buClr>
                <a:schemeClr val="dk1"/>
              </a:buClr>
              <a:buSzPts val="1400"/>
              <a:buFont typeface="Calibri"/>
              <a:buNone/>
            </a:pPr>
            <a:endParaRPr sz="1200">
              <a:solidFill>
                <a:schemeClr val="dk1"/>
              </a:solidFill>
            </a:endParaRPr>
          </a:p>
          <a:p>
            <a:pPr marL="0" lvl="0" indent="0" algn="l" rtl="0">
              <a:lnSpc>
                <a:spcPct val="100000"/>
              </a:lnSpc>
              <a:spcBef>
                <a:spcPts val="0"/>
              </a:spcBef>
              <a:spcAft>
                <a:spcPts val="0"/>
              </a:spcAft>
              <a:buClr>
                <a:schemeClr val="dk1"/>
              </a:buClr>
              <a:buSzPts val="1400"/>
              <a:buFont typeface="Calibri"/>
              <a:buNone/>
            </a:pPr>
            <a:r>
              <a:rPr lang="en-US" sz="1200" b="1">
                <a:solidFill>
                  <a:schemeClr val="dk1"/>
                </a:solidFill>
              </a:rPr>
              <a:t>Pay attention to self and others</a:t>
            </a:r>
            <a:r>
              <a:rPr lang="en-US" sz="1200">
                <a:solidFill>
                  <a:schemeClr val="dk1"/>
                </a:solidFill>
              </a:rPr>
              <a:t> This means to contribute, listen, and be aware of how you and others are responding to each other. Be sure to give everyone a chance to talk and encourage others who seem reluctant to join in. Sometimes people who are reluctant to talk are thinking. They may not be comfortable jumping in but may have something important to say. Professional learning opportunities like this one encourage educators to learn from one another. Therefore, sharing, discussing and participating are important components. </a:t>
            </a:r>
            <a:endParaRPr sz="1200"/>
          </a:p>
          <a:p>
            <a:pPr marL="0" lvl="0" indent="0" algn="l" rtl="0">
              <a:lnSpc>
                <a:spcPct val="100000"/>
              </a:lnSpc>
              <a:spcBef>
                <a:spcPts val="0"/>
              </a:spcBef>
              <a:spcAft>
                <a:spcPts val="0"/>
              </a:spcAft>
              <a:buClr>
                <a:schemeClr val="dk1"/>
              </a:buClr>
              <a:buSzPts val="1400"/>
              <a:buFont typeface="Calibri"/>
              <a:buNone/>
            </a:pPr>
            <a:endParaRPr sz="1200">
              <a:solidFill>
                <a:schemeClr val="dk1"/>
              </a:solidFill>
            </a:endParaRPr>
          </a:p>
          <a:p>
            <a:pPr marL="0" lvl="0" indent="0" algn="l" rtl="0">
              <a:lnSpc>
                <a:spcPct val="100000"/>
              </a:lnSpc>
              <a:spcBef>
                <a:spcPts val="0"/>
              </a:spcBef>
              <a:spcAft>
                <a:spcPts val="0"/>
              </a:spcAft>
              <a:buClr>
                <a:schemeClr val="dk1"/>
              </a:buClr>
              <a:buSzPts val="1400"/>
              <a:buFont typeface="Calibri"/>
              <a:buNone/>
            </a:pPr>
            <a:r>
              <a:rPr lang="en-US" sz="1200" b="1">
                <a:solidFill>
                  <a:schemeClr val="dk1"/>
                </a:solidFill>
              </a:rPr>
              <a:t>Presume positive intentions </a:t>
            </a:r>
            <a:r>
              <a:rPr lang="en-US" sz="1200">
                <a:solidFill>
                  <a:schemeClr val="dk1"/>
                </a:solidFill>
              </a:rPr>
              <a:t>This means to pause before responding. Usually when people contribute to a conversation, they intend to be constructive. So, always respond positively to keep the discussions productive. </a:t>
            </a:r>
            <a:endParaRPr sz="1200"/>
          </a:p>
          <a:p>
            <a:pPr marL="0" lvl="0" indent="0" algn="l" rtl="0">
              <a:spcBef>
                <a:spcPts val="0"/>
              </a:spcBef>
              <a:spcAft>
                <a:spcPts val="0"/>
              </a:spcAft>
              <a:buNone/>
            </a:pPr>
            <a:endParaRPr/>
          </a:p>
        </p:txBody>
      </p:sp>
      <p:sp>
        <p:nvSpPr>
          <p:cNvPr id="73" name="Google Shape;7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solidFill>
                  <a:schemeClr val="dk1"/>
                </a:solidFill>
              </a:rPr>
              <a:t>NOTES </a:t>
            </a:r>
            <a:r>
              <a:rPr lang="en-US" dirty="0"/>
              <a:t>Share and discuss these goals for today’s session. The </a:t>
            </a:r>
            <a:r>
              <a:rPr lang="en-US" sz="1800" dirty="0">
                <a:latin typeface="Arial"/>
                <a:ea typeface="Arial"/>
                <a:cs typeface="Arial"/>
                <a:sym typeface="Arial"/>
              </a:rPr>
              <a:t>overarching goal of this session is to provide forms and resources to support coach planning and implementation. This module is intended to serve as a resource to support literacy coach planning and implementation with sample documents that provide guidance and structure.  </a:t>
            </a:r>
            <a:endParaRPr dirty="0"/>
          </a:p>
          <a:p>
            <a:pPr marL="0" lvl="0" indent="0" algn="l" rtl="0">
              <a:spcBef>
                <a:spcPts val="0"/>
              </a:spcBef>
              <a:spcAft>
                <a:spcPts val="0"/>
              </a:spcAft>
              <a:buNone/>
            </a:pPr>
            <a:endParaRPr dirty="0"/>
          </a:p>
        </p:txBody>
      </p:sp>
      <p:sp>
        <p:nvSpPr>
          <p:cNvPr id="86" name="Google Shape;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dirty="0"/>
              <a:t>NOTES</a:t>
            </a:r>
            <a:r>
              <a:rPr lang="en-US" dirty="0"/>
              <a:t> Allow about 7 minutes for this debrief. If you have a small group, ask for volunteers to share with the whole group. If you have a large group, consider having triads discuss and then ask for a volunteer from each triad to share with the large group. </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b="1" dirty="0"/>
              <a:t>SAY </a:t>
            </a:r>
            <a:r>
              <a:rPr lang="en-US" b="0" dirty="0"/>
              <a:t>After Session 15, you had something to read, something to do, and something to watch. Let’s debrief. You read </a:t>
            </a:r>
            <a:r>
              <a:rPr lang="en-US" sz="1200" b="1" dirty="0"/>
              <a:t>Handout 5</a:t>
            </a:r>
            <a:r>
              <a:rPr lang="en-US" sz="1200" dirty="0"/>
              <a:t>. Look at what you recorded on </a:t>
            </a:r>
            <a:r>
              <a:rPr lang="en-US" sz="1200" b="1" dirty="0"/>
              <a:t>Self-Study 1</a:t>
            </a:r>
            <a:r>
              <a:rPr lang="en-US" sz="1200" dirty="0"/>
              <a:t>: Instructional Coaching. </a:t>
            </a:r>
            <a:endParaRPr dirty="0"/>
          </a:p>
          <a:p>
            <a:pPr marL="0" lvl="0" indent="0" algn="l" rtl="0">
              <a:lnSpc>
                <a:spcPct val="100000"/>
              </a:lnSpc>
              <a:spcBef>
                <a:spcPts val="0"/>
              </a:spcBef>
              <a:spcAft>
                <a:spcPts val="0"/>
              </a:spcAft>
              <a:buClr>
                <a:schemeClr val="dk1"/>
              </a:buClr>
              <a:buSzPts val="1400"/>
              <a:buFont typeface="Calibri"/>
              <a:buNone/>
            </a:pPr>
            <a:r>
              <a:rPr lang="en-US" sz="1200" i="1" dirty="0"/>
              <a:t>Review the questions on the side. Answers may vary. </a:t>
            </a:r>
            <a:endParaRPr dirty="0"/>
          </a:p>
          <a:p>
            <a:pPr marL="0" lvl="0" indent="0" algn="l" rtl="0">
              <a:lnSpc>
                <a:spcPct val="100000"/>
              </a:lnSpc>
              <a:spcBef>
                <a:spcPts val="0"/>
              </a:spcBef>
              <a:spcAft>
                <a:spcPts val="0"/>
              </a:spcAft>
              <a:buClr>
                <a:schemeClr val="dk1"/>
              </a:buClr>
              <a:buSzPts val="1400"/>
              <a:buFont typeface="Calibri"/>
              <a:buNone/>
            </a:pPr>
            <a:endParaRPr sz="1200" dirty="0"/>
          </a:p>
          <a:p>
            <a:pPr marL="0" lvl="0" indent="0" algn="l" rtl="0">
              <a:lnSpc>
                <a:spcPct val="120000"/>
              </a:lnSpc>
              <a:spcBef>
                <a:spcPts val="0"/>
              </a:spcBef>
              <a:spcAft>
                <a:spcPts val="0"/>
              </a:spcAft>
              <a:buClr>
                <a:schemeClr val="dk1"/>
              </a:buClr>
              <a:buSzPts val="1200"/>
              <a:buFont typeface="Calibri"/>
              <a:buNone/>
            </a:pPr>
            <a:r>
              <a:rPr lang="en-US" dirty="0"/>
              <a:t>You also selected and watched </a:t>
            </a:r>
            <a:r>
              <a:rPr lang="en-US" sz="1200" dirty="0"/>
              <a:t>a video on coaching and completed the video-viewing guide. </a:t>
            </a:r>
            <a:r>
              <a:rPr lang="en-US" sz="1200" i="0" dirty="0"/>
              <a:t>Let’s review your responses to the questions on the guide.</a:t>
            </a:r>
            <a:endParaRPr sz="1200" dirty="0">
              <a:latin typeface="Calibri"/>
              <a:ea typeface="Calibri"/>
              <a:cs typeface="Calibri"/>
              <a:sym typeface="Calibri"/>
            </a:endParaRPr>
          </a:p>
          <a:p>
            <a:pPr marL="0" lvl="0" indent="0" algn="l" rtl="0">
              <a:lnSpc>
                <a:spcPct val="120000"/>
              </a:lnSpc>
              <a:spcBef>
                <a:spcPts val="0"/>
              </a:spcBef>
              <a:spcAft>
                <a:spcPts val="0"/>
              </a:spcAft>
              <a:buClr>
                <a:schemeClr val="dk1"/>
              </a:buClr>
              <a:buSzPts val="1200"/>
              <a:buFont typeface="Calibri"/>
              <a:buNone/>
            </a:pPr>
            <a:endParaRPr sz="12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Share your responses to Self-Study 2 with a partner and consider any responses or thoughts from this discussion that your team might wish to share with the group.</a:t>
            </a:r>
            <a:r>
              <a:rPr lang="en-US" b="0" i="0" dirty="0"/>
              <a:t> </a:t>
            </a:r>
            <a:endParaRPr dirty="0"/>
          </a:p>
          <a:p>
            <a:pPr marL="0" lvl="0" indent="0" algn="l" rtl="0">
              <a:lnSpc>
                <a:spcPct val="100000"/>
              </a:lnSpc>
              <a:spcBef>
                <a:spcPts val="0"/>
              </a:spcBef>
              <a:spcAft>
                <a:spcPts val="0"/>
              </a:spcAft>
              <a:buClr>
                <a:schemeClr val="dk1"/>
              </a:buClr>
              <a:buSzPts val="1400"/>
              <a:buFont typeface="Calibri"/>
              <a:buNone/>
            </a:pPr>
            <a:r>
              <a:rPr lang="en-US" sz="1200" b="0" i="1" u="none" strike="noStrike" cap="none" dirty="0">
                <a:solidFill>
                  <a:schemeClr val="dk1"/>
                </a:solidFill>
                <a:latin typeface="Calibri"/>
                <a:ea typeface="Calibri"/>
                <a:cs typeface="Calibri"/>
                <a:sym typeface="Calibri"/>
              </a:rPr>
              <a:t>Answers will vary.</a:t>
            </a:r>
            <a:endParaRPr dirty="0"/>
          </a:p>
        </p:txBody>
      </p:sp>
      <p:sp>
        <p:nvSpPr>
          <p:cNvPr id="96" name="Google Shape;9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SAY </a:t>
            </a:r>
            <a:r>
              <a:rPr lang="en-US" b="0"/>
              <a:t>It is important that we take time to consider the development of a school profile and strategic plan so that, as a coach, you’ll know that everyone at your school is using common language, you are able to plan ahead and understand priorities for specific times of the year, you are able to identify needs and priorities, and you have an agreed upon action plan. We will be reviewing some resources that can help with this.</a:t>
            </a:r>
            <a:endParaRPr/>
          </a:p>
        </p:txBody>
      </p:sp>
      <p:sp>
        <p:nvSpPr>
          <p:cNvPr id="106" name="Google Shape;10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NOTES</a:t>
            </a:r>
            <a:r>
              <a:rPr lang="en-US"/>
              <a:t> Be sure participants have access to Handouts 1-3. Ask participants to work with a partner or divide the participants into three small groups. Give each small group a different Handout – either Handout 1 – Literacy Coach Glossary; Handout 2 – Literacy Coach Pacing Guide; or Handout 3 – Sample Needs Assessment and Priority Form.  Allow about 5 minutes for each group to review their hand out and about 5 minutes for the groups to share out.</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SAY  </a:t>
            </a:r>
            <a:r>
              <a:rPr lang="en-US" b="0"/>
              <a:t>Each group has a different resource that could be helpful in developing a school profile and strategic plan. Review your resource and discuss how this could be helpful to you in your role as a coach.  Each group will share a summary of their resource and how they think it could be helpful.</a:t>
            </a:r>
            <a:endParaRPr b="1"/>
          </a:p>
          <a:p>
            <a:pPr marL="0" lvl="0" indent="0" algn="l" rtl="0">
              <a:spcBef>
                <a:spcPts val="0"/>
              </a:spcBef>
              <a:spcAft>
                <a:spcPts val="0"/>
              </a:spcAft>
              <a:buNone/>
            </a:pPr>
            <a:endParaRPr/>
          </a:p>
        </p:txBody>
      </p:sp>
      <p:sp>
        <p:nvSpPr>
          <p:cNvPr id="116" name="Google Shape;1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NOTES</a:t>
            </a:r>
            <a:r>
              <a:rPr lang="en-US"/>
              <a:t> Review the slide.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SAY  </a:t>
            </a:r>
            <a:r>
              <a:rPr lang="en-US" b="0"/>
              <a:t>Handout 4 is a sample School Literacy Action Plan from the Mississippi Department of Education. Read through the School Literacy Action Plan and consider how you might use such a template to create a literacy action plan for your school. Discuss the benefits of creating and sharing such a School Literacy Action Plan across a school, district, and/or state. </a:t>
            </a:r>
            <a:endParaRPr b="1"/>
          </a:p>
          <a:p>
            <a:pPr marL="0" lvl="0" indent="0" algn="l" rtl="0">
              <a:spcBef>
                <a:spcPts val="0"/>
              </a:spcBef>
              <a:spcAft>
                <a:spcPts val="0"/>
              </a:spcAft>
              <a:buNone/>
            </a:pPr>
            <a:endParaRPr/>
          </a:p>
        </p:txBody>
      </p:sp>
      <p:sp>
        <p:nvSpPr>
          <p:cNvPr id="126" name="Google Shape;12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8"/>
          <p:cNvPicPr preferRelativeResize="0"/>
          <p:nvPr/>
        </p:nvPicPr>
        <p:blipFill rotWithShape="1">
          <a:blip r:embed="rId2">
            <a:alphaModFix/>
          </a:blip>
          <a:srcRect l="464" r="463" b="1732"/>
          <a:stretch/>
        </p:blipFill>
        <p:spPr>
          <a:xfrm>
            <a:off x="0" y="55766"/>
            <a:ext cx="12192000" cy="6802234"/>
          </a:xfrm>
          <a:prstGeom prst="rect">
            <a:avLst/>
          </a:prstGeom>
          <a:noFill/>
          <a:ln>
            <a:noFill/>
          </a:ln>
        </p:spPr>
      </p:pic>
      <p:pic>
        <p:nvPicPr>
          <p:cNvPr id="17" name="Google Shape;17;p28"/>
          <p:cNvPicPr preferRelativeResize="0"/>
          <p:nvPr/>
        </p:nvPicPr>
        <p:blipFill rotWithShape="1">
          <a:blip r:embed="rId3">
            <a:alphaModFix/>
          </a:blip>
          <a:srcRect/>
          <a:stretch/>
        </p:blipFill>
        <p:spPr>
          <a:xfrm>
            <a:off x="0" y="0"/>
            <a:ext cx="12192000" cy="914400"/>
          </a:xfrm>
          <a:prstGeom prst="rect">
            <a:avLst/>
          </a:prstGeom>
          <a:noFill/>
          <a:ln>
            <a:noFill/>
          </a:ln>
        </p:spPr>
      </p:pic>
      <p:pic>
        <p:nvPicPr>
          <p:cNvPr id="18" name="Google Shape;18;p28" descr="A black and white logo&#10;&#10;Description automatically generated"/>
          <p:cNvPicPr preferRelativeResize="0"/>
          <p:nvPr/>
        </p:nvPicPr>
        <p:blipFill rotWithShape="1">
          <a:blip r:embed="rId4">
            <a:alphaModFix/>
          </a:blip>
          <a:srcRect/>
          <a:stretch/>
        </p:blipFill>
        <p:spPr>
          <a:xfrm>
            <a:off x="10848288" y="111223"/>
            <a:ext cx="1143000" cy="395552"/>
          </a:xfrm>
          <a:prstGeom prst="rect">
            <a:avLst/>
          </a:prstGeom>
          <a:noFill/>
          <a:ln>
            <a:noFill/>
          </a:ln>
        </p:spPr>
      </p:pic>
      <p:pic>
        <p:nvPicPr>
          <p:cNvPr id="19" name="Google Shape;19;p28" descr="A black background with white text&#10;&#10;Description automatically generated"/>
          <p:cNvPicPr preferRelativeResize="0"/>
          <p:nvPr/>
        </p:nvPicPr>
        <p:blipFill rotWithShape="1">
          <a:blip r:embed="rId5">
            <a:alphaModFix/>
          </a:blip>
          <a:srcRect r="911"/>
          <a:stretch/>
        </p:blipFill>
        <p:spPr>
          <a:xfrm>
            <a:off x="200712" y="55766"/>
            <a:ext cx="2028512" cy="5064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eneric Blank">
  <p:cSld name="Generic Blank">
    <p:spTree>
      <p:nvGrpSpPr>
        <p:cNvPr id="1" name="Shape 20"/>
        <p:cNvGrpSpPr/>
        <p:nvPr/>
      </p:nvGrpSpPr>
      <p:grpSpPr>
        <a:xfrm>
          <a:off x="0" y="0"/>
          <a:ext cx="0" cy="0"/>
          <a:chOff x="0" y="0"/>
          <a:chExt cx="0" cy="0"/>
        </a:xfrm>
      </p:grpSpPr>
      <p:pic>
        <p:nvPicPr>
          <p:cNvPr id="21" name="Google Shape;21;p29"/>
          <p:cNvPicPr preferRelativeResize="0"/>
          <p:nvPr/>
        </p:nvPicPr>
        <p:blipFill rotWithShape="1">
          <a:blip r:embed="rId2">
            <a:alphaModFix/>
          </a:blip>
          <a:srcRect/>
          <a:stretch/>
        </p:blipFill>
        <p:spPr>
          <a:xfrm>
            <a:off x="0" y="0"/>
            <a:ext cx="12192000" cy="914400"/>
          </a:xfrm>
          <a:prstGeom prst="rect">
            <a:avLst/>
          </a:prstGeom>
          <a:noFill/>
          <a:ln>
            <a:noFill/>
          </a:ln>
        </p:spPr>
      </p:pic>
      <p:pic>
        <p:nvPicPr>
          <p:cNvPr id="22" name="Google Shape;22;p29" descr="A black and white logo&#10;&#10;Description automatically generated"/>
          <p:cNvPicPr preferRelativeResize="0"/>
          <p:nvPr/>
        </p:nvPicPr>
        <p:blipFill rotWithShape="1">
          <a:blip r:embed="rId3">
            <a:alphaModFix/>
          </a:blip>
          <a:srcRect/>
          <a:stretch/>
        </p:blipFill>
        <p:spPr>
          <a:xfrm>
            <a:off x="10848288" y="111223"/>
            <a:ext cx="1143000" cy="395552"/>
          </a:xfrm>
          <a:prstGeom prst="rect">
            <a:avLst/>
          </a:prstGeom>
          <a:noFill/>
          <a:ln>
            <a:noFill/>
          </a:ln>
        </p:spPr>
      </p:pic>
      <p:pic>
        <p:nvPicPr>
          <p:cNvPr id="23" name="Google Shape;23;p29" descr="A purple and black rectangle&#10;&#10;Description automatically generated"/>
          <p:cNvPicPr preferRelativeResize="0"/>
          <p:nvPr/>
        </p:nvPicPr>
        <p:blipFill rotWithShape="1">
          <a:blip r:embed="rId4">
            <a:alphaModFix/>
          </a:blip>
          <a:srcRect l="537" r="1153" b="56821"/>
          <a:stretch/>
        </p:blipFill>
        <p:spPr>
          <a:xfrm>
            <a:off x="0" y="5360670"/>
            <a:ext cx="12192000" cy="1497330"/>
          </a:xfrm>
          <a:prstGeom prst="rect">
            <a:avLst/>
          </a:prstGeom>
          <a:noFill/>
          <a:ln>
            <a:noFill/>
          </a:ln>
        </p:spPr>
      </p:pic>
      <p:sp>
        <p:nvSpPr>
          <p:cNvPr id="24" name="Google Shape;24;p29"/>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000000"/>
              </a:buClr>
              <a:buSzPts val="1200"/>
              <a:buFont typeface="Arial"/>
              <a:buNone/>
              <a:defRPr sz="1600"/>
            </a:lvl1pPr>
            <a:lvl2pPr marL="0" lvl="1" indent="0" algn="r">
              <a:lnSpc>
                <a:spcPct val="100000"/>
              </a:lnSpc>
              <a:spcBef>
                <a:spcPts val="0"/>
              </a:spcBef>
              <a:spcAft>
                <a:spcPts val="0"/>
              </a:spcAft>
              <a:buClr>
                <a:srgbClr val="000000"/>
              </a:buClr>
              <a:buSzPts val="1200"/>
              <a:buFont typeface="Arial"/>
              <a:buNone/>
              <a:defRPr sz="1600"/>
            </a:lvl2pPr>
            <a:lvl3pPr marL="0" lvl="2" indent="0" algn="r">
              <a:lnSpc>
                <a:spcPct val="100000"/>
              </a:lnSpc>
              <a:spcBef>
                <a:spcPts val="0"/>
              </a:spcBef>
              <a:spcAft>
                <a:spcPts val="0"/>
              </a:spcAft>
              <a:buClr>
                <a:srgbClr val="000000"/>
              </a:buClr>
              <a:buSzPts val="1200"/>
              <a:buFont typeface="Arial"/>
              <a:buNone/>
              <a:defRPr sz="1600"/>
            </a:lvl3pPr>
            <a:lvl4pPr marL="0" lvl="3" indent="0" algn="r">
              <a:lnSpc>
                <a:spcPct val="100000"/>
              </a:lnSpc>
              <a:spcBef>
                <a:spcPts val="0"/>
              </a:spcBef>
              <a:spcAft>
                <a:spcPts val="0"/>
              </a:spcAft>
              <a:buClr>
                <a:srgbClr val="000000"/>
              </a:buClr>
              <a:buSzPts val="1200"/>
              <a:buFont typeface="Arial"/>
              <a:buNone/>
              <a:defRPr sz="1600"/>
            </a:lvl4pPr>
            <a:lvl5pPr marL="0" lvl="4" indent="0" algn="r">
              <a:lnSpc>
                <a:spcPct val="100000"/>
              </a:lnSpc>
              <a:spcBef>
                <a:spcPts val="0"/>
              </a:spcBef>
              <a:spcAft>
                <a:spcPts val="0"/>
              </a:spcAft>
              <a:buClr>
                <a:srgbClr val="000000"/>
              </a:buClr>
              <a:buSzPts val="1200"/>
              <a:buFont typeface="Arial"/>
              <a:buNone/>
              <a:defRPr sz="1600"/>
            </a:lvl5pPr>
            <a:lvl6pPr marL="0" lvl="5" indent="0" algn="r">
              <a:lnSpc>
                <a:spcPct val="100000"/>
              </a:lnSpc>
              <a:spcBef>
                <a:spcPts val="0"/>
              </a:spcBef>
              <a:spcAft>
                <a:spcPts val="0"/>
              </a:spcAft>
              <a:buClr>
                <a:srgbClr val="000000"/>
              </a:buClr>
              <a:buSzPts val="1200"/>
              <a:buFont typeface="Arial"/>
              <a:buNone/>
              <a:defRPr sz="1600"/>
            </a:lvl6pPr>
            <a:lvl7pPr marL="0" lvl="6" indent="0" algn="r">
              <a:lnSpc>
                <a:spcPct val="100000"/>
              </a:lnSpc>
              <a:spcBef>
                <a:spcPts val="0"/>
              </a:spcBef>
              <a:spcAft>
                <a:spcPts val="0"/>
              </a:spcAft>
              <a:buClr>
                <a:srgbClr val="000000"/>
              </a:buClr>
              <a:buSzPts val="1200"/>
              <a:buFont typeface="Arial"/>
              <a:buNone/>
              <a:defRPr sz="1600"/>
            </a:lvl7pPr>
            <a:lvl8pPr marL="0" lvl="7" indent="0" algn="r">
              <a:lnSpc>
                <a:spcPct val="100000"/>
              </a:lnSpc>
              <a:spcBef>
                <a:spcPts val="0"/>
              </a:spcBef>
              <a:spcAft>
                <a:spcPts val="0"/>
              </a:spcAft>
              <a:buClr>
                <a:srgbClr val="000000"/>
              </a:buClr>
              <a:buSzPts val="1200"/>
              <a:buFont typeface="Arial"/>
              <a:buNone/>
              <a:defRPr sz="1600"/>
            </a:lvl8pPr>
            <a:lvl9pPr marL="0" lvl="8" indent="0" algn="r">
              <a:lnSpc>
                <a:spcPct val="100000"/>
              </a:lnSpc>
              <a:spcBef>
                <a:spcPts val="0"/>
              </a:spcBef>
              <a:spcAft>
                <a:spcPts val="0"/>
              </a:spcAft>
              <a:buClr>
                <a:srgbClr val="000000"/>
              </a:buClr>
              <a:buSzPts val="1200"/>
              <a:buFont typeface="Arial"/>
              <a:buNone/>
              <a:defRPr sz="1600"/>
            </a:lvl9pPr>
          </a:lstStyle>
          <a:p>
            <a:pPr marL="0" lvl="0" indent="0" algn="r" rtl="0">
              <a:spcBef>
                <a:spcPts val="0"/>
              </a:spcBef>
              <a:spcAft>
                <a:spcPts val="0"/>
              </a:spcAft>
              <a:buNone/>
            </a:pPr>
            <a:fld id="{00000000-1234-1234-1234-123412341234}" type="slidenum">
              <a:rPr lang="en-US"/>
              <a:t>‹#›</a:t>
            </a:fld>
            <a:endParaRPr sz="1200"/>
          </a:p>
        </p:txBody>
      </p:sp>
      <p:pic>
        <p:nvPicPr>
          <p:cNvPr id="25" name="Google Shape;25;p29" descr="A black background with white text&#10;&#10;Description automatically generated"/>
          <p:cNvPicPr preferRelativeResize="0"/>
          <p:nvPr/>
        </p:nvPicPr>
        <p:blipFill rotWithShape="1">
          <a:blip r:embed="rId5">
            <a:alphaModFix/>
          </a:blip>
          <a:srcRect r="911"/>
          <a:stretch/>
        </p:blipFill>
        <p:spPr>
          <a:xfrm>
            <a:off x="200712" y="55766"/>
            <a:ext cx="2028512" cy="50646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eneric with Text 1">
  <p:cSld name="Generic with Text 1">
    <p:spTree>
      <p:nvGrpSpPr>
        <p:cNvPr id="1" name="Shape 26"/>
        <p:cNvGrpSpPr/>
        <p:nvPr/>
      </p:nvGrpSpPr>
      <p:grpSpPr>
        <a:xfrm>
          <a:off x="0" y="0"/>
          <a:ext cx="0" cy="0"/>
          <a:chOff x="0" y="0"/>
          <a:chExt cx="0" cy="0"/>
        </a:xfrm>
      </p:grpSpPr>
      <p:pic>
        <p:nvPicPr>
          <p:cNvPr id="27" name="Google Shape;27;p30"/>
          <p:cNvPicPr preferRelativeResize="0"/>
          <p:nvPr/>
        </p:nvPicPr>
        <p:blipFill rotWithShape="1">
          <a:blip r:embed="rId2">
            <a:alphaModFix/>
          </a:blip>
          <a:srcRect/>
          <a:stretch/>
        </p:blipFill>
        <p:spPr>
          <a:xfrm>
            <a:off x="0" y="0"/>
            <a:ext cx="12192000" cy="914400"/>
          </a:xfrm>
          <a:prstGeom prst="rect">
            <a:avLst/>
          </a:prstGeom>
          <a:noFill/>
          <a:ln>
            <a:noFill/>
          </a:ln>
        </p:spPr>
      </p:pic>
      <p:pic>
        <p:nvPicPr>
          <p:cNvPr id="28" name="Google Shape;28;p30" descr="A black and white logo&#10;&#10;Description automatically generated"/>
          <p:cNvPicPr preferRelativeResize="0"/>
          <p:nvPr/>
        </p:nvPicPr>
        <p:blipFill rotWithShape="1">
          <a:blip r:embed="rId3">
            <a:alphaModFix/>
          </a:blip>
          <a:srcRect/>
          <a:stretch/>
        </p:blipFill>
        <p:spPr>
          <a:xfrm>
            <a:off x="10848288" y="111223"/>
            <a:ext cx="1143000" cy="395552"/>
          </a:xfrm>
          <a:prstGeom prst="rect">
            <a:avLst/>
          </a:prstGeom>
          <a:noFill/>
          <a:ln>
            <a:noFill/>
          </a:ln>
        </p:spPr>
      </p:pic>
      <p:pic>
        <p:nvPicPr>
          <p:cNvPr id="29" name="Google Shape;29;p30" descr="A purple and black rectangle&#10;&#10;Description automatically generated"/>
          <p:cNvPicPr preferRelativeResize="0"/>
          <p:nvPr/>
        </p:nvPicPr>
        <p:blipFill rotWithShape="1">
          <a:blip r:embed="rId4">
            <a:alphaModFix/>
          </a:blip>
          <a:srcRect l="537" r="1153" b="56821"/>
          <a:stretch/>
        </p:blipFill>
        <p:spPr>
          <a:xfrm>
            <a:off x="0" y="5360670"/>
            <a:ext cx="12192000" cy="1497330"/>
          </a:xfrm>
          <a:prstGeom prst="rect">
            <a:avLst/>
          </a:prstGeom>
          <a:noFill/>
          <a:ln>
            <a:noFill/>
          </a:ln>
        </p:spPr>
      </p:pic>
      <p:sp>
        <p:nvSpPr>
          <p:cNvPr id="30" name="Google Shape;30;p30"/>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000000"/>
              </a:buClr>
              <a:buSzPts val="1200"/>
              <a:buFont typeface="Arial"/>
              <a:buNone/>
              <a:defRPr sz="1600"/>
            </a:lvl1pPr>
            <a:lvl2pPr marL="0" lvl="1" indent="0" algn="r">
              <a:lnSpc>
                <a:spcPct val="100000"/>
              </a:lnSpc>
              <a:spcBef>
                <a:spcPts val="0"/>
              </a:spcBef>
              <a:spcAft>
                <a:spcPts val="0"/>
              </a:spcAft>
              <a:buClr>
                <a:srgbClr val="000000"/>
              </a:buClr>
              <a:buSzPts val="1200"/>
              <a:buFont typeface="Arial"/>
              <a:buNone/>
              <a:defRPr sz="1600"/>
            </a:lvl2pPr>
            <a:lvl3pPr marL="0" lvl="2" indent="0" algn="r">
              <a:lnSpc>
                <a:spcPct val="100000"/>
              </a:lnSpc>
              <a:spcBef>
                <a:spcPts val="0"/>
              </a:spcBef>
              <a:spcAft>
                <a:spcPts val="0"/>
              </a:spcAft>
              <a:buClr>
                <a:srgbClr val="000000"/>
              </a:buClr>
              <a:buSzPts val="1200"/>
              <a:buFont typeface="Arial"/>
              <a:buNone/>
              <a:defRPr sz="1600"/>
            </a:lvl3pPr>
            <a:lvl4pPr marL="0" lvl="3" indent="0" algn="r">
              <a:lnSpc>
                <a:spcPct val="100000"/>
              </a:lnSpc>
              <a:spcBef>
                <a:spcPts val="0"/>
              </a:spcBef>
              <a:spcAft>
                <a:spcPts val="0"/>
              </a:spcAft>
              <a:buClr>
                <a:srgbClr val="000000"/>
              </a:buClr>
              <a:buSzPts val="1200"/>
              <a:buFont typeface="Arial"/>
              <a:buNone/>
              <a:defRPr sz="1600"/>
            </a:lvl4pPr>
            <a:lvl5pPr marL="0" lvl="4" indent="0" algn="r">
              <a:lnSpc>
                <a:spcPct val="100000"/>
              </a:lnSpc>
              <a:spcBef>
                <a:spcPts val="0"/>
              </a:spcBef>
              <a:spcAft>
                <a:spcPts val="0"/>
              </a:spcAft>
              <a:buClr>
                <a:srgbClr val="000000"/>
              </a:buClr>
              <a:buSzPts val="1200"/>
              <a:buFont typeface="Arial"/>
              <a:buNone/>
              <a:defRPr sz="1600"/>
            </a:lvl5pPr>
            <a:lvl6pPr marL="0" lvl="5" indent="0" algn="r">
              <a:lnSpc>
                <a:spcPct val="100000"/>
              </a:lnSpc>
              <a:spcBef>
                <a:spcPts val="0"/>
              </a:spcBef>
              <a:spcAft>
                <a:spcPts val="0"/>
              </a:spcAft>
              <a:buClr>
                <a:srgbClr val="000000"/>
              </a:buClr>
              <a:buSzPts val="1200"/>
              <a:buFont typeface="Arial"/>
              <a:buNone/>
              <a:defRPr sz="1600"/>
            </a:lvl6pPr>
            <a:lvl7pPr marL="0" lvl="6" indent="0" algn="r">
              <a:lnSpc>
                <a:spcPct val="100000"/>
              </a:lnSpc>
              <a:spcBef>
                <a:spcPts val="0"/>
              </a:spcBef>
              <a:spcAft>
                <a:spcPts val="0"/>
              </a:spcAft>
              <a:buClr>
                <a:srgbClr val="000000"/>
              </a:buClr>
              <a:buSzPts val="1200"/>
              <a:buFont typeface="Arial"/>
              <a:buNone/>
              <a:defRPr sz="1600"/>
            </a:lvl7pPr>
            <a:lvl8pPr marL="0" lvl="7" indent="0" algn="r">
              <a:lnSpc>
                <a:spcPct val="100000"/>
              </a:lnSpc>
              <a:spcBef>
                <a:spcPts val="0"/>
              </a:spcBef>
              <a:spcAft>
                <a:spcPts val="0"/>
              </a:spcAft>
              <a:buClr>
                <a:srgbClr val="000000"/>
              </a:buClr>
              <a:buSzPts val="1200"/>
              <a:buFont typeface="Arial"/>
              <a:buNone/>
              <a:defRPr sz="1600"/>
            </a:lvl8pPr>
            <a:lvl9pPr marL="0" lvl="8" indent="0" algn="r">
              <a:lnSpc>
                <a:spcPct val="100000"/>
              </a:lnSpc>
              <a:spcBef>
                <a:spcPts val="0"/>
              </a:spcBef>
              <a:spcAft>
                <a:spcPts val="0"/>
              </a:spcAft>
              <a:buClr>
                <a:srgbClr val="000000"/>
              </a:buClr>
              <a:buSzPts val="1200"/>
              <a:buFont typeface="Arial"/>
              <a:buNone/>
              <a:defRPr sz="1600"/>
            </a:lvl9pPr>
          </a:lstStyle>
          <a:p>
            <a:pPr marL="0" lvl="0" indent="0" algn="r" rtl="0">
              <a:spcBef>
                <a:spcPts val="0"/>
              </a:spcBef>
              <a:spcAft>
                <a:spcPts val="0"/>
              </a:spcAft>
              <a:buNone/>
            </a:pPr>
            <a:fld id="{00000000-1234-1234-1234-123412341234}" type="slidenum">
              <a:rPr lang="en-US"/>
              <a:t>‹#›</a:t>
            </a:fld>
            <a:endParaRPr sz="1200"/>
          </a:p>
        </p:txBody>
      </p:sp>
      <p:pic>
        <p:nvPicPr>
          <p:cNvPr id="31" name="Google Shape;31;p30" descr="A black background with white text&#10;&#10;Description automatically generated"/>
          <p:cNvPicPr preferRelativeResize="0"/>
          <p:nvPr/>
        </p:nvPicPr>
        <p:blipFill rotWithShape="1">
          <a:blip r:embed="rId5">
            <a:alphaModFix/>
          </a:blip>
          <a:srcRect r="911"/>
          <a:stretch/>
        </p:blipFill>
        <p:spPr>
          <a:xfrm>
            <a:off x="200712" y="55766"/>
            <a:ext cx="2028512" cy="506466"/>
          </a:xfrm>
          <a:prstGeom prst="rect">
            <a:avLst/>
          </a:prstGeom>
          <a:noFill/>
          <a:ln>
            <a:noFill/>
          </a:ln>
        </p:spPr>
      </p:pic>
      <p:sp>
        <p:nvSpPr>
          <p:cNvPr id="32" name="Google Shape;32;p30"/>
          <p:cNvSpPr txBox="1">
            <a:spLocks noGrp="1"/>
          </p:cNvSpPr>
          <p:nvPr>
            <p:ph type="title"/>
          </p:nvPr>
        </p:nvSpPr>
        <p:spPr>
          <a:xfrm>
            <a:off x="1552575" y="1687673"/>
            <a:ext cx="9848850" cy="149733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0"/>
          <p:cNvSpPr txBox="1"/>
          <p:nvPr/>
        </p:nvSpPr>
        <p:spPr>
          <a:xfrm>
            <a:off x="1552575" y="3185002"/>
            <a:ext cx="8277226" cy="2279861"/>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7F7F7F"/>
              </a:buClr>
              <a:buSzPts val="2400"/>
              <a:buFont typeface="Arial"/>
              <a:buNone/>
            </a:pPr>
            <a:r>
              <a:rPr lang="en-US" sz="2300">
                <a:solidFill>
                  <a:schemeClr val="dk1"/>
                </a:solidFill>
                <a:latin typeface="Calibri"/>
                <a:ea typeface="Calibri"/>
                <a:cs typeface="Calibri"/>
                <a:sym typeface="Calibri"/>
              </a:rPr>
              <a:t>Ut enim ad minim veniam, quis nostrud exercitation ullamco laboris nisi ut aliquip ex ea commodo consequat.</a:t>
            </a:r>
            <a:endParaRPr sz="9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eneric with Text 2">
  <p:cSld name="Generic with Text 2">
    <p:spTree>
      <p:nvGrpSpPr>
        <p:cNvPr id="1" name="Shape 34"/>
        <p:cNvGrpSpPr/>
        <p:nvPr/>
      </p:nvGrpSpPr>
      <p:grpSpPr>
        <a:xfrm>
          <a:off x="0" y="0"/>
          <a:ext cx="0" cy="0"/>
          <a:chOff x="0" y="0"/>
          <a:chExt cx="0" cy="0"/>
        </a:xfrm>
      </p:grpSpPr>
      <p:pic>
        <p:nvPicPr>
          <p:cNvPr id="35" name="Google Shape;35;p31"/>
          <p:cNvPicPr preferRelativeResize="0"/>
          <p:nvPr/>
        </p:nvPicPr>
        <p:blipFill rotWithShape="1">
          <a:blip r:embed="rId2">
            <a:alphaModFix/>
          </a:blip>
          <a:srcRect/>
          <a:stretch/>
        </p:blipFill>
        <p:spPr>
          <a:xfrm>
            <a:off x="0" y="0"/>
            <a:ext cx="12192000" cy="914400"/>
          </a:xfrm>
          <a:prstGeom prst="rect">
            <a:avLst/>
          </a:prstGeom>
          <a:noFill/>
          <a:ln>
            <a:noFill/>
          </a:ln>
        </p:spPr>
      </p:pic>
      <p:pic>
        <p:nvPicPr>
          <p:cNvPr id="36" name="Google Shape;36;p31" descr="A black and white logo&#10;&#10;Description automatically generated"/>
          <p:cNvPicPr preferRelativeResize="0"/>
          <p:nvPr/>
        </p:nvPicPr>
        <p:blipFill rotWithShape="1">
          <a:blip r:embed="rId3">
            <a:alphaModFix/>
          </a:blip>
          <a:srcRect/>
          <a:stretch/>
        </p:blipFill>
        <p:spPr>
          <a:xfrm>
            <a:off x="10848288" y="111223"/>
            <a:ext cx="1143000" cy="395552"/>
          </a:xfrm>
          <a:prstGeom prst="rect">
            <a:avLst/>
          </a:prstGeom>
          <a:noFill/>
          <a:ln>
            <a:noFill/>
          </a:ln>
        </p:spPr>
      </p:pic>
      <p:pic>
        <p:nvPicPr>
          <p:cNvPr id="37" name="Google Shape;37;p31" descr="A purple and black rectangle&#10;&#10;Description automatically generated"/>
          <p:cNvPicPr preferRelativeResize="0"/>
          <p:nvPr/>
        </p:nvPicPr>
        <p:blipFill rotWithShape="1">
          <a:blip r:embed="rId4">
            <a:alphaModFix/>
          </a:blip>
          <a:srcRect l="537" r="1153" b="56821"/>
          <a:stretch/>
        </p:blipFill>
        <p:spPr>
          <a:xfrm>
            <a:off x="0" y="5360670"/>
            <a:ext cx="12192000" cy="1497330"/>
          </a:xfrm>
          <a:prstGeom prst="rect">
            <a:avLst/>
          </a:prstGeom>
          <a:noFill/>
          <a:ln>
            <a:noFill/>
          </a:ln>
        </p:spPr>
      </p:pic>
      <p:sp>
        <p:nvSpPr>
          <p:cNvPr id="38" name="Google Shape;38;p31"/>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000000"/>
              </a:buClr>
              <a:buSzPts val="1200"/>
              <a:buFont typeface="Arial"/>
              <a:buNone/>
              <a:defRPr sz="1600"/>
            </a:lvl1pPr>
            <a:lvl2pPr marL="0" lvl="1" indent="0" algn="r">
              <a:lnSpc>
                <a:spcPct val="100000"/>
              </a:lnSpc>
              <a:spcBef>
                <a:spcPts val="0"/>
              </a:spcBef>
              <a:spcAft>
                <a:spcPts val="0"/>
              </a:spcAft>
              <a:buClr>
                <a:srgbClr val="000000"/>
              </a:buClr>
              <a:buSzPts val="1200"/>
              <a:buFont typeface="Arial"/>
              <a:buNone/>
              <a:defRPr sz="1600"/>
            </a:lvl2pPr>
            <a:lvl3pPr marL="0" lvl="2" indent="0" algn="r">
              <a:lnSpc>
                <a:spcPct val="100000"/>
              </a:lnSpc>
              <a:spcBef>
                <a:spcPts val="0"/>
              </a:spcBef>
              <a:spcAft>
                <a:spcPts val="0"/>
              </a:spcAft>
              <a:buClr>
                <a:srgbClr val="000000"/>
              </a:buClr>
              <a:buSzPts val="1200"/>
              <a:buFont typeface="Arial"/>
              <a:buNone/>
              <a:defRPr sz="1600"/>
            </a:lvl3pPr>
            <a:lvl4pPr marL="0" lvl="3" indent="0" algn="r">
              <a:lnSpc>
                <a:spcPct val="100000"/>
              </a:lnSpc>
              <a:spcBef>
                <a:spcPts val="0"/>
              </a:spcBef>
              <a:spcAft>
                <a:spcPts val="0"/>
              </a:spcAft>
              <a:buClr>
                <a:srgbClr val="000000"/>
              </a:buClr>
              <a:buSzPts val="1200"/>
              <a:buFont typeface="Arial"/>
              <a:buNone/>
              <a:defRPr sz="1600"/>
            </a:lvl4pPr>
            <a:lvl5pPr marL="0" lvl="4" indent="0" algn="r">
              <a:lnSpc>
                <a:spcPct val="100000"/>
              </a:lnSpc>
              <a:spcBef>
                <a:spcPts val="0"/>
              </a:spcBef>
              <a:spcAft>
                <a:spcPts val="0"/>
              </a:spcAft>
              <a:buClr>
                <a:srgbClr val="000000"/>
              </a:buClr>
              <a:buSzPts val="1200"/>
              <a:buFont typeface="Arial"/>
              <a:buNone/>
              <a:defRPr sz="1600"/>
            </a:lvl5pPr>
            <a:lvl6pPr marL="0" lvl="5" indent="0" algn="r">
              <a:lnSpc>
                <a:spcPct val="100000"/>
              </a:lnSpc>
              <a:spcBef>
                <a:spcPts val="0"/>
              </a:spcBef>
              <a:spcAft>
                <a:spcPts val="0"/>
              </a:spcAft>
              <a:buClr>
                <a:srgbClr val="000000"/>
              </a:buClr>
              <a:buSzPts val="1200"/>
              <a:buFont typeface="Arial"/>
              <a:buNone/>
              <a:defRPr sz="1600"/>
            </a:lvl6pPr>
            <a:lvl7pPr marL="0" lvl="6" indent="0" algn="r">
              <a:lnSpc>
                <a:spcPct val="100000"/>
              </a:lnSpc>
              <a:spcBef>
                <a:spcPts val="0"/>
              </a:spcBef>
              <a:spcAft>
                <a:spcPts val="0"/>
              </a:spcAft>
              <a:buClr>
                <a:srgbClr val="000000"/>
              </a:buClr>
              <a:buSzPts val="1200"/>
              <a:buFont typeface="Arial"/>
              <a:buNone/>
              <a:defRPr sz="1600"/>
            </a:lvl7pPr>
            <a:lvl8pPr marL="0" lvl="7" indent="0" algn="r">
              <a:lnSpc>
                <a:spcPct val="100000"/>
              </a:lnSpc>
              <a:spcBef>
                <a:spcPts val="0"/>
              </a:spcBef>
              <a:spcAft>
                <a:spcPts val="0"/>
              </a:spcAft>
              <a:buClr>
                <a:srgbClr val="000000"/>
              </a:buClr>
              <a:buSzPts val="1200"/>
              <a:buFont typeface="Arial"/>
              <a:buNone/>
              <a:defRPr sz="1600"/>
            </a:lvl8pPr>
            <a:lvl9pPr marL="0" lvl="8" indent="0" algn="r">
              <a:lnSpc>
                <a:spcPct val="100000"/>
              </a:lnSpc>
              <a:spcBef>
                <a:spcPts val="0"/>
              </a:spcBef>
              <a:spcAft>
                <a:spcPts val="0"/>
              </a:spcAft>
              <a:buClr>
                <a:srgbClr val="000000"/>
              </a:buClr>
              <a:buSzPts val="1200"/>
              <a:buFont typeface="Arial"/>
              <a:buNone/>
              <a:defRPr sz="1600"/>
            </a:lvl9pPr>
          </a:lstStyle>
          <a:p>
            <a:pPr marL="0" lvl="0" indent="0" algn="r" rtl="0">
              <a:spcBef>
                <a:spcPts val="0"/>
              </a:spcBef>
              <a:spcAft>
                <a:spcPts val="0"/>
              </a:spcAft>
              <a:buNone/>
            </a:pPr>
            <a:fld id="{00000000-1234-1234-1234-123412341234}" type="slidenum">
              <a:rPr lang="en-US"/>
              <a:t>‹#›</a:t>
            </a:fld>
            <a:endParaRPr sz="1200"/>
          </a:p>
        </p:txBody>
      </p:sp>
      <p:pic>
        <p:nvPicPr>
          <p:cNvPr id="39" name="Google Shape;39;p31" descr="A black background with white text&#10;&#10;Description automatically generated"/>
          <p:cNvPicPr preferRelativeResize="0"/>
          <p:nvPr/>
        </p:nvPicPr>
        <p:blipFill rotWithShape="1">
          <a:blip r:embed="rId5">
            <a:alphaModFix/>
          </a:blip>
          <a:srcRect r="911"/>
          <a:stretch/>
        </p:blipFill>
        <p:spPr>
          <a:xfrm>
            <a:off x="200712" y="55766"/>
            <a:ext cx="2028512" cy="506466"/>
          </a:xfrm>
          <a:prstGeom prst="rect">
            <a:avLst/>
          </a:prstGeom>
          <a:noFill/>
          <a:ln>
            <a:noFill/>
          </a:ln>
        </p:spPr>
      </p:pic>
      <p:sp>
        <p:nvSpPr>
          <p:cNvPr id="40" name="Google Shape;40;p31"/>
          <p:cNvSpPr txBox="1">
            <a:spLocks noGrp="1"/>
          </p:cNvSpPr>
          <p:nvPr>
            <p:ph type="title"/>
          </p:nvPr>
        </p:nvSpPr>
        <p:spPr>
          <a:xfrm>
            <a:off x="1604555" y="1535429"/>
            <a:ext cx="8686800" cy="457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1"/>
          <p:cNvSpPr txBox="1"/>
          <p:nvPr/>
        </p:nvSpPr>
        <p:spPr>
          <a:xfrm>
            <a:off x="1604555" y="2221230"/>
            <a:ext cx="9403080" cy="3430689"/>
          </a:xfrm>
          <a:prstGeom prst="rect">
            <a:avLst/>
          </a:prstGeom>
          <a:no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chemeClr val="dk1"/>
              </a:buClr>
              <a:buSzPts val="2400"/>
              <a:buFont typeface="Arial"/>
              <a:buNone/>
            </a:pPr>
            <a:r>
              <a:rPr lang="en-US" sz="2200">
                <a:solidFill>
                  <a:schemeClr val="dk1"/>
                </a:solidFill>
                <a:latin typeface="Calibri"/>
                <a:ea typeface="Calibri"/>
                <a:cs typeface="Calibri"/>
                <a:sym typeface="Calibri"/>
              </a:rPr>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Duis aute irure dolor in reprehenderit in voluptate velit esse cillum dolore eu fugiat nulla pariatur. Excepteur sint occaecat cupidatat non proident, sunt in culpa qui officia deserunt mollit anim id est laborum.</a:t>
            </a:r>
            <a:endParaRPr sz="22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file/d/1o9T6DlhkXiFwalHM2Nk60xzem4-5giKO/view?usp=shari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O8YAZ47JlYwFgq_5uO_-akPs2GaDvCC4/view?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p:nvPr/>
        </p:nvSpPr>
        <p:spPr>
          <a:xfrm>
            <a:off x="4676513" y="2252163"/>
            <a:ext cx="2777494" cy="458685"/>
          </a:xfrm>
          <a:prstGeom prst="rect">
            <a:avLst/>
          </a:prstGeom>
          <a:solidFill>
            <a:srgbClr val="7938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1"/>
          <p:cNvSpPr/>
          <p:nvPr/>
        </p:nvSpPr>
        <p:spPr>
          <a:xfrm>
            <a:off x="4620755" y="2202690"/>
            <a:ext cx="2777494" cy="458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1"/>
          <p:cNvSpPr txBox="1">
            <a:spLocks noGrp="1"/>
          </p:cNvSpPr>
          <p:nvPr>
            <p:ph type="subTitle" idx="4294967295"/>
          </p:nvPr>
        </p:nvSpPr>
        <p:spPr>
          <a:xfrm>
            <a:off x="4696976" y="2178924"/>
            <a:ext cx="2777494" cy="604708"/>
          </a:xfrm>
          <a:prstGeom prst="rect">
            <a:avLst/>
          </a:prstGeom>
          <a:noFill/>
          <a:ln>
            <a:noFill/>
          </a:ln>
        </p:spPr>
        <p:txBody>
          <a:bodyPr spcFirstLastPara="1" wrap="square" lIns="91425" tIns="45700" rIns="91425" bIns="45700" anchor="t" anchorCtr="0">
            <a:normAutofit/>
          </a:bodyPr>
          <a:lstStyle/>
          <a:p>
            <a:pPr marL="342900" marR="0" lvl="0" indent="-317500" algn="l" rtl="0">
              <a:lnSpc>
                <a:spcPct val="100000"/>
              </a:lnSpc>
              <a:spcBef>
                <a:spcPts val="600"/>
              </a:spcBef>
              <a:spcAft>
                <a:spcPts val="0"/>
              </a:spcAft>
              <a:buClr>
                <a:schemeClr val="accent1"/>
              </a:buClr>
              <a:buSzPts val="2400"/>
              <a:buFont typeface="Arial"/>
              <a:buNone/>
            </a:pPr>
            <a:r>
              <a:rPr lang="en-US" sz="2000" b="1" i="0" u="none" strike="noStrike" cap="none" dirty="0">
                <a:solidFill>
                  <a:srgbClr val="793889"/>
                </a:solidFill>
                <a:latin typeface="Trebuchet MS"/>
                <a:ea typeface="Trebuchet MS"/>
                <a:cs typeface="Trebuchet MS"/>
                <a:sym typeface="Trebuchet MS"/>
              </a:rPr>
              <a:t>Module 6, Session 16</a:t>
            </a:r>
            <a:endParaRPr dirty="0"/>
          </a:p>
        </p:txBody>
      </p:sp>
      <p:sp>
        <p:nvSpPr>
          <p:cNvPr id="50" name="Google Shape;50;p1"/>
          <p:cNvSpPr txBox="1"/>
          <p:nvPr/>
        </p:nvSpPr>
        <p:spPr>
          <a:xfrm>
            <a:off x="1343025" y="1037223"/>
            <a:ext cx="9506654" cy="12618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Fundamentals of Literacy Coaching</a:t>
            </a:r>
            <a:endParaRPr sz="4400" b="1" i="0" u="none" strike="noStrike" cap="none">
              <a:solidFill>
                <a:schemeClr val="dk1"/>
              </a:solidFill>
              <a:latin typeface="Trebuchet MS"/>
              <a:ea typeface="Trebuchet MS"/>
              <a:cs typeface="Trebuchet MS"/>
              <a:sym typeface="Trebuchet MS"/>
            </a:endParaRPr>
          </a:p>
          <a:p>
            <a:pPr marL="0" marR="0" lvl="0" indent="0" algn="ctr" rtl="0">
              <a:spcBef>
                <a:spcPts val="0"/>
              </a:spcBef>
              <a:spcAft>
                <a:spcPts val="0"/>
              </a:spcAft>
              <a:buNone/>
            </a:pPr>
            <a:r>
              <a:rPr lang="en-US" sz="3200" b="0" i="0" u="none" strike="noStrike" cap="none">
                <a:solidFill>
                  <a:schemeClr val="dk1"/>
                </a:solidFill>
                <a:latin typeface="Trebuchet MS"/>
                <a:ea typeface="Trebuchet MS"/>
                <a:cs typeface="Trebuchet MS"/>
                <a:sym typeface="Trebuchet MS"/>
              </a:rPr>
              <a:t>Professional Development Modules</a:t>
            </a:r>
            <a:endParaRPr sz="3200" b="0" i="0" u="none" strike="noStrike" cap="none">
              <a:solidFill>
                <a:schemeClr val="dk1"/>
              </a:solidFill>
              <a:latin typeface="Trebuchet MS"/>
              <a:ea typeface="Trebuchet MS"/>
              <a:cs typeface="Trebuchet MS"/>
              <a:sym typeface="Trebuchet MS"/>
            </a:endParaRPr>
          </a:p>
        </p:txBody>
      </p:sp>
      <p:sp>
        <p:nvSpPr>
          <p:cNvPr id="51" name="Google Shape;51;p1"/>
          <p:cNvSpPr/>
          <p:nvPr/>
        </p:nvSpPr>
        <p:spPr>
          <a:xfrm>
            <a:off x="2945528" y="2866656"/>
            <a:ext cx="6358714" cy="617908"/>
          </a:xfrm>
          <a:prstGeom prst="rect">
            <a:avLst/>
          </a:prstGeom>
          <a:solidFill>
            <a:srgbClr val="7938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1"/>
          <p:cNvSpPr/>
          <p:nvPr/>
        </p:nvSpPr>
        <p:spPr>
          <a:xfrm>
            <a:off x="2927350" y="2703452"/>
            <a:ext cx="6335967" cy="7316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1"/>
          <p:cNvSpPr txBox="1"/>
          <p:nvPr/>
        </p:nvSpPr>
        <p:spPr>
          <a:xfrm>
            <a:off x="2932017" y="2807398"/>
            <a:ext cx="6326632" cy="724245"/>
          </a:xfrm>
          <a:prstGeom prst="rect">
            <a:avLst/>
          </a:prstGeom>
          <a:noFill/>
          <a:ln>
            <a:noFill/>
          </a:ln>
        </p:spPr>
        <p:txBody>
          <a:bodyPr spcFirstLastPara="1" wrap="square" lIns="91425" tIns="45700" rIns="91425" bIns="45700" anchor="t" anchorCtr="0">
            <a:normAutofit/>
          </a:bodyPr>
          <a:lstStyle/>
          <a:p>
            <a:pPr marL="342900" marR="0" lvl="0" indent="-317500" algn="ctr" rtl="0">
              <a:lnSpc>
                <a:spcPct val="100000"/>
              </a:lnSpc>
              <a:spcBef>
                <a:spcPts val="600"/>
              </a:spcBef>
              <a:spcAft>
                <a:spcPts val="0"/>
              </a:spcAft>
              <a:buClr>
                <a:schemeClr val="accent1"/>
              </a:buClr>
              <a:buSzPts val="2400"/>
              <a:buFont typeface="Arial"/>
              <a:buNone/>
            </a:pPr>
            <a:r>
              <a:rPr lang="en-US" sz="2000" b="1" i="0" u="none" strike="noStrike" cap="none" dirty="0">
                <a:solidFill>
                  <a:srgbClr val="793889"/>
                </a:solidFill>
                <a:latin typeface="Trebuchet MS"/>
                <a:ea typeface="Trebuchet MS"/>
                <a:cs typeface="Trebuchet MS"/>
                <a:sym typeface="Trebuchet MS"/>
              </a:rPr>
              <a:t>Planning and Implementing Coaching</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txBox="1"/>
          <p:nvPr/>
        </p:nvSpPr>
        <p:spPr>
          <a:xfrm>
            <a:off x="814211" y="869580"/>
            <a:ext cx="8148362"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800" b="1" dirty="0">
                <a:solidFill>
                  <a:schemeClr val="dk1"/>
                </a:solidFill>
                <a:latin typeface="Calibri"/>
                <a:ea typeface="Calibri"/>
                <a:cs typeface="Calibri"/>
                <a:sym typeface="Calibri"/>
              </a:rPr>
              <a:t>Developing a School Profile and Strategic Plan Creating an Action Plan Through SMART Goals</a:t>
            </a:r>
            <a:endParaRPr sz="2800" dirty="0"/>
          </a:p>
        </p:txBody>
      </p:sp>
      <p:sp>
        <p:nvSpPr>
          <p:cNvPr id="138" name="Google Shape;138;p10"/>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10</a:t>
            </a:fld>
            <a:endParaRPr/>
          </a:p>
        </p:txBody>
      </p:sp>
      <p:pic>
        <p:nvPicPr>
          <p:cNvPr id="139" name="Google Shape;139;p10"/>
          <p:cNvPicPr preferRelativeResize="0"/>
          <p:nvPr/>
        </p:nvPicPr>
        <p:blipFill rotWithShape="1">
          <a:blip r:embed="rId3">
            <a:alphaModFix/>
          </a:blip>
          <a:srcRect/>
          <a:stretch/>
        </p:blipFill>
        <p:spPr>
          <a:xfrm>
            <a:off x="865009" y="2013803"/>
            <a:ext cx="9643661" cy="39053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5D1400C7-6C68-AF78-16CB-065497203932}"/>
            </a:ext>
          </a:extLst>
        </p:cNvPr>
        <p:cNvGrpSpPr/>
        <p:nvPr/>
      </p:nvGrpSpPr>
      <p:grpSpPr>
        <a:xfrm>
          <a:off x="0" y="0"/>
          <a:ext cx="0" cy="0"/>
          <a:chOff x="0" y="0"/>
          <a:chExt cx="0" cy="0"/>
        </a:xfrm>
      </p:grpSpPr>
      <p:sp>
        <p:nvSpPr>
          <p:cNvPr id="145" name="Google Shape;145;p11">
            <a:extLst>
              <a:ext uri="{FF2B5EF4-FFF2-40B4-BE49-F238E27FC236}">
                <a16:creationId xmlns:a16="http://schemas.microsoft.com/office/drawing/2014/main" id="{3D1F6544-1FEE-7AEB-54FE-A5C3D7F16D44}"/>
              </a:ext>
            </a:extLst>
          </p:cNvPr>
          <p:cNvSpPr txBox="1"/>
          <p:nvPr/>
        </p:nvSpPr>
        <p:spPr>
          <a:xfrm>
            <a:off x="462702" y="1082685"/>
            <a:ext cx="7484428"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800" b="1" dirty="0">
                <a:solidFill>
                  <a:schemeClr val="dk1"/>
                </a:solidFill>
                <a:latin typeface="Calibri"/>
                <a:ea typeface="Calibri"/>
                <a:cs typeface="Calibri"/>
                <a:sym typeface="Calibri"/>
              </a:rPr>
              <a:t>Developing a School Profile and Strategic Plan Creating an Action Plan Through SMART Goals</a:t>
            </a:r>
            <a:endParaRPr sz="2800" dirty="0"/>
          </a:p>
        </p:txBody>
      </p:sp>
      <p:sp>
        <p:nvSpPr>
          <p:cNvPr id="146" name="Google Shape;146;p11">
            <a:extLst>
              <a:ext uri="{FF2B5EF4-FFF2-40B4-BE49-F238E27FC236}">
                <a16:creationId xmlns:a16="http://schemas.microsoft.com/office/drawing/2014/main" id="{80C54FBD-EA63-4206-E85B-BAE5AADD3F1B}"/>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11</a:t>
            </a:fld>
            <a:endParaRPr/>
          </a:p>
        </p:txBody>
      </p:sp>
      <p:grpSp>
        <p:nvGrpSpPr>
          <p:cNvPr id="34" name="Group 33">
            <a:extLst>
              <a:ext uri="{FF2B5EF4-FFF2-40B4-BE49-F238E27FC236}">
                <a16:creationId xmlns:a16="http://schemas.microsoft.com/office/drawing/2014/main" id="{EE995444-B92C-7DB4-FAD5-577A2C4E7C8E}"/>
              </a:ext>
            </a:extLst>
          </p:cNvPr>
          <p:cNvGrpSpPr/>
          <p:nvPr/>
        </p:nvGrpSpPr>
        <p:grpSpPr>
          <a:xfrm>
            <a:off x="96523" y="2575677"/>
            <a:ext cx="1377276" cy="867810"/>
            <a:chOff x="2232745" y="611294"/>
            <a:chExt cx="2136986" cy="854794"/>
          </a:xfrm>
        </p:grpSpPr>
        <p:sp>
          <p:nvSpPr>
            <p:cNvPr id="35" name="Rectangle 34">
              <a:extLst>
                <a:ext uri="{FF2B5EF4-FFF2-40B4-BE49-F238E27FC236}">
                  <a16:creationId xmlns:a16="http://schemas.microsoft.com/office/drawing/2014/main" id="{D5352727-1AF7-1DB6-B391-8067CEF67DBE}"/>
                </a:ext>
              </a:extLst>
            </p:cNvPr>
            <p:cNvSpPr/>
            <p:nvPr/>
          </p:nvSpPr>
          <p:spPr>
            <a:xfrm>
              <a:off x="2232745" y="611294"/>
              <a:ext cx="2136986" cy="854794"/>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6" name="TextBox 35">
              <a:extLst>
                <a:ext uri="{FF2B5EF4-FFF2-40B4-BE49-F238E27FC236}">
                  <a16:creationId xmlns:a16="http://schemas.microsoft.com/office/drawing/2014/main" id="{09B01FE0-7B01-8D3F-D3B5-DFC9F4091096}"/>
                </a:ext>
              </a:extLst>
            </p:cNvPr>
            <p:cNvSpPr txBox="1"/>
            <p:nvPr/>
          </p:nvSpPr>
          <p:spPr>
            <a:xfrm>
              <a:off x="2232745" y="611294"/>
              <a:ext cx="2136986" cy="854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2000" kern="1200"/>
                <a:t>G </a:t>
              </a:r>
            </a:p>
            <a:p>
              <a:pPr marL="0" lvl="0" indent="0" algn="ctr" defTabSz="1778000">
                <a:lnSpc>
                  <a:spcPct val="90000"/>
                </a:lnSpc>
                <a:spcBef>
                  <a:spcPct val="0"/>
                </a:spcBef>
                <a:spcAft>
                  <a:spcPct val="35000"/>
                </a:spcAft>
                <a:buNone/>
              </a:pPr>
              <a:r>
                <a:rPr lang="en-US" sz="2000" kern="1200"/>
                <a:t>Goals</a:t>
              </a:r>
            </a:p>
          </p:txBody>
        </p:sp>
      </p:grpSp>
      <p:grpSp>
        <p:nvGrpSpPr>
          <p:cNvPr id="37" name="Group 36">
            <a:extLst>
              <a:ext uri="{FF2B5EF4-FFF2-40B4-BE49-F238E27FC236}">
                <a16:creationId xmlns:a16="http://schemas.microsoft.com/office/drawing/2014/main" id="{C699DB5F-9569-B535-4A50-440C3A7BC898}"/>
              </a:ext>
            </a:extLst>
          </p:cNvPr>
          <p:cNvGrpSpPr/>
          <p:nvPr/>
        </p:nvGrpSpPr>
        <p:grpSpPr>
          <a:xfrm>
            <a:off x="80745" y="3425343"/>
            <a:ext cx="1390150" cy="2494909"/>
            <a:chOff x="2232745" y="1466153"/>
            <a:chExt cx="2136986" cy="1756800"/>
          </a:xfrm>
        </p:grpSpPr>
        <p:sp>
          <p:nvSpPr>
            <p:cNvPr id="38" name="Rectangle 37">
              <a:extLst>
                <a:ext uri="{FF2B5EF4-FFF2-40B4-BE49-F238E27FC236}">
                  <a16:creationId xmlns:a16="http://schemas.microsoft.com/office/drawing/2014/main" id="{3061A225-A874-0325-D2DB-3BF412D53533}"/>
                </a:ext>
              </a:extLst>
            </p:cNvPr>
            <p:cNvSpPr/>
            <p:nvPr/>
          </p:nvSpPr>
          <p:spPr>
            <a:xfrm>
              <a:off x="2232745" y="1466153"/>
              <a:ext cx="2136986" cy="17568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9" name="TextBox 38">
              <a:extLst>
                <a:ext uri="{FF2B5EF4-FFF2-40B4-BE49-F238E27FC236}">
                  <a16:creationId xmlns:a16="http://schemas.microsoft.com/office/drawing/2014/main" id="{E8D5B5FB-589F-59FC-134F-70D1E3B6AE31}"/>
                </a:ext>
              </a:extLst>
            </p:cNvPr>
            <p:cNvSpPr txBox="1"/>
            <p:nvPr/>
          </p:nvSpPr>
          <p:spPr>
            <a:xfrm>
              <a:off x="2232745" y="1466153"/>
              <a:ext cx="2136986" cy="1756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3360" tIns="213360" rIns="284480" bIns="320040" numCol="1" spcCol="1270" anchor="t" anchorCtr="0">
              <a:noAutofit/>
            </a:bodyPr>
            <a:lstStyle/>
            <a:p>
              <a:pPr lvl="1" algn="l" defTabSz="1778000">
                <a:lnSpc>
                  <a:spcPct val="90000"/>
                </a:lnSpc>
                <a:spcBef>
                  <a:spcPct val="0"/>
                </a:spcBef>
                <a:spcAft>
                  <a:spcPct val="15000"/>
                </a:spcAft>
              </a:pPr>
              <a:r>
                <a:rPr lang="en-US" sz="2000" kern="1200"/>
                <a:t>How do you create clear SMART goals?</a:t>
              </a:r>
            </a:p>
            <a:p>
              <a:pPr marL="285750" lvl="1" indent="-285750" algn="l" defTabSz="1778000">
                <a:lnSpc>
                  <a:spcPct val="90000"/>
                </a:lnSpc>
                <a:spcBef>
                  <a:spcPct val="0"/>
                </a:spcBef>
                <a:spcAft>
                  <a:spcPct val="15000"/>
                </a:spcAft>
                <a:buChar char="•"/>
              </a:pPr>
              <a:endParaRPr lang="en-US" sz="4000" kern="1200"/>
            </a:p>
          </p:txBody>
        </p:sp>
      </p:grpSp>
      <p:grpSp>
        <p:nvGrpSpPr>
          <p:cNvPr id="40" name="Group 39">
            <a:extLst>
              <a:ext uri="{FF2B5EF4-FFF2-40B4-BE49-F238E27FC236}">
                <a16:creationId xmlns:a16="http://schemas.microsoft.com/office/drawing/2014/main" id="{3750C8E5-EBE3-BDBD-BB78-184A4EE7CF0F}"/>
              </a:ext>
            </a:extLst>
          </p:cNvPr>
          <p:cNvGrpSpPr/>
          <p:nvPr/>
        </p:nvGrpSpPr>
        <p:grpSpPr>
          <a:xfrm>
            <a:off x="1540118" y="2575677"/>
            <a:ext cx="1605022" cy="867810"/>
            <a:chOff x="2232745" y="611294"/>
            <a:chExt cx="2136986" cy="854794"/>
          </a:xfrm>
        </p:grpSpPr>
        <p:sp>
          <p:nvSpPr>
            <p:cNvPr id="41" name="Rectangle 40">
              <a:extLst>
                <a:ext uri="{FF2B5EF4-FFF2-40B4-BE49-F238E27FC236}">
                  <a16:creationId xmlns:a16="http://schemas.microsoft.com/office/drawing/2014/main" id="{B6DDDC93-C797-E091-6282-109E1C86084F}"/>
                </a:ext>
              </a:extLst>
            </p:cNvPr>
            <p:cNvSpPr/>
            <p:nvPr/>
          </p:nvSpPr>
          <p:spPr>
            <a:xfrm>
              <a:off x="2232745" y="611294"/>
              <a:ext cx="2136986" cy="854794"/>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2" name="TextBox 41">
              <a:extLst>
                <a:ext uri="{FF2B5EF4-FFF2-40B4-BE49-F238E27FC236}">
                  <a16:creationId xmlns:a16="http://schemas.microsoft.com/office/drawing/2014/main" id="{8885AD90-6537-E8B9-C72B-D7E79460C147}"/>
                </a:ext>
              </a:extLst>
            </p:cNvPr>
            <p:cNvSpPr txBox="1"/>
            <p:nvPr/>
          </p:nvSpPr>
          <p:spPr>
            <a:xfrm>
              <a:off x="2232745" y="611294"/>
              <a:ext cx="2136986" cy="854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2000" kern="1200"/>
                <a:t>R </a:t>
              </a:r>
            </a:p>
            <a:p>
              <a:pPr marL="0" lvl="0" indent="0" algn="ctr" defTabSz="1778000">
                <a:lnSpc>
                  <a:spcPct val="90000"/>
                </a:lnSpc>
                <a:spcBef>
                  <a:spcPct val="0"/>
                </a:spcBef>
                <a:spcAft>
                  <a:spcPct val="35000"/>
                </a:spcAft>
                <a:buNone/>
              </a:pPr>
              <a:r>
                <a:rPr lang="en-US" sz="2000" kern="1200"/>
                <a:t>Roles</a:t>
              </a:r>
            </a:p>
          </p:txBody>
        </p:sp>
      </p:grpSp>
      <p:grpSp>
        <p:nvGrpSpPr>
          <p:cNvPr id="43" name="Group 42">
            <a:extLst>
              <a:ext uri="{FF2B5EF4-FFF2-40B4-BE49-F238E27FC236}">
                <a16:creationId xmlns:a16="http://schemas.microsoft.com/office/drawing/2014/main" id="{B854D9C5-A9FD-53EA-1617-7A85D3D7FFB9}"/>
              </a:ext>
            </a:extLst>
          </p:cNvPr>
          <p:cNvGrpSpPr/>
          <p:nvPr/>
        </p:nvGrpSpPr>
        <p:grpSpPr>
          <a:xfrm>
            <a:off x="1540118" y="3425344"/>
            <a:ext cx="1605022" cy="2494909"/>
            <a:chOff x="2232745" y="1466153"/>
            <a:chExt cx="2136986" cy="1756800"/>
          </a:xfrm>
        </p:grpSpPr>
        <p:sp>
          <p:nvSpPr>
            <p:cNvPr id="44" name="Rectangle 43">
              <a:extLst>
                <a:ext uri="{FF2B5EF4-FFF2-40B4-BE49-F238E27FC236}">
                  <a16:creationId xmlns:a16="http://schemas.microsoft.com/office/drawing/2014/main" id="{83AA18F5-8C0F-0378-FAD0-03660484D338}"/>
                </a:ext>
              </a:extLst>
            </p:cNvPr>
            <p:cNvSpPr/>
            <p:nvPr/>
          </p:nvSpPr>
          <p:spPr>
            <a:xfrm>
              <a:off x="2232745" y="1466153"/>
              <a:ext cx="2136986" cy="17568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5" name="TextBox 44">
              <a:extLst>
                <a:ext uri="{FF2B5EF4-FFF2-40B4-BE49-F238E27FC236}">
                  <a16:creationId xmlns:a16="http://schemas.microsoft.com/office/drawing/2014/main" id="{7157C4A4-E8E9-8447-2B55-8874D4DD879C}"/>
                </a:ext>
              </a:extLst>
            </p:cNvPr>
            <p:cNvSpPr txBox="1"/>
            <p:nvPr/>
          </p:nvSpPr>
          <p:spPr>
            <a:xfrm>
              <a:off x="2232745" y="1466153"/>
              <a:ext cx="2136986" cy="1756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3360" tIns="213360" rIns="284480" bIns="320040" numCol="1" spcCol="1270" anchor="t" anchorCtr="0">
              <a:noAutofit/>
            </a:bodyPr>
            <a:lstStyle/>
            <a:p>
              <a:pPr lvl="1" algn="l" defTabSz="1778000">
                <a:lnSpc>
                  <a:spcPct val="90000"/>
                </a:lnSpc>
                <a:spcBef>
                  <a:spcPct val="0"/>
                </a:spcBef>
                <a:spcAft>
                  <a:spcPct val="15000"/>
                </a:spcAft>
              </a:pPr>
              <a:r>
                <a:rPr lang="en-US" sz="2000" kern="1200"/>
                <a:t>Who is going </a:t>
              </a:r>
            </a:p>
            <a:p>
              <a:pPr lvl="1" algn="l" defTabSz="1778000">
                <a:lnSpc>
                  <a:spcPct val="90000"/>
                </a:lnSpc>
                <a:spcBef>
                  <a:spcPct val="0"/>
                </a:spcBef>
                <a:spcAft>
                  <a:spcPct val="15000"/>
                </a:spcAft>
              </a:pPr>
              <a:r>
                <a:rPr lang="en-US" sz="2000" kern="1200"/>
                <a:t>to be involved?</a:t>
              </a:r>
            </a:p>
            <a:p>
              <a:pPr marL="285750" lvl="1" indent="-285750" algn="l" defTabSz="1778000">
                <a:lnSpc>
                  <a:spcPct val="90000"/>
                </a:lnSpc>
                <a:spcBef>
                  <a:spcPct val="0"/>
                </a:spcBef>
                <a:spcAft>
                  <a:spcPct val="15000"/>
                </a:spcAft>
                <a:buChar char="•"/>
              </a:pPr>
              <a:endParaRPr lang="en-US" sz="4000" kern="1200"/>
            </a:p>
          </p:txBody>
        </p:sp>
      </p:grpSp>
      <p:grpSp>
        <p:nvGrpSpPr>
          <p:cNvPr id="46" name="Group 45">
            <a:extLst>
              <a:ext uri="{FF2B5EF4-FFF2-40B4-BE49-F238E27FC236}">
                <a16:creationId xmlns:a16="http://schemas.microsoft.com/office/drawing/2014/main" id="{81A6B49F-06EF-BF34-CA87-D46A58452E1B}"/>
              </a:ext>
            </a:extLst>
          </p:cNvPr>
          <p:cNvGrpSpPr/>
          <p:nvPr/>
        </p:nvGrpSpPr>
        <p:grpSpPr>
          <a:xfrm>
            <a:off x="3208990" y="2532905"/>
            <a:ext cx="1991857" cy="892438"/>
            <a:chOff x="2232745" y="587035"/>
            <a:chExt cx="2136986" cy="879053"/>
          </a:xfrm>
        </p:grpSpPr>
        <p:sp>
          <p:nvSpPr>
            <p:cNvPr id="47" name="Rectangle 46">
              <a:extLst>
                <a:ext uri="{FF2B5EF4-FFF2-40B4-BE49-F238E27FC236}">
                  <a16:creationId xmlns:a16="http://schemas.microsoft.com/office/drawing/2014/main" id="{58A2C910-1755-BAA4-6244-10E4255283DB}"/>
                </a:ext>
              </a:extLst>
            </p:cNvPr>
            <p:cNvSpPr/>
            <p:nvPr/>
          </p:nvSpPr>
          <p:spPr>
            <a:xfrm>
              <a:off x="2232745" y="611294"/>
              <a:ext cx="2136986" cy="854794"/>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8" name="TextBox 47">
              <a:extLst>
                <a:ext uri="{FF2B5EF4-FFF2-40B4-BE49-F238E27FC236}">
                  <a16:creationId xmlns:a16="http://schemas.microsoft.com/office/drawing/2014/main" id="{599046A0-5A62-60B3-42FB-2FB584DE2610}"/>
                </a:ext>
              </a:extLst>
            </p:cNvPr>
            <p:cNvSpPr txBox="1"/>
            <p:nvPr/>
          </p:nvSpPr>
          <p:spPr>
            <a:xfrm>
              <a:off x="2232745" y="587035"/>
              <a:ext cx="2136986" cy="879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2000" kern="1200"/>
                <a:t>R</a:t>
              </a:r>
            </a:p>
            <a:p>
              <a:pPr marL="0" lvl="0" indent="0" algn="ctr" defTabSz="1778000">
                <a:lnSpc>
                  <a:spcPct val="90000"/>
                </a:lnSpc>
                <a:spcBef>
                  <a:spcPct val="0"/>
                </a:spcBef>
                <a:spcAft>
                  <a:spcPct val="35000"/>
                </a:spcAft>
                <a:buNone/>
              </a:pPr>
              <a:r>
                <a:rPr lang="en-US" sz="2000" kern="1200"/>
                <a:t> Resources</a:t>
              </a:r>
            </a:p>
          </p:txBody>
        </p:sp>
      </p:grpSp>
      <p:grpSp>
        <p:nvGrpSpPr>
          <p:cNvPr id="49" name="Group 48">
            <a:extLst>
              <a:ext uri="{FF2B5EF4-FFF2-40B4-BE49-F238E27FC236}">
                <a16:creationId xmlns:a16="http://schemas.microsoft.com/office/drawing/2014/main" id="{68194C99-692F-5605-2A36-0C9EF183B28F}"/>
              </a:ext>
            </a:extLst>
          </p:cNvPr>
          <p:cNvGrpSpPr/>
          <p:nvPr/>
        </p:nvGrpSpPr>
        <p:grpSpPr>
          <a:xfrm>
            <a:off x="3152707" y="3443487"/>
            <a:ext cx="2048138" cy="2476766"/>
            <a:chOff x="2172363" y="1466153"/>
            <a:chExt cx="2197368" cy="1756800"/>
          </a:xfrm>
        </p:grpSpPr>
        <p:sp>
          <p:nvSpPr>
            <p:cNvPr id="50" name="Rectangle 49">
              <a:extLst>
                <a:ext uri="{FF2B5EF4-FFF2-40B4-BE49-F238E27FC236}">
                  <a16:creationId xmlns:a16="http://schemas.microsoft.com/office/drawing/2014/main" id="{DBC4C029-CFD8-C0DC-C292-F239788D6AE5}"/>
                </a:ext>
              </a:extLst>
            </p:cNvPr>
            <p:cNvSpPr/>
            <p:nvPr/>
          </p:nvSpPr>
          <p:spPr>
            <a:xfrm>
              <a:off x="2232745" y="1466153"/>
              <a:ext cx="2136986" cy="17568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1" name="TextBox 50">
              <a:extLst>
                <a:ext uri="{FF2B5EF4-FFF2-40B4-BE49-F238E27FC236}">
                  <a16:creationId xmlns:a16="http://schemas.microsoft.com/office/drawing/2014/main" id="{42CFFB38-2930-8530-ECE2-505931ECED6F}"/>
                </a:ext>
              </a:extLst>
            </p:cNvPr>
            <p:cNvSpPr txBox="1"/>
            <p:nvPr/>
          </p:nvSpPr>
          <p:spPr>
            <a:xfrm>
              <a:off x="2172363" y="1466153"/>
              <a:ext cx="2136986" cy="1756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3360" tIns="213360" rIns="284480" bIns="320040" numCol="1" spcCol="1270" anchor="t" anchorCtr="0">
              <a:noAutofit/>
            </a:bodyPr>
            <a:lstStyle/>
            <a:p>
              <a:pPr lvl="1" algn="l" defTabSz="1778000">
                <a:lnSpc>
                  <a:spcPct val="90000"/>
                </a:lnSpc>
                <a:spcBef>
                  <a:spcPct val="0"/>
                </a:spcBef>
                <a:spcAft>
                  <a:spcPct val="15000"/>
                </a:spcAft>
              </a:pPr>
              <a:r>
                <a:rPr lang="en-US" sz="2000" kern="1200"/>
                <a:t>What resources are needed?</a:t>
              </a:r>
            </a:p>
            <a:p>
              <a:pPr lvl="1" algn="l" defTabSz="1778000">
                <a:lnSpc>
                  <a:spcPct val="90000"/>
                </a:lnSpc>
                <a:spcBef>
                  <a:spcPct val="0"/>
                </a:spcBef>
                <a:spcAft>
                  <a:spcPct val="15000"/>
                </a:spcAft>
              </a:pPr>
              <a:endParaRPr lang="en-US" sz="2000" kern="1200"/>
            </a:p>
            <a:p>
              <a:pPr lvl="1" algn="l" defTabSz="1778000">
                <a:lnSpc>
                  <a:spcPct val="90000"/>
                </a:lnSpc>
                <a:spcBef>
                  <a:spcPct val="0"/>
                </a:spcBef>
                <a:spcAft>
                  <a:spcPct val="15000"/>
                </a:spcAft>
              </a:pPr>
              <a:r>
                <a:rPr lang="en-US" sz="2000" kern="1200"/>
                <a:t>How do you access these resources?</a:t>
              </a:r>
            </a:p>
            <a:p>
              <a:pPr marL="285750" lvl="1" indent="-285750" algn="l" defTabSz="1778000">
                <a:lnSpc>
                  <a:spcPct val="90000"/>
                </a:lnSpc>
                <a:spcBef>
                  <a:spcPct val="0"/>
                </a:spcBef>
                <a:spcAft>
                  <a:spcPct val="15000"/>
                </a:spcAft>
                <a:buChar char="•"/>
              </a:pPr>
              <a:endParaRPr lang="en-US" sz="4000" kern="1200"/>
            </a:p>
          </p:txBody>
        </p:sp>
      </p:grpSp>
      <p:grpSp>
        <p:nvGrpSpPr>
          <p:cNvPr id="52" name="Group 51">
            <a:extLst>
              <a:ext uri="{FF2B5EF4-FFF2-40B4-BE49-F238E27FC236}">
                <a16:creationId xmlns:a16="http://schemas.microsoft.com/office/drawing/2014/main" id="{38D938FA-B672-8FEB-C820-B76E72ED7624}"/>
              </a:ext>
            </a:extLst>
          </p:cNvPr>
          <p:cNvGrpSpPr/>
          <p:nvPr/>
        </p:nvGrpSpPr>
        <p:grpSpPr>
          <a:xfrm>
            <a:off x="5256806" y="2575677"/>
            <a:ext cx="2142445" cy="867810"/>
            <a:chOff x="2232745" y="611294"/>
            <a:chExt cx="2136986" cy="854794"/>
          </a:xfrm>
        </p:grpSpPr>
        <p:sp>
          <p:nvSpPr>
            <p:cNvPr id="53" name="Rectangle 52">
              <a:extLst>
                <a:ext uri="{FF2B5EF4-FFF2-40B4-BE49-F238E27FC236}">
                  <a16:creationId xmlns:a16="http://schemas.microsoft.com/office/drawing/2014/main" id="{6B675FD0-C40B-5FAF-026E-45E93B2E4C93}"/>
                </a:ext>
              </a:extLst>
            </p:cNvPr>
            <p:cNvSpPr/>
            <p:nvPr/>
          </p:nvSpPr>
          <p:spPr>
            <a:xfrm>
              <a:off x="2232745" y="611294"/>
              <a:ext cx="2136986" cy="854794"/>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4" name="TextBox 53">
              <a:extLst>
                <a:ext uri="{FF2B5EF4-FFF2-40B4-BE49-F238E27FC236}">
                  <a16:creationId xmlns:a16="http://schemas.microsoft.com/office/drawing/2014/main" id="{1EE83F90-4B86-F242-7296-72BE17A590CA}"/>
                </a:ext>
              </a:extLst>
            </p:cNvPr>
            <p:cNvSpPr txBox="1"/>
            <p:nvPr/>
          </p:nvSpPr>
          <p:spPr>
            <a:xfrm>
              <a:off x="2232745" y="611294"/>
              <a:ext cx="2136986" cy="854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2000" kern="1200" dirty="0"/>
                <a:t>A </a:t>
              </a:r>
            </a:p>
            <a:p>
              <a:pPr marL="0" lvl="0" indent="0" algn="ctr" defTabSz="1778000">
                <a:lnSpc>
                  <a:spcPct val="90000"/>
                </a:lnSpc>
                <a:spcBef>
                  <a:spcPct val="0"/>
                </a:spcBef>
                <a:spcAft>
                  <a:spcPct val="35000"/>
                </a:spcAft>
                <a:buNone/>
              </a:pPr>
              <a:r>
                <a:rPr lang="en-US" sz="2000" kern="1200" dirty="0"/>
                <a:t>Accountability</a:t>
              </a:r>
            </a:p>
          </p:txBody>
        </p:sp>
      </p:grpSp>
      <p:grpSp>
        <p:nvGrpSpPr>
          <p:cNvPr id="55" name="Group 54">
            <a:extLst>
              <a:ext uri="{FF2B5EF4-FFF2-40B4-BE49-F238E27FC236}">
                <a16:creationId xmlns:a16="http://schemas.microsoft.com/office/drawing/2014/main" id="{B2F69430-C143-AFF0-9413-B9F90C92AB20}"/>
              </a:ext>
            </a:extLst>
          </p:cNvPr>
          <p:cNvGrpSpPr/>
          <p:nvPr/>
        </p:nvGrpSpPr>
        <p:grpSpPr>
          <a:xfrm>
            <a:off x="5256806" y="3443486"/>
            <a:ext cx="2142445" cy="2763676"/>
            <a:chOff x="2232745" y="1466153"/>
            <a:chExt cx="2136986" cy="1960308"/>
          </a:xfrm>
        </p:grpSpPr>
        <p:sp>
          <p:nvSpPr>
            <p:cNvPr id="56" name="Rectangle 55">
              <a:extLst>
                <a:ext uri="{FF2B5EF4-FFF2-40B4-BE49-F238E27FC236}">
                  <a16:creationId xmlns:a16="http://schemas.microsoft.com/office/drawing/2014/main" id="{E18497BC-15AB-BD38-3149-6380E4A4FCD5}"/>
                </a:ext>
              </a:extLst>
            </p:cNvPr>
            <p:cNvSpPr/>
            <p:nvPr/>
          </p:nvSpPr>
          <p:spPr>
            <a:xfrm>
              <a:off x="2232745" y="1466153"/>
              <a:ext cx="2136986" cy="17568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7" name="TextBox 56">
              <a:extLst>
                <a:ext uri="{FF2B5EF4-FFF2-40B4-BE49-F238E27FC236}">
                  <a16:creationId xmlns:a16="http://schemas.microsoft.com/office/drawing/2014/main" id="{16477DD2-8312-1E0B-91DC-B6D04136CF9B}"/>
                </a:ext>
              </a:extLst>
            </p:cNvPr>
            <p:cNvSpPr txBox="1"/>
            <p:nvPr/>
          </p:nvSpPr>
          <p:spPr>
            <a:xfrm>
              <a:off x="2232745" y="1466153"/>
              <a:ext cx="2136986" cy="19603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3360" tIns="213360" rIns="284480" bIns="320040" numCol="1" spcCol="1270" anchor="t" anchorCtr="0">
              <a:noAutofit/>
            </a:bodyPr>
            <a:lstStyle/>
            <a:p>
              <a:pPr lvl="1" algn="l" defTabSz="1778000">
                <a:lnSpc>
                  <a:spcPct val="90000"/>
                </a:lnSpc>
                <a:spcBef>
                  <a:spcPct val="0"/>
                </a:spcBef>
                <a:spcAft>
                  <a:spcPct val="15000"/>
                </a:spcAft>
              </a:pPr>
              <a:r>
                <a:rPr lang="en-US" sz="2000" kern="1200"/>
                <a:t>Who “owns” what part(s) of the process or action steps?</a:t>
              </a:r>
            </a:p>
            <a:p>
              <a:pPr marL="285750" lvl="1" indent="-285750" algn="l" defTabSz="1778000">
                <a:lnSpc>
                  <a:spcPct val="90000"/>
                </a:lnSpc>
                <a:spcBef>
                  <a:spcPct val="0"/>
                </a:spcBef>
                <a:spcAft>
                  <a:spcPct val="15000"/>
                </a:spcAft>
                <a:buChar char="•"/>
              </a:pPr>
              <a:endParaRPr lang="en-US" sz="4000" kern="1200"/>
            </a:p>
          </p:txBody>
        </p:sp>
      </p:grpSp>
      <p:grpSp>
        <p:nvGrpSpPr>
          <p:cNvPr id="58" name="Group 57">
            <a:extLst>
              <a:ext uri="{FF2B5EF4-FFF2-40B4-BE49-F238E27FC236}">
                <a16:creationId xmlns:a16="http://schemas.microsoft.com/office/drawing/2014/main" id="{8531612F-6262-6A2C-EF7C-C218531C5751}"/>
              </a:ext>
            </a:extLst>
          </p:cNvPr>
          <p:cNvGrpSpPr/>
          <p:nvPr/>
        </p:nvGrpSpPr>
        <p:grpSpPr>
          <a:xfrm>
            <a:off x="7455210" y="2575677"/>
            <a:ext cx="1991857" cy="867810"/>
            <a:chOff x="2232745" y="611294"/>
            <a:chExt cx="2136986" cy="854794"/>
          </a:xfrm>
        </p:grpSpPr>
        <p:sp>
          <p:nvSpPr>
            <p:cNvPr id="59" name="Rectangle 58">
              <a:extLst>
                <a:ext uri="{FF2B5EF4-FFF2-40B4-BE49-F238E27FC236}">
                  <a16:creationId xmlns:a16="http://schemas.microsoft.com/office/drawing/2014/main" id="{9DCC171B-058B-3949-5D59-74BF93515AE1}"/>
                </a:ext>
              </a:extLst>
            </p:cNvPr>
            <p:cNvSpPr/>
            <p:nvPr/>
          </p:nvSpPr>
          <p:spPr>
            <a:xfrm>
              <a:off x="2232745" y="611294"/>
              <a:ext cx="2136986" cy="854794"/>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0" name="TextBox 59">
              <a:extLst>
                <a:ext uri="{FF2B5EF4-FFF2-40B4-BE49-F238E27FC236}">
                  <a16:creationId xmlns:a16="http://schemas.microsoft.com/office/drawing/2014/main" id="{F3555398-1980-3889-E255-555B28623D47}"/>
                </a:ext>
              </a:extLst>
            </p:cNvPr>
            <p:cNvSpPr txBox="1"/>
            <p:nvPr/>
          </p:nvSpPr>
          <p:spPr>
            <a:xfrm>
              <a:off x="2232745" y="611294"/>
              <a:ext cx="2136986" cy="854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2000" kern="1200"/>
                <a:t>T </a:t>
              </a:r>
            </a:p>
            <a:p>
              <a:pPr marL="0" lvl="0" indent="0" algn="ctr" defTabSz="1778000">
                <a:lnSpc>
                  <a:spcPct val="90000"/>
                </a:lnSpc>
                <a:spcBef>
                  <a:spcPct val="0"/>
                </a:spcBef>
                <a:spcAft>
                  <a:spcPct val="35000"/>
                </a:spcAft>
                <a:buNone/>
              </a:pPr>
              <a:r>
                <a:rPr lang="en-US" sz="2000" kern="1200"/>
                <a:t>Timeframe</a:t>
              </a:r>
            </a:p>
          </p:txBody>
        </p:sp>
      </p:grpSp>
      <p:grpSp>
        <p:nvGrpSpPr>
          <p:cNvPr id="61" name="Group 60">
            <a:extLst>
              <a:ext uri="{FF2B5EF4-FFF2-40B4-BE49-F238E27FC236}">
                <a16:creationId xmlns:a16="http://schemas.microsoft.com/office/drawing/2014/main" id="{0071CF4F-F3EB-A142-EE3F-2CC82794211A}"/>
              </a:ext>
            </a:extLst>
          </p:cNvPr>
          <p:cNvGrpSpPr/>
          <p:nvPr/>
        </p:nvGrpSpPr>
        <p:grpSpPr>
          <a:xfrm>
            <a:off x="7463099" y="3434006"/>
            <a:ext cx="1991857" cy="2486809"/>
            <a:chOff x="2232745" y="1466152"/>
            <a:chExt cx="2136986" cy="1756801"/>
          </a:xfrm>
        </p:grpSpPr>
        <p:sp>
          <p:nvSpPr>
            <p:cNvPr id="62" name="Rectangle 61">
              <a:extLst>
                <a:ext uri="{FF2B5EF4-FFF2-40B4-BE49-F238E27FC236}">
                  <a16:creationId xmlns:a16="http://schemas.microsoft.com/office/drawing/2014/main" id="{A323A67A-FFDC-8947-CE87-3649FAA68762}"/>
                </a:ext>
              </a:extLst>
            </p:cNvPr>
            <p:cNvSpPr/>
            <p:nvPr/>
          </p:nvSpPr>
          <p:spPr>
            <a:xfrm>
              <a:off x="2232745" y="1466153"/>
              <a:ext cx="2136986" cy="17568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3" name="TextBox 62">
              <a:extLst>
                <a:ext uri="{FF2B5EF4-FFF2-40B4-BE49-F238E27FC236}">
                  <a16:creationId xmlns:a16="http://schemas.microsoft.com/office/drawing/2014/main" id="{9DBA85ED-354D-32B8-6362-8548D44A072C}"/>
                </a:ext>
              </a:extLst>
            </p:cNvPr>
            <p:cNvSpPr txBox="1"/>
            <p:nvPr/>
          </p:nvSpPr>
          <p:spPr>
            <a:xfrm>
              <a:off x="2232745" y="1466152"/>
              <a:ext cx="2136986" cy="17178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3360" tIns="213360" rIns="284480" bIns="320040" numCol="1" spcCol="1270" anchor="t" anchorCtr="0">
              <a:noAutofit/>
            </a:bodyPr>
            <a:lstStyle/>
            <a:p>
              <a:pPr lvl="1" algn="l" defTabSz="1778000">
                <a:lnSpc>
                  <a:spcPct val="90000"/>
                </a:lnSpc>
                <a:spcBef>
                  <a:spcPct val="0"/>
                </a:spcBef>
                <a:spcAft>
                  <a:spcPct val="15000"/>
                </a:spcAft>
              </a:pPr>
              <a:r>
                <a:rPr lang="en-US" sz="2000" kern="1200"/>
                <a:t>All expectations need a timetable with final outcomes.</a:t>
              </a:r>
            </a:p>
            <a:p>
              <a:pPr marL="285750" lvl="1" indent="-285750" algn="l" defTabSz="1778000">
                <a:lnSpc>
                  <a:spcPct val="90000"/>
                </a:lnSpc>
                <a:spcBef>
                  <a:spcPct val="0"/>
                </a:spcBef>
                <a:spcAft>
                  <a:spcPct val="15000"/>
                </a:spcAft>
                <a:buChar char="•"/>
              </a:pPr>
              <a:endParaRPr lang="en-US" sz="4000" kern="1200"/>
            </a:p>
          </p:txBody>
        </p:sp>
      </p:grpSp>
      <p:grpSp>
        <p:nvGrpSpPr>
          <p:cNvPr id="128" name="Group 127">
            <a:extLst>
              <a:ext uri="{FF2B5EF4-FFF2-40B4-BE49-F238E27FC236}">
                <a16:creationId xmlns:a16="http://schemas.microsoft.com/office/drawing/2014/main" id="{2A4AC696-8035-F464-1179-D7174C724E8F}"/>
              </a:ext>
            </a:extLst>
          </p:cNvPr>
          <p:cNvGrpSpPr/>
          <p:nvPr/>
        </p:nvGrpSpPr>
        <p:grpSpPr>
          <a:xfrm>
            <a:off x="9499775" y="2566197"/>
            <a:ext cx="2595702" cy="867809"/>
            <a:chOff x="2232745" y="611294"/>
            <a:chExt cx="2136986" cy="854794"/>
          </a:xfrm>
        </p:grpSpPr>
        <p:sp>
          <p:nvSpPr>
            <p:cNvPr id="129" name="Rectangle 128">
              <a:extLst>
                <a:ext uri="{FF2B5EF4-FFF2-40B4-BE49-F238E27FC236}">
                  <a16:creationId xmlns:a16="http://schemas.microsoft.com/office/drawing/2014/main" id="{C9DD5C5F-C600-F9CB-6176-6A5441E7E557}"/>
                </a:ext>
              </a:extLst>
            </p:cNvPr>
            <p:cNvSpPr/>
            <p:nvPr/>
          </p:nvSpPr>
          <p:spPr>
            <a:xfrm>
              <a:off x="2232745" y="611294"/>
              <a:ext cx="2136986" cy="854794"/>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0" name="TextBox 129">
              <a:extLst>
                <a:ext uri="{FF2B5EF4-FFF2-40B4-BE49-F238E27FC236}">
                  <a16:creationId xmlns:a16="http://schemas.microsoft.com/office/drawing/2014/main" id="{2558386D-6249-6A1A-A0A9-48589228D670}"/>
                </a:ext>
              </a:extLst>
            </p:cNvPr>
            <p:cNvSpPr txBox="1"/>
            <p:nvPr/>
          </p:nvSpPr>
          <p:spPr>
            <a:xfrm>
              <a:off x="2232745" y="611295"/>
              <a:ext cx="2136986" cy="777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2000" kern="1200"/>
                <a:t>E </a:t>
              </a:r>
            </a:p>
            <a:p>
              <a:pPr marL="0" lvl="0" indent="0" algn="ctr" defTabSz="1778000">
                <a:lnSpc>
                  <a:spcPct val="90000"/>
                </a:lnSpc>
                <a:spcBef>
                  <a:spcPct val="0"/>
                </a:spcBef>
                <a:spcAft>
                  <a:spcPct val="35000"/>
                </a:spcAft>
                <a:buNone/>
              </a:pPr>
              <a:r>
                <a:rPr lang="en-US" sz="2000" kern="1200"/>
                <a:t>Empowerment</a:t>
              </a:r>
            </a:p>
          </p:txBody>
        </p:sp>
      </p:grpSp>
      <p:grpSp>
        <p:nvGrpSpPr>
          <p:cNvPr id="131" name="Group 130">
            <a:extLst>
              <a:ext uri="{FF2B5EF4-FFF2-40B4-BE49-F238E27FC236}">
                <a16:creationId xmlns:a16="http://schemas.microsoft.com/office/drawing/2014/main" id="{D93B83E0-82A9-5CBB-8E95-CBA414BB349D}"/>
              </a:ext>
            </a:extLst>
          </p:cNvPr>
          <p:cNvGrpSpPr/>
          <p:nvPr/>
        </p:nvGrpSpPr>
        <p:grpSpPr>
          <a:xfrm>
            <a:off x="9499775" y="3408022"/>
            <a:ext cx="2595702" cy="2512229"/>
            <a:chOff x="2232745" y="1466153"/>
            <a:chExt cx="2136986" cy="1756800"/>
          </a:xfrm>
        </p:grpSpPr>
        <p:sp>
          <p:nvSpPr>
            <p:cNvPr id="132" name="Rectangle 131">
              <a:extLst>
                <a:ext uri="{FF2B5EF4-FFF2-40B4-BE49-F238E27FC236}">
                  <a16:creationId xmlns:a16="http://schemas.microsoft.com/office/drawing/2014/main" id="{6B0B20C9-DADE-DDFD-6C91-4DD53BC7471A}"/>
                </a:ext>
              </a:extLst>
            </p:cNvPr>
            <p:cNvSpPr/>
            <p:nvPr/>
          </p:nvSpPr>
          <p:spPr>
            <a:xfrm>
              <a:off x="2232745" y="1466153"/>
              <a:ext cx="2136986" cy="17568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3" name="TextBox 132">
              <a:extLst>
                <a:ext uri="{FF2B5EF4-FFF2-40B4-BE49-F238E27FC236}">
                  <a16:creationId xmlns:a16="http://schemas.microsoft.com/office/drawing/2014/main" id="{444AF837-63C1-F039-ACFE-DE45C252C740}"/>
                </a:ext>
              </a:extLst>
            </p:cNvPr>
            <p:cNvSpPr txBox="1"/>
            <p:nvPr/>
          </p:nvSpPr>
          <p:spPr>
            <a:xfrm>
              <a:off x="2232745" y="1466153"/>
              <a:ext cx="2136986" cy="1756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3360" tIns="213360" rIns="284480" bIns="320040" numCol="1" spcCol="1270" anchor="t" anchorCtr="0">
              <a:noAutofit/>
            </a:bodyPr>
            <a:lstStyle/>
            <a:p>
              <a:pPr lvl="1" algn="l" defTabSz="1778000">
                <a:lnSpc>
                  <a:spcPct val="90000"/>
                </a:lnSpc>
                <a:spcBef>
                  <a:spcPct val="0"/>
                </a:spcBef>
                <a:spcAft>
                  <a:spcPct val="15000"/>
                </a:spcAft>
              </a:pPr>
              <a:r>
                <a:rPr lang="en-US" sz="2000" b="1" u="sng" kern="1200"/>
                <a:t>Delegation:</a:t>
              </a:r>
            </a:p>
            <a:p>
              <a:pPr marL="342900" lvl="1" indent="-342900" algn="l" defTabSz="1778000">
                <a:lnSpc>
                  <a:spcPct val="90000"/>
                </a:lnSpc>
                <a:spcBef>
                  <a:spcPct val="0"/>
                </a:spcBef>
                <a:spcAft>
                  <a:spcPct val="15000"/>
                </a:spcAft>
                <a:buFont typeface="Arial" panose="020B0604020202020204" pitchFamily="34" charset="0"/>
                <a:buChar char="•"/>
              </a:pPr>
              <a:r>
                <a:rPr lang="en-US" sz="2000" kern="1200"/>
                <a:t>Purpose</a:t>
              </a:r>
            </a:p>
            <a:p>
              <a:pPr marL="342900" lvl="1" indent="-342900" algn="l" defTabSz="1778000">
                <a:lnSpc>
                  <a:spcPct val="90000"/>
                </a:lnSpc>
                <a:spcBef>
                  <a:spcPct val="0"/>
                </a:spcBef>
                <a:spcAft>
                  <a:spcPct val="15000"/>
                </a:spcAft>
                <a:buFont typeface="Arial" panose="020B0604020202020204" pitchFamily="34" charset="0"/>
                <a:buChar char="•"/>
              </a:pPr>
              <a:r>
                <a:rPr lang="en-US" sz="2000" kern="1200"/>
                <a:t>Importance</a:t>
              </a:r>
            </a:p>
            <a:p>
              <a:pPr marL="342900" lvl="1" indent="-342900" algn="l" defTabSz="1778000">
                <a:lnSpc>
                  <a:spcPct val="90000"/>
                </a:lnSpc>
                <a:spcBef>
                  <a:spcPct val="0"/>
                </a:spcBef>
                <a:spcAft>
                  <a:spcPct val="15000"/>
                </a:spcAft>
                <a:buFont typeface="Arial" panose="020B0604020202020204" pitchFamily="34" charset="0"/>
                <a:buChar char="•"/>
              </a:pPr>
              <a:r>
                <a:rPr lang="en-US" sz="2000" kern="1200"/>
                <a:t>Details</a:t>
              </a:r>
            </a:p>
            <a:p>
              <a:pPr marL="342900" lvl="1" indent="-342900" algn="l" defTabSz="1778000">
                <a:lnSpc>
                  <a:spcPct val="90000"/>
                </a:lnSpc>
                <a:spcBef>
                  <a:spcPct val="0"/>
                </a:spcBef>
                <a:spcAft>
                  <a:spcPct val="15000"/>
                </a:spcAft>
                <a:buFont typeface="Arial" panose="020B0604020202020204" pitchFamily="34" charset="0"/>
                <a:buChar char="•"/>
              </a:pPr>
              <a:r>
                <a:rPr lang="en-US" sz="2000" kern="1200"/>
                <a:t>Success</a:t>
              </a:r>
            </a:p>
            <a:p>
              <a:pPr marL="342900" lvl="1" indent="-342900" algn="l" defTabSz="1778000">
                <a:lnSpc>
                  <a:spcPct val="90000"/>
                </a:lnSpc>
                <a:spcBef>
                  <a:spcPct val="0"/>
                </a:spcBef>
                <a:spcAft>
                  <a:spcPct val="15000"/>
                </a:spcAft>
                <a:buFont typeface="Arial" panose="020B0604020202020204" pitchFamily="34" charset="0"/>
                <a:buChar char="•"/>
              </a:pPr>
              <a:r>
                <a:rPr lang="en-US" sz="2000" kern="1200"/>
                <a:t>Measurements</a:t>
              </a:r>
            </a:p>
            <a:p>
              <a:pPr marL="342900" lvl="1" indent="-342900" algn="l" defTabSz="1778000">
                <a:lnSpc>
                  <a:spcPct val="90000"/>
                </a:lnSpc>
                <a:spcBef>
                  <a:spcPct val="0"/>
                </a:spcBef>
                <a:spcAft>
                  <a:spcPct val="15000"/>
                </a:spcAft>
                <a:buFont typeface="Arial" panose="020B0604020202020204" pitchFamily="34" charset="0"/>
                <a:buChar char="•"/>
              </a:pPr>
              <a:r>
                <a:rPr lang="en-US" sz="2000" kern="1200"/>
                <a:t>Questions</a:t>
              </a:r>
            </a:p>
            <a:p>
              <a:pPr marL="285750" lvl="1" indent="-285750" algn="l" defTabSz="1778000">
                <a:lnSpc>
                  <a:spcPct val="90000"/>
                </a:lnSpc>
                <a:spcBef>
                  <a:spcPct val="0"/>
                </a:spcBef>
                <a:spcAft>
                  <a:spcPct val="15000"/>
                </a:spcAft>
                <a:buChar char="•"/>
              </a:pPr>
              <a:endParaRPr lang="en-US" sz="4000" kern="1200"/>
            </a:p>
          </p:txBody>
        </p:sp>
      </p:grpSp>
    </p:spTree>
    <p:extLst>
      <p:ext uri="{BB962C8B-B14F-4D97-AF65-F5344CB8AC3E}">
        <p14:creationId xmlns:p14="http://schemas.microsoft.com/office/powerpoint/2010/main" val="377368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2"/>
          <p:cNvSpPr txBox="1"/>
          <p:nvPr/>
        </p:nvSpPr>
        <p:spPr>
          <a:xfrm>
            <a:off x="303294" y="745110"/>
            <a:ext cx="7442499"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800" b="1" dirty="0">
                <a:solidFill>
                  <a:schemeClr val="dk1"/>
                </a:solidFill>
                <a:latin typeface="Calibri"/>
                <a:ea typeface="Calibri"/>
                <a:cs typeface="Calibri"/>
                <a:sym typeface="Calibri"/>
              </a:rPr>
              <a:t>Developing a School Profile and Strategic Plan Creating an Action Plan through SMART Goals</a:t>
            </a:r>
            <a:endParaRPr sz="2800" dirty="0"/>
          </a:p>
        </p:txBody>
      </p:sp>
      <p:sp>
        <p:nvSpPr>
          <p:cNvPr id="154" name="Google Shape;154;p12"/>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12</a:t>
            </a:fld>
            <a:endParaRPr/>
          </a:p>
        </p:txBody>
      </p:sp>
      <p:sp>
        <p:nvSpPr>
          <p:cNvPr id="156" name="Google Shape;156;p12"/>
          <p:cNvSpPr txBox="1"/>
          <p:nvPr/>
        </p:nvSpPr>
        <p:spPr>
          <a:xfrm>
            <a:off x="303293" y="1699177"/>
            <a:ext cx="11634709" cy="4493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Here’s a SMART goal that was submitted by an administrator on their School Literacy Action Plan:</a:t>
            </a:r>
            <a:endParaRPr sz="2200" dirty="0"/>
          </a:p>
          <a:p>
            <a:pPr marL="0" marR="0" lvl="0" indent="0" algn="l" rtl="0">
              <a:spcBef>
                <a:spcPts val="0"/>
              </a:spcBef>
              <a:spcAft>
                <a:spcPts val="0"/>
              </a:spcAft>
              <a:buNone/>
            </a:pPr>
            <a:r>
              <a:rPr lang="en-US" sz="2200" b="1" dirty="0">
                <a:solidFill>
                  <a:schemeClr val="dk1"/>
                </a:solidFill>
                <a:latin typeface="Calibri"/>
                <a:ea typeface="Calibri"/>
                <a:cs typeface="Calibri"/>
                <a:sym typeface="Calibri"/>
              </a:rPr>
              <a:t>Increase the percentage of third grade students scoring at/above benchmark from 32% at BOY to 70% at EOY.  (See Handout 4 – Section 1b: Data for Grades 1-3 </a:t>
            </a:r>
            <a:r>
              <a:rPr lang="en-US" sz="2200" dirty="0">
                <a:solidFill>
                  <a:schemeClr val="dk1"/>
                </a:solidFill>
                <a:latin typeface="Calibri"/>
                <a:ea typeface="Calibri"/>
                <a:cs typeface="Calibri"/>
                <a:sym typeface="Calibri"/>
              </a:rPr>
              <a:t>and</a:t>
            </a:r>
            <a:r>
              <a:rPr lang="en-US" sz="2200" b="1" dirty="0">
                <a:solidFill>
                  <a:schemeClr val="dk1"/>
                </a:solidFill>
                <a:latin typeface="Calibri"/>
                <a:ea typeface="Calibri"/>
                <a:cs typeface="Calibri"/>
                <a:sym typeface="Calibri"/>
              </a:rPr>
              <a:t> Section 2a: Overall Goal Based on Data.) </a:t>
            </a:r>
          </a:p>
          <a:p>
            <a:pPr marL="0" marR="0" lvl="0" indent="0" algn="l" rtl="0">
              <a:spcBef>
                <a:spcPts val="0"/>
              </a:spcBef>
              <a:spcAft>
                <a:spcPts val="0"/>
              </a:spcAft>
              <a:buNone/>
            </a:pPr>
            <a:endParaRPr lang="en-US" sz="12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b="1" dirty="0">
                <a:solidFill>
                  <a:schemeClr val="dk1"/>
                </a:solidFill>
                <a:latin typeface="Calibri"/>
                <a:ea typeface="Calibri"/>
                <a:cs typeface="Calibri"/>
                <a:sym typeface="Calibri"/>
              </a:rPr>
              <a:t>Using the questions below, rewrite the goal so it is a SMART goal and discuss how you will support an administrator in writing and applying SMART goals for their School Literacy Action Plans.</a:t>
            </a:r>
          </a:p>
          <a:p>
            <a:pPr marL="0" marR="0" lvl="0" indent="0" algn="l" rtl="0">
              <a:spcBef>
                <a:spcPts val="0"/>
              </a:spcBef>
              <a:spcAft>
                <a:spcPts val="0"/>
              </a:spcAft>
              <a:buNone/>
            </a:pPr>
            <a:endParaRPr lang="en-US" sz="12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b="1" dirty="0">
                <a:solidFill>
                  <a:schemeClr val="dk1"/>
                </a:solidFill>
                <a:latin typeface="Calibri"/>
                <a:ea typeface="Calibri"/>
                <a:cs typeface="Calibri"/>
                <a:sym typeface="Calibri"/>
              </a:rPr>
              <a:t>Questions to consider:</a:t>
            </a:r>
          </a:p>
          <a:p>
            <a:pPr marL="342900" marR="0" lvl="0" indent="-342900" algn="l" rtl="0">
              <a:spcBef>
                <a:spcPts val="0"/>
              </a:spcBef>
              <a:spcAft>
                <a:spcPts val="0"/>
              </a:spcAft>
              <a:buFont typeface="Arial" panose="020B0604020202020204" pitchFamily="34" charset="0"/>
              <a:buChar char="•"/>
            </a:pPr>
            <a:r>
              <a:rPr lang="en-US" sz="2200" dirty="0">
                <a:solidFill>
                  <a:schemeClr val="dk1"/>
                </a:solidFill>
                <a:latin typeface="Calibri"/>
                <a:ea typeface="Calibri"/>
                <a:cs typeface="Calibri"/>
                <a:sym typeface="Calibri"/>
              </a:rPr>
              <a:t>Why is this not a SMART goal?</a:t>
            </a:r>
          </a:p>
          <a:p>
            <a:pPr marL="342900" marR="0" lvl="0" indent="-342900" algn="l" rtl="0">
              <a:spcBef>
                <a:spcPts val="0"/>
              </a:spcBef>
              <a:spcAft>
                <a:spcPts val="0"/>
              </a:spcAft>
              <a:buFont typeface="Arial" panose="020B0604020202020204" pitchFamily="34" charset="0"/>
              <a:buChar char="•"/>
            </a:pPr>
            <a:r>
              <a:rPr lang="en-US" sz="2200" dirty="0">
                <a:solidFill>
                  <a:schemeClr val="dk1"/>
                </a:solidFill>
                <a:latin typeface="Calibri"/>
                <a:ea typeface="Calibri"/>
                <a:cs typeface="Calibri"/>
                <a:sym typeface="Calibri"/>
              </a:rPr>
              <a:t>Which piece of the SMART goal is missing?</a:t>
            </a:r>
          </a:p>
          <a:p>
            <a:pPr marL="342900" marR="0" lvl="0" indent="-342900" algn="l" rtl="0">
              <a:spcBef>
                <a:spcPts val="0"/>
              </a:spcBef>
              <a:spcAft>
                <a:spcPts val="0"/>
              </a:spcAft>
              <a:buFont typeface="Arial" panose="020B0604020202020204" pitchFamily="34" charset="0"/>
              <a:buChar char="•"/>
            </a:pPr>
            <a:r>
              <a:rPr lang="en-US" sz="2200" dirty="0">
                <a:solidFill>
                  <a:schemeClr val="dk1"/>
                </a:solidFill>
                <a:latin typeface="Calibri"/>
                <a:ea typeface="Calibri"/>
                <a:cs typeface="Calibri"/>
                <a:sym typeface="Calibri"/>
              </a:rPr>
              <a:t>How will you coach your administrator into making this a SMART goal?</a:t>
            </a:r>
          </a:p>
          <a:p>
            <a:pPr marL="342900" marR="0" lvl="0" indent="-342900" algn="l" rtl="0">
              <a:spcBef>
                <a:spcPts val="0"/>
              </a:spcBef>
              <a:spcAft>
                <a:spcPts val="0"/>
              </a:spcAft>
              <a:buFont typeface="Arial" panose="020B0604020202020204" pitchFamily="34" charset="0"/>
              <a:buChar char="•"/>
            </a:pPr>
            <a:r>
              <a:rPr lang="en-US" sz="2200" dirty="0">
                <a:solidFill>
                  <a:schemeClr val="dk1"/>
                </a:solidFill>
                <a:latin typeface="Calibri"/>
                <a:ea typeface="Calibri"/>
                <a:cs typeface="Calibri"/>
                <a:sym typeface="Calibri"/>
              </a:rPr>
              <a:t>How do you approach the conversation about the goal being attainable?</a:t>
            </a:r>
            <a:endParaRPr sz="2200"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
          <p:cNvSpPr txBox="1"/>
          <p:nvPr/>
        </p:nvSpPr>
        <p:spPr>
          <a:xfrm>
            <a:off x="414208" y="1436575"/>
            <a:ext cx="107788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800" b="1" dirty="0">
                <a:solidFill>
                  <a:schemeClr val="dk1"/>
                </a:solidFill>
                <a:latin typeface="Calibri"/>
                <a:ea typeface="Calibri"/>
                <a:cs typeface="Calibri"/>
                <a:sym typeface="Calibri"/>
              </a:rPr>
              <a:t>Utilizing Protocols and Documentation to Support Coaching and Impact</a:t>
            </a:r>
            <a:endParaRPr dirty="0"/>
          </a:p>
        </p:txBody>
      </p:sp>
      <p:sp>
        <p:nvSpPr>
          <p:cNvPr id="163" name="Google Shape;163;p13"/>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13</a:t>
            </a:fld>
            <a:endParaRPr/>
          </a:p>
        </p:txBody>
      </p:sp>
      <p:pic>
        <p:nvPicPr>
          <p:cNvPr id="164" name="Google Shape;164;p13"/>
          <p:cNvPicPr preferRelativeResize="0"/>
          <p:nvPr/>
        </p:nvPicPr>
        <p:blipFill rotWithShape="1">
          <a:blip r:embed="rId3">
            <a:alphaModFix/>
          </a:blip>
          <a:srcRect/>
          <a:stretch/>
        </p:blipFill>
        <p:spPr>
          <a:xfrm>
            <a:off x="0" y="2062973"/>
            <a:ext cx="12192000" cy="3666844"/>
          </a:xfrm>
          <a:prstGeom prst="rect">
            <a:avLst/>
          </a:prstGeom>
          <a:noFill/>
          <a:ln>
            <a:noFill/>
          </a:ln>
        </p:spPr>
      </p:pic>
      <p:sp>
        <p:nvSpPr>
          <p:cNvPr id="165" name="Google Shape;165;p13"/>
          <p:cNvSpPr txBox="1"/>
          <p:nvPr/>
        </p:nvSpPr>
        <p:spPr>
          <a:xfrm>
            <a:off x="8753854" y="6017370"/>
            <a:ext cx="213360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(MDE, 2023)</a:t>
            </a:r>
            <a:endParaRPr sz="1800" dirty="0">
              <a:solidFill>
                <a:schemeClr val="dk1"/>
              </a:solidFill>
              <a:latin typeface="Calibri"/>
              <a:ea typeface="Calibri"/>
              <a:cs typeface="Calibri"/>
              <a:sym typeface="Calibri"/>
            </a:endParaRPr>
          </a:p>
        </p:txBody>
      </p:sp>
      <p:pic>
        <p:nvPicPr>
          <p:cNvPr id="166" name="Google Shape;166;p13"/>
          <p:cNvPicPr preferRelativeResize="0"/>
          <p:nvPr/>
        </p:nvPicPr>
        <p:blipFill rotWithShape="1">
          <a:blip r:embed="rId4">
            <a:alphaModFix/>
          </a:blip>
          <a:srcRect/>
          <a:stretch/>
        </p:blipFill>
        <p:spPr>
          <a:xfrm>
            <a:off x="414208" y="883366"/>
            <a:ext cx="521389" cy="471255"/>
          </a:xfrm>
          <a:prstGeom prst="rect">
            <a:avLst/>
          </a:prstGeom>
          <a:noFill/>
          <a:ln>
            <a:noFill/>
          </a:ln>
        </p:spPr>
      </p:pic>
      <p:sp>
        <p:nvSpPr>
          <p:cNvPr id="167" name="Google Shape;167;p13"/>
          <p:cNvSpPr txBox="1"/>
          <p:nvPr/>
        </p:nvSpPr>
        <p:spPr>
          <a:xfrm>
            <a:off x="1146047" y="883366"/>
            <a:ext cx="760780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a:ea typeface="Trebuchet MS"/>
                <a:cs typeface="Trebuchet MS"/>
                <a:sym typeface="Trebuchet MS"/>
              </a:rPr>
              <a:t>Learn and Confirm</a:t>
            </a:r>
            <a:endParaRPr sz="2800" b="0" i="0" u="none" strike="noStrike" cap="none" dirty="0">
              <a:solidFill>
                <a:srgbClr val="000000"/>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4"/>
          <p:cNvSpPr txBox="1"/>
          <p:nvPr/>
        </p:nvSpPr>
        <p:spPr>
          <a:xfrm>
            <a:off x="437010" y="1594391"/>
            <a:ext cx="1134104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800" b="1" dirty="0">
                <a:solidFill>
                  <a:schemeClr val="dk1"/>
                </a:solidFill>
                <a:latin typeface="Calibri"/>
                <a:ea typeface="Calibri"/>
                <a:cs typeface="Calibri"/>
                <a:sym typeface="Calibri"/>
              </a:rPr>
              <a:t>Utilizing Protocols and Documentation to Support Coaching and Impact</a:t>
            </a:r>
            <a:endParaRPr dirty="0"/>
          </a:p>
          <a:p>
            <a:pPr marL="0" marR="0" lvl="0" indent="0" algn="l" rtl="0">
              <a:lnSpc>
                <a:spcPct val="100000"/>
              </a:lnSpc>
              <a:spcBef>
                <a:spcPts val="0"/>
              </a:spcBef>
              <a:spcAft>
                <a:spcPts val="0"/>
              </a:spcAft>
              <a:buClr>
                <a:schemeClr val="dk1"/>
              </a:buClr>
              <a:buSzPts val="2400"/>
              <a:buFont typeface="Calibri"/>
              <a:buNone/>
            </a:pPr>
            <a:r>
              <a:rPr lang="en-US" sz="2800" b="1" dirty="0">
                <a:solidFill>
                  <a:schemeClr val="dk1"/>
                </a:solidFill>
                <a:latin typeface="Calibri"/>
                <a:ea typeface="Calibri"/>
                <a:cs typeface="Calibri"/>
                <a:sym typeface="Calibri"/>
              </a:rPr>
              <a:t>Literacy Coach Shadowing Form</a:t>
            </a:r>
            <a:endParaRPr dirty="0"/>
          </a:p>
        </p:txBody>
      </p:sp>
      <p:sp>
        <p:nvSpPr>
          <p:cNvPr id="174" name="Google Shape;174;p14"/>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14</a:t>
            </a:fld>
            <a:endParaRPr/>
          </a:p>
        </p:txBody>
      </p:sp>
      <p:sp>
        <p:nvSpPr>
          <p:cNvPr id="175" name="Google Shape;175;p14"/>
          <p:cNvSpPr txBox="1"/>
          <p:nvPr/>
        </p:nvSpPr>
        <p:spPr>
          <a:xfrm>
            <a:off x="444630" y="2571596"/>
            <a:ext cx="11243954" cy="4093388"/>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It is important that coaches build a portfolio of artifacts that supports the work they do with teachers and how that work helps improve their instructional practice. </a:t>
            </a:r>
            <a:endParaRPr dirty="0"/>
          </a:p>
          <a:p>
            <a:pPr marL="457200" marR="0" lvl="0" indent="-279400" algn="l" rtl="0">
              <a:lnSpc>
                <a:spcPct val="100000"/>
              </a:lnSpc>
              <a:spcBef>
                <a:spcPts val="0"/>
              </a:spcBef>
              <a:spcAft>
                <a:spcPts val="0"/>
              </a:spcAft>
              <a:buClr>
                <a:schemeClr val="dk1"/>
              </a:buClr>
              <a:buSzPts val="2400"/>
              <a:buFont typeface="Calibri"/>
              <a:buNone/>
            </a:pPr>
            <a:endParaRPr sz="1200" dirty="0">
              <a:solidFill>
                <a:schemeClr val="dk1"/>
              </a:solidFill>
              <a:latin typeface="Calibri"/>
              <a:ea typeface="Calibri"/>
              <a:cs typeface="Calibri"/>
              <a:sym typeface="Calibri"/>
            </a:endParaRPr>
          </a:p>
          <a:p>
            <a:pPr marL="457200" marR="0" lvl="0" indent="-431800" algn="l" rtl="0">
              <a:lnSpc>
                <a:spcPct val="100000"/>
              </a:lnSpc>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Access and read </a:t>
            </a:r>
            <a:r>
              <a:rPr lang="en-US" sz="2400" b="1" dirty="0">
                <a:solidFill>
                  <a:schemeClr val="dk1"/>
                </a:solidFill>
                <a:latin typeface="Calibri"/>
                <a:ea typeface="Calibri"/>
                <a:cs typeface="Calibri"/>
                <a:sym typeface="Calibri"/>
              </a:rPr>
              <a:t>Handout 5: Sample Literacy Coach Shadowing Form.</a:t>
            </a:r>
            <a:endParaRPr dirty="0"/>
          </a:p>
          <a:p>
            <a:pPr marL="457200" marR="0" lvl="0" indent="-279400" algn="l" rtl="0">
              <a:lnSpc>
                <a:spcPct val="100000"/>
              </a:lnSpc>
              <a:spcBef>
                <a:spcPts val="0"/>
              </a:spcBef>
              <a:spcAft>
                <a:spcPts val="0"/>
              </a:spcAft>
              <a:buClr>
                <a:schemeClr val="dk1"/>
              </a:buClr>
              <a:buSzPts val="2400"/>
              <a:buFont typeface="Calibri"/>
              <a:buNone/>
            </a:pPr>
            <a:endParaRPr sz="1200" b="1" dirty="0">
              <a:solidFill>
                <a:schemeClr val="dk1"/>
              </a:solidFill>
              <a:latin typeface="Calibri"/>
              <a:ea typeface="Calibri"/>
              <a:cs typeface="Calibri"/>
              <a:sym typeface="Calibri"/>
            </a:endParaRPr>
          </a:p>
          <a:p>
            <a:pPr marL="457200" marR="0" lvl="0" indent="-431800" algn="l" rtl="0">
              <a:lnSpc>
                <a:spcPct val="100000"/>
              </a:lnSpc>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How could using a Literacy Coach Shadowing Form help you and others in the role of a coach?</a:t>
            </a:r>
            <a:endParaRPr dirty="0"/>
          </a:p>
          <a:p>
            <a:pPr marL="25400" marR="0" lvl="0" indent="0" algn="l" rtl="0">
              <a:lnSpc>
                <a:spcPct val="100000"/>
              </a:lnSpc>
              <a:spcBef>
                <a:spcPts val="0"/>
              </a:spcBef>
              <a:spcAft>
                <a:spcPts val="0"/>
              </a:spcAft>
              <a:buNone/>
            </a:pPr>
            <a:endParaRPr sz="1200" dirty="0">
              <a:solidFill>
                <a:schemeClr val="dk1"/>
              </a:solidFill>
              <a:latin typeface="Calibri"/>
              <a:ea typeface="Calibri"/>
              <a:cs typeface="Calibri"/>
              <a:sym typeface="Calibri"/>
            </a:endParaRPr>
          </a:p>
          <a:p>
            <a:pPr marL="457200" marR="0" lvl="0" indent="-431800" algn="l" rtl="0">
              <a:lnSpc>
                <a:spcPct val="100000"/>
              </a:lnSpc>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Why would having such a Literacy Coach Shadowing Form be beneficial for documenting coaching support and impact?</a:t>
            </a:r>
            <a:endParaRPr dirty="0"/>
          </a:p>
          <a:p>
            <a:pPr marL="25400" marR="0" lvl="0" indent="0" algn="l" rtl="0">
              <a:lnSpc>
                <a:spcPct val="100000"/>
              </a:lnSpc>
              <a:spcBef>
                <a:spcPts val="0"/>
              </a:spcBef>
              <a:spcAft>
                <a:spcPts val="0"/>
              </a:spcAft>
              <a:buNone/>
            </a:pPr>
            <a:endParaRPr sz="2800" dirty="0">
              <a:solidFill>
                <a:schemeClr val="dk1"/>
              </a:solidFill>
              <a:latin typeface="Calibri"/>
              <a:ea typeface="Calibri"/>
              <a:cs typeface="Calibri"/>
              <a:sym typeface="Calibri"/>
            </a:endParaRPr>
          </a:p>
          <a:p>
            <a:pPr marL="457200" marR="0" lvl="0" indent="-254000" algn="l" rtl="0">
              <a:lnSpc>
                <a:spcPct val="100000"/>
              </a:lnSpc>
              <a:spcBef>
                <a:spcPts val="0"/>
              </a:spcBef>
              <a:spcAft>
                <a:spcPts val="0"/>
              </a:spcAft>
              <a:buClr>
                <a:schemeClr val="dk1"/>
              </a:buClr>
              <a:buSzPts val="2800"/>
              <a:buFont typeface="Calibri"/>
              <a:buNone/>
            </a:pPr>
            <a:endParaRPr sz="2800" dirty="0">
              <a:solidFill>
                <a:schemeClr val="dk1"/>
              </a:solidFill>
              <a:latin typeface="Calibri"/>
              <a:ea typeface="Calibri"/>
              <a:cs typeface="Calibri"/>
              <a:sym typeface="Calibri"/>
            </a:endParaRPr>
          </a:p>
        </p:txBody>
      </p:sp>
      <p:sp>
        <p:nvSpPr>
          <p:cNvPr id="176" name="Google Shape;176;p14"/>
          <p:cNvSpPr txBox="1"/>
          <p:nvPr/>
        </p:nvSpPr>
        <p:spPr>
          <a:xfrm>
            <a:off x="8753854" y="6017370"/>
            <a:ext cx="213360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(MDE, 2023)</a:t>
            </a:r>
            <a:endParaRPr sz="1800">
              <a:solidFill>
                <a:schemeClr val="dk1"/>
              </a:solidFill>
              <a:latin typeface="Calibri"/>
              <a:ea typeface="Calibri"/>
              <a:cs typeface="Calibri"/>
              <a:sym typeface="Calibri"/>
            </a:endParaRPr>
          </a:p>
        </p:txBody>
      </p:sp>
      <p:sp>
        <p:nvSpPr>
          <p:cNvPr id="2" name="Google Shape;166;p13">
            <a:extLst>
              <a:ext uri="{FF2B5EF4-FFF2-40B4-BE49-F238E27FC236}">
                <a16:creationId xmlns:a16="http://schemas.microsoft.com/office/drawing/2014/main" id="{E69F07FA-D73E-BAA8-7B45-B043A04C3E9E}"/>
              </a:ext>
            </a:extLst>
          </p:cNvPr>
          <p:cNvSpPr txBox="1">
            <a:spLocks/>
          </p:cNvSpPr>
          <p:nvPr/>
        </p:nvSpPr>
        <p:spPr>
          <a:xfrm>
            <a:off x="996621" y="1081409"/>
            <a:ext cx="10460737"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SzPts val="2400"/>
            </a:pPr>
            <a:r>
              <a:rPr lang="en-US" sz="2800" b="1" dirty="0">
                <a:latin typeface="Trebuchet MS" panose="020B0703020202090204" pitchFamily="34" charset="0"/>
              </a:rPr>
              <a:t>Collaborate and Practice</a:t>
            </a:r>
            <a:endParaRPr lang="en-US" sz="2800" dirty="0">
              <a:latin typeface="Trebuchet MS" panose="020B0703020202090204" pitchFamily="34" charset="0"/>
              <a:ea typeface="Trebuchet MS"/>
              <a:cs typeface="Trebuchet MS"/>
              <a:sym typeface="Trebuchet MS"/>
            </a:endParaRPr>
          </a:p>
        </p:txBody>
      </p:sp>
      <p:pic>
        <p:nvPicPr>
          <p:cNvPr id="3" name="Google Shape;168;p13">
            <a:extLst>
              <a:ext uri="{FF2B5EF4-FFF2-40B4-BE49-F238E27FC236}">
                <a16:creationId xmlns:a16="http://schemas.microsoft.com/office/drawing/2014/main" id="{E69C8C69-3E00-F8FF-D892-7AD6D706FF10}"/>
              </a:ext>
            </a:extLst>
          </p:cNvPr>
          <p:cNvPicPr preferRelativeResize="0"/>
          <p:nvPr/>
        </p:nvPicPr>
        <p:blipFill rotWithShape="1">
          <a:blip r:embed="rId3">
            <a:alphaModFix/>
          </a:blip>
          <a:srcRect/>
          <a:stretch/>
        </p:blipFill>
        <p:spPr>
          <a:xfrm>
            <a:off x="444630" y="1034347"/>
            <a:ext cx="551991" cy="5174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p:nvPr/>
        </p:nvSpPr>
        <p:spPr>
          <a:xfrm>
            <a:off x="748496" y="1047733"/>
            <a:ext cx="11138704"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800" b="1" dirty="0">
                <a:solidFill>
                  <a:schemeClr val="dk1"/>
                </a:solidFill>
                <a:latin typeface="Calibri"/>
                <a:ea typeface="Calibri"/>
                <a:cs typeface="Calibri"/>
                <a:sym typeface="Calibri"/>
              </a:rPr>
              <a:t>Utilizing Protocols and Documentation to Support Coaching and Impact</a:t>
            </a:r>
            <a:endParaRPr dirty="0"/>
          </a:p>
          <a:p>
            <a:pPr marL="0" marR="0" lvl="0" indent="0" algn="l" rtl="0">
              <a:lnSpc>
                <a:spcPct val="100000"/>
              </a:lnSpc>
              <a:spcBef>
                <a:spcPts val="0"/>
              </a:spcBef>
              <a:spcAft>
                <a:spcPts val="0"/>
              </a:spcAft>
              <a:buClr>
                <a:schemeClr val="dk1"/>
              </a:buClr>
              <a:buSzPts val="2400"/>
              <a:buFont typeface="Calibri"/>
              <a:buNone/>
            </a:pPr>
            <a:r>
              <a:rPr lang="en-US" sz="2800" b="1" dirty="0">
                <a:solidFill>
                  <a:schemeClr val="dk1"/>
                </a:solidFill>
                <a:latin typeface="Calibri"/>
                <a:ea typeface="Calibri"/>
                <a:cs typeface="Calibri"/>
                <a:sym typeface="Calibri"/>
              </a:rPr>
              <a:t>Coaching Cycle Documentation Form</a:t>
            </a:r>
            <a:endParaRPr dirty="0"/>
          </a:p>
        </p:txBody>
      </p:sp>
      <p:sp>
        <p:nvSpPr>
          <p:cNvPr id="184" name="Google Shape;184;p15"/>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15</a:t>
            </a:fld>
            <a:endParaRPr/>
          </a:p>
        </p:txBody>
      </p:sp>
      <p:sp>
        <p:nvSpPr>
          <p:cNvPr id="185" name="Google Shape;185;p15"/>
          <p:cNvSpPr txBox="1"/>
          <p:nvPr/>
        </p:nvSpPr>
        <p:spPr>
          <a:xfrm>
            <a:off x="748496" y="2189973"/>
            <a:ext cx="10755645"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Handouts 6-10 </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are resources that may be helpful as you work with individual teachers. They include a coaching cycle form (Handout 6), a learning walk protocol (Handout 7), an informal observation tool (Handout 8), a demonstration lesson focus form (Handout 9), and a lesson planning form </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(Handout 10)</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In your small groups or with a partner think about your role as a coach as you review the handouts and discuss the following:</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2400"/>
              <a:buFont typeface="Calibri"/>
              <a:buNone/>
            </a:pPr>
            <a:endParaRPr lang="en-US"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431800" algn="l" rtl="0">
              <a:spcBef>
                <a:spcPts val="0"/>
              </a:spcBef>
              <a:spcAft>
                <a:spcPts val="0"/>
              </a:spcAft>
              <a:buClr>
                <a:schemeClr val="dk1"/>
              </a:buClr>
              <a:buSzPts val="2800"/>
              <a:buFont typeface="Calibri"/>
              <a:buChar char="•"/>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How could using these resources provide evidence of your coaching and how it has worked to change teacher practice?</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457200" marR="0" lvl="0" indent="-254000" algn="l" rtl="0">
              <a:lnSpc>
                <a:spcPct val="100000"/>
              </a:lnSpc>
              <a:spcBef>
                <a:spcPts val="0"/>
              </a:spcBef>
              <a:spcAft>
                <a:spcPts val="0"/>
              </a:spcAft>
              <a:buClr>
                <a:schemeClr val="dk1"/>
              </a:buClr>
              <a:buSzPts val="2800"/>
              <a:buFont typeface="Calibri"/>
              <a:buNone/>
            </a:pPr>
            <a:endPar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254000" algn="l" rtl="0">
              <a:lnSpc>
                <a:spcPct val="100000"/>
              </a:lnSpc>
              <a:spcBef>
                <a:spcPts val="0"/>
              </a:spcBef>
              <a:spcAft>
                <a:spcPts val="0"/>
              </a:spcAft>
              <a:buClr>
                <a:schemeClr val="dk1"/>
              </a:buClr>
              <a:buSzPts val="2800"/>
              <a:buFont typeface="Calibri"/>
              <a:buNone/>
            </a:pPr>
            <a:endPar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254000" algn="l" rtl="0">
              <a:lnSpc>
                <a:spcPct val="100000"/>
              </a:lnSpc>
              <a:spcBef>
                <a:spcPts val="0"/>
              </a:spcBef>
              <a:spcAft>
                <a:spcPts val="0"/>
              </a:spcAft>
              <a:buClr>
                <a:schemeClr val="dk1"/>
              </a:buClr>
              <a:buSzPts val="2800"/>
              <a:buFont typeface="Calibri"/>
              <a:buNone/>
            </a:pPr>
            <a:endPar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86" name="Google Shape;186;p15"/>
          <p:cNvSpPr txBox="1"/>
          <p:nvPr/>
        </p:nvSpPr>
        <p:spPr>
          <a:xfrm>
            <a:off x="8753854" y="6017370"/>
            <a:ext cx="213360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(MDE, 2023)</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16"/>
          <p:cNvSpPr txBox="1"/>
          <p:nvPr/>
        </p:nvSpPr>
        <p:spPr>
          <a:xfrm>
            <a:off x="442410" y="1545016"/>
            <a:ext cx="8830667" cy="56626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US" sz="2800" b="1" dirty="0">
                <a:solidFill>
                  <a:schemeClr val="dk1"/>
                </a:solidFill>
                <a:latin typeface="Calibri"/>
                <a:ea typeface="Calibri"/>
                <a:cs typeface="Calibri"/>
                <a:sym typeface="Calibri"/>
              </a:rPr>
              <a:t>Communicating Literacy Efforts to Stakeholders</a:t>
            </a:r>
            <a:endParaRPr sz="2800" dirty="0"/>
          </a:p>
        </p:txBody>
      </p:sp>
      <p:sp>
        <p:nvSpPr>
          <p:cNvPr id="193" name="Google Shape;193;p16"/>
          <p:cNvSpPr txBox="1"/>
          <p:nvPr/>
        </p:nvSpPr>
        <p:spPr>
          <a:xfrm>
            <a:off x="290621" y="2341605"/>
            <a:ext cx="6958007" cy="3508407"/>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90000"/>
              </a:lnSpc>
              <a:spcBef>
                <a:spcPts val="0"/>
              </a:spcBef>
              <a:spcAft>
                <a:spcPts val="0"/>
              </a:spcAft>
              <a:buClr>
                <a:schemeClr val="dk1"/>
              </a:buClr>
              <a:buSzPts val="2400"/>
              <a:buFont typeface="Arial"/>
              <a:buChar char="•"/>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Helping stakeholders such as school staff, students, community members, and families understand legislation and/or district expectations for literacy achievement</a:t>
            </a:r>
            <a:endParaRPr sz="2400" dirty="0">
              <a:latin typeface="Calibri" panose="020F0502020204030204" pitchFamily="34" charset="0"/>
              <a:ea typeface="Calibri" panose="020F0502020204030204" pitchFamily="34" charset="0"/>
              <a:cs typeface="Calibri" panose="020F0502020204030204" pitchFamily="34" charset="0"/>
            </a:endParaRPr>
          </a:p>
          <a:p>
            <a:pPr marL="457200" marR="0" lvl="0" indent="-228600" algn="l" rtl="0">
              <a:lnSpc>
                <a:spcPct val="90000"/>
              </a:lnSpc>
              <a:spcBef>
                <a:spcPts val="600"/>
              </a:spcBef>
              <a:spcAft>
                <a:spcPts val="0"/>
              </a:spcAft>
              <a:buClr>
                <a:schemeClr val="dk1"/>
              </a:buClr>
              <a:buSzPts val="2400"/>
              <a:buFont typeface="Arial"/>
              <a:buChar char="•"/>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Communicating with transparency screening and performance data outcomes and goals for children</a:t>
            </a:r>
            <a:endParaRPr sz="2400" dirty="0">
              <a:latin typeface="Calibri" panose="020F0502020204030204" pitchFamily="34" charset="0"/>
              <a:ea typeface="Calibri" panose="020F0502020204030204" pitchFamily="34" charset="0"/>
              <a:cs typeface="Calibri" panose="020F0502020204030204" pitchFamily="34" charset="0"/>
            </a:endParaRPr>
          </a:p>
          <a:p>
            <a:pPr marL="457200" marR="0" lvl="0" indent="-228600" algn="l" rtl="0">
              <a:lnSpc>
                <a:spcPct val="90000"/>
              </a:lnSpc>
              <a:spcBef>
                <a:spcPts val="600"/>
              </a:spcBef>
              <a:spcAft>
                <a:spcPts val="0"/>
              </a:spcAft>
              <a:buClr>
                <a:schemeClr val="dk1"/>
              </a:buClr>
              <a:buSzPts val="2400"/>
              <a:buFont typeface="Arial"/>
              <a:buChar char="•"/>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Modeling strategies for parents to support their children at home through efforts such as family literacy events</a:t>
            </a:r>
            <a:endParaRPr sz="2400" dirty="0">
              <a:latin typeface="Calibri" panose="020F0502020204030204" pitchFamily="34" charset="0"/>
              <a:ea typeface="Calibri" panose="020F0502020204030204" pitchFamily="34" charset="0"/>
              <a:cs typeface="Calibri" panose="020F0502020204030204" pitchFamily="34" charset="0"/>
            </a:endParaRPr>
          </a:p>
          <a:p>
            <a:pPr marL="457200" marR="0" lvl="0" indent="-127000" algn="l" rtl="0">
              <a:lnSpc>
                <a:spcPct val="90000"/>
              </a:lnSpc>
              <a:spcBef>
                <a:spcPts val="600"/>
              </a:spcBef>
              <a:spcAft>
                <a:spcPts val="0"/>
              </a:spcAft>
              <a:buClr>
                <a:schemeClr val="dk1"/>
              </a:buClr>
              <a:buSzPts val="1600"/>
              <a:buFont typeface="Arial"/>
              <a:buNone/>
            </a:pPr>
            <a:endParaRPr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127000" algn="l" rtl="0">
              <a:lnSpc>
                <a:spcPct val="90000"/>
              </a:lnSpc>
              <a:spcBef>
                <a:spcPts val="600"/>
              </a:spcBef>
              <a:spcAft>
                <a:spcPts val="0"/>
              </a:spcAft>
              <a:buClr>
                <a:schemeClr val="dk1"/>
              </a:buClr>
              <a:buSzPts val="1600"/>
              <a:buFont typeface="Arial"/>
              <a:buNone/>
            </a:pPr>
            <a:endParaRPr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127000" algn="l" rtl="0">
              <a:lnSpc>
                <a:spcPct val="90000"/>
              </a:lnSpc>
              <a:spcBef>
                <a:spcPts val="600"/>
              </a:spcBef>
              <a:spcAft>
                <a:spcPts val="0"/>
              </a:spcAft>
              <a:buClr>
                <a:schemeClr val="dk1"/>
              </a:buClr>
              <a:buSzPts val="1600"/>
              <a:buFont typeface="Arial"/>
              <a:buNone/>
            </a:pPr>
            <a:endParaRPr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94" name="Google Shape;194;p16"/>
          <p:cNvPicPr preferRelativeResize="0"/>
          <p:nvPr/>
        </p:nvPicPr>
        <p:blipFill rotWithShape="1">
          <a:blip r:embed="rId3">
            <a:alphaModFix/>
          </a:blip>
          <a:srcRect l="7457" r="-1" b="-2"/>
          <a:stretch/>
        </p:blipFill>
        <p:spPr>
          <a:xfrm>
            <a:off x="7427338" y="2257955"/>
            <a:ext cx="4283881" cy="3330447"/>
          </a:xfrm>
          <a:prstGeom prst="rect">
            <a:avLst/>
          </a:prstGeom>
          <a:noFill/>
          <a:ln>
            <a:noFill/>
          </a:ln>
        </p:spPr>
      </p:pic>
      <p:sp>
        <p:nvSpPr>
          <p:cNvPr id="195" name="Google Shape;1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fontScale="92500" lnSpcReduction="20000"/>
          </a:bodyPr>
          <a:lstStyle/>
          <a:p>
            <a:pPr marL="0" lvl="0" indent="0" algn="r" rtl="0">
              <a:spcBef>
                <a:spcPts val="0"/>
              </a:spcBef>
              <a:spcAft>
                <a:spcPts val="600"/>
              </a:spcAft>
              <a:buNone/>
            </a:pPr>
            <a:fld id="{00000000-1234-1234-1234-123412341234}" type="slidenum">
              <a:rPr lang="en-US">
                <a:solidFill>
                  <a:srgbClr val="7F7F7F"/>
                </a:solidFill>
              </a:rPr>
              <a:t>16</a:t>
            </a:fld>
            <a:endParaRPr>
              <a:solidFill>
                <a:srgbClr val="7F7F7F"/>
              </a:solidFill>
            </a:endParaRPr>
          </a:p>
        </p:txBody>
      </p:sp>
      <p:grpSp>
        <p:nvGrpSpPr>
          <p:cNvPr id="196" name="Google Shape;196;p16"/>
          <p:cNvGrpSpPr/>
          <p:nvPr/>
        </p:nvGrpSpPr>
        <p:grpSpPr>
          <a:xfrm flipH="1">
            <a:off x="12068638" y="0"/>
            <a:ext cx="123362" cy="6858000"/>
            <a:chOff x="12068638" y="0"/>
            <a:chExt cx="123362" cy="6858000"/>
          </a:xfrm>
        </p:grpSpPr>
        <p:sp>
          <p:nvSpPr>
            <p:cNvPr id="197" name="Google Shape;197;p16"/>
            <p:cNvSpPr/>
            <p:nvPr/>
          </p:nvSpPr>
          <p:spPr>
            <a:xfrm>
              <a:off x="12068638" y="0"/>
              <a:ext cx="123362" cy="6858000"/>
            </a:xfrm>
            <a:prstGeom prst="rect">
              <a:avLst/>
            </a:prstGeom>
            <a:gradFill>
              <a:gsLst>
                <a:gs pos="0">
                  <a:schemeClr val="accent2"/>
                </a:gs>
                <a:gs pos="100000">
                  <a:schemeClr val="accent5"/>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16"/>
            <p:cNvSpPr/>
            <p:nvPr/>
          </p:nvSpPr>
          <p:spPr>
            <a:xfrm>
              <a:off x="12068638" y="3527553"/>
              <a:ext cx="123362" cy="3330447"/>
            </a:xfrm>
            <a:prstGeom prst="rect">
              <a:avLst/>
            </a:prstGeom>
            <a:gradFill>
              <a:gsLst>
                <a:gs pos="0">
                  <a:srgbClr val="9CC2E5">
                    <a:alpha val="0"/>
                  </a:srgbClr>
                </a:gs>
                <a:gs pos="19000">
                  <a:srgbClr val="9CC2E5">
                    <a:alpha val="0"/>
                  </a:srgbClr>
                </a:gs>
                <a:gs pos="100000">
                  <a:srgbClr val="9CC2E5"/>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 name="Google Shape;166;p13">
            <a:extLst>
              <a:ext uri="{FF2B5EF4-FFF2-40B4-BE49-F238E27FC236}">
                <a16:creationId xmlns:a16="http://schemas.microsoft.com/office/drawing/2014/main" id="{1E2BC0F4-690E-F8A0-B877-3557ADAE1156}"/>
              </a:ext>
            </a:extLst>
          </p:cNvPr>
          <p:cNvPicPr preferRelativeResize="0"/>
          <p:nvPr/>
        </p:nvPicPr>
        <p:blipFill rotWithShape="1">
          <a:blip r:embed="rId4">
            <a:alphaModFix/>
          </a:blip>
          <a:srcRect/>
          <a:stretch/>
        </p:blipFill>
        <p:spPr>
          <a:xfrm>
            <a:off x="442410" y="1007988"/>
            <a:ext cx="521389" cy="471255"/>
          </a:xfrm>
          <a:prstGeom prst="rect">
            <a:avLst/>
          </a:prstGeom>
          <a:noFill/>
          <a:ln>
            <a:noFill/>
          </a:ln>
        </p:spPr>
      </p:pic>
      <p:sp>
        <p:nvSpPr>
          <p:cNvPr id="3" name="Google Shape;167;p13">
            <a:extLst>
              <a:ext uri="{FF2B5EF4-FFF2-40B4-BE49-F238E27FC236}">
                <a16:creationId xmlns:a16="http://schemas.microsoft.com/office/drawing/2014/main" id="{E6BDAF2F-6C06-EA32-A2D2-502A66EBBD1C}"/>
              </a:ext>
            </a:extLst>
          </p:cNvPr>
          <p:cNvSpPr txBox="1"/>
          <p:nvPr/>
        </p:nvSpPr>
        <p:spPr>
          <a:xfrm>
            <a:off x="1017081" y="1007988"/>
            <a:ext cx="760780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a:ea typeface="Trebuchet MS"/>
                <a:cs typeface="Trebuchet MS"/>
                <a:sym typeface="Trebuchet MS"/>
              </a:rPr>
              <a:t>Learn and Confirm</a:t>
            </a:r>
            <a:endParaRPr sz="2800" b="0" i="0" u="none" strike="noStrike" cap="none" dirty="0">
              <a:solidFill>
                <a:srgbClr val="000000"/>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7"/>
          <p:cNvSpPr txBox="1"/>
          <p:nvPr/>
        </p:nvSpPr>
        <p:spPr>
          <a:xfrm>
            <a:off x="471456" y="1670273"/>
            <a:ext cx="1110142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800" b="1" dirty="0">
                <a:solidFill>
                  <a:schemeClr val="dk1"/>
                </a:solidFill>
                <a:latin typeface="Calibri"/>
                <a:ea typeface="Calibri"/>
                <a:cs typeface="Calibri"/>
                <a:sym typeface="Calibri"/>
              </a:rPr>
              <a:t>Communicating Literacy Efforts to Stakeholders</a:t>
            </a:r>
            <a:endParaRPr dirty="0"/>
          </a:p>
          <a:p>
            <a:pPr marL="0" marR="0" lvl="0" indent="0" algn="l" rtl="0">
              <a:lnSpc>
                <a:spcPct val="100000"/>
              </a:lnSpc>
              <a:spcBef>
                <a:spcPts val="0"/>
              </a:spcBef>
              <a:spcAft>
                <a:spcPts val="0"/>
              </a:spcAft>
              <a:buClr>
                <a:schemeClr val="dk1"/>
              </a:buClr>
              <a:buSzPts val="2400"/>
              <a:buFont typeface="Calibri"/>
              <a:buNone/>
            </a:pPr>
            <a:r>
              <a:rPr lang="en-US" sz="2400" b="1" dirty="0">
                <a:solidFill>
                  <a:schemeClr val="dk1"/>
                </a:solidFill>
                <a:latin typeface="Calibri"/>
                <a:ea typeface="Calibri"/>
                <a:cs typeface="Calibri"/>
                <a:sym typeface="Calibri"/>
              </a:rPr>
              <a:t>Helping All Stakeholders Understand Legislation and/or District Expectations for Literacy Achievement</a:t>
            </a:r>
            <a:endParaRPr lang="en-US" sz="2400" dirty="0"/>
          </a:p>
          <a:p>
            <a:pPr marL="0" marR="0" lvl="0" indent="0" algn="l" rtl="0">
              <a:lnSpc>
                <a:spcPct val="100000"/>
              </a:lnSpc>
              <a:spcBef>
                <a:spcPts val="0"/>
              </a:spcBef>
              <a:spcAft>
                <a:spcPts val="0"/>
              </a:spcAft>
              <a:buClr>
                <a:schemeClr val="dk1"/>
              </a:buClr>
              <a:buSzPts val="2400"/>
              <a:buFont typeface="Calibri"/>
              <a:buNone/>
            </a:pPr>
            <a:endParaRPr sz="2800" b="1" dirty="0">
              <a:solidFill>
                <a:schemeClr val="dk1"/>
              </a:solidFill>
              <a:latin typeface="Calibri"/>
              <a:ea typeface="Calibri"/>
              <a:cs typeface="Calibri"/>
              <a:sym typeface="Calibri"/>
            </a:endParaRPr>
          </a:p>
        </p:txBody>
      </p:sp>
      <p:sp>
        <p:nvSpPr>
          <p:cNvPr id="206" name="Google Shape;206;p17"/>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17</a:t>
            </a:fld>
            <a:endParaRPr/>
          </a:p>
        </p:txBody>
      </p:sp>
      <p:sp>
        <p:nvSpPr>
          <p:cNvPr id="207" name="Google Shape;207;p17"/>
          <p:cNvSpPr txBox="1"/>
          <p:nvPr/>
        </p:nvSpPr>
        <p:spPr>
          <a:xfrm>
            <a:off x="471458" y="3157819"/>
            <a:ext cx="11458606" cy="24568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Questions to consider:</a:t>
            </a:r>
            <a:endParaRPr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90000"/>
              </a:lnSpc>
              <a:spcBef>
                <a:spcPts val="1000"/>
              </a:spcBef>
              <a:spcAft>
                <a:spcPts val="0"/>
              </a:spcAft>
              <a:buClr>
                <a:schemeClr val="dk1"/>
              </a:buClr>
              <a:buSzPts val="2400"/>
              <a:buFont typeface="Arial" panose="020B0604020202020204" pitchFamily="34" charset="0"/>
              <a:buChar char="•"/>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Is new literacy legislation or district policy being put in place?</a:t>
            </a:r>
            <a:endParaRPr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90000"/>
              </a:lnSpc>
              <a:spcBef>
                <a:spcPts val="1000"/>
              </a:spcBef>
              <a:spcAft>
                <a:spcPts val="0"/>
              </a:spcAft>
              <a:buClr>
                <a:schemeClr val="dk1"/>
              </a:buClr>
              <a:buSzPts val="2400"/>
              <a:buFont typeface="Arial" panose="020B0604020202020204" pitchFamily="34" charset="0"/>
              <a:buChar char="•"/>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Do any changes have implications for school policy or programs?</a:t>
            </a:r>
            <a:endParaRPr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90000"/>
              </a:lnSpc>
              <a:spcBef>
                <a:spcPts val="1000"/>
              </a:spcBef>
              <a:spcAft>
                <a:spcPts val="0"/>
              </a:spcAft>
              <a:buClr>
                <a:schemeClr val="dk1"/>
              </a:buClr>
              <a:buSzPts val="2400"/>
              <a:buFont typeface="Arial" panose="020B0604020202020204" pitchFamily="34" charset="0"/>
              <a:buChar char="•"/>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Will school expenditures or staff resources be needed to implement the policy?</a:t>
            </a:r>
            <a:endParaRPr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chemeClr val="dk1"/>
              </a:buClr>
              <a:buSzPts val="2000"/>
              <a:buFont typeface="Arial"/>
              <a:buNone/>
            </a:pPr>
            <a:endParaRPr lang="en-US"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90000"/>
              </a:lnSpc>
              <a:spcBef>
                <a:spcPts val="1000"/>
              </a:spcBef>
              <a:spcAft>
                <a:spcPts val="0"/>
              </a:spcAft>
              <a:buClr>
                <a:schemeClr val="dk1"/>
              </a:buClr>
              <a:buSzPts val="2000"/>
              <a:buFont typeface="Arial"/>
              <a:buNone/>
            </a:pPr>
            <a:r>
              <a:rPr lang="en-US"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*Adapted from REL Northeast &amp; Islands Toolkit: Disseminating Results Externally</a:t>
            </a:r>
            <a:endParaRPr sz="1800" dirty="0">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166;p13">
            <a:extLst>
              <a:ext uri="{FF2B5EF4-FFF2-40B4-BE49-F238E27FC236}">
                <a16:creationId xmlns:a16="http://schemas.microsoft.com/office/drawing/2014/main" id="{2B6A23B8-205E-77A0-C44A-4BD873ADA304}"/>
              </a:ext>
            </a:extLst>
          </p:cNvPr>
          <p:cNvSpPr txBox="1">
            <a:spLocks/>
          </p:cNvSpPr>
          <p:nvPr/>
        </p:nvSpPr>
        <p:spPr>
          <a:xfrm>
            <a:off x="996621" y="1081409"/>
            <a:ext cx="10460737"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SzPts val="2400"/>
            </a:pPr>
            <a:r>
              <a:rPr lang="en-US" sz="2800" b="1" dirty="0">
                <a:latin typeface="Trebuchet MS" panose="020B0703020202090204" pitchFamily="34" charset="0"/>
              </a:rPr>
              <a:t>Collaborate and Practice</a:t>
            </a:r>
            <a:endParaRPr lang="en-US" sz="2800" dirty="0">
              <a:latin typeface="Trebuchet MS" panose="020B0703020202090204" pitchFamily="34" charset="0"/>
              <a:ea typeface="Trebuchet MS"/>
              <a:cs typeface="Trebuchet MS"/>
              <a:sym typeface="Trebuchet MS"/>
            </a:endParaRPr>
          </a:p>
        </p:txBody>
      </p:sp>
      <p:pic>
        <p:nvPicPr>
          <p:cNvPr id="3" name="Google Shape;168;p13">
            <a:extLst>
              <a:ext uri="{FF2B5EF4-FFF2-40B4-BE49-F238E27FC236}">
                <a16:creationId xmlns:a16="http://schemas.microsoft.com/office/drawing/2014/main" id="{CC41A40E-F73B-9866-2CD5-CF2F76CB734C}"/>
              </a:ext>
            </a:extLst>
          </p:cNvPr>
          <p:cNvPicPr preferRelativeResize="0"/>
          <p:nvPr/>
        </p:nvPicPr>
        <p:blipFill rotWithShape="1">
          <a:blip r:embed="rId3">
            <a:alphaModFix/>
          </a:blip>
          <a:srcRect/>
          <a:stretch/>
        </p:blipFill>
        <p:spPr>
          <a:xfrm>
            <a:off x="444630" y="1034347"/>
            <a:ext cx="551991" cy="5174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a:extLst>
            <a:ext uri="{FF2B5EF4-FFF2-40B4-BE49-F238E27FC236}">
              <a16:creationId xmlns:a16="http://schemas.microsoft.com/office/drawing/2014/main" id="{7AAB654E-5327-2648-1732-FE2A0420B4A1}"/>
            </a:ext>
          </a:extLst>
        </p:cNvPr>
        <p:cNvGrpSpPr/>
        <p:nvPr/>
      </p:nvGrpSpPr>
      <p:grpSpPr>
        <a:xfrm>
          <a:off x="0" y="0"/>
          <a:ext cx="0" cy="0"/>
          <a:chOff x="0" y="0"/>
          <a:chExt cx="0" cy="0"/>
        </a:xfrm>
      </p:grpSpPr>
      <p:sp>
        <p:nvSpPr>
          <p:cNvPr id="205" name="Google Shape;205;p17">
            <a:extLst>
              <a:ext uri="{FF2B5EF4-FFF2-40B4-BE49-F238E27FC236}">
                <a16:creationId xmlns:a16="http://schemas.microsoft.com/office/drawing/2014/main" id="{13631D9A-C8DC-A7D7-AF10-29CA68C7642A}"/>
              </a:ext>
            </a:extLst>
          </p:cNvPr>
          <p:cNvSpPr txBox="1"/>
          <p:nvPr/>
        </p:nvSpPr>
        <p:spPr>
          <a:xfrm>
            <a:off x="444631" y="1674714"/>
            <a:ext cx="11012728"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800" b="1" dirty="0">
                <a:solidFill>
                  <a:schemeClr val="dk1"/>
                </a:solidFill>
                <a:latin typeface="Calibri"/>
                <a:ea typeface="Calibri"/>
                <a:cs typeface="Calibri"/>
                <a:sym typeface="Calibri"/>
              </a:rPr>
              <a:t>Communicating Literacy Efforts to Stakeholders</a:t>
            </a:r>
            <a:endParaRPr dirty="0"/>
          </a:p>
          <a:p>
            <a:pPr marL="0" marR="0" lvl="0" indent="0" algn="l" rtl="0">
              <a:lnSpc>
                <a:spcPct val="100000"/>
              </a:lnSpc>
              <a:spcBef>
                <a:spcPts val="0"/>
              </a:spcBef>
              <a:spcAft>
                <a:spcPts val="0"/>
              </a:spcAft>
              <a:buClr>
                <a:schemeClr val="dk1"/>
              </a:buClr>
              <a:buSzPts val="2400"/>
              <a:buFont typeface="Calibri"/>
              <a:buNone/>
            </a:pPr>
            <a:r>
              <a:rPr lang="en-US" sz="2400" b="1" dirty="0">
                <a:solidFill>
                  <a:schemeClr val="dk1"/>
                </a:solidFill>
                <a:latin typeface="Calibri"/>
                <a:ea typeface="Calibri"/>
                <a:cs typeface="Calibri"/>
                <a:sym typeface="Calibri"/>
              </a:rPr>
              <a:t>Helping All Stakeholders Understand Legislation and/or District Expectations for Literacy Achievement</a:t>
            </a:r>
            <a:endParaRPr lang="en-US" sz="2400" dirty="0"/>
          </a:p>
          <a:p>
            <a:pPr marL="0" marR="0" lvl="0" indent="0" algn="l" rtl="0">
              <a:lnSpc>
                <a:spcPct val="100000"/>
              </a:lnSpc>
              <a:spcBef>
                <a:spcPts val="0"/>
              </a:spcBef>
              <a:spcAft>
                <a:spcPts val="0"/>
              </a:spcAft>
              <a:buClr>
                <a:schemeClr val="dk1"/>
              </a:buClr>
              <a:buSzPts val="2400"/>
              <a:buFont typeface="Calibri"/>
              <a:buNone/>
            </a:pPr>
            <a:endParaRPr sz="2800" b="1" dirty="0">
              <a:solidFill>
                <a:schemeClr val="dk1"/>
              </a:solidFill>
              <a:latin typeface="Calibri"/>
              <a:ea typeface="Calibri"/>
              <a:cs typeface="Calibri"/>
              <a:sym typeface="Calibri"/>
            </a:endParaRPr>
          </a:p>
        </p:txBody>
      </p:sp>
      <p:sp>
        <p:nvSpPr>
          <p:cNvPr id="206" name="Google Shape;206;p17">
            <a:extLst>
              <a:ext uri="{FF2B5EF4-FFF2-40B4-BE49-F238E27FC236}">
                <a16:creationId xmlns:a16="http://schemas.microsoft.com/office/drawing/2014/main" id="{6CE45930-0B99-4288-739B-892B656768C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18</a:t>
            </a:fld>
            <a:endParaRPr/>
          </a:p>
        </p:txBody>
      </p:sp>
      <p:sp>
        <p:nvSpPr>
          <p:cNvPr id="207" name="Google Shape;207;p17">
            <a:extLst>
              <a:ext uri="{FF2B5EF4-FFF2-40B4-BE49-F238E27FC236}">
                <a16:creationId xmlns:a16="http://schemas.microsoft.com/office/drawing/2014/main" id="{37597E25-6CEB-819C-0E2B-D004CCD6AD9A}"/>
              </a:ext>
            </a:extLst>
          </p:cNvPr>
          <p:cNvSpPr txBox="1"/>
          <p:nvPr/>
        </p:nvSpPr>
        <p:spPr>
          <a:xfrm>
            <a:off x="444632" y="3060975"/>
            <a:ext cx="12029461" cy="24568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Questions to consider</a:t>
            </a:r>
            <a:r>
              <a:rPr lang="en-US" sz="2400" b="1" i="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t>
            </a:r>
            <a:r>
              <a:rPr lang="en-US" sz="2400" b="1" i="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continued</a:t>
            </a:r>
            <a:r>
              <a:rPr lang="en-US"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t>
            </a:r>
            <a:endParaRPr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90000"/>
              </a:lnSpc>
              <a:spcBef>
                <a:spcPts val="1000"/>
              </a:spcBef>
              <a:spcAft>
                <a:spcPts val="0"/>
              </a:spcAft>
              <a:buClr>
                <a:schemeClr val="dk1"/>
              </a:buClr>
              <a:buSzPts val="2400"/>
              <a:buFont typeface="Arial" panose="020B0604020202020204" pitchFamily="34" charset="0"/>
              <a:buChar char="•"/>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Will students or faculty be impacted by the policy? If so, how many?</a:t>
            </a:r>
            <a:endParaRPr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90000"/>
              </a:lnSpc>
              <a:spcBef>
                <a:spcPts val="1000"/>
              </a:spcBef>
              <a:spcAft>
                <a:spcPts val="0"/>
              </a:spcAft>
              <a:buClr>
                <a:schemeClr val="dk1"/>
              </a:buClr>
              <a:buSzPts val="2400"/>
              <a:buFont typeface="Arial" panose="020B0604020202020204" pitchFamily="34" charset="0"/>
              <a:buChar char="•"/>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Does the policy address a high-profile issue in the district or school (e.g., teacher effectiveness, academic outcomes, racial or gender achievement gaps)?</a:t>
            </a:r>
            <a:endParaRPr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90000"/>
              </a:lnSpc>
              <a:spcBef>
                <a:spcPts val="1000"/>
              </a:spcBef>
              <a:spcAft>
                <a:spcPts val="0"/>
              </a:spcAft>
              <a:buClr>
                <a:schemeClr val="dk1"/>
              </a:buClr>
              <a:buSzPts val="2400"/>
              <a:buFont typeface="Arial" panose="020B0604020202020204" pitchFamily="34" charset="0"/>
              <a:buChar char="•"/>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Has there been media coverage of the new policy?</a:t>
            </a:r>
          </a:p>
          <a:p>
            <a:pPr marL="342900" marR="0" lvl="0" indent="-342900" algn="l" rtl="0">
              <a:lnSpc>
                <a:spcPct val="90000"/>
              </a:lnSpc>
              <a:spcBef>
                <a:spcPts val="1000"/>
              </a:spcBef>
              <a:spcAft>
                <a:spcPts val="0"/>
              </a:spcAft>
              <a:buClr>
                <a:schemeClr val="dk1"/>
              </a:buClr>
              <a:buSzPts val="2400"/>
              <a:buFont typeface="Arial" panose="020B0604020202020204" pitchFamily="34" charset="0"/>
              <a:buChar char="•"/>
            </a:pPr>
            <a:endParaRPr lang="en-US" sz="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90000"/>
              </a:lnSpc>
              <a:spcBef>
                <a:spcPts val="1000"/>
              </a:spcBef>
              <a:spcAft>
                <a:spcPts val="0"/>
              </a:spcAft>
              <a:buClr>
                <a:schemeClr val="dk1"/>
              </a:buClr>
              <a:buSzPts val="2000"/>
              <a:buFont typeface="Arial"/>
              <a:buNone/>
            </a:pPr>
            <a:r>
              <a:rPr lang="en-US"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*Adapted from REL Northeast &amp; Islands Toolkit: Disseminating Results Externally</a:t>
            </a:r>
            <a:endParaRPr sz="1800" dirty="0">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166;p13">
            <a:extLst>
              <a:ext uri="{FF2B5EF4-FFF2-40B4-BE49-F238E27FC236}">
                <a16:creationId xmlns:a16="http://schemas.microsoft.com/office/drawing/2014/main" id="{4B3428F1-4112-4AA6-D995-AEF9C8C058EE}"/>
              </a:ext>
            </a:extLst>
          </p:cNvPr>
          <p:cNvSpPr txBox="1">
            <a:spLocks/>
          </p:cNvSpPr>
          <p:nvPr/>
        </p:nvSpPr>
        <p:spPr>
          <a:xfrm>
            <a:off x="996621" y="1081409"/>
            <a:ext cx="10460737"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SzPts val="2400"/>
            </a:pPr>
            <a:r>
              <a:rPr lang="en-US" sz="2800" b="1" dirty="0">
                <a:latin typeface="Trebuchet MS" panose="020B0703020202090204" pitchFamily="34" charset="0"/>
              </a:rPr>
              <a:t>Collaborate and Practice</a:t>
            </a:r>
            <a:endParaRPr lang="en-US" sz="2800" dirty="0">
              <a:latin typeface="Trebuchet MS" panose="020B0703020202090204" pitchFamily="34" charset="0"/>
              <a:ea typeface="Trebuchet MS"/>
              <a:cs typeface="Trebuchet MS"/>
              <a:sym typeface="Trebuchet MS"/>
            </a:endParaRPr>
          </a:p>
        </p:txBody>
      </p:sp>
      <p:pic>
        <p:nvPicPr>
          <p:cNvPr id="3" name="Google Shape;168;p13">
            <a:extLst>
              <a:ext uri="{FF2B5EF4-FFF2-40B4-BE49-F238E27FC236}">
                <a16:creationId xmlns:a16="http://schemas.microsoft.com/office/drawing/2014/main" id="{8AE5C483-2D82-9A5F-23EE-7497F3EC19A5}"/>
              </a:ext>
            </a:extLst>
          </p:cNvPr>
          <p:cNvPicPr preferRelativeResize="0"/>
          <p:nvPr/>
        </p:nvPicPr>
        <p:blipFill rotWithShape="1">
          <a:blip r:embed="rId3">
            <a:alphaModFix/>
          </a:blip>
          <a:srcRect/>
          <a:stretch/>
        </p:blipFill>
        <p:spPr>
          <a:xfrm>
            <a:off x="444630" y="1034347"/>
            <a:ext cx="551991" cy="517491"/>
          </a:xfrm>
          <a:prstGeom prst="rect">
            <a:avLst/>
          </a:prstGeom>
          <a:noFill/>
          <a:ln>
            <a:noFill/>
          </a:ln>
        </p:spPr>
      </p:pic>
    </p:spTree>
    <p:extLst>
      <p:ext uri="{BB962C8B-B14F-4D97-AF65-F5344CB8AC3E}">
        <p14:creationId xmlns:p14="http://schemas.microsoft.com/office/powerpoint/2010/main" val="312612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p:nvPr/>
        </p:nvSpPr>
        <p:spPr>
          <a:xfrm>
            <a:off x="454562" y="1214702"/>
            <a:ext cx="1090401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800" b="1" dirty="0">
                <a:solidFill>
                  <a:schemeClr val="dk1"/>
                </a:solidFill>
                <a:latin typeface="Calibri"/>
                <a:ea typeface="Calibri"/>
                <a:cs typeface="Calibri"/>
                <a:sym typeface="Calibri"/>
              </a:rPr>
              <a:t>Communicating Literacy Efforts to Stakeholders</a:t>
            </a:r>
            <a:endParaRPr dirty="0"/>
          </a:p>
          <a:p>
            <a:pPr marL="0" marR="0" lvl="0" indent="0" algn="l" rtl="0">
              <a:lnSpc>
                <a:spcPct val="100000"/>
              </a:lnSpc>
              <a:spcBef>
                <a:spcPts val="0"/>
              </a:spcBef>
              <a:spcAft>
                <a:spcPts val="0"/>
              </a:spcAft>
              <a:buClr>
                <a:schemeClr val="dk1"/>
              </a:buClr>
              <a:buSzPts val="2400"/>
              <a:buFont typeface="Calibri"/>
              <a:buNone/>
            </a:pPr>
            <a:r>
              <a:rPr lang="en-US" sz="2400" b="1" dirty="0">
                <a:solidFill>
                  <a:schemeClr val="dk1"/>
                </a:solidFill>
                <a:latin typeface="Calibri"/>
                <a:ea typeface="Calibri"/>
                <a:cs typeface="Calibri"/>
                <a:sym typeface="Calibri"/>
              </a:rPr>
              <a:t>Helping Students and Families Understand Legislation and/or District Expectations for Literacy Achievement</a:t>
            </a:r>
            <a:endParaRPr lang="en-US" sz="2400" dirty="0"/>
          </a:p>
          <a:p>
            <a:pPr marL="0" marR="0" lvl="0" indent="0" algn="l" rtl="0">
              <a:lnSpc>
                <a:spcPct val="100000"/>
              </a:lnSpc>
              <a:spcBef>
                <a:spcPts val="0"/>
              </a:spcBef>
              <a:spcAft>
                <a:spcPts val="0"/>
              </a:spcAft>
              <a:buClr>
                <a:schemeClr val="dk1"/>
              </a:buClr>
              <a:buSzPts val="2400"/>
              <a:buFont typeface="Calibri"/>
              <a:buNone/>
            </a:pPr>
            <a:endParaRPr sz="2800" b="1" dirty="0">
              <a:solidFill>
                <a:schemeClr val="dk1"/>
              </a:solidFill>
              <a:latin typeface="Calibri"/>
              <a:ea typeface="Calibri"/>
              <a:cs typeface="Calibri"/>
              <a:sym typeface="Calibri"/>
            </a:endParaRPr>
          </a:p>
        </p:txBody>
      </p:sp>
      <p:sp>
        <p:nvSpPr>
          <p:cNvPr id="215" name="Google Shape;215;p18"/>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19</a:t>
            </a:fld>
            <a:endParaRPr/>
          </a:p>
        </p:txBody>
      </p:sp>
      <p:sp>
        <p:nvSpPr>
          <p:cNvPr id="216" name="Google Shape;216;p18"/>
          <p:cNvSpPr txBox="1"/>
          <p:nvPr/>
        </p:nvSpPr>
        <p:spPr>
          <a:xfrm>
            <a:off x="454563" y="2596440"/>
            <a:ext cx="10904010" cy="22311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b="1" dirty="0">
                <a:solidFill>
                  <a:schemeClr val="dk1"/>
                </a:solidFill>
                <a:latin typeface="Calibri"/>
                <a:ea typeface="Calibri"/>
                <a:cs typeface="Calibri"/>
                <a:sym typeface="Calibri"/>
              </a:rPr>
              <a:t>Considerations:</a:t>
            </a:r>
            <a:endParaRPr sz="2400" dirty="0"/>
          </a:p>
          <a:p>
            <a:pPr marL="228600" marR="0" lvl="0" indent="-228600" algn="l" rtl="0">
              <a:lnSpc>
                <a:spcPct val="90000"/>
              </a:lnSpc>
              <a:spcBef>
                <a:spcPts val="100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Summarize key points of the policy and share with stakeholders in plain language verbally or in writing.</a:t>
            </a:r>
            <a:endParaRPr sz="2400" dirty="0"/>
          </a:p>
          <a:p>
            <a:pPr marL="228600" marR="0" lvl="0" indent="-228600" algn="l" rtl="0">
              <a:lnSpc>
                <a:spcPct val="90000"/>
              </a:lnSpc>
              <a:spcBef>
                <a:spcPts val="100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Consider your audience </a:t>
            </a:r>
            <a:r>
              <a:rPr lang="en-US" sz="2400">
                <a:solidFill>
                  <a:schemeClr val="dk1"/>
                </a:solidFill>
                <a:latin typeface="Calibri"/>
                <a:ea typeface="Calibri"/>
                <a:cs typeface="Calibri"/>
                <a:sym typeface="Calibri"/>
              </a:rPr>
              <a:t>– parents’ </a:t>
            </a:r>
            <a:r>
              <a:rPr lang="en-US" sz="2400" dirty="0">
                <a:solidFill>
                  <a:schemeClr val="dk1"/>
                </a:solidFill>
                <a:latin typeface="Calibri"/>
                <a:ea typeface="Calibri"/>
                <a:cs typeface="Calibri"/>
                <a:sym typeface="Calibri"/>
              </a:rPr>
              <a:t>native languages may be important.</a:t>
            </a:r>
            <a:endParaRPr sz="2400" dirty="0"/>
          </a:p>
          <a:p>
            <a:pPr marL="228600" marR="0" lvl="0" indent="-228600" algn="l" rtl="0">
              <a:lnSpc>
                <a:spcPct val="90000"/>
              </a:lnSpc>
              <a:spcBef>
                <a:spcPts val="1000"/>
              </a:spcBef>
              <a:spcAft>
                <a:spcPts val="0"/>
              </a:spcAft>
              <a:buClr>
                <a:schemeClr val="dk1"/>
              </a:buClr>
              <a:buSzPts val="2800"/>
              <a:buFont typeface="Arial"/>
              <a:buChar char="•"/>
            </a:pPr>
            <a:r>
              <a:rPr lang="en-US" sz="2400" dirty="0">
                <a:solidFill>
                  <a:schemeClr val="dk1"/>
                </a:solidFill>
                <a:latin typeface="Calibri"/>
                <a:ea typeface="Calibri"/>
                <a:cs typeface="Calibri"/>
                <a:sym typeface="Calibri"/>
              </a:rPr>
              <a:t>Disseminate information through multiple channels.</a:t>
            </a:r>
            <a:endParaRPr sz="2400" dirty="0"/>
          </a:p>
          <a:p>
            <a:pPr marL="0" marR="0" lvl="0" indent="0" algn="l" rtl="0">
              <a:lnSpc>
                <a:spcPct val="90000"/>
              </a:lnSpc>
              <a:spcBef>
                <a:spcPts val="1000"/>
              </a:spcBef>
              <a:spcAft>
                <a:spcPts val="0"/>
              </a:spcAft>
              <a:buClr>
                <a:schemeClr val="dk1"/>
              </a:buClr>
              <a:buSzPts val="1000"/>
              <a:buFont typeface="Arial"/>
              <a:buNone/>
            </a:pPr>
            <a:endParaRPr sz="10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US" sz="1800" dirty="0">
                <a:solidFill>
                  <a:schemeClr val="dk1"/>
                </a:solidFill>
                <a:latin typeface="Calibri"/>
                <a:ea typeface="Calibri"/>
                <a:cs typeface="Calibri"/>
                <a:sym typeface="Calibri"/>
              </a:rPr>
              <a:t>*Adapted from REL Northeast &amp; Islands Toolkit: Disseminating Results Externally</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aphicFrame>
        <p:nvGraphicFramePr>
          <p:cNvPr id="59" name="Google Shape;59;p2"/>
          <p:cNvGraphicFramePr/>
          <p:nvPr>
            <p:extLst>
              <p:ext uri="{D42A27DB-BD31-4B8C-83A1-F6EECF244321}">
                <p14:modId xmlns:p14="http://schemas.microsoft.com/office/powerpoint/2010/main" val="512639897"/>
              </p:ext>
            </p:extLst>
          </p:nvPr>
        </p:nvGraphicFramePr>
        <p:xfrm>
          <a:off x="655319" y="970166"/>
          <a:ext cx="10944500" cy="4759000"/>
        </p:xfrm>
        <a:graphic>
          <a:graphicData uri="http://schemas.openxmlformats.org/drawingml/2006/table">
            <a:tbl>
              <a:tblPr>
                <a:noFill/>
                <a:tableStyleId>{22B36CC5-3B44-4192-917E-B02AC2E65D63}</a:tableStyleId>
              </a:tblPr>
              <a:tblGrid>
                <a:gridCol w="942650">
                  <a:extLst>
                    <a:ext uri="{9D8B030D-6E8A-4147-A177-3AD203B41FA5}">
                      <a16:colId xmlns:a16="http://schemas.microsoft.com/office/drawing/2014/main" val="20000"/>
                    </a:ext>
                  </a:extLst>
                </a:gridCol>
                <a:gridCol w="5447250">
                  <a:extLst>
                    <a:ext uri="{9D8B030D-6E8A-4147-A177-3AD203B41FA5}">
                      <a16:colId xmlns:a16="http://schemas.microsoft.com/office/drawing/2014/main" val="20001"/>
                    </a:ext>
                  </a:extLst>
                </a:gridCol>
                <a:gridCol w="1066250">
                  <a:extLst>
                    <a:ext uri="{9D8B030D-6E8A-4147-A177-3AD203B41FA5}">
                      <a16:colId xmlns:a16="http://schemas.microsoft.com/office/drawing/2014/main" val="20002"/>
                    </a:ext>
                  </a:extLst>
                </a:gridCol>
                <a:gridCol w="1744175">
                  <a:extLst>
                    <a:ext uri="{9D8B030D-6E8A-4147-A177-3AD203B41FA5}">
                      <a16:colId xmlns:a16="http://schemas.microsoft.com/office/drawing/2014/main" val="20003"/>
                    </a:ext>
                  </a:extLst>
                </a:gridCol>
                <a:gridCol w="1744175">
                  <a:extLst>
                    <a:ext uri="{9D8B030D-6E8A-4147-A177-3AD203B41FA5}">
                      <a16:colId xmlns:a16="http://schemas.microsoft.com/office/drawing/2014/main" val="20004"/>
                    </a:ext>
                  </a:extLst>
                </a:gridCol>
              </a:tblGrid>
              <a:tr h="316600">
                <a:tc>
                  <a:txBody>
                    <a:bodyPr/>
                    <a:lstStyle/>
                    <a:p>
                      <a:pPr marL="0" marR="0" lvl="0" indent="0" algn="ctr" rtl="0">
                        <a:lnSpc>
                          <a:spcPct val="100000"/>
                        </a:lnSpc>
                        <a:spcBef>
                          <a:spcPts val="0"/>
                        </a:spcBef>
                        <a:spcAft>
                          <a:spcPts val="0"/>
                        </a:spcAft>
                        <a:buClr>
                          <a:srgbClr val="000000"/>
                        </a:buClr>
                        <a:buSzPts val="1200"/>
                        <a:buFont typeface="Arial"/>
                        <a:buNone/>
                      </a:pPr>
                      <a:r>
                        <a:rPr lang="en-US" sz="1400" b="1" u="none" strike="noStrike" cap="none">
                          <a:solidFill>
                            <a:schemeClr val="lt1"/>
                          </a:solidFill>
                          <a:latin typeface="Calibri"/>
                          <a:ea typeface="Calibri"/>
                          <a:cs typeface="Calibri"/>
                          <a:sym typeface="Calibri"/>
                        </a:rPr>
                        <a:t>Module</a:t>
                      </a:r>
                      <a:endParaRPr sz="1400" b="1" u="none" strike="noStrike" cap="none">
                        <a:solidFill>
                          <a:schemeClr val="lt1"/>
                        </a:solidFill>
                        <a:latin typeface="Calibri"/>
                        <a:ea typeface="Calibri"/>
                        <a:cs typeface="Calibri"/>
                        <a:sym typeface="Calibri"/>
                      </a:endParaRPr>
                    </a:p>
                  </a:txBody>
                  <a:tcPr marL="53950" marR="53950" marT="26975" marB="26975" anchor="b">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Topic</a:t>
                      </a:r>
                      <a:endParaRPr sz="14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Session</a:t>
                      </a:r>
                      <a:endParaRPr sz="14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Minutes</a:t>
                      </a:r>
                      <a:endParaRPr sz="14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Session Date</a:t>
                      </a:r>
                      <a:endParaRPr sz="15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61000">
                <a:tc rowSpan="4">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1</a:t>
                      </a:r>
                      <a:endParaRPr sz="14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Applying Principles and Practices that Foster a Positive Culture</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Intro</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60 </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10001"/>
                  </a:ext>
                </a:extLst>
              </a:tr>
              <a:tr h="26100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120</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6100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2</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150</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10003"/>
                  </a:ext>
                </a:extLst>
              </a:tr>
              <a:tr h="24512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3</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150</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6100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2</a:t>
                      </a:r>
                      <a:endParaRPr sz="14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Applying Effective Pedagogy and Andragogy</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4</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120</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10005"/>
                  </a:ext>
                </a:extLst>
              </a:tr>
              <a:tr h="26100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5</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120</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4512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165</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10007"/>
                  </a:ext>
                </a:extLst>
              </a:tr>
              <a:tr h="26100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3</a:t>
                      </a:r>
                      <a:endParaRPr sz="16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Collecting Data to Inform Professional Learning</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7</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150</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6100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8</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140</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10009"/>
                  </a:ext>
                </a:extLst>
              </a:tr>
              <a:tr h="24512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9</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170</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61000">
                <a:tc rowSpan="4">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4</a:t>
                      </a:r>
                      <a:endParaRPr sz="16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Planning, Implementing, and Analyzing Literacy Instruction</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10</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175</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10011"/>
                  </a:ext>
                </a:extLst>
              </a:tr>
              <a:tr h="26100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11</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135</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24512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165</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10013"/>
                  </a:ext>
                </a:extLst>
              </a:tr>
              <a:tr h="24512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130</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extLst>
                  <a:ext uri="{0D108BD9-81ED-4DB2-BD59-A6C34878D82A}">
                    <a16:rowId xmlns:a16="http://schemas.microsoft.com/office/drawing/2014/main" val="10014"/>
                  </a:ext>
                </a:extLst>
              </a:tr>
              <a:tr h="245125">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5</a:t>
                      </a:r>
                      <a:endParaRPr sz="18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2">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Growing Professionally</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14</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120</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10015"/>
                  </a:ext>
                </a:extLst>
              </a:tr>
              <a:tr h="24512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15</a:t>
                      </a:r>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120</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377525">
                <a:tc>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6</a:t>
                      </a:r>
                      <a:endParaRPr sz="18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Planning and Implementing Coaching</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16</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120</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extLst>
                  <a:ext uri="{0D108BD9-81ED-4DB2-BD59-A6C34878D82A}">
                    <a16:rowId xmlns:a16="http://schemas.microsoft.com/office/drawing/2014/main" val="10017"/>
                  </a:ext>
                </a:extLst>
              </a:tr>
            </a:tbl>
          </a:graphicData>
        </a:graphic>
      </p:graphicFrame>
      <p:sp>
        <p:nvSpPr>
          <p:cNvPr id="60" name="Google Shape;60;p2"/>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9"/>
          <p:cNvSpPr txBox="1"/>
          <p:nvPr/>
        </p:nvSpPr>
        <p:spPr>
          <a:xfrm>
            <a:off x="152081" y="1461949"/>
            <a:ext cx="5082183" cy="42831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1000"/>
              </a:spcAft>
              <a:buClr>
                <a:schemeClr val="dk1"/>
              </a:buClr>
              <a:buSzPts val="2400"/>
              <a:buFont typeface="Calibri"/>
              <a:buNone/>
            </a:pPr>
            <a:r>
              <a:rPr lang="en-US" sz="2800" b="1" dirty="0">
                <a:solidFill>
                  <a:schemeClr val="dk1"/>
                </a:solidFill>
                <a:latin typeface="Calibri"/>
                <a:ea typeface="Calibri"/>
                <a:cs typeface="Calibri"/>
                <a:sym typeface="Calibri"/>
              </a:rPr>
              <a:t>Communicating Literacy Efforts to Stakeholders: Parents </a:t>
            </a:r>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Calibri"/>
                <a:ea typeface="Calibri"/>
                <a:cs typeface="Calibri"/>
                <a:sym typeface="Calibri"/>
              </a:rPr>
              <a:t>Communicate with transparency screening and performance data outcomes and goals for children.</a:t>
            </a:r>
            <a:endParaRPr dirty="0"/>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endParaRPr sz="1600"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Calibri"/>
                <a:ea typeface="Calibri"/>
                <a:cs typeface="Calibri"/>
                <a:sym typeface="Calibri"/>
              </a:rPr>
              <a:t>Create a parent-friendly description for the definitions of screening and summative assessments provided in </a:t>
            </a:r>
            <a:r>
              <a:rPr lang="en-US" sz="2400" b="1" dirty="0">
                <a:solidFill>
                  <a:schemeClr val="dk1"/>
                </a:solidFill>
                <a:latin typeface="Calibri"/>
                <a:ea typeface="Calibri"/>
                <a:cs typeface="Calibri"/>
                <a:sym typeface="Calibri"/>
              </a:rPr>
              <a:t>Handout 11: Assessment Terms Used in Reading.</a:t>
            </a:r>
            <a:endParaRPr b="1" dirty="0"/>
          </a:p>
        </p:txBody>
      </p:sp>
      <p:sp>
        <p:nvSpPr>
          <p:cNvPr id="223" name="Google Shape;223;p19"/>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20</a:t>
            </a:fld>
            <a:endParaRPr/>
          </a:p>
        </p:txBody>
      </p:sp>
      <p:pic>
        <p:nvPicPr>
          <p:cNvPr id="225" name="Google Shape;225;p19"/>
          <p:cNvPicPr preferRelativeResize="0"/>
          <p:nvPr/>
        </p:nvPicPr>
        <p:blipFill rotWithShape="1">
          <a:blip r:embed="rId3">
            <a:alphaModFix/>
          </a:blip>
          <a:srcRect/>
          <a:stretch/>
        </p:blipFill>
        <p:spPr>
          <a:xfrm>
            <a:off x="5234264" y="1091077"/>
            <a:ext cx="6544079" cy="5018258"/>
          </a:xfrm>
          <a:prstGeom prst="rect">
            <a:avLst/>
          </a:prstGeom>
          <a:noFill/>
          <a:ln>
            <a:noFill/>
          </a:ln>
        </p:spPr>
      </p:pic>
      <p:sp>
        <p:nvSpPr>
          <p:cNvPr id="2" name="Google Shape;166;p13">
            <a:extLst>
              <a:ext uri="{FF2B5EF4-FFF2-40B4-BE49-F238E27FC236}">
                <a16:creationId xmlns:a16="http://schemas.microsoft.com/office/drawing/2014/main" id="{2D5E68AA-76F0-5B5A-81FA-E3D00472E07F}"/>
              </a:ext>
            </a:extLst>
          </p:cNvPr>
          <p:cNvSpPr txBox="1">
            <a:spLocks/>
          </p:cNvSpPr>
          <p:nvPr/>
        </p:nvSpPr>
        <p:spPr>
          <a:xfrm>
            <a:off x="704072" y="959449"/>
            <a:ext cx="10460737"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SzPts val="2400"/>
            </a:pPr>
            <a:r>
              <a:rPr lang="en-US" sz="2800" b="1" dirty="0">
                <a:latin typeface="Trebuchet MS" panose="020B0703020202090204" pitchFamily="34" charset="0"/>
              </a:rPr>
              <a:t>Collaborate and Practice</a:t>
            </a:r>
            <a:endParaRPr lang="en-US" sz="2800" dirty="0">
              <a:latin typeface="Trebuchet MS" panose="020B0703020202090204" pitchFamily="34" charset="0"/>
              <a:ea typeface="Trebuchet MS"/>
              <a:cs typeface="Trebuchet MS"/>
              <a:sym typeface="Trebuchet MS"/>
            </a:endParaRPr>
          </a:p>
        </p:txBody>
      </p:sp>
      <p:pic>
        <p:nvPicPr>
          <p:cNvPr id="3" name="Google Shape;168;p13">
            <a:extLst>
              <a:ext uri="{FF2B5EF4-FFF2-40B4-BE49-F238E27FC236}">
                <a16:creationId xmlns:a16="http://schemas.microsoft.com/office/drawing/2014/main" id="{3515623B-F2FD-63C9-C81A-15D394E0FA56}"/>
              </a:ext>
            </a:extLst>
          </p:cNvPr>
          <p:cNvPicPr preferRelativeResize="0"/>
          <p:nvPr/>
        </p:nvPicPr>
        <p:blipFill rotWithShape="1">
          <a:blip r:embed="rId4">
            <a:alphaModFix/>
          </a:blip>
          <a:srcRect/>
          <a:stretch/>
        </p:blipFill>
        <p:spPr>
          <a:xfrm>
            <a:off x="152081" y="912387"/>
            <a:ext cx="551991" cy="51749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0"/>
          <p:cNvSpPr txBox="1"/>
          <p:nvPr/>
        </p:nvSpPr>
        <p:spPr>
          <a:xfrm>
            <a:off x="162538" y="1300367"/>
            <a:ext cx="5192468" cy="4937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1000"/>
              </a:spcAft>
              <a:buClr>
                <a:schemeClr val="dk1"/>
              </a:buClr>
              <a:buSzPts val="2400"/>
              <a:buFont typeface="Calibri"/>
              <a:buNone/>
            </a:pPr>
            <a:r>
              <a:rPr lang="en-US" sz="2800" b="1" dirty="0">
                <a:solidFill>
                  <a:schemeClr val="dk1"/>
                </a:solidFill>
                <a:latin typeface="Calibri"/>
                <a:ea typeface="Calibri"/>
                <a:cs typeface="Calibri"/>
                <a:sym typeface="Calibri"/>
              </a:rPr>
              <a:t>Communicating Literacy Efforts to Stakeholders: Parents </a:t>
            </a:r>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Calibri"/>
                <a:ea typeface="Calibri"/>
                <a:cs typeface="Calibri"/>
                <a:sym typeface="Calibri"/>
              </a:rPr>
              <a:t>Communicating with transparency screening and performance data outcomes and goals for children is important.</a:t>
            </a:r>
            <a:endParaRPr dirty="0"/>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endParaRPr sz="1050"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Calibri"/>
                <a:ea typeface="Calibri"/>
                <a:cs typeface="Calibri"/>
                <a:sym typeface="Calibri"/>
              </a:rPr>
              <a:t>Create a parent-friendly description for the performance data outcomes and goals for children from the SMART goal that you created in </a:t>
            </a:r>
            <a:r>
              <a:rPr lang="en-US" sz="2400" b="1" dirty="0">
                <a:solidFill>
                  <a:schemeClr val="dk1"/>
                </a:solidFill>
                <a:latin typeface="Calibri"/>
                <a:ea typeface="Calibri"/>
                <a:cs typeface="Calibri"/>
                <a:sym typeface="Calibri"/>
              </a:rPr>
              <a:t>Handout 4: Sample School Literacy Action Plan.</a:t>
            </a:r>
            <a:endParaRPr b="1" dirty="0"/>
          </a:p>
        </p:txBody>
      </p:sp>
      <p:sp>
        <p:nvSpPr>
          <p:cNvPr id="232" name="Google Shape;232;p20"/>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21</a:t>
            </a:fld>
            <a:endParaRPr/>
          </a:p>
        </p:txBody>
      </p:sp>
      <p:pic>
        <p:nvPicPr>
          <p:cNvPr id="234" name="Google Shape;234;p20"/>
          <p:cNvPicPr preferRelativeResize="0"/>
          <p:nvPr/>
        </p:nvPicPr>
        <p:blipFill rotWithShape="1">
          <a:blip r:embed="rId3">
            <a:alphaModFix/>
          </a:blip>
          <a:srcRect/>
          <a:stretch/>
        </p:blipFill>
        <p:spPr>
          <a:xfrm>
            <a:off x="5355006" y="1143000"/>
            <a:ext cx="6674456" cy="4377138"/>
          </a:xfrm>
          <a:prstGeom prst="rect">
            <a:avLst/>
          </a:prstGeom>
          <a:noFill/>
          <a:ln>
            <a:noFill/>
          </a:ln>
        </p:spPr>
      </p:pic>
      <p:sp>
        <p:nvSpPr>
          <p:cNvPr id="2" name="Google Shape;166;p13">
            <a:extLst>
              <a:ext uri="{FF2B5EF4-FFF2-40B4-BE49-F238E27FC236}">
                <a16:creationId xmlns:a16="http://schemas.microsoft.com/office/drawing/2014/main" id="{AF457DC6-8921-3B02-FA01-9558B1696B2C}"/>
              </a:ext>
            </a:extLst>
          </p:cNvPr>
          <p:cNvSpPr txBox="1">
            <a:spLocks/>
          </p:cNvSpPr>
          <p:nvPr/>
        </p:nvSpPr>
        <p:spPr>
          <a:xfrm>
            <a:off x="714529" y="842960"/>
            <a:ext cx="10460737"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SzPts val="2400"/>
            </a:pPr>
            <a:r>
              <a:rPr lang="en-US" sz="2800" b="1" dirty="0">
                <a:latin typeface="Trebuchet MS" panose="020B0703020202090204" pitchFamily="34" charset="0"/>
              </a:rPr>
              <a:t>Collaborate and Practice</a:t>
            </a:r>
            <a:endParaRPr lang="en-US" sz="2800" dirty="0">
              <a:latin typeface="Trebuchet MS" panose="020B0703020202090204" pitchFamily="34" charset="0"/>
              <a:ea typeface="Trebuchet MS"/>
              <a:cs typeface="Trebuchet MS"/>
              <a:sym typeface="Trebuchet MS"/>
            </a:endParaRPr>
          </a:p>
        </p:txBody>
      </p:sp>
      <p:pic>
        <p:nvPicPr>
          <p:cNvPr id="3" name="Google Shape;168;p13">
            <a:extLst>
              <a:ext uri="{FF2B5EF4-FFF2-40B4-BE49-F238E27FC236}">
                <a16:creationId xmlns:a16="http://schemas.microsoft.com/office/drawing/2014/main" id="{CF7A9519-E6E3-8668-EFF0-E851E90E5475}"/>
              </a:ext>
            </a:extLst>
          </p:cNvPr>
          <p:cNvPicPr preferRelativeResize="0"/>
          <p:nvPr/>
        </p:nvPicPr>
        <p:blipFill rotWithShape="1">
          <a:blip r:embed="rId4">
            <a:alphaModFix/>
          </a:blip>
          <a:srcRect/>
          <a:stretch/>
        </p:blipFill>
        <p:spPr>
          <a:xfrm>
            <a:off x="162538" y="795898"/>
            <a:ext cx="551991" cy="51749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1"/>
          <p:cNvSpPr txBox="1"/>
          <p:nvPr/>
        </p:nvSpPr>
        <p:spPr>
          <a:xfrm>
            <a:off x="206559" y="694657"/>
            <a:ext cx="11516068" cy="20005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800" b="1" dirty="0">
                <a:solidFill>
                  <a:schemeClr val="dk1"/>
                </a:solidFill>
                <a:latin typeface="Calibri"/>
                <a:ea typeface="Calibri"/>
                <a:cs typeface="Calibri"/>
                <a:sym typeface="Calibri"/>
              </a:rPr>
              <a:t>Communicating Literacy Efforts to Stakeholders</a:t>
            </a:r>
            <a:endParaRPr lang="en-US" dirty="0"/>
          </a:p>
          <a:p>
            <a:pPr marL="0" marR="0" lvl="0" indent="0" algn="l" rtl="0">
              <a:lnSpc>
                <a:spcPct val="100000"/>
              </a:lnSpc>
              <a:spcBef>
                <a:spcPts val="0"/>
              </a:spcBef>
              <a:spcAft>
                <a:spcPts val="0"/>
              </a:spcAft>
              <a:buClr>
                <a:schemeClr val="dk1"/>
              </a:buClr>
              <a:buSzPts val="2400"/>
              <a:buFont typeface="Calibri"/>
              <a:buNone/>
            </a:pPr>
            <a:r>
              <a:rPr lang="en-US" sz="2400" b="1" dirty="0">
                <a:solidFill>
                  <a:schemeClr val="dk1"/>
                </a:solidFill>
                <a:latin typeface="Calibri"/>
                <a:ea typeface="Calibri"/>
                <a:cs typeface="Calibri"/>
                <a:sym typeface="Calibri"/>
              </a:rPr>
              <a:t>Modeling Strategies For Parents to Support Their Children at Home Through Efforts Such as </a:t>
            </a:r>
            <a:r>
              <a:rPr lang="en-US" sz="24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Family</a:t>
            </a:r>
            <a:r>
              <a:rPr lang="en-US" sz="2400" b="1" dirty="0">
                <a:solidFill>
                  <a:schemeClr val="dk1"/>
                </a:solidFill>
                <a:latin typeface="Calibri"/>
                <a:ea typeface="Calibri"/>
                <a:cs typeface="Calibri"/>
                <a:sym typeface="Calibri"/>
              </a:rPr>
              <a:t> Literacy Events</a:t>
            </a:r>
            <a:endParaRPr lang="en-US" sz="2400" dirty="0"/>
          </a:p>
          <a:p>
            <a:pPr marL="0" marR="0" lvl="0" indent="0" algn="l" rtl="0">
              <a:lnSpc>
                <a:spcPct val="100000"/>
              </a:lnSpc>
              <a:spcBef>
                <a:spcPts val="0"/>
              </a:spcBef>
              <a:spcAft>
                <a:spcPts val="0"/>
              </a:spcAft>
              <a:buClr>
                <a:schemeClr val="dk1"/>
              </a:buClr>
              <a:buSzPts val="2400"/>
              <a:buFont typeface="Calibri"/>
              <a:buNone/>
            </a:pPr>
            <a:endParaRPr lang="en-US" sz="24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lang="en-US" sz="2400" b="1" dirty="0">
              <a:solidFill>
                <a:schemeClr val="dk1"/>
              </a:solidFill>
              <a:latin typeface="Calibri"/>
              <a:ea typeface="Calibri"/>
              <a:cs typeface="Calibri"/>
              <a:sym typeface="Calibri"/>
            </a:endParaRPr>
          </a:p>
        </p:txBody>
      </p:sp>
      <p:sp>
        <p:nvSpPr>
          <p:cNvPr id="241" name="Google Shape;241;p21"/>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22</a:t>
            </a:fld>
            <a:endParaRPr/>
          </a:p>
        </p:txBody>
      </p:sp>
      <p:pic>
        <p:nvPicPr>
          <p:cNvPr id="242" name="Google Shape;242;p21"/>
          <p:cNvPicPr preferRelativeResize="0"/>
          <p:nvPr/>
        </p:nvPicPr>
        <p:blipFill rotWithShape="1">
          <a:blip r:embed="rId3">
            <a:alphaModFix/>
          </a:blip>
          <a:srcRect/>
          <a:stretch/>
        </p:blipFill>
        <p:spPr>
          <a:xfrm>
            <a:off x="2049403" y="1956935"/>
            <a:ext cx="8726313" cy="4303706"/>
          </a:xfrm>
          <a:prstGeom prst="rect">
            <a:avLst/>
          </a:prstGeom>
          <a:noFill/>
          <a:ln>
            <a:noFill/>
          </a:ln>
        </p:spPr>
      </p:pic>
      <p:sp>
        <p:nvSpPr>
          <p:cNvPr id="243" name="Google Shape;243;p21"/>
          <p:cNvSpPr txBox="1"/>
          <p:nvPr/>
        </p:nvSpPr>
        <p:spPr>
          <a:xfrm>
            <a:off x="4099080" y="1620984"/>
            <a:ext cx="573691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Handout 12: Talking While You Read Trifold</a:t>
            </a:r>
            <a:endParaRPr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a:extLst>
            <a:ext uri="{FF2B5EF4-FFF2-40B4-BE49-F238E27FC236}">
              <a16:creationId xmlns:a16="http://schemas.microsoft.com/office/drawing/2014/main" id="{FE41B8D4-6FEA-2D2E-C35A-A60057296540}"/>
            </a:ext>
          </a:extLst>
        </p:cNvPr>
        <p:cNvGrpSpPr/>
        <p:nvPr/>
      </p:nvGrpSpPr>
      <p:grpSpPr>
        <a:xfrm>
          <a:off x="0" y="0"/>
          <a:ext cx="0" cy="0"/>
          <a:chOff x="0" y="0"/>
          <a:chExt cx="0" cy="0"/>
        </a:xfrm>
      </p:grpSpPr>
      <p:sp>
        <p:nvSpPr>
          <p:cNvPr id="240" name="Google Shape;240;p21">
            <a:extLst>
              <a:ext uri="{FF2B5EF4-FFF2-40B4-BE49-F238E27FC236}">
                <a16:creationId xmlns:a16="http://schemas.microsoft.com/office/drawing/2014/main" id="{6225C93C-B158-1CB3-9C77-2490DF15AAFE}"/>
              </a:ext>
            </a:extLst>
          </p:cNvPr>
          <p:cNvSpPr txBox="1"/>
          <p:nvPr/>
        </p:nvSpPr>
        <p:spPr>
          <a:xfrm>
            <a:off x="634381" y="1036774"/>
            <a:ext cx="10495581" cy="54783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800" b="1" dirty="0">
                <a:solidFill>
                  <a:schemeClr val="dk1"/>
                </a:solidFill>
                <a:latin typeface="Calibri"/>
                <a:ea typeface="Calibri"/>
                <a:cs typeface="Calibri"/>
                <a:sym typeface="Calibri"/>
              </a:rPr>
              <a:t>Recognizing and Celebrating Progress and Supporting Improvement </a:t>
            </a:r>
            <a:endParaRPr dirty="0">
              <a:solidFill>
                <a:schemeClr val="dk1"/>
              </a:solidFill>
            </a:endParaRPr>
          </a:p>
          <a:p>
            <a:pPr marL="0" marR="0" lvl="0" indent="0" algn="l" rtl="0">
              <a:lnSpc>
                <a:spcPct val="100000"/>
              </a:lnSpc>
              <a:spcBef>
                <a:spcPts val="0"/>
              </a:spcBef>
              <a:spcAft>
                <a:spcPts val="0"/>
              </a:spcAft>
              <a:buClr>
                <a:schemeClr val="dk1"/>
              </a:buClr>
              <a:buSzPts val="2400"/>
              <a:buFont typeface="Calibri"/>
              <a:buNone/>
            </a:pPr>
            <a:r>
              <a:rPr lang="en-US" sz="2400" b="1" dirty="0">
                <a:solidFill>
                  <a:schemeClr val="dk1"/>
                </a:solidFill>
                <a:latin typeface="Calibri"/>
                <a:ea typeface="Calibri"/>
                <a:cs typeface="Calibri"/>
                <a:sym typeface="Calibri"/>
              </a:rPr>
              <a:t>Teacher Progress</a:t>
            </a:r>
            <a:endParaRPr dirty="0">
              <a:solidFill>
                <a:schemeClr val="dk1"/>
              </a:solidFill>
            </a:endParaRPr>
          </a:p>
          <a:p>
            <a:pPr marL="0" marR="0" lvl="0" indent="0" algn="l" rtl="0">
              <a:lnSpc>
                <a:spcPct val="100000"/>
              </a:lnSpc>
              <a:spcBef>
                <a:spcPts val="0"/>
              </a:spcBef>
              <a:spcAft>
                <a:spcPts val="0"/>
              </a:spcAft>
              <a:buClr>
                <a:schemeClr val="dk1"/>
              </a:buClr>
              <a:buSzPts val="2400"/>
              <a:buFont typeface="Calibri"/>
              <a:buNone/>
            </a:pPr>
            <a:endParaRPr lang="en-US" sz="1600" b="1" dirty="0">
              <a:solidFill>
                <a:schemeClr val="dk1"/>
              </a:solidFill>
              <a:latin typeface="Calibri"/>
              <a:ea typeface="Calibri"/>
              <a:cs typeface="Calibri"/>
              <a:sym typeface="Calibri"/>
            </a:endParaRPr>
          </a:p>
          <a:p>
            <a:pPr marL="342900" marR="0" lvl="0" indent="-342900" algn="l" rtl="0">
              <a:lnSpc>
                <a:spcPct val="150000"/>
              </a:lnSpc>
              <a:spcBef>
                <a:spcPts val="0"/>
              </a:spcBef>
              <a:spcAft>
                <a:spcPts val="1200"/>
              </a:spcAft>
              <a:buClr>
                <a:schemeClr val="dk1"/>
              </a:buClr>
              <a:buSzPts val="2400"/>
              <a:buFont typeface="Arial" panose="020B0604020202020204" pitchFamily="34" charset="0"/>
              <a:buChar char="•"/>
            </a:pPr>
            <a:r>
              <a:rPr lang="en-US" sz="2400" dirty="0">
                <a:solidFill>
                  <a:schemeClr val="dk1"/>
                </a:solidFill>
                <a:latin typeface="Calibri"/>
                <a:ea typeface="Calibri"/>
                <a:cs typeface="Calibri"/>
                <a:sym typeface="Calibri"/>
              </a:rPr>
              <a:t>Access and read </a:t>
            </a:r>
            <a:r>
              <a:rPr lang="en-US" sz="2400" b="1" dirty="0">
                <a:solidFill>
                  <a:schemeClr val="dk1"/>
                </a:solidFill>
                <a:latin typeface="Calibri"/>
                <a:ea typeface="Calibri"/>
                <a:cs typeface="Calibri"/>
                <a:sym typeface="Calibri"/>
              </a:rPr>
              <a:t>Handout 13: 10 Ways to Collaborate with Your Literacy Coach.</a:t>
            </a:r>
            <a:endParaRPr lang="en-US" sz="2400" b="1" dirty="0">
              <a:solidFill>
                <a:schemeClr val="dk1"/>
              </a:solidFill>
              <a:latin typeface="Calibri"/>
              <a:ea typeface="Calibri"/>
              <a:cs typeface="Calibri"/>
            </a:endParaRPr>
          </a:p>
          <a:p>
            <a:pPr marL="342900" marR="0" lvl="0" indent="-342900" algn="l" rtl="0">
              <a:spcBef>
                <a:spcPts val="0"/>
              </a:spcBef>
              <a:spcAft>
                <a:spcPts val="1200"/>
              </a:spcAft>
              <a:buClr>
                <a:schemeClr val="dk1"/>
              </a:buClr>
              <a:buSzPts val="2400"/>
              <a:buFont typeface="Arial" panose="020B0604020202020204" pitchFamily="34" charset="0"/>
              <a:buChar char="•"/>
            </a:pPr>
            <a:r>
              <a:rPr lang="en-US" sz="2400" dirty="0">
                <a:solidFill>
                  <a:schemeClr val="dk1"/>
                </a:solidFill>
                <a:latin typeface="Calibri"/>
                <a:ea typeface="Calibri"/>
                <a:cs typeface="Calibri"/>
                <a:sym typeface="Calibri"/>
              </a:rPr>
              <a:t>With a partner, identify possible points of progress and celebration from the first nine ways teachers can collaborate with literacy coaches.</a:t>
            </a:r>
            <a:endParaRPr lang="en-US" sz="2400" dirty="0">
              <a:solidFill>
                <a:schemeClr val="dk1"/>
              </a:solidFill>
              <a:latin typeface="Calibri"/>
              <a:ea typeface="Calibri"/>
              <a:cs typeface="Calibri"/>
            </a:endParaRPr>
          </a:p>
          <a:p>
            <a:pPr marL="342900" marR="0" lvl="0" indent="-342900" algn="l" rtl="0">
              <a:spcBef>
                <a:spcPts val="0"/>
              </a:spcBef>
              <a:spcAft>
                <a:spcPts val="1200"/>
              </a:spcAft>
              <a:buClr>
                <a:schemeClr val="dk1"/>
              </a:buClr>
              <a:buSzPts val="2400"/>
              <a:buFont typeface="Arial" panose="020B0604020202020204" pitchFamily="34" charset="0"/>
              <a:buChar char="•"/>
            </a:pPr>
            <a:r>
              <a:rPr lang="en-US" sz="2400" dirty="0">
                <a:solidFill>
                  <a:schemeClr val="dk1"/>
                </a:solidFill>
                <a:latin typeface="Calibri"/>
                <a:ea typeface="Calibri"/>
                <a:cs typeface="Calibri"/>
                <a:sym typeface="Calibri"/>
              </a:rPr>
              <a:t>Discuss the tenth way to collaborate from the handout and what these celebrations do look like or could look like for the teachers with whom you collaborate.</a:t>
            </a:r>
            <a:endParaRPr lang="en-US" sz="2400" dirty="0">
              <a:solidFill>
                <a:schemeClr val="dk1"/>
              </a:solidFill>
              <a:latin typeface="Calibri"/>
              <a:ea typeface="Calibri"/>
              <a:cs typeface="Calibri"/>
            </a:endParaRPr>
          </a:p>
          <a:p>
            <a:pPr marL="342900" marR="0" lvl="0" indent="-342900" algn="l" rtl="0">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Calibri"/>
                <a:ea typeface="Calibri"/>
                <a:cs typeface="Calibri"/>
                <a:sym typeface="Calibri"/>
              </a:rPr>
              <a:t>How could you work with teachers to identify and overcome obstacles to support improvement?</a:t>
            </a:r>
            <a:endParaRPr lang="en-US" sz="2400" dirty="0">
              <a:solidFill>
                <a:schemeClr val="dk1"/>
              </a:solidFill>
              <a:latin typeface="Calibri"/>
              <a:ea typeface="Calibri"/>
              <a:cs typeface="Calibri"/>
            </a:endParaRPr>
          </a:p>
          <a:p>
            <a:pPr marL="0" marR="0" lvl="0" indent="0" algn="l" rtl="0">
              <a:lnSpc>
                <a:spcPct val="100000"/>
              </a:lnSpc>
              <a:spcBef>
                <a:spcPts val="0"/>
              </a:spcBef>
              <a:spcAft>
                <a:spcPts val="0"/>
              </a:spcAft>
              <a:buClr>
                <a:schemeClr val="dk1"/>
              </a:buClr>
              <a:buSzPts val="2400"/>
              <a:buFont typeface="Calibri"/>
              <a:buNone/>
            </a:pPr>
            <a:endParaRPr sz="24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1" dirty="0">
              <a:solidFill>
                <a:schemeClr val="dk1"/>
              </a:solidFill>
              <a:latin typeface="Calibri"/>
              <a:ea typeface="Calibri"/>
              <a:cs typeface="Calibri"/>
              <a:sym typeface="Calibri"/>
            </a:endParaRPr>
          </a:p>
        </p:txBody>
      </p:sp>
      <p:sp>
        <p:nvSpPr>
          <p:cNvPr id="241" name="Google Shape;241;p21">
            <a:extLst>
              <a:ext uri="{FF2B5EF4-FFF2-40B4-BE49-F238E27FC236}">
                <a16:creationId xmlns:a16="http://schemas.microsoft.com/office/drawing/2014/main" id="{E1BDFFA6-D525-D964-FB63-DF4AEB0A012F}"/>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23</a:t>
            </a:fld>
            <a:endParaRPr/>
          </a:p>
        </p:txBody>
      </p:sp>
    </p:spTree>
    <p:extLst>
      <p:ext uri="{BB962C8B-B14F-4D97-AF65-F5344CB8AC3E}">
        <p14:creationId xmlns:p14="http://schemas.microsoft.com/office/powerpoint/2010/main" val="712707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a:extLst>
            <a:ext uri="{FF2B5EF4-FFF2-40B4-BE49-F238E27FC236}">
              <a16:creationId xmlns:a16="http://schemas.microsoft.com/office/drawing/2014/main" id="{8D20DF31-C63A-F5B6-DAFD-9EABB92017D0}"/>
            </a:ext>
          </a:extLst>
        </p:cNvPr>
        <p:cNvGrpSpPr/>
        <p:nvPr/>
      </p:nvGrpSpPr>
      <p:grpSpPr>
        <a:xfrm>
          <a:off x="0" y="0"/>
          <a:ext cx="0" cy="0"/>
          <a:chOff x="0" y="0"/>
          <a:chExt cx="0" cy="0"/>
        </a:xfrm>
      </p:grpSpPr>
      <p:sp>
        <p:nvSpPr>
          <p:cNvPr id="240" name="Google Shape;240;p21">
            <a:extLst>
              <a:ext uri="{FF2B5EF4-FFF2-40B4-BE49-F238E27FC236}">
                <a16:creationId xmlns:a16="http://schemas.microsoft.com/office/drawing/2014/main" id="{C0D2A44B-FA8A-F8A0-69C0-8058FA51075F}"/>
              </a:ext>
            </a:extLst>
          </p:cNvPr>
          <p:cNvSpPr txBox="1"/>
          <p:nvPr/>
        </p:nvSpPr>
        <p:spPr>
          <a:xfrm>
            <a:off x="413656" y="1513248"/>
            <a:ext cx="11378497" cy="59708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800" b="1" dirty="0">
                <a:solidFill>
                  <a:schemeClr val="dk1"/>
                </a:solidFill>
                <a:latin typeface="Calibri"/>
                <a:ea typeface="Calibri"/>
                <a:cs typeface="Calibri"/>
                <a:sym typeface="Calibri"/>
              </a:rPr>
              <a:t>Recognizing and Celebrating Progress and Supporting Improvement </a:t>
            </a:r>
            <a:endParaRPr dirty="0"/>
          </a:p>
          <a:p>
            <a:pPr marL="0" marR="0" lvl="0" indent="0" algn="l" rtl="0">
              <a:lnSpc>
                <a:spcPct val="100000"/>
              </a:lnSpc>
              <a:spcBef>
                <a:spcPts val="0"/>
              </a:spcBef>
              <a:spcAft>
                <a:spcPts val="0"/>
              </a:spcAft>
              <a:buClr>
                <a:schemeClr val="dk1"/>
              </a:buClr>
              <a:buSzPts val="2400"/>
              <a:buFont typeface="Calibri"/>
              <a:buNone/>
            </a:pPr>
            <a:r>
              <a:rPr lang="en-US" sz="2400" b="1" dirty="0">
                <a:solidFill>
                  <a:schemeClr val="dk1"/>
                </a:solidFill>
                <a:latin typeface="Calibri"/>
                <a:ea typeface="Calibri"/>
                <a:cs typeface="Calibri"/>
                <a:sym typeface="Calibri"/>
              </a:rPr>
              <a:t>Supporting Improvement</a:t>
            </a:r>
            <a:endParaRPr dirty="0"/>
          </a:p>
          <a:p>
            <a:pPr marL="0" marR="0" lvl="0" indent="0" algn="l" rtl="0">
              <a:lnSpc>
                <a:spcPct val="100000"/>
              </a:lnSpc>
              <a:spcBef>
                <a:spcPts val="0"/>
              </a:spcBef>
              <a:spcAft>
                <a:spcPts val="0"/>
              </a:spcAft>
              <a:buClr>
                <a:schemeClr val="dk1"/>
              </a:buClr>
              <a:buSzPts val="2400"/>
              <a:buFont typeface="Calibri"/>
              <a:buNone/>
            </a:pPr>
            <a:endParaRPr lang="en-US" sz="600" b="1" dirty="0">
              <a:solidFill>
                <a:schemeClr val="dk1"/>
              </a:solidFill>
              <a:latin typeface="Calibri"/>
              <a:ea typeface="Calibri"/>
              <a:cs typeface="Calibri"/>
              <a:sym typeface="Calibri"/>
            </a:endParaRPr>
          </a:p>
          <a:p>
            <a:pPr marR="0" lvl="0" algn="l" rtl="0">
              <a:lnSpc>
                <a:spcPct val="150000"/>
              </a:lnSpc>
              <a:spcBef>
                <a:spcPts val="0"/>
              </a:spcBef>
              <a:spcAft>
                <a:spcPts val="1200"/>
              </a:spcAft>
              <a:buClr>
                <a:schemeClr val="dk1"/>
              </a:buClr>
              <a:buSzPts val="2400"/>
            </a:pPr>
            <a:r>
              <a:rPr lang="en-US" sz="2400" b="1" u="sng" kern="1200" dirty="0">
                <a:solidFill>
                  <a:srgbClr val="0563C1"/>
                </a:solidFill>
                <a:latin typeface="Calibri"/>
                <a:ea typeface="Calibri"/>
                <a:cs typeface="Calibri"/>
                <a:sym typeface="Calibri"/>
                <a:hlinkClick r:id="rId3"/>
              </a:rPr>
              <a:t>Video 1: Courageous Conversations </a:t>
            </a:r>
            <a:endParaRPr lang="en-US" sz="2400" b="1" u="sng" kern="1200" dirty="0">
              <a:solidFill>
                <a:srgbClr val="0563C1"/>
              </a:solidFill>
              <a:latin typeface="Calibri"/>
              <a:ea typeface="Calibri"/>
              <a:cs typeface="Calibri"/>
              <a:sym typeface="Calibri"/>
            </a:endParaRPr>
          </a:p>
          <a:p>
            <a:pPr marR="0" lvl="0" algn="l" rtl="0">
              <a:lnSpc>
                <a:spcPct val="150000"/>
              </a:lnSpc>
              <a:spcBef>
                <a:spcPts val="0"/>
              </a:spcBef>
              <a:spcAft>
                <a:spcPts val="1200"/>
              </a:spcAft>
              <a:buClr>
                <a:schemeClr val="dk1"/>
              </a:buClr>
              <a:buSzPts val="2400"/>
            </a:pPr>
            <a:endParaRPr lang="en-US" sz="2400" b="1" dirty="0">
              <a:solidFill>
                <a:schemeClr val="dk1"/>
              </a:solidFill>
              <a:latin typeface="Calibri"/>
              <a:ea typeface="Calibri"/>
              <a:cs typeface="Calibri"/>
              <a:sym typeface="Calibri"/>
            </a:endParaRPr>
          </a:p>
          <a:p>
            <a:pPr marL="342900" marR="0" lvl="0" indent="-342900" algn="l" rtl="0">
              <a:lnSpc>
                <a:spcPct val="150000"/>
              </a:lnSpc>
              <a:spcBef>
                <a:spcPts val="0"/>
              </a:spcBef>
              <a:spcAft>
                <a:spcPts val="1200"/>
              </a:spcAft>
              <a:buClr>
                <a:schemeClr val="dk1"/>
              </a:buClr>
              <a:buSzPts val="2400"/>
              <a:buFont typeface="Arial" panose="020B0604020202020204" pitchFamily="34" charset="0"/>
              <a:buChar char="•"/>
            </a:pPr>
            <a:endParaRPr lang="en-US" sz="2400" b="1" dirty="0">
              <a:solidFill>
                <a:schemeClr val="dk1"/>
              </a:solidFill>
              <a:latin typeface="Calibri"/>
              <a:ea typeface="Calibri"/>
              <a:cs typeface="Calibri"/>
              <a:sym typeface="Calibri"/>
            </a:endParaRPr>
          </a:p>
          <a:p>
            <a:pPr marL="342900" marR="0" lvl="0" indent="-342900" algn="l" rtl="0">
              <a:lnSpc>
                <a:spcPct val="150000"/>
              </a:lnSpc>
              <a:spcBef>
                <a:spcPts val="0"/>
              </a:spcBef>
              <a:spcAft>
                <a:spcPts val="1200"/>
              </a:spcAft>
              <a:buClr>
                <a:schemeClr val="dk1"/>
              </a:buClr>
              <a:buSzPts val="2400"/>
              <a:buFont typeface="Arial" panose="020B0604020202020204" pitchFamily="34" charset="0"/>
              <a:buChar char="•"/>
            </a:pPr>
            <a:endParaRPr lang="en-US" sz="2400" b="1" dirty="0">
              <a:solidFill>
                <a:schemeClr val="dk1"/>
              </a:solidFill>
              <a:latin typeface="Calibri"/>
              <a:ea typeface="Calibri"/>
              <a:cs typeface="Calibri"/>
              <a:sym typeface="Calibri"/>
            </a:endParaRPr>
          </a:p>
          <a:p>
            <a:pPr marR="0" lvl="0" algn="l" rtl="0">
              <a:lnSpc>
                <a:spcPct val="150000"/>
              </a:lnSpc>
              <a:spcBef>
                <a:spcPts val="0"/>
              </a:spcBef>
              <a:spcAft>
                <a:spcPts val="1200"/>
              </a:spcAft>
              <a:buClr>
                <a:schemeClr val="dk1"/>
              </a:buClr>
              <a:buSzPts val="2400"/>
            </a:pPr>
            <a:endParaRPr lang="en-US" sz="2400" b="1" dirty="0">
              <a:solidFill>
                <a:schemeClr val="dk1"/>
              </a:solidFill>
              <a:latin typeface="Calibri"/>
              <a:ea typeface="Calibri"/>
              <a:cs typeface="Calibri"/>
              <a:sym typeface="Calibri"/>
              <a:hlinkClick r:id="" action="ppaction://noaction"/>
            </a:endParaRPr>
          </a:p>
          <a:p>
            <a:pPr marR="0" lvl="0" algn="l" rtl="0">
              <a:lnSpc>
                <a:spcPct val="150000"/>
              </a:lnSpc>
              <a:spcBef>
                <a:spcPts val="0"/>
              </a:spcBef>
              <a:spcAft>
                <a:spcPts val="1200"/>
              </a:spcAft>
              <a:buClr>
                <a:schemeClr val="dk1"/>
              </a:buClr>
              <a:buSzPts val="2400"/>
            </a:pPr>
            <a:endParaRPr lang="en-US" sz="2400" b="1" dirty="0">
              <a:solidFill>
                <a:schemeClr val="dk1"/>
              </a:solidFill>
              <a:latin typeface="Calibri"/>
              <a:ea typeface="Calibri"/>
              <a:cs typeface="Calibri"/>
              <a:sym typeface="Calibri"/>
              <a:hlinkClick r:id="" action="ppaction://noaction"/>
            </a:endParaRPr>
          </a:p>
          <a:p>
            <a:pPr marL="0" marR="0" lvl="0" indent="0" algn="l" rtl="0">
              <a:lnSpc>
                <a:spcPct val="100000"/>
              </a:lnSpc>
              <a:spcBef>
                <a:spcPts val="0"/>
              </a:spcBef>
              <a:spcAft>
                <a:spcPts val="0"/>
              </a:spcAft>
              <a:buClr>
                <a:schemeClr val="dk1"/>
              </a:buClr>
              <a:buSzPts val="2400"/>
              <a:buFont typeface="Calibri"/>
              <a:buNone/>
            </a:pPr>
            <a:endParaRPr sz="24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1" dirty="0">
              <a:solidFill>
                <a:schemeClr val="dk1"/>
              </a:solidFill>
              <a:latin typeface="Calibri"/>
              <a:ea typeface="Calibri"/>
              <a:cs typeface="Calibri"/>
              <a:sym typeface="Calibri"/>
            </a:endParaRPr>
          </a:p>
        </p:txBody>
      </p:sp>
      <p:sp>
        <p:nvSpPr>
          <p:cNvPr id="241" name="Google Shape;241;p21">
            <a:extLst>
              <a:ext uri="{FF2B5EF4-FFF2-40B4-BE49-F238E27FC236}">
                <a16:creationId xmlns:a16="http://schemas.microsoft.com/office/drawing/2014/main" id="{9DDF6467-1D70-1CC6-A017-5D8BB30D436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24</a:t>
            </a:fld>
            <a:endParaRPr/>
          </a:p>
        </p:txBody>
      </p:sp>
      <p:pic>
        <p:nvPicPr>
          <p:cNvPr id="5" name="Picture 4">
            <a:hlinkClick r:id="rId3"/>
            <a:extLst>
              <a:ext uri="{FF2B5EF4-FFF2-40B4-BE49-F238E27FC236}">
                <a16:creationId xmlns:a16="http://schemas.microsoft.com/office/drawing/2014/main" id="{857CB101-FEAA-2E08-4052-DD85A8E7EDC2}"/>
              </a:ext>
            </a:extLst>
          </p:cNvPr>
          <p:cNvPicPr>
            <a:picLocks noChangeAspect="1"/>
          </p:cNvPicPr>
          <p:nvPr/>
        </p:nvPicPr>
        <p:blipFill>
          <a:blip r:embed="rId4"/>
          <a:stretch>
            <a:fillRect/>
          </a:stretch>
        </p:blipFill>
        <p:spPr>
          <a:xfrm>
            <a:off x="6212259" y="2512255"/>
            <a:ext cx="5449824" cy="2795552"/>
          </a:xfrm>
          <a:prstGeom prst="rect">
            <a:avLst/>
          </a:prstGeom>
        </p:spPr>
      </p:pic>
      <p:sp>
        <p:nvSpPr>
          <p:cNvPr id="7" name="Google Shape;630;p35">
            <a:extLst>
              <a:ext uri="{FF2B5EF4-FFF2-40B4-BE49-F238E27FC236}">
                <a16:creationId xmlns:a16="http://schemas.microsoft.com/office/drawing/2014/main" id="{9167A860-096F-1D2F-67DB-4CE77649FF5E}"/>
              </a:ext>
            </a:extLst>
          </p:cNvPr>
          <p:cNvSpPr txBox="1">
            <a:spLocks/>
          </p:cNvSpPr>
          <p:nvPr/>
        </p:nvSpPr>
        <p:spPr>
          <a:xfrm>
            <a:off x="413656" y="2982018"/>
            <a:ext cx="5668533" cy="2795552"/>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chemeClr val="dk1"/>
              </a:buClr>
              <a:buSzPts val="2400"/>
            </a:pPr>
            <a:r>
              <a:rPr lang="en-US" sz="2400" dirty="0">
                <a:latin typeface="Calibri"/>
                <a:ea typeface="Calibri"/>
                <a:cs typeface="Calibri"/>
                <a:sym typeface="Calibri"/>
              </a:rPr>
              <a:t>Watch this 8-minute video.</a:t>
            </a:r>
          </a:p>
          <a:p>
            <a:pPr>
              <a:lnSpc>
                <a:spcPct val="100000"/>
              </a:lnSpc>
              <a:spcBef>
                <a:spcPts val="0"/>
              </a:spcBef>
              <a:buClr>
                <a:schemeClr val="dk1"/>
              </a:buClr>
              <a:buSzPts val="2400"/>
            </a:pPr>
            <a:r>
              <a:rPr lang="en-US" sz="2400" dirty="0">
                <a:latin typeface="Calibri"/>
                <a:ea typeface="Calibri"/>
                <a:cs typeface="Calibri"/>
                <a:sym typeface="Calibri"/>
              </a:rPr>
              <a:t>Note the 10 tips shared for effective and purposeful difficult conversations.</a:t>
            </a:r>
          </a:p>
          <a:p>
            <a:pPr>
              <a:lnSpc>
                <a:spcPct val="100000"/>
              </a:lnSpc>
              <a:spcBef>
                <a:spcPts val="0"/>
              </a:spcBef>
              <a:buClr>
                <a:schemeClr val="dk1"/>
              </a:buClr>
              <a:buSzPts val="2400"/>
            </a:pPr>
            <a:r>
              <a:rPr lang="en-US" sz="2400" dirty="0">
                <a:latin typeface="Calibri"/>
                <a:ea typeface="Calibri"/>
                <a:cs typeface="Calibri"/>
                <a:sym typeface="Calibri"/>
              </a:rPr>
              <a:t>Respond to the questions on </a:t>
            </a:r>
            <a:r>
              <a:rPr lang="en-US" sz="2400" b="1" dirty="0">
                <a:latin typeface="Calibri"/>
                <a:ea typeface="Calibri"/>
                <a:cs typeface="Calibri"/>
                <a:sym typeface="Calibri"/>
              </a:rPr>
              <a:t>Handout 14: Video Viewing Guide for Courageous Conversations.</a:t>
            </a:r>
          </a:p>
          <a:p>
            <a:pPr>
              <a:lnSpc>
                <a:spcPct val="100000"/>
              </a:lnSpc>
              <a:spcBef>
                <a:spcPts val="0"/>
              </a:spcBef>
              <a:buClr>
                <a:schemeClr val="dk1"/>
              </a:buClr>
              <a:buSzPts val="2400"/>
            </a:pPr>
            <a:r>
              <a:rPr lang="en-US" sz="2400" dirty="0">
                <a:latin typeface="Calibri"/>
                <a:ea typeface="Calibri"/>
                <a:cs typeface="Calibri"/>
                <a:sym typeface="Calibri"/>
              </a:rPr>
              <a:t>Discuss your responses at your tables.</a:t>
            </a:r>
          </a:p>
        </p:txBody>
      </p:sp>
      <p:sp>
        <p:nvSpPr>
          <p:cNvPr id="2" name="Google Shape;166;p13">
            <a:extLst>
              <a:ext uri="{FF2B5EF4-FFF2-40B4-BE49-F238E27FC236}">
                <a16:creationId xmlns:a16="http://schemas.microsoft.com/office/drawing/2014/main" id="{EC673228-7817-F2E4-0605-DFA627DC9700}"/>
              </a:ext>
            </a:extLst>
          </p:cNvPr>
          <p:cNvSpPr txBox="1">
            <a:spLocks/>
          </p:cNvSpPr>
          <p:nvPr/>
        </p:nvSpPr>
        <p:spPr>
          <a:xfrm>
            <a:off x="965648" y="984609"/>
            <a:ext cx="10460737"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SzPts val="2400"/>
            </a:pPr>
            <a:r>
              <a:rPr lang="en-US" sz="2800" b="1" dirty="0">
                <a:latin typeface="Trebuchet MS" panose="020B0703020202090204" pitchFamily="34" charset="0"/>
              </a:rPr>
              <a:t>Collaborate and Practice</a:t>
            </a:r>
            <a:endParaRPr lang="en-US" sz="2800" dirty="0">
              <a:latin typeface="Trebuchet MS" panose="020B0703020202090204" pitchFamily="34" charset="0"/>
              <a:ea typeface="Trebuchet MS"/>
              <a:cs typeface="Trebuchet MS"/>
              <a:sym typeface="Trebuchet MS"/>
            </a:endParaRPr>
          </a:p>
        </p:txBody>
      </p:sp>
      <p:pic>
        <p:nvPicPr>
          <p:cNvPr id="3" name="Google Shape;168;p13">
            <a:extLst>
              <a:ext uri="{FF2B5EF4-FFF2-40B4-BE49-F238E27FC236}">
                <a16:creationId xmlns:a16="http://schemas.microsoft.com/office/drawing/2014/main" id="{8179861B-FE4E-6F79-3416-4B0A0EAD3B4C}"/>
              </a:ext>
            </a:extLst>
          </p:cNvPr>
          <p:cNvPicPr preferRelativeResize="0"/>
          <p:nvPr/>
        </p:nvPicPr>
        <p:blipFill rotWithShape="1">
          <a:blip r:embed="rId5">
            <a:alphaModFix/>
          </a:blip>
          <a:srcRect/>
          <a:stretch/>
        </p:blipFill>
        <p:spPr>
          <a:xfrm>
            <a:off x="413657" y="937547"/>
            <a:ext cx="551991" cy="517491"/>
          </a:xfrm>
          <a:prstGeom prst="rect">
            <a:avLst/>
          </a:prstGeom>
          <a:noFill/>
          <a:ln>
            <a:noFill/>
          </a:ln>
        </p:spPr>
      </p:pic>
    </p:spTree>
    <p:extLst>
      <p:ext uri="{BB962C8B-B14F-4D97-AF65-F5344CB8AC3E}">
        <p14:creationId xmlns:p14="http://schemas.microsoft.com/office/powerpoint/2010/main" val="3300785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a:extLst>
            <a:ext uri="{FF2B5EF4-FFF2-40B4-BE49-F238E27FC236}">
              <a16:creationId xmlns:a16="http://schemas.microsoft.com/office/drawing/2014/main" id="{2808C415-1FAF-9F2B-E210-AE5D3925DA01}"/>
            </a:ext>
          </a:extLst>
        </p:cNvPr>
        <p:cNvGrpSpPr/>
        <p:nvPr/>
      </p:nvGrpSpPr>
      <p:grpSpPr>
        <a:xfrm>
          <a:off x="0" y="0"/>
          <a:ext cx="0" cy="0"/>
          <a:chOff x="0" y="0"/>
          <a:chExt cx="0" cy="0"/>
        </a:xfrm>
      </p:grpSpPr>
      <p:sp>
        <p:nvSpPr>
          <p:cNvPr id="240" name="Google Shape;240;p21">
            <a:extLst>
              <a:ext uri="{FF2B5EF4-FFF2-40B4-BE49-F238E27FC236}">
                <a16:creationId xmlns:a16="http://schemas.microsoft.com/office/drawing/2014/main" id="{44296CC6-22A6-D16D-B2F6-E92B1EF52A08}"/>
              </a:ext>
            </a:extLst>
          </p:cNvPr>
          <p:cNvSpPr txBox="1"/>
          <p:nvPr/>
        </p:nvSpPr>
        <p:spPr>
          <a:xfrm>
            <a:off x="342217" y="1520406"/>
            <a:ext cx="5937027" cy="4862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800" b="1" dirty="0">
                <a:solidFill>
                  <a:schemeClr val="dk1"/>
                </a:solidFill>
                <a:latin typeface="Calibri"/>
                <a:ea typeface="Calibri"/>
                <a:cs typeface="Calibri"/>
                <a:sym typeface="Calibri"/>
              </a:rPr>
              <a:t>Recognizing and Celebrating Progress and Supporting Improvement </a:t>
            </a:r>
          </a:p>
          <a:p>
            <a:pPr marL="0" marR="0" lvl="0" indent="0" algn="l" rtl="0">
              <a:lnSpc>
                <a:spcPct val="100000"/>
              </a:lnSpc>
              <a:spcBef>
                <a:spcPts val="0"/>
              </a:spcBef>
              <a:spcAft>
                <a:spcPts val="0"/>
              </a:spcAft>
              <a:buClr>
                <a:schemeClr val="dk1"/>
              </a:buClr>
              <a:buSzPts val="2400"/>
              <a:buFont typeface="Calibri"/>
              <a:buNone/>
            </a:pPr>
            <a:endParaRPr dirty="0"/>
          </a:p>
          <a:p>
            <a:pPr marL="342900" marR="0" lvl="0" indent="-342900" algn="l" rtl="0">
              <a:spcBef>
                <a:spcPts val="0"/>
              </a:spcBef>
              <a:buClr>
                <a:schemeClr val="dk1"/>
              </a:buClr>
              <a:buSzPts val="2400"/>
              <a:buFont typeface="Arial" panose="020B0604020202020204" pitchFamily="34" charset="0"/>
              <a:buChar char="•"/>
            </a:pPr>
            <a:r>
              <a:rPr lang="en-US" sz="2400" dirty="0">
                <a:solidFill>
                  <a:schemeClr val="dk1"/>
                </a:solidFill>
                <a:latin typeface="Calibri"/>
                <a:ea typeface="Calibri"/>
                <a:cs typeface="Calibri"/>
                <a:sym typeface="Calibri"/>
              </a:rPr>
              <a:t>Classroom/Teacher-Level Progress</a:t>
            </a:r>
          </a:p>
          <a:p>
            <a:pPr marL="342900" marR="0" lvl="0" indent="-342900" algn="l" rtl="0">
              <a:spcBef>
                <a:spcPts val="0"/>
              </a:spcBef>
              <a:buClr>
                <a:schemeClr val="dk1"/>
              </a:buClr>
              <a:buSzPts val="2400"/>
              <a:buFont typeface="Arial" panose="020B0604020202020204" pitchFamily="34" charset="0"/>
              <a:buChar char="•"/>
            </a:pPr>
            <a:r>
              <a:rPr lang="en-US" sz="2400" dirty="0">
                <a:solidFill>
                  <a:schemeClr val="dk1"/>
                </a:solidFill>
                <a:latin typeface="Calibri"/>
                <a:ea typeface="Calibri"/>
                <a:cs typeface="Calibri"/>
                <a:sym typeface="Calibri"/>
              </a:rPr>
              <a:t>Grade-Level Progress</a:t>
            </a:r>
            <a:endParaRPr lang="en-US" sz="2400" dirty="0">
              <a:solidFill>
                <a:schemeClr val="dk1"/>
              </a:solidFill>
              <a:latin typeface="Calibri"/>
              <a:ea typeface="Calibri"/>
              <a:cs typeface="Calibri"/>
            </a:endParaRPr>
          </a:p>
          <a:p>
            <a:pPr marL="342900" indent="-342900">
              <a:buClr>
                <a:schemeClr val="dk1"/>
              </a:buClr>
              <a:buSzPts val="2400"/>
              <a:buFont typeface="Arial" panose="020B0604020202020204" pitchFamily="34" charset="0"/>
              <a:buChar char="•"/>
            </a:pPr>
            <a:r>
              <a:rPr lang="en-US" sz="2400" dirty="0">
                <a:solidFill>
                  <a:schemeClr val="dk1"/>
                </a:solidFill>
                <a:latin typeface="Calibri"/>
                <a:ea typeface="Calibri"/>
                <a:cs typeface="Calibri"/>
                <a:sym typeface="Calibri"/>
              </a:rPr>
              <a:t>School-Level Progress</a:t>
            </a:r>
            <a:r>
              <a:rPr lang="en-US" sz="2400" dirty="0">
                <a:solidFill>
                  <a:schemeClr val="dk1"/>
                </a:solidFill>
                <a:latin typeface="Calibri"/>
                <a:ea typeface="Calibri"/>
                <a:cs typeface="Calibri"/>
              </a:rPr>
              <a:t> </a:t>
            </a:r>
            <a:r>
              <a:rPr lang="en-US" sz="2400" dirty="0">
                <a:solidFill>
                  <a:schemeClr val="dk1"/>
                </a:solidFill>
                <a:latin typeface="Calibri"/>
                <a:ea typeface="Calibri"/>
                <a:cs typeface="Calibri"/>
                <a:sym typeface="Calibri"/>
              </a:rPr>
              <a:t>(for an idea see </a:t>
            </a:r>
            <a:r>
              <a:rPr lang="en-US" sz="2400" b="1" dirty="0">
                <a:solidFill>
                  <a:schemeClr val="dk1"/>
                </a:solidFill>
                <a:latin typeface="Calibri"/>
                <a:ea typeface="Calibri"/>
                <a:cs typeface="Calibri"/>
                <a:sym typeface="Calibri"/>
              </a:rPr>
              <a:t>Handout 15</a:t>
            </a:r>
            <a:r>
              <a:rPr lang="en-US" sz="2400" dirty="0">
                <a:solidFill>
                  <a:schemeClr val="dk1"/>
                </a:solidFill>
                <a:latin typeface="Calibri"/>
                <a:ea typeface="Calibri"/>
                <a:cs typeface="Calibri"/>
                <a:sym typeface="Calibri"/>
              </a:rPr>
              <a:t>)</a:t>
            </a:r>
            <a:endParaRPr lang="en-US" sz="2400" dirty="0">
              <a:solidFill>
                <a:schemeClr val="dk1"/>
              </a:solidFill>
              <a:latin typeface="Calibri"/>
              <a:ea typeface="Calibri"/>
              <a:cs typeface="Calibri"/>
            </a:endParaRPr>
          </a:p>
          <a:p>
            <a:pPr marL="342900" indent="-342900">
              <a:buClr>
                <a:schemeClr val="dk1"/>
              </a:buClr>
              <a:buSzPts val="2400"/>
              <a:buFont typeface="Arial" panose="020B0604020202020204" pitchFamily="34" charset="0"/>
              <a:buChar char="•"/>
            </a:pPr>
            <a:r>
              <a:rPr lang="en-US" sz="2400" dirty="0">
                <a:solidFill>
                  <a:schemeClr val="dk1"/>
                </a:solidFill>
                <a:latin typeface="Calibri"/>
                <a:ea typeface="Calibri"/>
                <a:cs typeface="Calibri"/>
                <a:sym typeface="Calibri"/>
              </a:rPr>
              <a:t>District-Level Progress</a:t>
            </a:r>
            <a:endParaRPr lang="en-US" sz="2400" dirty="0">
              <a:solidFill>
                <a:schemeClr val="dk1"/>
              </a:solidFill>
              <a:latin typeface="Calibri"/>
              <a:ea typeface="Calibri"/>
              <a:cs typeface="Calibri"/>
            </a:endParaRPr>
          </a:p>
          <a:p>
            <a:pPr marL="342900" indent="-342900">
              <a:buClr>
                <a:schemeClr val="dk1"/>
              </a:buClr>
              <a:buSzPts val="2400"/>
              <a:buFont typeface="Arial" panose="020B0604020202020204" pitchFamily="34" charset="0"/>
              <a:buChar char="•"/>
            </a:pPr>
            <a:r>
              <a:rPr lang="en-US" sz="2400" dirty="0">
                <a:solidFill>
                  <a:schemeClr val="dk1"/>
                </a:solidFill>
                <a:latin typeface="Calibri"/>
                <a:ea typeface="Calibri"/>
                <a:cs typeface="Calibri"/>
                <a:sym typeface="Calibri"/>
              </a:rPr>
              <a:t>State-Level Progress</a:t>
            </a:r>
            <a:r>
              <a:rPr lang="en-US" sz="2400" dirty="0">
                <a:solidFill>
                  <a:schemeClr val="dk1"/>
                </a:solidFill>
                <a:latin typeface="Calibri"/>
                <a:ea typeface="Calibri"/>
                <a:cs typeface="Calibri"/>
              </a:rPr>
              <a:t> </a:t>
            </a:r>
            <a:r>
              <a:rPr lang="en-US" sz="2400" dirty="0">
                <a:solidFill>
                  <a:schemeClr val="dk1"/>
                </a:solidFill>
                <a:latin typeface="Calibri"/>
                <a:ea typeface="Calibri"/>
                <a:cs typeface="Calibri"/>
                <a:sym typeface="Calibri"/>
              </a:rPr>
              <a:t>(for an idea see </a:t>
            </a:r>
            <a:r>
              <a:rPr lang="en-US" sz="2400" b="1" dirty="0">
                <a:solidFill>
                  <a:schemeClr val="dk1"/>
                </a:solidFill>
                <a:latin typeface="Calibri"/>
                <a:ea typeface="Calibri"/>
                <a:cs typeface="Calibri"/>
                <a:sym typeface="Calibri"/>
              </a:rPr>
              <a:t>Handout 16</a:t>
            </a:r>
            <a:r>
              <a:rPr lang="en-US" sz="2400" dirty="0">
                <a:solidFill>
                  <a:schemeClr val="dk1"/>
                </a:solidFill>
                <a:latin typeface="Calibri"/>
                <a:ea typeface="Calibri"/>
                <a:cs typeface="Calibri"/>
                <a:sym typeface="Calibri"/>
              </a:rPr>
              <a:t>)</a:t>
            </a:r>
            <a:endParaRPr lang="en-US" sz="2400" dirty="0">
              <a:solidFill>
                <a:schemeClr val="dk1"/>
              </a:solidFill>
              <a:latin typeface="Calibri"/>
              <a:ea typeface="Calibri"/>
              <a:cs typeface="Calibri"/>
            </a:endParaRPr>
          </a:p>
          <a:p>
            <a:pPr marL="342900" marR="0" lvl="0" indent="-342900" algn="l" rtl="0">
              <a:spcBef>
                <a:spcPts val="0"/>
              </a:spcBef>
              <a:buClr>
                <a:schemeClr val="dk1"/>
              </a:buClr>
              <a:buSzPts val="2400"/>
              <a:buFont typeface="Arial" panose="020B0604020202020204" pitchFamily="34" charset="0"/>
              <a:buChar char="•"/>
            </a:pPr>
            <a:endParaRPr lang="en-US" sz="2400" b="1" dirty="0">
              <a:solidFill>
                <a:schemeClr val="dk1"/>
              </a:solidFill>
              <a:latin typeface="Calibri"/>
              <a:ea typeface="Calibri"/>
              <a:cs typeface="Calibri"/>
              <a:sym typeface="Calibri"/>
            </a:endParaRPr>
          </a:p>
          <a:p>
            <a:pPr marL="342900" marR="0" lvl="0" indent="-342900" algn="l" rtl="0">
              <a:spcBef>
                <a:spcPts val="0"/>
              </a:spcBef>
              <a:buClr>
                <a:schemeClr val="dk1"/>
              </a:buClr>
              <a:buSzPts val="2400"/>
              <a:buFont typeface="Arial" panose="020B0604020202020204" pitchFamily="34" charset="0"/>
              <a:buChar char="•"/>
            </a:pPr>
            <a:endParaRPr sz="24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1" dirty="0">
              <a:solidFill>
                <a:schemeClr val="dk1"/>
              </a:solidFill>
              <a:latin typeface="Calibri"/>
              <a:ea typeface="Calibri"/>
              <a:cs typeface="Calibri"/>
              <a:sym typeface="Calibri"/>
            </a:endParaRPr>
          </a:p>
        </p:txBody>
      </p:sp>
      <p:sp>
        <p:nvSpPr>
          <p:cNvPr id="241" name="Google Shape;241;p21">
            <a:extLst>
              <a:ext uri="{FF2B5EF4-FFF2-40B4-BE49-F238E27FC236}">
                <a16:creationId xmlns:a16="http://schemas.microsoft.com/office/drawing/2014/main" id="{B82FC540-FE5E-FBB6-F690-929B00E8647E}"/>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25</a:t>
            </a:fld>
            <a:endParaRPr/>
          </a:p>
        </p:txBody>
      </p:sp>
      <p:sp>
        <p:nvSpPr>
          <p:cNvPr id="2" name="Google Shape;326;p12">
            <a:extLst>
              <a:ext uri="{FF2B5EF4-FFF2-40B4-BE49-F238E27FC236}">
                <a16:creationId xmlns:a16="http://schemas.microsoft.com/office/drawing/2014/main" id="{18113AD0-9A90-D3E6-0F86-0C1230B50927}"/>
              </a:ext>
            </a:extLst>
          </p:cNvPr>
          <p:cNvSpPr txBox="1"/>
          <p:nvPr/>
        </p:nvSpPr>
        <p:spPr>
          <a:xfrm>
            <a:off x="926912" y="982635"/>
            <a:ext cx="8550702" cy="523180"/>
          </a:xfrm>
          <a:prstGeom prst="rect">
            <a:avLst/>
          </a:prstGeom>
          <a:noFill/>
          <a:ln>
            <a:noFill/>
          </a:ln>
        </p:spPr>
        <p:txBody>
          <a:bodyPr spcFirstLastPara="1" wrap="square" lIns="91425" tIns="45700" rIns="91425" bIns="45700" anchor="t" anchorCtr="0">
            <a:spAutoFit/>
          </a:bodyPr>
          <a:lstStyle/>
          <a:p>
            <a:pPr>
              <a:buSzPts val="2400"/>
            </a:pPr>
            <a:r>
              <a:rPr lang="en-US" sz="2800" b="1" kern="1200" dirty="0">
                <a:solidFill>
                  <a:prstClr val="black"/>
                </a:solidFill>
                <a:latin typeface="Trebuchet MS" panose="020B0603020202020204" pitchFamily="34" charset="0"/>
                <a:ea typeface="Calibri"/>
                <a:cs typeface="Calibri"/>
                <a:sym typeface="Calibri"/>
              </a:rPr>
              <a:t>Learn and Confirm</a:t>
            </a:r>
            <a:endParaRPr sz="1600" kern="1200" dirty="0">
              <a:latin typeface="Trebuchet MS" panose="020B0603020202020204" pitchFamily="34" charset="0"/>
            </a:endParaRPr>
          </a:p>
        </p:txBody>
      </p:sp>
      <p:pic>
        <p:nvPicPr>
          <p:cNvPr id="3" name="Google Shape;337;p13">
            <a:extLst>
              <a:ext uri="{FF2B5EF4-FFF2-40B4-BE49-F238E27FC236}">
                <a16:creationId xmlns:a16="http://schemas.microsoft.com/office/drawing/2014/main" id="{9F988068-5E69-E437-04B4-77806F1C1A82}"/>
              </a:ext>
            </a:extLst>
          </p:cNvPr>
          <p:cNvPicPr preferRelativeResize="0"/>
          <p:nvPr/>
        </p:nvPicPr>
        <p:blipFill rotWithShape="1">
          <a:blip r:embed="rId3">
            <a:alphaModFix/>
          </a:blip>
          <a:srcRect/>
          <a:stretch/>
        </p:blipFill>
        <p:spPr>
          <a:xfrm>
            <a:off x="307599" y="1034560"/>
            <a:ext cx="521389" cy="471255"/>
          </a:xfrm>
          <a:prstGeom prst="rect">
            <a:avLst/>
          </a:prstGeom>
          <a:noFill/>
          <a:ln>
            <a:noFill/>
          </a:ln>
        </p:spPr>
      </p:pic>
      <p:pic>
        <p:nvPicPr>
          <p:cNvPr id="4" name="Picture 3">
            <a:extLst>
              <a:ext uri="{FF2B5EF4-FFF2-40B4-BE49-F238E27FC236}">
                <a16:creationId xmlns:a16="http://schemas.microsoft.com/office/drawing/2014/main" id="{5BC2942C-9690-8923-9E00-BB1FBB27BEC2}"/>
              </a:ext>
            </a:extLst>
          </p:cNvPr>
          <p:cNvPicPr>
            <a:picLocks noChangeAspect="1"/>
          </p:cNvPicPr>
          <p:nvPr/>
        </p:nvPicPr>
        <p:blipFill>
          <a:blip r:embed="rId4"/>
          <a:stretch>
            <a:fillRect/>
          </a:stretch>
        </p:blipFill>
        <p:spPr>
          <a:xfrm>
            <a:off x="6279244" y="1605829"/>
            <a:ext cx="5499099" cy="3785611"/>
          </a:xfrm>
          <a:prstGeom prst="rect">
            <a:avLst/>
          </a:prstGeom>
        </p:spPr>
      </p:pic>
    </p:spTree>
    <p:extLst>
      <p:ext uri="{BB962C8B-B14F-4D97-AF65-F5344CB8AC3E}">
        <p14:creationId xmlns:p14="http://schemas.microsoft.com/office/powerpoint/2010/main" val="1837989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3"/>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26</a:t>
            </a:fld>
            <a:endParaRPr/>
          </a:p>
        </p:txBody>
      </p:sp>
      <p:sp>
        <p:nvSpPr>
          <p:cNvPr id="259" name="Google Shape;259;p23"/>
          <p:cNvSpPr txBox="1"/>
          <p:nvPr/>
        </p:nvSpPr>
        <p:spPr>
          <a:xfrm>
            <a:off x="808033" y="1280160"/>
            <a:ext cx="10682563" cy="7876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1" dirty="0">
                <a:solidFill>
                  <a:schemeClr val="dk1"/>
                </a:solidFill>
                <a:latin typeface="Calibri"/>
                <a:ea typeface="Calibri"/>
                <a:cs typeface="Calibri"/>
                <a:sym typeface="Calibri"/>
              </a:rPr>
              <a:t>Bridge to Practice Project for </a:t>
            </a:r>
            <a:r>
              <a:rPr lang="en-US" sz="32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Module 6</a:t>
            </a:r>
            <a:endParaRPr lang="en-US" sz="3200" dirty="0">
              <a:solidFill>
                <a:schemeClr val="dk1"/>
              </a:solidFill>
              <a:latin typeface="Calibri"/>
              <a:ea typeface="Calibri"/>
              <a:cs typeface="Calibri"/>
              <a:sym typeface="Calibri"/>
            </a:endParaRPr>
          </a:p>
        </p:txBody>
      </p:sp>
      <p:sp>
        <p:nvSpPr>
          <p:cNvPr id="260" name="Google Shape;260;p23"/>
          <p:cNvSpPr txBox="1"/>
          <p:nvPr/>
        </p:nvSpPr>
        <p:spPr>
          <a:xfrm>
            <a:off x="3046997" y="3244334"/>
            <a:ext cx="609399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1" name="Google Shape;261;p23"/>
          <p:cNvSpPr txBox="1"/>
          <p:nvPr/>
        </p:nvSpPr>
        <p:spPr>
          <a:xfrm>
            <a:off x="752715" y="2003673"/>
            <a:ext cx="10420110" cy="3576323"/>
          </a:xfrm>
          <a:prstGeom prst="rect">
            <a:avLst/>
          </a:prstGeom>
          <a:noFill/>
          <a:ln>
            <a:noFill/>
          </a:ln>
        </p:spPr>
        <p:txBody>
          <a:bodyPr spcFirstLastPara="1" wrap="square" lIns="91425" tIns="45700" rIns="91425" bIns="45700" anchor="t" anchorCtr="0">
            <a:spAutoFit/>
          </a:bodyPr>
          <a:lstStyle/>
          <a:p>
            <a:pPr marL="457200" indent="-412750">
              <a:buClr>
                <a:schemeClr val="tx1"/>
              </a:buClr>
              <a:buSzPts val="2400"/>
              <a:buFont typeface="Calibri"/>
              <a:buChar char="•"/>
            </a:pPr>
            <a:r>
              <a:rPr lang="en-US" sz="2400" dirty="0">
                <a:solidFill>
                  <a:schemeClr val="dk1"/>
                </a:solidFill>
                <a:latin typeface="Calibri"/>
                <a:cs typeface="Calibri"/>
                <a:sym typeface="Calibri"/>
              </a:rPr>
              <a:t>Choose one teacher with whom you have seen significant growth as a result of coaching support and complete a reflection on what worked, why it worked, and which areas of growth were most evident.</a:t>
            </a:r>
            <a:endParaRPr sz="2400" dirty="0">
              <a:solidFill>
                <a:schemeClr val="dk1"/>
              </a:solidFill>
              <a:latin typeface="Calibri"/>
              <a:cs typeface="Calibri"/>
            </a:endParaRPr>
          </a:p>
          <a:p>
            <a:pPr marL="457200" indent="-412750">
              <a:buClr>
                <a:schemeClr val="tx1"/>
              </a:buClr>
              <a:buSzPts val="2400"/>
              <a:buFont typeface="Calibri"/>
              <a:buChar char="•"/>
            </a:pPr>
            <a:endParaRPr sz="2400" dirty="0">
              <a:solidFill>
                <a:schemeClr val="dk1"/>
              </a:solidFill>
              <a:latin typeface="Calibri"/>
              <a:cs typeface="Calibri"/>
              <a:sym typeface="Calibri"/>
            </a:endParaRPr>
          </a:p>
          <a:p>
            <a:pPr marL="457200" indent="-412750">
              <a:buClr>
                <a:schemeClr val="tx1"/>
              </a:buClr>
              <a:buSzPts val="2400"/>
              <a:buFont typeface="Calibri"/>
              <a:buChar char="•"/>
            </a:pPr>
            <a:r>
              <a:rPr lang="en-US" sz="2400" dirty="0">
                <a:solidFill>
                  <a:schemeClr val="dk1"/>
                </a:solidFill>
                <a:latin typeface="Calibri"/>
                <a:cs typeface="Calibri"/>
                <a:sym typeface="Calibri"/>
              </a:rPr>
              <a:t>Read </a:t>
            </a:r>
            <a:r>
              <a:rPr lang="en-US" sz="2400" b="1" dirty="0">
                <a:solidFill>
                  <a:schemeClr val="dk1"/>
                </a:solidFill>
                <a:latin typeface="Calibri"/>
                <a:cs typeface="Calibri"/>
                <a:sym typeface="Calibri"/>
              </a:rPr>
              <a:t>Handout 17: Reflection Rubric</a:t>
            </a:r>
            <a:r>
              <a:rPr lang="en-US" sz="2400" dirty="0">
                <a:solidFill>
                  <a:schemeClr val="dk1"/>
                </a:solidFill>
                <a:latin typeface="Calibri"/>
                <a:cs typeface="Calibri"/>
                <a:sym typeface="Calibri"/>
              </a:rPr>
              <a:t> to develop the reflection.</a:t>
            </a:r>
            <a:endParaRPr sz="2400" dirty="0">
              <a:solidFill>
                <a:schemeClr val="dk1"/>
              </a:solidFill>
              <a:latin typeface="Calibri"/>
              <a:cs typeface="Calibri"/>
              <a:sym typeface="Calibri"/>
            </a:endParaRPr>
          </a:p>
          <a:p>
            <a:pPr marL="342900" marR="0" lvl="0" indent="-190500" algn="l" rtl="0">
              <a:spcBef>
                <a:spcPts val="0"/>
              </a:spcBef>
              <a:spcAft>
                <a:spcPts val="0"/>
              </a:spcAft>
              <a:buClr>
                <a:schemeClr val="tx1"/>
              </a:buClr>
              <a:buSzPts val="2400"/>
              <a:buFont typeface="Arial"/>
              <a:buNone/>
            </a:pPr>
            <a:endParaRPr sz="2400" dirty="0">
              <a:solidFill>
                <a:schemeClr val="dk1"/>
              </a:solidFill>
              <a:latin typeface="Calibri"/>
              <a:ea typeface="Calibri"/>
              <a:cs typeface="Calibri"/>
              <a:sym typeface="Calibri"/>
            </a:endParaRPr>
          </a:p>
          <a:p>
            <a:pPr marL="457200" marR="0" lvl="0" indent="-412750" algn="l" rtl="0">
              <a:spcBef>
                <a:spcPts val="0"/>
              </a:spcBef>
              <a:spcAft>
                <a:spcPts val="0"/>
              </a:spcAft>
              <a:buClr>
                <a:schemeClr val="tx1"/>
              </a:buClr>
              <a:buSzPts val="2400"/>
              <a:buFont typeface="Calibri"/>
              <a:buChar char="•"/>
            </a:pPr>
            <a:r>
              <a:rPr lang="en-US" sz="2400" dirty="0">
                <a:solidFill>
                  <a:schemeClr val="dk1"/>
                </a:solidFill>
                <a:latin typeface="Calibri"/>
                <a:ea typeface="Calibri"/>
                <a:cs typeface="Calibri"/>
                <a:sym typeface="Calibri"/>
              </a:rPr>
              <a:t>Submit your reflection to your facilitator as instructed.</a:t>
            </a:r>
            <a:endParaRPr sz="2400" dirty="0">
              <a:solidFill>
                <a:schemeClr val="dk1"/>
              </a:solidFill>
              <a:latin typeface="Calibri"/>
              <a:ea typeface="Calibri"/>
              <a:cs typeface="Calibri"/>
              <a:sym typeface="Calibri"/>
            </a:endParaRPr>
          </a:p>
          <a:p>
            <a:pPr marL="25400" marR="0" lvl="0" indent="0" algn="l" rtl="0">
              <a:lnSpc>
                <a:spcPct val="100000"/>
              </a:lnSpc>
              <a:spcBef>
                <a:spcPts val="0"/>
              </a:spcBef>
              <a:spcAft>
                <a:spcPts val="0"/>
              </a:spcAft>
              <a:buNone/>
            </a:pPr>
            <a:endParaRPr sz="3200" dirty="0">
              <a:solidFill>
                <a:schemeClr val="dk1"/>
              </a:solidFill>
              <a:latin typeface="Calibri"/>
              <a:ea typeface="Calibri"/>
              <a:cs typeface="Calibri"/>
              <a:sym typeface="Calibri"/>
            </a:endParaRPr>
          </a:p>
          <a:p>
            <a:pPr marL="7936" marR="0" lvl="0" indent="0" algn="l" rtl="0">
              <a:lnSpc>
                <a:spcPct val="120000"/>
              </a:lnSpc>
              <a:spcBef>
                <a:spcPts val="0"/>
              </a:spcBef>
              <a:spcAft>
                <a:spcPts val="0"/>
              </a:spcAft>
              <a:buNone/>
            </a:pPr>
            <a:endParaRPr sz="2200"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5"/>
          <p:cNvPicPr preferRelativeResize="0"/>
          <p:nvPr/>
        </p:nvPicPr>
        <p:blipFill rotWithShape="1">
          <a:blip r:embed="rId3">
            <a:alphaModFix/>
          </a:blip>
          <a:srcRect/>
          <a:stretch/>
        </p:blipFill>
        <p:spPr>
          <a:xfrm>
            <a:off x="0" y="0"/>
            <a:ext cx="12192000" cy="914400"/>
          </a:xfrm>
          <a:prstGeom prst="rect">
            <a:avLst/>
          </a:prstGeom>
          <a:noFill/>
          <a:ln>
            <a:noFill/>
          </a:ln>
        </p:spPr>
      </p:pic>
      <p:sp>
        <p:nvSpPr>
          <p:cNvPr id="281" name="Google Shape;281;p25"/>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27</a:t>
            </a:fld>
            <a:endParaRPr/>
          </a:p>
        </p:txBody>
      </p:sp>
      <p:sp>
        <p:nvSpPr>
          <p:cNvPr id="282" name="Google Shape;282;p25"/>
          <p:cNvSpPr txBox="1"/>
          <p:nvPr/>
        </p:nvSpPr>
        <p:spPr>
          <a:xfrm>
            <a:off x="2027476" y="3041985"/>
            <a:ext cx="382819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dk1"/>
                </a:solidFill>
                <a:latin typeface="Calibri"/>
                <a:ea typeface="Calibri"/>
                <a:cs typeface="Calibri"/>
                <a:sym typeface="Calibri"/>
              </a:rPr>
              <a:t>Questions?</a:t>
            </a:r>
            <a:endParaRPr sz="1400" b="0" i="0" u="none" strike="noStrike" cap="none">
              <a:solidFill>
                <a:srgbClr val="000000"/>
              </a:solidFill>
              <a:latin typeface="Arial"/>
              <a:ea typeface="Arial"/>
              <a:cs typeface="Arial"/>
              <a:sym typeface="Arial"/>
            </a:endParaRPr>
          </a:p>
        </p:txBody>
      </p:sp>
      <p:pic>
        <p:nvPicPr>
          <p:cNvPr id="283" name="Google Shape;283;p25" descr="Questions with solid fill"/>
          <p:cNvPicPr preferRelativeResize="0"/>
          <p:nvPr/>
        </p:nvPicPr>
        <p:blipFill rotWithShape="1">
          <a:blip r:embed="rId4">
            <a:alphaModFix/>
          </a:blip>
          <a:srcRect/>
          <a:stretch/>
        </p:blipFill>
        <p:spPr>
          <a:xfrm>
            <a:off x="5919448" y="1906424"/>
            <a:ext cx="3102078" cy="310207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26"/>
          <p:cNvPicPr preferRelativeResize="0"/>
          <p:nvPr/>
        </p:nvPicPr>
        <p:blipFill rotWithShape="1">
          <a:blip r:embed="rId3">
            <a:alphaModFix/>
          </a:blip>
          <a:srcRect/>
          <a:stretch/>
        </p:blipFill>
        <p:spPr>
          <a:xfrm>
            <a:off x="0" y="0"/>
            <a:ext cx="12192000" cy="914400"/>
          </a:xfrm>
          <a:prstGeom prst="rect">
            <a:avLst/>
          </a:prstGeom>
          <a:noFill/>
          <a:ln>
            <a:noFill/>
          </a:ln>
        </p:spPr>
      </p:pic>
      <p:pic>
        <p:nvPicPr>
          <p:cNvPr id="290" name="Google Shape;290;p26" descr="A black and white logo&#10;&#10;Description automatically generated"/>
          <p:cNvPicPr preferRelativeResize="0"/>
          <p:nvPr/>
        </p:nvPicPr>
        <p:blipFill rotWithShape="1">
          <a:blip r:embed="rId4">
            <a:alphaModFix/>
          </a:blip>
          <a:srcRect/>
          <a:stretch/>
        </p:blipFill>
        <p:spPr>
          <a:xfrm>
            <a:off x="10848288" y="111223"/>
            <a:ext cx="1143000" cy="395552"/>
          </a:xfrm>
          <a:prstGeom prst="rect">
            <a:avLst/>
          </a:prstGeom>
          <a:noFill/>
          <a:ln>
            <a:noFill/>
          </a:ln>
        </p:spPr>
      </p:pic>
      <p:pic>
        <p:nvPicPr>
          <p:cNvPr id="291" name="Google Shape;291;p26" descr="A purple and black rectangle&#10;&#10;Description automatically generated"/>
          <p:cNvPicPr preferRelativeResize="0"/>
          <p:nvPr/>
        </p:nvPicPr>
        <p:blipFill rotWithShape="1">
          <a:blip r:embed="rId5">
            <a:alphaModFix/>
          </a:blip>
          <a:srcRect l="537" r="1153" b="56821"/>
          <a:stretch/>
        </p:blipFill>
        <p:spPr>
          <a:xfrm>
            <a:off x="0" y="5360670"/>
            <a:ext cx="12192000" cy="1497330"/>
          </a:xfrm>
          <a:prstGeom prst="rect">
            <a:avLst/>
          </a:prstGeom>
          <a:noFill/>
          <a:ln>
            <a:noFill/>
          </a:ln>
        </p:spPr>
      </p:pic>
      <p:pic>
        <p:nvPicPr>
          <p:cNvPr id="292" name="Google Shape;292;p26" descr="Graphic of a projector screen."/>
          <p:cNvPicPr preferRelativeResize="0"/>
          <p:nvPr/>
        </p:nvPicPr>
        <p:blipFill rotWithShape="1">
          <a:blip r:embed="rId6">
            <a:alphaModFix/>
          </a:blip>
          <a:srcRect/>
          <a:stretch/>
        </p:blipFill>
        <p:spPr>
          <a:xfrm>
            <a:off x="3494203" y="1149532"/>
            <a:ext cx="5203595" cy="4760324"/>
          </a:xfrm>
          <a:prstGeom prst="rect">
            <a:avLst/>
          </a:prstGeom>
          <a:noFill/>
          <a:ln>
            <a:noFill/>
          </a:ln>
        </p:spPr>
      </p:pic>
      <p:sp>
        <p:nvSpPr>
          <p:cNvPr id="293" name="Google Shape;293;p26"/>
          <p:cNvSpPr txBox="1"/>
          <p:nvPr/>
        </p:nvSpPr>
        <p:spPr>
          <a:xfrm>
            <a:off x="3885415" y="2391510"/>
            <a:ext cx="4421171" cy="12618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a:solidFill>
                  <a:schemeClr val="dk1"/>
                </a:solidFill>
                <a:latin typeface="Calibri"/>
                <a:ea typeface="Calibri"/>
                <a:cs typeface="Calibri"/>
                <a:sym typeface="Calibri"/>
              </a:rPr>
              <a:t>We have completed </a:t>
            </a:r>
            <a:endParaRPr sz="3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a:solidFill>
                  <a:schemeClr val="dk1"/>
                </a:solidFill>
                <a:latin typeface="Calibri"/>
                <a:ea typeface="Calibri"/>
                <a:cs typeface="Calibri"/>
                <a:sym typeface="Calibri"/>
              </a:rPr>
              <a:t>Session 16</a:t>
            </a:r>
            <a:endParaRPr sz="3800" b="0" i="0" u="none" strike="noStrike" cap="none">
              <a:solidFill>
                <a:srgbClr val="000000"/>
              </a:solidFill>
              <a:latin typeface="Arial"/>
              <a:ea typeface="Arial"/>
              <a:cs typeface="Arial"/>
              <a:sym typeface="Arial"/>
            </a:endParaRPr>
          </a:p>
        </p:txBody>
      </p:sp>
      <p:sp>
        <p:nvSpPr>
          <p:cNvPr id="294" name="Google Shape;294;p26"/>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28</a:t>
            </a:fld>
            <a:endParaRPr/>
          </a:p>
        </p:txBody>
      </p:sp>
      <p:pic>
        <p:nvPicPr>
          <p:cNvPr id="295" name="Google Shape;295;p26" descr="A black background with white text&#10;&#10;Description automatically generated"/>
          <p:cNvPicPr preferRelativeResize="0"/>
          <p:nvPr/>
        </p:nvPicPr>
        <p:blipFill rotWithShape="1">
          <a:blip r:embed="rId7">
            <a:alphaModFix/>
          </a:blip>
          <a:srcRect r="911"/>
          <a:stretch/>
        </p:blipFill>
        <p:spPr>
          <a:xfrm>
            <a:off x="200712" y="55766"/>
            <a:ext cx="2028512" cy="5064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6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sp>
        <p:nvSpPr>
          <p:cNvPr id="67" name="Google Shape;67;p3"/>
          <p:cNvSpPr txBox="1">
            <a:spLocks noGrp="1"/>
          </p:cNvSpPr>
          <p:nvPr>
            <p:ph type="title" idx="4294967295"/>
          </p:nvPr>
        </p:nvSpPr>
        <p:spPr>
          <a:xfrm>
            <a:off x="357250" y="718638"/>
            <a:ext cx="8294914" cy="86001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a:ea typeface="Trebuchet MS"/>
                <a:cs typeface="Trebuchet MS"/>
                <a:sym typeface="Trebuchet MS"/>
              </a:rPr>
              <a:t>Bridge to Practice Projects for Coaches</a:t>
            </a:r>
            <a:endParaRPr sz="3200" dirty="0">
              <a:latin typeface="Trebuchet MS"/>
              <a:ea typeface="Trebuchet MS"/>
              <a:cs typeface="Trebuchet MS"/>
              <a:sym typeface="Trebuchet MS"/>
            </a:endParaRPr>
          </a:p>
        </p:txBody>
      </p:sp>
      <p:sp>
        <p:nvSpPr>
          <p:cNvPr id="68" name="Google Shape;68;p3"/>
          <p:cNvSpPr txBox="1"/>
          <p:nvPr/>
        </p:nvSpPr>
        <p:spPr>
          <a:xfrm>
            <a:off x="1015312" y="1385455"/>
            <a:ext cx="9735821" cy="421279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F7F7F"/>
              </a:buClr>
              <a:buSzPts val="1600"/>
              <a:buFont typeface="Arial"/>
              <a:buChar char="•"/>
            </a:pPr>
            <a:r>
              <a:rPr lang="en-US" sz="1800" b="0" i="0" u="none" strike="noStrike" cap="none" dirty="0">
                <a:solidFill>
                  <a:srgbClr val="000000"/>
                </a:solidFill>
                <a:latin typeface="Calibri"/>
                <a:ea typeface="Calibri"/>
                <a:cs typeface="Calibri"/>
                <a:sym typeface="Calibri"/>
              </a:rPr>
              <a:t>An activity designed to serve as a Bridge to Practice after each Module will provide evidence that coaches are able to apply the knowledge and skills they developed in this course in their schools. Coaches will complete the following activities: </a:t>
            </a:r>
            <a:endParaRPr dirty="0"/>
          </a:p>
          <a:p>
            <a:pPr marL="342900" marR="0" lvl="0" indent="-241300" algn="l" rtl="0">
              <a:lnSpc>
                <a:spcPct val="100000"/>
              </a:lnSpc>
              <a:spcBef>
                <a:spcPts val="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7F7F7F"/>
              </a:buClr>
              <a:buSzPts val="1600"/>
              <a:buFont typeface="Arial"/>
              <a:buNone/>
            </a:pPr>
            <a:r>
              <a:rPr lang="en-US" sz="18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342900" marR="0" lvl="0" indent="-285750" algn="l" rtl="0">
              <a:lnSpc>
                <a:spcPct val="100000"/>
              </a:lnSpc>
              <a:spcBef>
                <a:spcPts val="180"/>
              </a:spcBef>
              <a:spcAft>
                <a:spcPts val="0"/>
              </a:spcAft>
              <a:buClr>
                <a:srgbClr val="7F7F7F"/>
              </a:buClr>
              <a:buSzPts val="900"/>
              <a:buFont typeface="Arial"/>
              <a:buNone/>
            </a:pPr>
            <a:endParaRPr sz="10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32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32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241300" algn="l" rtl="0">
              <a:lnSpc>
                <a:spcPct val="100000"/>
              </a:lnSpc>
              <a:spcBef>
                <a:spcPts val="320"/>
              </a:spcBef>
              <a:spcAft>
                <a:spcPts val="0"/>
              </a:spcAft>
              <a:buClr>
                <a:srgbClr val="7F7F7F"/>
              </a:buClr>
              <a:buSzPts val="1600"/>
              <a:buFont typeface="Arial"/>
              <a:buNone/>
            </a:pPr>
            <a:endParaRPr sz="18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320"/>
              </a:spcBef>
              <a:spcAft>
                <a:spcPts val="0"/>
              </a:spcAft>
              <a:buClr>
                <a:srgbClr val="7F7F7F"/>
              </a:buClr>
              <a:buSzPts val="1600"/>
              <a:buFont typeface="Arial"/>
              <a:buChar char="•"/>
            </a:pPr>
            <a:r>
              <a:rPr lang="en-US" sz="1800" b="0" i="0" u="none" strike="noStrike" cap="none" dirty="0">
                <a:solidFill>
                  <a:srgbClr val="000000"/>
                </a:solidFill>
                <a:latin typeface="Calibri"/>
                <a:ea typeface="Calibri"/>
                <a:cs typeface="Calibri"/>
                <a:sym typeface="Calibri"/>
              </a:rPr>
              <a:t>A rubric is provided at the end of each Module for the corresponding Bridge to Practice project.</a:t>
            </a:r>
            <a:endParaRPr sz="3200" b="0" i="0" u="none" strike="noStrike" cap="none" dirty="0">
              <a:solidFill>
                <a:srgbClr val="000000"/>
              </a:solidFill>
              <a:latin typeface="Calibri"/>
              <a:ea typeface="Calibri"/>
              <a:cs typeface="Calibri"/>
              <a:sym typeface="Calibri"/>
            </a:endParaRPr>
          </a:p>
        </p:txBody>
      </p:sp>
      <p:graphicFrame>
        <p:nvGraphicFramePr>
          <p:cNvPr id="69" name="Google Shape;69;p3"/>
          <p:cNvGraphicFramePr/>
          <p:nvPr>
            <p:extLst>
              <p:ext uri="{D42A27DB-BD31-4B8C-83A1-F6EECF244321}">
                <p14:modId xmlns:p14="http://schemas.microsoft.com/office/powerpoint/2010/main" val="1156760225"/>
              </p:ext>
            </p:extLst>
          </p:nvPr>
        </p:nvGraphicFramePr>
        <p:xfrm>
          <a:off x="498763" y="2301330"/>
          <a:ext cx="11409200" cy="3296980"/>
        </p:xfrm>
        <a:graphic>
          <a:graphicData uri="http://schemas.openxmlformats.org/drawingml/2006/table">
            <a:tbl>
              <a:tblPr firstRow="1" bandRow="1">
                <a:noFill/>
                <a:tableStyleId>{986C2679-7CD5-463B-AFD0-E1375EFBD2D3}</a:tableStyleId>
              </a:tblPr>
              <a:tblGrid>
                <a:gridCol w="2135975">
                  <a:extLst>
                    <a:ext uri="{9D8B030D-6E8A-4147-A177-3AD203B41FA5}">
                      <a16:colId xmlns:a16="http://schemas.microsoft.com/office/drawing/2014/main" val="20000"/>
                    </a:ext>
                  </a:extLst>
                </a:gridCol>
                <a:gridCol w="9273225">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US" sz="1800" b="0" u="none" strike="noStrike" cap="none">
                          <a:solidFill>
                            <a:schemeClr val="dk1"/>
                          </a:solidFill>
                        </a:rPr>
                        <a:t>Module 1</a:t>
                      </a:r>
                      <a:endParaRPr/>
                    </a:p>
                  </a:txBody>
                  <a:tcPr marL="91450" marR="91450" marT="45725" marB="45725">
                    <a:solidFill>
                      <a:srgbClr val="D5DBE5"/>
                    </a:solidFill>
                  </a:tcPr>
                </a:tc>
                <a:tc>
                  <a:txBody>
                    <a:bodyPr/>
                    <a:lstStyle/>
                    <a:p>
                      <a:pPr marL="0" marR="0" lvl="0" indent="0" algn="l" rtl="0">
                        <a:spcBef>
                          <a:spcPts val="0"/>
                        </a:spcBef>
                        <a:spcAft>
                          <a:spcPts val="0"/>
                        </a:spcAft>
                        <a:buNone/>
                      </a:pPr>
                      <a:r>
                        <a:rPr lang="en-US" sz="1800" b="0" dirty="0">
                          <a:solidFill>
                            <a:schemeClr val="dk1"/>
                          </a:solidFill>
                          <a:latin typeface="Calibri"/>
                          <a:ea typeface="Calibri"/>
                          <a:cs typeface="Calibri"/>
                          <a:sym typeface="Calibri"/>
                        </a:rPr>
                        <a:t>Develop a principal-coach partnership agreement.</a:t>
                      </a:r>
                      <a:endParaRPr dirty="0"/>
                    </a:p>
                  </a:txBody>
                  <a:tcPr marL="91450" marR="91450" marT="45725" marB="45725">
                    <a:solidFill>
                      <a:srgbClr val="D5DBE5"/>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Module 2</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Develop a needs assessment for professional development on evidence-based instructional practices and complete an </a:t>
                      </a:r>
                      <a:r>
                        <a:rPr lang="en-US" sz="1800" u="sng">
                          <a:solidFill>
                            <a:schemeClr val="hlink"/>
                          </a:solidFill>
                          <a:latin typeface="Calibri"/>
                          <a:ea typeface="Calibri"/>
                          <a:cs typeface="Calibri"/>
                          <a:sym typeface="Calibri"/>
                          <a:hlinkClick r:id="rId3"/>
                        </a:rPr>
                        <a:t>ADDIE model </a:t>
                      </a:r>
                      <a:r>
                        <a:rPr lang="en-US" sz="1800">
                          <a:latin typeface="Calibri"/>
                          <a:ea typeface="Calibri"/>
                          <a:cs typeface="Calibri"/>
                          <a:sym typeface="Calibri"/>
                        </a:rPr>
                        <a:t>for planning this professional development. </a:t>
                      </a:r>
                      <a:endParaRPr sz="1800"/>
                    </a:p>
                  </a:txBody>
                  <a:tcPr marL="91450" marR="91450" marT="45725" marB="45725"/>
                </a:tc>
                <a:extLst>
                  <a:ext uri="{0D108BD9-81ED-4DB2-BD59-A6C34878D82A}">
                    <a16:rowId xmlns:a16="http://schemas.microsoft.com/office/drawing/2014/main" val="10001"/>
                  </a:ext>
                </a:extLst>
              </a:tr>
              <a:tr h="228600">
                <a:tc>
                  <a:txBody>
                    <a:bodyPr/>
                    <a:lstStyle/>
                    <a:p>
                      <a:pPr marL="0" marR="0" lvl="0" indent="0" algn="l" rtl="0">
                        <a:spcBef>
                          <a:spcPts val="0"/>
                        </a:spcBef>
                        <a:spcAft>
                          <a:spcPts val="0"/>
                        </a:spcAft>
                        <a:buNone/>
                      </a:pPr>
                      <a:r>
                        <a:rPr lang="en-US" sz="1800"/>
                        <a:t>Module 3</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Develop and describe planned implementation of a professional learning action plan. </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Module 4</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Create a video that reflects coaching to help teachers plan, implement, and analyze standards-based literacy instruction.</a:t>
                      </a: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Module 5</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latin typeface="Calibri"/>
                          <a:ea typeface="Calibri"/>
                          <a:cs typeface="Calibri"/>
                          <a:sym typeface="Calibri"/>
                        </a:rPr>
                        <a:t>Complete a reflection on the course, including plans for continued professional growth.</a:t>
                      </a:r>
                      <a:endParaRPr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dirty="0"/>
                        <a:t>Module 6</a:t>
                      </a:r>
                      <a:endParaRPr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dirty="0">
                          <a:latin typeface="Calibri"/>
                          <a:ea typeface="Calibri"/>
                          <a:cs typeface="Calibri"/>
                          <a:sym typeface="Calibri"/>
                        </a:rPr>
                        <a:t>Choose one teacher with whom you have seen significant growth as a result of coaching support and complete a reflection on what worked, why it worked, and which areas of growth were most evident.</a:t>
                      </a:r>
                      <a:endParaRPr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txBox="1">
            <a:spLocks noGrp="1"/>
          </p:cNvSpPr>
          <p:nvPr>
            <p:ph type="title" idx="4294967295"/>
          </p:nvPr>
        </p:nvSpPr>
        <p:spPr>
          <a:xfrm>
            <a:off x="1752600" y="1436829"/>
            <a:ext cx="8686800" cy="64008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600" b="1" dirty="0">
                <a:latin typeface="Trebuchet MS"/>
                <a:ea typeface="Trebuchet MS"/>
                <a:cs typeface="Trebuchet MS"/>
                <a:sym typeface="Trebuchet MS"/>
              </a:rPr>
              <a:t>Norms for Our Course</a:t>
            </a:r>
            <a:endParaRPr sz="4800" dirty="0">
              <a:latin typeface="Trebuchet MS"/>
              <a:ea typeface="Trebuchet MS"/>
              <a:cs typeface="Trebuchet MS"/>
              <a:sym typeface="Trebuchet MS"/>
            </a:endParaRPr>
          </a:p>
        </p:txBody>
      </p:sp>
      <p:sp>
        <p:nvSpPr>
          <p:cNvPr id="76" name="Google Shape;76;p4"/>
          <p:cNvSpPr txBox="1"/>
          <p:nvPr/>
        </p:nvSpPr>
        <p:spPr>
          <a:xfrm>
            <a:off x="1846299" y="2458148"/>
            <a:ext cx="1678660" cy="82296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Cell phones on silent</a:t>
            </a:r>
            <a:endParaRPr sz="2800" b="0" i="0" u="none" strike="noStrike" cap="none">
              <a:solidFill>
                <a:schemeClr val="dk1"/>
              </a:solidFill>
              <a:latin typeface="Calibri"/>
              <a:ea typeface="Calibri"/>
              <a:cs typeface="Calibri"/>
              <a:sym typeface="Calibri"/>
            </a:endParaRPr>
          </a:p>
        </p:txBody>
      </p:sp>
      <p:pic>
        <p:nvPicPr>
          <p:cNvPr id="77" name="Google Shape;77;p4"/>
          <p:cNvPicPr preferRelativeResize="0"/>
          <p:nvPr/>
        </p:nvPicPr>
        <p:blipFill rotWithShape="1">
          <a:blip r:embed="rId3">
            <a:alphaModFix/>
          </a:blip>
          <a:srcRect/>
          <a:stretch/>
        </p:blipFill>
        <p:spPr>
          <a:xfrm>
            <a:off x="2247900" y="3429000"/>
            <a:ext cx="875458" cy="1507140"/>
          </a:xfrm>
          <a:prstGeom prst="rect">
            <a:avLst/>
          </a:prstGeom>
          <a:noFill/>
          <a:ln>
            <a:noFill/>
          </a:ln>
        </p:spPr>
      </p:pic>
      <p:pic>
        <p:nvPicPr>
          <p:cNvPr id="78" name="Google Shape;78;p4"/>
          <p:cNvPicPr preferRelativeResize="0"/>
          <p:nvPr/>
        </p:nvPicPr>
        <p:blipFill rotWithShape="1">
          <a:blip r:embed="rId4">
            <a:alphaModFix/>
          </a:blip>
          <a:srcRect/>
          <a:stretch/>
        </p:blipFill>
        <p:spPr>
          <a:xfrm>
            <a:off x="9053850" y="3429000"/>
            <a:ext cx="1263070" cy="1502983"/>
          </a:xfrm>
          <a:prstGeom prst="rect">
            <a:avLst/>
          </a:prstGeom>
          <a:noFill/>
          <a:ln>
            <a:noFill/>
          </a:ln>
        </p:spPr>
      </p:pic>
      <p:pic>
        <p:nvPicPr>
          <p:cNvPr id="79" name="Google Shape;79;p4"/>
          <p:cNvPicPr preferRelativeResize="0"/>
          <p:nvPr/>
        </p:nvPicPr>
        <p:blipFill rotWithShape="1">
          <a:blip r:embed="rId5">
            <a:alphaModFix/>
          </a:blip>
          <a:srcRect/>
          <a:stretch/>
        </p:blipFill>
        <p:spPr>
          <a:xfrm>
            <a:off x="5032809" y="3429000"/>
            <a:ext cx="2126381" cy="1502984"/>
          </a:xfrm>
          <a:prstGeom prst="rect">
            <a:avLst/>
          </a:prstGeom>
          <a:noFill/>
          <a:ln>
            <a:noFill/>
          </a:ln>
        </p:spPr>
      </p:pic>
      <p:sp>
        <p:nvSpPr>
          <p:cNvPr id="80" name="Google Shape;80;p4"/>
          <p:cNvSpPr txBox="1"/>
          <p:nvPr/>
        </p:nvSpPr>
        <p:spPr>
          <a:xfrm>
            <a:off x="4810670" y="2440956"/>
            <a:ext cx="2570657" cy="82296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Pay attention to self and others</a:t>
            </a:r>
            <a:endParaRPr/>
          </a:p>
        </p:txBody>
      </p:sp>
      <p:sp>
        <p:nvSpPr>
          <p:cNvPr id="81" name="Google Shape;81;p4"/>
          <p:cNvSpPr txBox="1"/>
          <p:nvPr/>
        </p:nvSpPr>
        <p:spPr>
          <a:xfrm>
            <a:off x="8277631" y="2440956"/>
            <a:ext cx="2570657" cy="82296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Presume </a:t>
            </a:r>
            <a:endParaRPr/>
          </a:p>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positive intentions</a:t>
            </a:r>
            <a:endParaRPr/>
          </a:p>
        </p:txBody>
      </p:sp>
      <p:sp>
        <p:nvSpPr>
          <p:cNvPr id="82" name="Google Shape;82;p4"/>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5</a:t>
            </a:fld>
            <a:endParaRPr/>
          </a:p>
        </p:txBody>
      </p:sp>
      <p:sp>
        <p:nvSpPr>
          <p:cNvPr id="89" name="Google Shape;89;p5"/>
          <p:cNvSpPr txBox="1"/>
          <p:nvPr/>
        </p:nvSpPr>
        <p:spPr>
          <a:xfrm>
            <a:off x="1311484" y="931372"/>
            <a:ext cx="817275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a:ea typeface="Trebuchet MS"/>
                <a:cs typeface="Trebuchet MS"/>
                <a:sym typeface="Trebuchet MS"/>
              </a:rPr>
              <a:t>Define and Discuss Session Goals and Content</a:t>
            </a:r>
            <a:endParaRPr sz="1600" b="0" i="0" u="none" strike="noStrike" cap="none" dirty="0">
              <a:solidFill>
                <a:srgbClr val="000000"/>
              </a:solidFill>
              <a:latin typeface="Trebuchet MS"/>
              <a:ea typeface="Trebuchet MS"/>
              <a:cs typeface="Trebuchet MS"/>
              <a:sym typeface="Trebuchet MS"/>
            </a:endParaRPr>
          </a:p>
        </p:txBody>
      </p:sp>
      <p:pic>
        <p:nvPicPr>
          <p:cNvPr id="90" name="Google Shape;90;p5"/>
          <p:cNvPicPr preferRelativeResize="0"/>
          <p:nvPr/>
        </p:nvPicPr>
        <p:blipFill rotWithShape="1">
          <a:blip r:embed="rId3">
            <a:alphaModFix/>
          </a:blip>
          <a:srcRect/>
          <a:stretch/>
        </p:blipFill>
        <p:spPr>
          <a:xfrm>
            <a:off x="742093" y="965491"/>
            <a:ext cx="551991" cy="461665"/>
          </a:xfrm>
          <a:prstGeom prst="rect">
            <a:avLst/>
          </a:prstGeom>
          <a:noFill/>
          <a:ln>
            <a:noFill/>
          </a:ln>
        </p:spPr>
      </p:pic>
      <p:sp>
        <p:nvSpPr>
          <p:cNvPr id="91" name="Google Shape;91;p5"/>
          <p:cNvSpPr txBox="1"/>
          <p:nvPr/>
        </p:nvSpPr>
        <p:spPr>
          <a:xfrm>
            <a:off x="777158" y="2063747"/>
            <a:ext cx="10995740" cy="387168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F7F7F"/>
              </a:buClr>
              <a:buSzPts val="2400"/>
              <a:buFont typeface="Arial"/>
              <a:buChar char="•"/>
            </a:pPr>
            <a:r>
              <a:rPr lang="en-US" sz="2400" b="0" i="0" u="none" strike="noStrike" cap="none" dirty="0">
                <a:solidFill>
                  <a:schemeClr val="dk1"/>
                </a:solidFill>
                <a:latin typeface="Calibri"/>
                <a:ea typeface="Calibri"/>
                <a:cs typeface="Calibri"/>
                <a:sym typeface="Calibri"/>
              </a:rPr>
              <a:t>Review Session 15 and debrief the self-study activities completed after the session.</a:t>
            </a:r>
            <a:endParaRPr dirty="0"/>
          </a:p>
          <a:p>
            <a:pPr marL="342900" marR="0" lvl="0" indent="-342900" algn="l" rtl="0">
              <a:lnSpc>
                <a:spcPct val="100000"/>
              </a:lnSpc>
              <a:spcBef>
                <a:spcPts val="1200"/>
              </a:spcBef>
              <a:spcAft>
                <a:spcPts val="0"/>
              </a:spcAft>
              <a:buClr>
                <a:srgbClr val="7F7F7F"/>
              </a:buClr>
              <a:buSzPts val="2400"/>
              <a:buFont typeface="Arial"/>
              <a:buChar char="•"/>
            </a:pPr>
            <a:r>
              <a:rPr lang="en-US" sz="2400" b="0" i="0" u="none" strike="noStrike" cap="none" dirty="0">
                <a:solidFill>
                  <a:schemeClr val="dk1"/>
                </a:solidFill>
                <a:latin typeface="Calibri"/>
                <a:ea typeface="Calibri"/>
                <a:cs typeface="Calibri"/>
                <a:sym typeface="Calibri"/>
              </a:rPr>
              <a:t>Overview forms, resources, and protocols to support coach planning and implementation, including those that can help:</a:t>
            </a:r>
            <a:endParaRPr dirty="0"/>
          </a:p>
          <a:p>
            <a:pPr marL="800100" marR="0" lvl="1" indent="-342900" algn="l" rtl="0">
              <a:lnSpc>
                <a:spcPct val="100000"/>
              </a:lnSpc>
              <a:spcBef>
                <a:spcPts val="1200"/>
              </a:spcBef>
              <a:spcAft>
                <a:spcPts val="0"/>
              </a:spcAft>
              <a:buClr>
                <a:srgbClr val="7F7F7F"/>
              </a:buClr>
              <a:buSzPts val="2000"/>
              <a:buFont typeface="Arial"/>
              <a:buChar char="•"/>
            </a:pPr>
            <a:r>
              <a:rPr lang="en-US" sz="2200" b="0" i="0" u="none" strike="noStrike" cap="none" dirty="0">
                <a:solidFill>
                  <a:schemeClr val="dk1"/>
                </a:solidFill>
                <a:latin typeface="Calibri"/>
                <a:ea typeface="Calibri"/>
                <a:cs typeface="Calibri"/>
                <a:sym typeface="Calibri"/>
              </a:rPr>
              <a:t>Develop a school profile and strategic plan</a:t>
            </a:r>
            <a:endParaRPr sz="2200" dirty="0"/>
          </a:p>
          <a:p>
            <a:pPr marL="800100" marR="0" lvl="1" indent="-342900" algn="l" rtl="0">
              <a:lnSpc>
                <a:spcPct val="100000"/>
              </a:lnSpc>
              <a:spcBef>
                <a:spcPts val="1200"/>
              </a:spcBef>
              <a:spcAft>
                <a:spcPts val="0"/>
              </a:spcAft>
              <a:buClr>
                <a:srgbClr val="7F7F7F"/>
              </a:buClr>
              <a:buSzPts val="2000"/>
              <a:buFont typeface="Arial"/>
              <a:buChar char="•"/>
            </a:pPr>
            <a:r>
              <a:rPr lang="en-US" sz="2200" b="0" i="0" u="none" strike="noStrike" cap="none" dirty="0">
                <a:solidFill>
                  <a:schemeClr val="dk1"/>
                </a:solidFill>
                <a:latin typeface="Calibri"/>
                <a:ea typeface="Calibri"/>
                <a:cs typeface="Calibri"/>
                <a:sym typeface="Calibri"/>
              </a:rPr>
              <a:t>Support and document the impact of coaching</a:t>
            </a:r>
            <a:endParaRPr sz="2200" dirty="0"/>
          </a:p>
          <a:p>
            <a:pPr marL="800100" marR="0" lvl="1" indent="-342900" algn="l" rtl="0">
              <a:lnSpc>
                <a:spcPct val="100000"/>
              </a:lnSpc>
              <a:spcBef>
                <a:spcPts val="1200"/>
              </a:spcBef>
              <a:spcAft>
                <a:spcPts val="0"/>
              </a:spcAft>
              <a:buClr>
                <a:srgbClr val="7F7F7F"/>
              </a:buClr>
              <a:buSzPts val="2000"/>
              <a:buFont typeface="Arial"/>
              <a:buChar char="•"/>
            </a:pPr>
            <a:r>
              <a:rPr lang="en-US" sz="2200" b="0" i="0" u="none" strike="noStrike" cap="none" dirty="0">
                <a:solidFill>
                  <a:schemeClr val="dk1"/>
                </a:solidFill>
                <a:latin typeface="Calibri"/>
                <a:ea typeface="Calibri"/>
                <a:cs typeface="Calibri"/>
                <a:sym typeface="Calibri"/>
              </a:rPr>
              <a:t>Communicate literacy efforts to stakeholders</a:t>
            </a:r>
            <a:endParaRPr sz="2200" dirty="0"/>
          </a:p>
          <a:p>
            <a:pPr marL="800100" marR="0" lvl="1" indent="-342900" algn="l" rtl="0">
              <a:lnSpc>
                <a:spcPct val="100000"/>
              </a:lnSpc>
              <a:spcBef>
                <a:spcPts val="1200"/>
              </a:spcBef>
              <a:spcAft>
                <a:spcPts val="1200"/>
              </a:spcAft>
              <a:buClr>
                <a:srgbClr val="7F7F7F"/>
              </a:buClr>
              <a:buSzPts val="2000"/>
              <a:buFont typeface="Arial"/>
              <a:buChar char="•"/>
            </a:pPr>
            <a:r>
              <a:rPr lang="en-US" sz="2200" b="0" i="0" u="none" strike="noStrike" cap="none" dirty="0">
                <a:solidFill>
                  <a:schemeClr val="dk1"/>
                </a:solidFill>
                <a:latin typeface="Calibri"/>
                <a:ea typeface="Calibri"/>
                <a:cs typeface="Calibri"/>
                <a:sym typeface="Calibri"/>
              </a:rPr>
              <a:t>Support the recognition and celebration of progress and considerations for improvement</a:t>
            </a:r>
            <a:endParaRPr sz="2200" b="0" i="0" u="none" strike="noStrike" cap="none" dirty="0">
              <a:solidFill>
                <a:schemeClr val="dk1"/>
              </a:solidFill>
              <a:latin typeface="Calibri"/>
              <a:ea typeface="Calibri"/>
              <a:cs typeface="Calibri"/>
              <a:sym typeface="Calibri"/>
            </a:endParaRPr>
          </a:p>
        </p:txBody>
      </p:sp>
      <p:sp>
        <p:nvSpPr>
          <p:cNvPr id="92" name="Google Shape;92;p5"/>
          <p:cNvSpPr txBox="1">
            <a:spLocks noGrp="1"/>
          </p:cNvSpPr>
          <p:nvPr>
            <p:ph type="title" idx="4294967295"/>
          </p:nvPr>
        </p:nvSpPr>
        <p:spPr>
          <a:xfrm>
            <a:off x="777154" y="1378973"/>
            <a:ext cx="9031791" cy="78774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800" b="1" dirty="0">
                <a:latin typeface="Calibri" panose="020F0502020204030204" pitchFamily="34" charset="0"/>
                <a:ea typeface="Trebuchet MS"/>
                <a:cs typeface="Calibri" panose="020F0502020204030204" pitchFamily="34" charset="0"/>
                <a:sym typeface="Trebuchet MS"/>
              </a:rPr>
              <a:t>Goals for Today</a:t>
            </a:r>
            <a:endParaRPr sz="2800" b="1" dirty="0">
              <a:latin typeface="Calibri" panose="020F0502020204030204" pitchFamily="34" charset="0"/>
              <a:ea typeface="Trebuchet MS"/>
              <a:cs typeface="Calibri" panose="020F0502020204030204" pitchFamily="34" charset="0"/>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6"/>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6</a:t>
            </a:fld>
            <a:endParaRPr/>
          </a:p>
        </p:txBody>
      </p:sp>
      <p:sp>
        <p:nvSpPr>
          <p:cNvPr id="99" name="Google Shape;99;p6"/>
          <p:cNvSpPr txBox="1"/>
          <p:nvPr/>
        </p:nvSpPr>
        <p:spPr>
          <a:xfrm>
            <a:off x="1630544" y="993686"/>
            <a:ext cx="844097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dirty="0">
                <a:solidFill>
                  <a:schemeClr val="dk1"/>
                </a:solidFill>
                <a:latin typeface="Trebuchet MS"/>
                <a:ea typeface="Trebuchet MS"/>
                <a:cs typeface="Trebuchet MS"/>
                <a:sym typeface="Trebuchet MS"/>
              </a:rPr>
              <a:t>Debrief</a:t>
            </a:r>
            <a:endParaRPr sz="1600" b="0" i="0" u="none" strike="noStrike" cap="none" dirty="0">
              <a:solidFill>
                <a:srgbClr val="000000"/>
              </a:solidFill>
              <a:latin typeface="Trebuchet MS"/>
              <a:ea typeface="Trebuchet MS"/>
              <a:cs typeface="Trebuchet MS"/>
              <a:sym typeface="Trebuchet MS"/>
            </a:endParaRPr>
          </a:p>
        </p:txBody>
      </p:sp>
      <p:sp>
        <p:nvSpPr>
          <p:cNvPr id="100" name="Google Shape;100;p6"/>
          <p:cNvSpPr txBox="1"/>
          <p:nvPr/>
        </p:nvSpPr>
        <p:spPr>
          <a:xfrm>
            <a:off x="829875" y="2113401"/>
            <a:ext cx="10642988" cy="36088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dirty="0">
                <a:solidFill>
                  <a:schemeClr val="dk1"/>
                </a:solidFill>
                <a:latin typeface="Calibri"/>
                <a:ea typeface="Calibri"/>
                <a:cs typeface="Calibri"/>
                <a:sym typeface="Calibri"/>
              </a:rPr>
              <a:t>Self-Study 1: Reflecting on the Instructional Coaching Article by Jim Knight</a:t>
            </a:r>
            <a:endParaRPr dirty="0"/>
          </a:p>
          <a:p>
            <a:pPr marL="342900" marR="0" lvl="0" indent="-342900" algn="l" rtl="0">
              <a:lnSpc>
                <a:spcPct val="100000"/>
              </a:lnSpc>
              <a:spcBef>
                <a:spcPts val="0"/>
              </a:spcBef>
              <a:spcAft>
                <a:spcPts val="0"/>
              </a:spcAft>
              <a:buClr>
                <a:srgbClr val="7F7F7F"/>
              </a:buClr>
              <a:buSzPts val="2400"/>
              <a:buFont typeface="Arial"/>
              <a:buChar char="•"/>
            </a:pPr>
            <a:r>
              <a:rPr lang="en-US" sz="2400" b="0" i="0" u="none" strike="noStrike" cap="none" dirty="0">
                <a:solidFill>
                  <a:schemeClr val="dk1"/>
                </a:solidFill>
                <a:latin typeface="Calibri"/>
                <a:ea typeface="Calibri"/>
                <a:cs typeface="Calibri"/>
                <a:sym typeface="Calibri"/>
              </a:rPr>
              <a:t>What insights did you gain from reviewing </a:t>
            </a:r>
            <a:r>
              <a:rPr lang="en-US" sz="2400" b="1" i="0" u="none" strike="noStrike" cap="none" dirty="0">
                <a:solidFill>
                  <a:schemeClr val="dk1"/>
                </a:solidFill>
                <a:latin typeface="Calibri"/>
                <a:ea typeface="Calibri"/>
                <a:cs typeface="Calibri"/>
                <a:sym typeface="Calibri"/>
              </a:rPr>
              <a:t>Handout 5</a:t>
            </a:r>
            <a:r>
              <a:rPr lang="en-US" sz="2400" b="0" i="0" u="none" strike="noStrike" cap="none" dirty="0">
                <a:solidFill>
                  <a:schemeClr val="dk1"/>
                </a:solidFill>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7F7F7F"/>
              </a:buClr>
              <a:buSzPts val="2400"/>
              <a:buFont typeface="Arial"/>
              <a:buChar char="•"/>
            </a:pPr>
            <a:r>
              <a:rPr lang="en-US" sz="2400" b="0" i="0" u="none" strike="noStrike" cap="none" dirty="0">
                <a:solidFill>
                  <a:schemeClr val="dk1"/>
                </a:solidFill>
                <a:latin typeface="Calibri"/>
                <a:ea typeface="Calibri"/>
                <a:cs typeface="Calibri"/>
                <a:sym typeface="Calibri"/>
              </a:rPr>
              <a:t>Which of the eight factors shared resonated most?</a:t>
            </a:r>
            <a:endParaRPr dirty="0"/>
          </a:p>
          <a:p>
            <a:pPr marL="342900" marR="0" lvl="0" indent="-342900" algn="l" rtl="0">
              <a:lnSpc>
                <a:spcPct val="100000"/>
              </a:lnSpc>
              <a:spcBef>
                <a:spcPts val="0"/>
              </a:spcBef>
              <a:spcAft>
                <a:spcPts val="0"/>
              </a:spcAft>
              <a:buClr>
                <a:srgbClr val="7F7F7F"/>
              </a:buClr>
              <a:buSzPts val="2400"/>
              <a:buFont typeface="Arial"/>
              <a:buChar char="•"/>
            </a:pPr>
            <a:r>
              <a:rPr lang="en-US" sz="2400" b="0" i="0" u="none" strike="noStrike" cap="none" dirty="0">
                <a:solidFill>
                  <a:schemeClr val="dk1"/>
                </a:solidFill>
                <a:latin typeface="Calibri"/>
                <a:ea typeface="Calibri"/>
                <a:cs typeface="Calibri"/>
                <a:sym typeface="Calibri"/>
              </a:rPr>
              <a:t>Any comments or questions about Session 15?</a:t>
            </a:r>
            <a:endParaRPr dirty="0"/>
          </a:p>
          <a:p>
            <a:pPr marL="0" marR="0" lvl="0" indent="0" algn="l" rtl="0">
              <a:lnSpc>
                <a:spcPct val="100000"/>
              </a:lnSpc>
              <a:spcBef>
                <a:spcPts val="0"/>
              </a:spcBef>
              <a:spcAft>
                <a:spcPts val="0"/>
              </a:spcAft>
              <a:buClr>
                <a:schemeClr val="dk1"/>
              </a:buClr>
              <a:buSzPts val="24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7F7F7F"/>
              </a:buClr>
              <a:buSzPts val="2400"/>
              <a:buFont typeface="Arial"/>
              <a:buNone/>
            </a:pPr>
            <a:r>
              <a:rPr lang="en-US" sz="2400" b="1" i="0" u="none" strike="noStrike" cap="none" dirty="0">
                <a:solidFill>
                  <a:schemeClr val="dk1"/>
                </a:solidFill>
                <a:latin typeface="Calibri"/>
                <a:ea typeface="Calibri"/>
                <a:cs typeface="Calibri"/>
                <a:sym typeface="Calibri"/>
              </a:rPr>
              <a:t>Self-Study 2</a:t>
            </a:r>
            <a:r>
              <a:rPr lang="en-US" sz="2400" b="0" i="0" u="none" strike="noStrike" cap="none" dirty="0">
                <a:solidFill>
                  <a:schemeClr val="dk1"/>
                </a:solidFill>
                <a:latin typeface="Calibri"/>
                <a:ea typeface="Calibri"/>
                <a:cs typeface="Calibri"/>
                <a:sym typeface="Calibri"/>
              </a:rPr>
              <a:t>: </a:t>
            </a:r>
            <a:r>
              <a:rPr lang="en-US" sz="2400" b="1" i="0" u="none" strike="noStrike" cap="none" dirty="0">
                <a:solidFill>
                  <a:schemeClr val="dk1"/>
                </a:solidFill>
                <a:latin typeface="Calibri"/>
                <a:ea typeface="Calibri"/>
                <a:cs typeface="Calibri"/>
                <a:sym typeface="Calibri"/>
              </a:rPr>
              <a:t>Reflection on Video</a:t>
            </a:r>
            <a:endParaRPr dirty="0"/>
          </a:p>
          <a:p>
            <a:pPr marL="342900" marR="0" lvl="0" indent="-342900" algn="l" rtl="0">
              <a:lnSpc>
                <a:spcPct val="100000"/>
              </a:lnSpc>
              <a:spcBef>
                <a:spcPts val="0"/>
              </a:spcBef>
              <a:spcAft>
                <a:spcPts val="0"/>
              </a:spcAft>
              <a:buClr>
                <a:srgbClr val="7F7F7F"/>
              </a:buClr>
              <a:buSzPts val="2400"/>
              <a:buFont typeface="Arial"/>
              <a:buChar char="•"/>
            </a:pPr>
            <a:r>
              <a:rPr lang="en-US" sz="2400" b="0" i="0" u="none" strike="noStrike" cap="none" dirty="0">
                <a:solidFill>
                  <a:schemeClr val="dk1"/>
                </a:solidFill>
                <a:latin typeface="Calibri"/>
                <a:ea typeface="Calibri"/>
                <a:cs typeface="Calibri"/>
                <a:sym typeface="Calibri"/>
              </a:rPr>
              <a:t>Share responses to questions about </a:t>
            </a:r>
            <a:r>
              <a:rPr lang="en-US" sz="2400" b="1" i="0" u="none" strike="noStrike" cap="none" dirty="0">
                <a:solidFill>
                  <a:schemeClr val="dk1"/>
                </a:solidFill>
                <a:latin typeface="Calibri"/>
                <a:ea typeface="Calibri"/>
                <a:cs typeface="Calibri"/>
                <a:sym typeface="Calibri"/>
              </a:rPr>
              <a:t>Self-Study 2</a:t>
            </a:r>
            <a:r>
              <a:rPr lang="en-US" sz="2400" b="0" i="0" u="none" strike="noStrike" cap="none" dirty="0">
                <a:solidFill>
                  <a:schemeClr val="dk1"/>
                </a:solidFill>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7F7F7F"/>
              </a:buClr>
              <a:buSzPts val="2400"/>
              <a:buFont typeface="Arial"/>
              <a:buChar char="•"/>
            </a:pPr>
            <a:r>
              <a:rPr lang="en-US" sz="2400" b="0" i="0" u="none" strike="noStrike" cap="none" dirty="0">
                <a:solidFill>
                  <a:schemeClr val="dk1"/>
                </a:solidFill>
                <a:latin typeface="Calibri"/>
                <a:ea typeface="Calibri"/>
                <a:cs typeface="Calibri"/>
                <a:sym typeface="Calibri"/>
              </a:rPr>
              <a:t>Submit the Bridge to Practice project for Module 5 – reflection on the course including plans for continued professional growth</a:t>
            </a:r>
            <a:r>
              <a:rPr lang="en-US" sz="2400" dirty="0">
                <a:solidFill>
                  <a:schemeClr val="dk1"/>
                </a:solidFill>
                <a:latin typeface="Calibri"/>
                <a:ea typeface="Calibri"/>
                <a:cs typeface="Calibri"/>
                <a:sym typeface="Calibri"/>
              </a:rPr>
              <a:t>.</a:t>
            </a:r>
            <a:endParaRPr dirty="0"/>
          </a:p>
          <a:p>
            <a:pPr marL="342900" marR="0" lvl="0" indent="-190500" algn="l" rtl="0">
              <a:lnSpc>
                <a:spcPct val="100000"/>
              </a:lnSpc>
              <a:spcBef>
                <a:spcPts val="0"/>
              </a:spcBef>
              <a:spcAft>
                <a:spcPts val="0"/>
              </a:spcAft>
              <a:buClr>
                <a:srgbClr val="7F7F7F"/>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101" name="Google Shape;101;p6"/>
          <p:cNvSpPr txBox="1">
            <a:spLocks noGrp="1"/>
          </p:cNvSpPr>
          <p:nvPr>
            <p:ph type="title" idx="4294967295"/>
          </p:nvPr>
        </p:nvSpPr>
        <p:spPr>
          <a:xfrm>
            <a:off x="828987" y="1516867"/>
            <a:ext cx="9026310" cy="67769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i="0" u="none" strike="noStrike" cap="none" dirty="0">
                <a:solidFill>
                  <a:srgbClr val="000000"/>
                </a:solidFill>
                <a:latin typeface="Trebuchet MS"/>
                <a:ea typeface="Trebuchet MS"/>
                <a:cs typeface="Trebuchet MS"/>
                <a:sym typeface="Trebuchet MS"/>
              </a:rPr>
              <a:t>Review of Module </a:t>
            </a:r>
            <a:r>
              <a:rPr lang="en-US" sz="2400" b="1" dirty="0">
                <a:solidFill>
                  <a:srgbClr val="000000"/>
                </a:solidFill>
                <a:latin typeface="Trebuchet MS"/>
                <a:ea typeface="Trebuchet MS"/>
                <a:cs typeface="Trebuchet MS"/>
                <a:sym typeface="Trebuchet MS"/>
              </a:rPr>
              <a:t>5</a:t>
            </a:r>
            <a:r>
              <a:rPr lang="en-US" sz="2400" b="1" i="0" u="none" strike="noStrike" cap="none" dirty="0">
                <a:solidFill>
                  <a:srgbClr val="000000"/>
                </a:solidFill>
                <a:latin typeface="Trebuchet MS"/>
                <a:ea typeface="Trebuchet MS"/>
                <a:cs typeface="Trebuchet MS"/>
                <a:sym typeface="Trebuchet MS"/>
              </a:rPr>
              <a:t>, Session 15</a:t>
            </a:r>
            <a:endParaRPr sz="2400" dirty="0">
              <a:latin typeface="Trebuchet MS"/>
              <a:ea typeface="Trebuchet MS"/>
              <a:cs typeface="Trebuchet MS"/>
              <a:sym typeface="Trebuchet MS"/>
            </a:endParaRPr>
          </a:p>
        </p:txBody>
      </p:sp>
      <p:pic>
        <p:nvPicPr>
          <p:cNvPr id="102" name="Google Shape;102;p6"/>
          <p:cNvPicPr preferRelativeResize="0"/>
          <p:nvPr/>
        </p:nvPicPr>
        <p:blipFill rotWithShape="1">
          <a:blip r:embed="rId3">
            <a:alphaModFix/>
          </a:blip>
          <a:srcRect/>
          <a:stretch/>
        </p:blipFill>
        <p:spPr>
          <a:xfrm>
            <a:off x="999584" y="993686"/>
            <a:ext cx="530398" cy="4633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7"/>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7</a:t>
            </a:fld>
            <a:endParaRPr/>
          </a:p>
        </p:txBody>
      </p:sp>
      <p:sp>
        <p:nvSpPr>
          <p:cNvPr id="109" name="Google Shape;109;p7"/>
          <p:cNvSpPr txBox="1">
            <a:spLocks noGrp="1"/>
          </p:cNvSpPr>
          <p:nvPr>
            <p:ph type="title" idx="4294967295"/>
          </p:nvPr>
        </p:nvSpPr>
        <p:spPr>
          <a:xfrm>
            <a:off x="859161" y="1886131"/>
            <a:ext cx="10448934" cy="5019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800" b="1" dirty="0">
                <a:latin typeface="Calibri"/>
                <a:ea typeface="Calibri"/>
                <a:cs typeface="Calibri"/>
                <a:sym typeface="Calibri"/>
              </a:rPr>
              <a:t>Developing a School Profile and Strategic Plan </a:t>
            </a:r>
            <a:endParaRPr sz="2800" dirty="0">
              <a:latin typeface="Trebuchet MS"/>
              <a:ea typeface="Trebuchet MS"/>
              <a:cs typeface="Trebuchet MS"/>
              <a:sym typeface="Trebuchet MS"/>
            </a:endParaRPr>
          </a:p>
        </p:txBody>
      </p:sp>
      <p:pic>
        <p:nvPicPr>
          <p:cNvPr id="110" name="Google Shape;110;p7"/>
          <p:cNvPicPr preferRelativeResize="0"/>
          <p:nvPr/>
        </p:nvPicPr>
        <p:blipFill rotWithShape="1">
          <a:blip r:embed="rId3">
            <a:alphaModFix/>
          </a:blip>
          <a:srcRect/>
          <a:stretch/>
        </p:blipFill>
        <p:spPr>
          <a:xfrm>
            <a:off x="859161" y="1022985"/>
            <a:ext cx="521389" cy="471255"/>
          </a:xfrm>
          <a:prstGeom prst="rect">
            <a:avLst/>
          </a:prstGeom>
          <a:noFill/>
          <a:ln>
            <a:noFill/>
          </a:ln>
        </p:spPr>
      </p:pic>
      <p:sp>
        <p:nvSpPr>
          <p:cNvPr id="111" name="Google Shape;111;p7"/>
          <p:cNvSpPr txBox="1"/>
          <p:nvPr/>
        </p:nvSpPr>
        <p:spPr>
          <a:xfrm>
            <a:off x="1519562" y="1007526"/>
            <a:ext cx="760780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a:ea typeface="Trebuchet MS"/>
                <a:cs typeface="Trebuchet MS"/>
                <a:sym typeface="Trebuchet MS"/>
              </a:rPr>
              <a:t>Learn and Confirm</a:t>
            </a:r>
            <a:endParaRPr sz="2800" b="0" i="0" u="none" strike="noStrike" cap="none" dirty="0">
              <a:solidFill>
                <a:srgbClr val="000000"/>
              </a:solidFill>
              <a:latin typeface="Trebuchet MS"/>
              <a:ea typeface="Trebuchet MS"/>
              <a:cs typeface="Trebuchet MS"/>
              <a:sym typeface="Trebuchet MS"/>
            </a:endParaRPr>
          </a:p>
        </p:txBody>
      </p:sp>
      <p:sp>
        <p:nvSpPr>
          <p:cNvPr id="112" name="Google Shape;112;p7"/>
          <p:cNvSpPr txBox="1"/>
          <p:nvPr/>
        </p:nvSpPr>
        <p:spPr>
          <a:xfrm>
            <a:off x="440195" y="2328216"/>
            <a:ext cx="11495313" cy="2308284"/>
          </a:xfrm>
          <a:prstGeom prst="rect">
            <a:avLst/>
          </a:prstGeom>
          <a:noFill/>
          <a:ln>
            <a:noFill/>
          </a:ln>
        </p:spPr>
        <p:txBody>
          <a:bodyPr spcFirstLastPara="1" wrap="square" lIns="91425" tIns="45700" rIns="91425" bIns="45700" anchor="t" anchorCtr="0">
            <a:spAutoFit/>
          </a:bodyPr>
          <a:lstStyle/>
          <a:p>
            <a:pPr marL="742950" marR="0" lvl="1" indent="-285750" algn="l" rtl="0">
              <a:spcBef>
                <a:spcPts val="0"/>
              </a:spcBef>
              <a:spcAft>
                <a:spcPts val="0"/>
              </a:spcAft>
              <a:buClr>
                <a:schemeClr val="dk1"/>
              </a:buClr>
              <a:buSzPts val="3200"/>
              <a:buFont typeface="Calibri"/>
              <a:buAutoNum type="alphaLcPeriod"/>
            </a:pPr>
            <a:r>
              <a:rPr lang="en-US" sz="2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Creating a Coach </a:t>
            </a:r>
            <a:r>
              <a:rPr lang="en-US" sz="2400" b="0" i="0" u="sng"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Pacing Guide and Glossary</a:t>
            </a:r>
            <a:r>
              <a:rPr lang="en-US" sz="2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(Peek at the Year)</a:t>
            </a:r>
            <a:endParaRPr sz="2400" dirty="0">
              <a:latin typeface="Calibri" panose="020F0502020204030204" pitchFamily="34" charset="0"/>
              <a:ea typeface="Calibri" panose="020F0502020204030204" pitchFamily="34" charset="0"/>
              <a:cs typeface="Calibri" panose="020F0502020204030204" pitchFamily="34" charset="0"/>
            </a:endParaRPr>
          </a:p>
          <a:p>
            <a:pPr marL="1143000" marR="0" lvl="2" indent="-228600" algn="l" rtl="0">
              <a:spcBef>
                <a:spcPts val="0"/>
              </a:spcBef>
              <a:spcAft>
                <a:spcPts val="0"/>
              </a:spcAft>
              <a:buClr>
                <a:schemeClr val="dk1"/>
              </a:buClr>
              <a:buSzPts val="3200"/>
              <a:buFont typeface="Calibri"/>
              <a:buAutoNum type="romanLcPeriod"/>
            </a:pPr>
            <a:r>
              <a:rPr lang="en-US" sz="2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Supporting a common language through a Glossary </a:t>
            </a:r>
            <a:endParaRPr sz="2400" dirty="0">
              <a:latin typeface="Calibri" panose="020F0502020204030204" pitchFamily="34" charset="0"/>
              <a:ea typeface="Calibri" panose="020F0502020204030204" pitchFamily="34" charset="0"/>
              <a:cs typeface="Calibri" panose="020F0502020204030204" pitchFamily="34" charset="0"/>
            </a:endParaRPr>
          </a:p>
          <a:p>
            <a:pPr marL="1143000" marR="0" lvl="2" indent="-228600" algn="l" rtl="0">
              <a:spcBef>
                <a:spcPts val="0"/>
              </a:spcBef>
              <a:spcAft>
                <a:spcPts val="0"/>
              </a:spcAft>
              <a:buClr>
                <a:schemeClr val="dk1"/>
              </a:buClr>
              <a:buSzPts val="3200"/>
              <a:buFont typeface="Calibri"/>
              <a:buAutoNum type="romanLcPeriod"/>
            </a:pPr>
            <a:r>
              <a:rPr lang="en-US" sz="2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Pacing for each month provides support for coaches to plan ahead and            understand priorities for specific times of the year</a:t>
            </a:r>
            <a:endParaRPr sz="2400" dirty="0">
              <a:latin typeface="Calibri" panose="020F0502020204030204" pitchFamily="34" charset="0"/>
              <a:ea typeface="Calibri" panose="020F0502020204030204" pitchFamily="34" charset="0"/>
              <a:cs typeface="Calibri" panose="020F0502020204030204" pitchFamily="34" charset="0"/>
            </a:endParaRPr>
          </a:p>
          <a:p>
            <a:pPr marL="742950" marR="0" lvl="1" indent="-285750" algn="l" rtl="0">
              <a:spcBef>
                <a:spcPts val="0"/>
              </a:spcBef>
              <a:spcAft>
                <a:spcPts val="0"/>
              </a:spcAft>
              <a:buClr>
                <a:schemeClr val="dk1"/>
              </a:buClr>
              <a:buSzPts val="3200"/>
              <a:buFont typeface="Calibri"/>
              <a:buAutoNum type="alphaLcPeriod"/>
            </a:pPr>
            <a:r>
              <a:rPr lang="en-US" sz="2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Identifying needs and priorities (</a:t>
            </a:r>
            <a:r>
              <a:rPr lang="en-US" sz="2400" b="0" i="0" u="sng"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Needs Assessment </a:t>
            </a:r>
            <a:r>
              <a:rPr lang="en-US" sz="2400" u="sng"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F</a:t>
            </a:r>
            <a:r>
              <a:rPr lang="en-US" sz="2400" b="0" i="0" u="sng"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orm</a:t>
            </a:r>
            <a:r>
              <a:rPr lang="en-US" sz="2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t>
            </a:r>
            <a:endParaRPr sz="2400" dirty="0">
              <a:latin typeface="Calibri" panose="020F0502020204030204" pitchFamily="34" charset="0"/>
              <a:ea typeface="Calibri" panose="020F0502020204030204" pitchFamily="34" charset="0"/>
              <a:cs typeface="Calibri" panose="020F0502020204030204" pitchFamily="34" charset="0"/>
            </a:endParaRPr>
          </a:p>
          <a:p>
            <a:pPr marL="742950" marR="0" lvl="1" indent="-285750" algn="l" rtl="0">
              <a:spcBef>
                <a:spcPts val="0"/>
              </a:spcBef>
              <a:spcAft>
                <a:spcPts val="0"/>
              </a:spcAft>
              <a:buClr>
                <a:schemeClr val="dk1"/>
              </a:buClr>
              <a:buSzPts val="3200"/>
              <a:buFont typeface="Calibri"/>
              <a:buAutoNum type="alphaLcPeriod"/>
            </a:pPr>
            <a:r>
              <a:rPr lang="en-US" sz="2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Creating an </a:t>
            </a:r>
            <a:r>
              <a:rPr lang="en-US" sz="2400" b="0" i="0" u="sng"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Action Plan</a:t>
            </a:r>
            <a:endParaRPr sz="2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8</a:t>
            </a:fld>
            <a:endParaRPr/>
          </a:p>
        </p:txBody>
      </p:sp>
      <p:sp>
        <p:nvSpPr>
          <p:cNvPr id="119" name="Google Shape;119;p8"/>
          <p:cNvSpPr txBox="1"/>
          <p:nvPr/>
        </p:nvSpPr>
        <p:spPr>
          <a:xfrm>
            <a:off x="780288" y="1880019"/>
            <a:ext cx="10776072" cy="95129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800" b="1" i="0" u="none" strike="noStrike" cap="none" dirty="0">
                <a:solidFill>
                  <a:schemeClr val="dk1"/>
                </a:solidFill>
                <a:latin typeface="Calibri"/>
                <a:ea typeface="Calibri"/>
                <a:cs typeface="Calibri"/>
                <a:sym typeface="Calibri"/>
              </a:rPr>
              <a:t>Developing a School Profile and Strategic Plan</a:t>
            </a:r>
            <a:r>
              <a:rPr lang="en-US" sz="2800" dirty="0">
                <a:ea typeface="Calibri"/>
              </a:rPr>
              <a:t> </a:t>
            </a:r>
            <a:r>
              <a:rPr lang="en-US" sz="2800" b="1" i="0" u="none" strike="noStrike" cap="none" dirty="0">
                <a:solidFill>
                  <a:schemeClr val="dk1"/>
                </a:solidFill>
                <a:latin typeface="Calibri"/>
                <a:ea typeface="Calibri"/>
                <a:cs typeface="Calibri"/>
                <a:sym typeface="Calibri"/>
              </a:rPr>
              <a:t>Activity - Jigsaw</a:t>
            </a:r>
            <a:endParaRPr sz="2800" dirty="0"/>
          </a:p>
        </p:txBody>
      </p:sp>
      <p:sp>
        <p:nvSpPr>
          <p:cNvPr id="120" name="Google Shape;120;p8"/>
          <p:cNvSpPr txBox="1"/>
          <p:nvPr/>
        </p:nvSpPr>
        <p:spPr>
          <a:xfrm>
            <a:off x="780288" y="2518589"/>
            <a:ext cx="10643774" cy="2369839"/>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0"/>
              </a:spcBef>
              <a:spcAft>
                <a:spcPts val="0"/>
              </a:spcAft>
              <a:buClr>
                <a:schemeClr val="dk1"/>
              </a:buClr>
              <a:buSzPts val="2800"/>
              <a:buFont typeface="Calibri"/>
              <a:buChar char="•"/>
            </a:pPr>
            <a:r>
              <a:rPr lang="en-US" sz="2400" b="0" i="0" u="none" strike="noStrike" cap="none" dirty="0">
                <a:solidFill>
                  <a:schemeClr val="dk1"/>
                </a:solidFill>
                <a:latin typeface="Calibri"/>
                <a:ea typeface="Calibri"/>
                <a:cs typeface="Calibri"/>
                <a:sym typeface="Calibri"/>
              </a:rPr>
              <a:t>With a partner or in your small group, read the handout you were assigned and discuss how you think this resource could be helpful in your role as a coach.</a:t>
            </a:r>
            <a:endParaRPr sz="2400" dirty="0"/>
          </a:p>
          <a:p>
            <a:pPr marL="25400" marR="0" lvl="0" indent="0" algn="l" rtl="0">
              <a:lnSpc>
                <a:spcPct val="100000"/>
              </a:lnSpc>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457200" marR="0" lvl="0" indent="-431800" algn="l" rtl="0">
              <a:lnSpc>
                <a:spcPct val="100000"/>
              </a:lnSpc>
              <a:spcBef>
                <a:spcPts val="0"/>
              </a:spcBef>
              <a:spcAft>
                <a:spcPts val="0"/>
              </a:spcAft>
              <a:buClr>
                <a:schemeClr val="dk1"/>
              </a:buClr>
              <a:buSzPts val="2800"/>
              <a:buFont typeface="Calibri"/>
              <a:buChar char="•"/>
            </a:pPr>
            <a:r>
              <a:rPr lang="en-US" sz="2400" b="0" i="0" u="none" strike="noStrike" cap="none" dirty="0">
                <a:solidFill>
                  <a:schemeClr val="dk1"/>
                </a:solidFill>
                <a:latin typeface="Calibri"/>
                <a:ea typeface="Calibri"/>
                <a:cs typeface="Calibri"/>
                <a:sym typeface="Calibri"/>
              </a:rPr>
              <a:t>Be prepared to share a summary of the resource with the whole group and how you think it could be helpful in your role as a coach.</a:t>
            </a:r>
            <a:endParaRPr sz="2400" dirty="0"/>
          </a:p>
          <a:p>
            <a:pPr marL="457200" marR="0" lvl="0" indent="-254000" algn="l" rtl="0">
              <a:lnSpc>
                <a:spcPct val="100000"/>
              </a:lnSpc>
              <a:spcBef>
                <a:spcPts val="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p:txBody>
      </p:sp>
      <p:sp>
        <p:nvSpPr>
          <p:cNvPr id="121" name="Google Shape;121;p8"/>
          <p:cNvSpPr txBox="1"/>
          <p:nvPr/>
        </p:nvSpPr>
        <p:spPr>
          <a:xfrm>
            <a:off x="8753854" y="6017370"/>
            <a:ext cx="213360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(MDE, 2023)</a:t>
            </a:r>
            <a:endParaRPr sz="1800">
              <a:solidFill>
                <a:schemeClr val="dk1"/>
              </a:solidFill>
              <a:latin typeface="Calibri"/>
              <a:ea typeface="Calibri"/>
              <a:cs typeface="Calibri"/>
              <a:sym typeface="Calibri"/>
            </a:endParaRPr>
          </a:p>
        </p:txBody>
      </p:sp>
      <p:sp>
        <p:nvSpPr>
          <p:cNvPr id="2" name="Google Shape;166;p13">
            <a:extLst>
              <a:ext uri="{FF2B5EF4-FFF2-40B4-BE49-F238E27FC236}">
                <a16:creationId xmlns:a16="http://schemas.microsoft.com/office/drawing/2014/main" id="{EE36D8CD-14D6-2AAF-334B-6718B203E12F}"/>
              </a:ext>
            </a:extLst>
          </p:cNvPr>
          <p:cNvSpPr txBox="1">
            <a:spLocks/>
          </p:cNvSpPr>
          <p:nvPr/>
        </p:nvSpPr>
        <p:spPr>
          <a:xfrm>
            <a:off x="1317606" y="1224944"/>
            <a:ext cx="10460737" cy="457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SzPts val="2400"/>
            </a:pPr>
            <a:r>
              <a:rPr lang="en-US" sz="2800" b="1" dirty="0">
                <a:latin typeface="Trebuchet MS" panose="020B0703020202090204" pitchFamily="34" charset="0"/>
              </a:rPr>
              <a:t>Collaborate and Practice</a:t>
            </a:r>
            <a:endParaRPr lang="en-US" sz="2800" dirty="0">
              <a:latin typeface="Trebuchet MS" panose="020B0703020202090204" pitchFamily="34" charset="0"/>
              <a:ea typeface="Trebuchet MS"/>
              <a:cs typeface="Trebuchet MS"/>
              <a:sym typeface="Trebuchet MS"/>
            </a:endParaRPr>
          </a:p>
        </p:txBody>
      </p:sp>
      <p:pic>
        <p:nvPicPr>
          <p:cNvPr id="3" name="Google Shape;168;p13">
            <a:extLst>
              <a:ext uri="{FF2B5EF4-FFF2-40B4-BE49-F238E27FC236}">
                <a16:creationId xmlns:a16="http://schemas.microsoft.com/office/drawing/2014/main" id="{02E8A2F2-1C0D-F8CD-7055-C30DCD3F4A64}"/>
              </a:ext>
            </a:extLst>
          </p:cNvPr>
          <p:cNvPicPr preferRelativeResize="0"/>
          <p:nvPr/>
        </p:nvPicPr>
        <p:blipFill rotWithShape="1">
          <a:blip r:embed="rId3">
            <a:alphaModFix/>
          </a:blip>
          <a:srcRect/>
          <a:stretch/>
        </p:blipFill>
        <p:spPr>
          <a:xfrm>
            <a:off x="765615" y="1177882"/>
            <a:ext cx="551991" cy="5174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9"/>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9</a:t>
            </a:fld>
            <a:endParaRPr/>
          </a:p>
        </p:txBody>
      </p:sp>
      <p:sp>
        <p:nvSpPr>
          <p:cNvPr id="129" name="Google Shape;129;p9"/>
          <p:cNvSpPr txBox="1"/>
          <p:nvPr/>
        </p:nvSpPr>
        <p:spPr>
          <a:xfrm>
            <a:off x="780288" y="1460185"/>
            <a:ext cx="10635425" cy="7071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800" b="1" dirty="0">
                <a:solidFill>
                  <a:schemeClr val="dk1"/>
                </a:solidFill>
                <a:latin typeface="Calibri"/>
                <a:ea typeface="Calibri"/>
                <a:cs typeface="Calibri"/>
                <a:sym typeface="Calibri"/>
              </a:rPr>
              <a:t>Developing a School Profile and Strategic Plan Creating an Action Plan</a:t>
            </a:r>
            <a:endParaRPr sz="2800" dirty="0"/>
          </a:p>
        </p:txBody>
      </p:sp>
      <p:sp>
        <p:nvSpPr>
          <p:cNvPr id="130" name="Google Shape;130;p9"/>
          <p:cNvSpPr txBox="1"/>
          <p:nvPr/>
        </p:nvSpPr>
        <p:spPr>
          <a:xfrm>
            <a:off x="780288" y="2213303"/>
            <a:ext cx="9481312" cy="2431394"/>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0"/>
              </a:spcBef>
              <a:spcAft>
                <a:spcPts val="0"/>
              </a:spcAft>
              <a:buClr>
                <a:schemeClr val="dk1"/>
              </a:buClr>
              <a:buSzPts val="2800"/>
              <a:buFont typeface="Calibri"/>
              <a:buChar char="•"/>
            </a:pPr>
            <a:r>
              <a:rPr lang="en-US" sz="2400" dirty="0">
                <a:solidFill>
                  <a:schemeClr val="dk1"/>
                </a:solidFill>
                <a:latin typeface="Calibri"/>
                <a:ea typeface="Calibri"/>
                <a:cs typeface="Calibri"/>
                <a:sym typeface="Calibri"/>
              </a:rPr>
              <a:t>Access and read </a:t>
            </a:r>
            <a:r>
              <a:rPr lang="en-US" sz="2400" b="1" dirty="0">
                <a:solidFill>
                  <a:schemeClr val="dk1"/>
                </a:solidFill>
                <a:latin typeface="Calibri"/>
                <a:ea typeface="Calibri"/>
                <a:cs typeface="Calibri"/>
                <a:sym typeface="Calibri"/>
              </a:rPr>
              <a:t>Handout 4: Sample School Literacy Action Plan</a:t>
            </a:r>
            <a:endParaRPr sz="2400" dirty="0"/>
          </a:p>
          <a:p>
            <a:pPr marL="457200" marR="0" lvl="0" indent="-254000" algn="l" rtl="0">
              <a:lnSpc>
                <a:spcPct val="100000"/>
              </a:lnSpc>
              <a:spcBef>
                <a:spcPts val="0"/>
              </a:spcBef>
              <a:spcAft>
                <a:spcPts val="0"/>
              </a:spcAft>
              <a:buClr>
                <a:schemeClr val="dk1"/>
              </a:buClr>
              <a:buSzPts val="2800"/>
              <a:buFont typeface="Calibri"/>
              <a:buNone/>
            </a:pPr>
            <a:endParaRPr sz="2400" b="1" dirty="0">
              <a:solidFill>
                <a:schemeClr val="dk1"/>
              </a:solidFill>
              <a:latin typeface="Calibri"/>
              <a:ea typeface="Calibri"/>
              <a:cs typeface="Calibri"/>
              <a:sym typeface="Calibri"/>
            </a:endParaRPr>
          </a:p>
          <a:p>
            <a:pPr marL="457200" marR="0" lvl="0" indent="-431800" algn="l" rtl="0">
              <a:lnSpc>
                <a:spcPct val="100000"/>
              </a:lnSpc>
              <a:spcBef>
                <a:spcPts val="0"/>
              </a:spcBef>
              <a:spcAft>
                <a:spcPts val="0"/>
              </a:spcAft>
              <a:buClr>
                <a:schemeClr val="dk1"/>
              </a:buClr>
              <a:buSzPts val="2800"/>
              <a:buFont typeface="Calibri"/>
              <a:buChar char="•"/>
            </a:pPr>
            <a:r>
              <a:rPr lang="en-US" sz="2400" dirty="0">
                <a:solidFill>
                  <a:schemeClr val="dk1"/>
                </a:solidFill>
                <a:latin typeface="Calibri"/>
                <a:ea typeface="Calibri"/>
                <a:cs typeface="Calibri"/>
                <a:sym typeface="Calibri"/>
              </a:rPr>
              <a:t>How could having a School Literacy Action Plan help you in your role as a coach?</a:t>
            </a:r>
            <a:endParaRPr sz="2400" dirty="0"/>
          </a:p>
          <a:p>
            <a:pPr marL="457200" marR="0" lvl="0" indent="-254000" algn="l" rtl="0">
              <a:lnSpc>
                <a:spcPct val="100000"/>
              </a:lnSpc>
              <a:spcBef>
                <a:spcPts val="0"/>
              </a:spcBef>
              <a:spcAft>
                <a:spcPts val="0"/>
              </a:spcAft>
              <a:buClr>
                <a:schemeClr val="dk1"/>
              </a:buClr>
              <a:buSzPts val="2800"/>
              <a:buFont typeface="Calibri"/>
              <a:buNone/>
            </a:pPr>
            <a:endParaRPr sz="2800" dirty="0">
              <a:solidFill>
                <a:schemeClr val="dk1"/>
              </a:solidFill>
              <a:latin typeface="Calibri"/>
              <a:ea typeface="Calibri"/>
              <a:cs typeface="Calibri"/>
              <a:sym typeface="Calibri"/>
            </a:endParaRPr>
          </a:p>
          <a:p>
            <a:pPr marL="457200" marR="0" lvl="0" indent="-254000" algn="l" rtl="0">
              <a:lnSpc>
                <a:spcPct val="100000"/>
              </a:lnSpc>
              <a:spcBef>
                <a:spcPts val="0"/>
              </a:spcBef>
              <a:spcAft>
                <a:spcPts val="0"/>
              </a:spcAft>
              <a:buClr>
                <a:schemeClr val="dk1"/>
              </a:buClr>
              <a:buSzPts val="2800"/>
              <a:buFont typeface="Calibri"/>
              <a:buNone/>
            </a:pPr>
            <a:endParaRPr sz="2800" dirty="0">
              <a:solidFill>
                <a:schemeClr val="dk1"/>
              </a:solidFill>
              <a:latin typeface="Calibri"/>
              <a:ea typeface="Calibri"/>
              <a:cs typeface="Calibri"/>
              <a:sym typeface="Calibri"/>
            </a:endParaRPr>
          </a:p>
        </p:txBody>
      </p:sp>
      <p:sp>
        <p:nvSpPr>
          <p:cNvPr id="131" name="Google Shape;131;p9"/>
          <p:cNvSpPr txBox="1"/>
          <p:nvPr/>
        </p:nvSpPr>
        <p:spPr>
          <a:xfrm>
            <a:off x="8753854" y="6017370"/>
            <a:ext cx="213360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(MDE, 2020)</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otalTime>142</TotalTime>
  <Words>5610</Words>
  <Application>Microsoft Office PowerPoint</Application>
  <PresentationFormat>Widescreen</PresentationFormat>
  <Paragraphs>465</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Cambria</vt:lpstr>
      <vt:lpstr>Trebuchet MS</vt:lpstr>
      <vt:lpstr>Office Theme</vt:lpstr>
      <vt:lpstr>PowerPoint Presentation</vt:lpstr>
      <vt:lpstr>PowerPoint Presentation</vt:lpstr>
      <vt:lpstr>Bridge to Practice Projects for Coaches</vt:lpstr>
      <vt:lpstr>Norms for Our Course</vt:lpstr>
      <vt:lpstr>Goals for Today</vt:lpstr>
      <vt:lpstr>Review of Module 5, Session 15</vt:lpstr>
      <vt:lpstr>Developing a School Profile and Strategic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Jacob Vinson</dc:creator>
  <cp:lastModifiedBy>Katrina Notarmaso-Mahoney</cp:lastModifiedBy>
  <cp:revision>20</cp:revision>
  <dcterms:created xsi:type="dcterms:W3CDTF">2023-12-13T15:55:56Z</dcterms:created>
  <dcterms:modified xsi:type="dcterms:W3CDTF">2025-04-29T19:24:04Z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0x010100ED1D6A3D188B1244AE8FAD1418A03E4B</vt:lpwstr>
  </property>
  <property fmtid="{D5CDD505-2E9C-101B-9397-08002B2CF9AE}" pid="3" name="MediaServiceImageTags">
    <vt:lpwstr/>
  </property>
</Properties>
</file>